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82" r:id="rId3"/>
    <p:sldId id="258" r:id="rId4"/>
    <p:sldId id="279" r:id="rId5"/>
    <p:sldId id="259" r:id="rId6"/>
    <p:sldId id="267" r:id="rId7"/>
    <p:sldId id="271" r:id="rId8"/>
    <p:sldId id="277" r:id="rId9"/>
    <p:sldId id="269" r:id="rId10"/>
    <p:sldId id="275" r:id="rId11"/>
    <p:sldId id="280" r:id="rId12"/>
    <p:sldId id="281" r:id="rId13"/>
    <p:sldId id="272" r:id="rId14"/>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76860" autoAdjust="0"/>
  </p:normalViewPr>
  <p:slideViewPr>
    <p:cSldViewPr snapToGrid="0" snapToObjects="1">
      <p:cViewPr varScale="1">
        <p:scale>
          <a:sx n="88" d="100"/>
          <a:sy n="88" d="100"/>
        </p:scale>
        <p:origin x="22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8462C-F3BE-4F1A-B05A-BF64E3F216B4}"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n-US"/>
        </a:p>
      </dgm:t>
    </dgm:pt>
    <dgm:pt modelId="{E6623A0B-F21F-4D92-AA0B-A59BED7FB4CE}">
      <dgm:prSet phldrT="[Text]" custT="1"/>
      <dgm:spPr/>
      <dgm:t>
        <a:bodyPr/>
        <a:lstStyle/>
        <a:p>
          <a:pPr algn="l"/>
          <a:r>
            <a:rPr lang="en-US" sz="1800" b="1" dirty="0"/>
            <a:t>KPIs	</a:t>
          </a:r>
        </a:p>
      </dgm:t>
    </dgm:pt>
    <dgm:pt modelId="{CAD3AE68-6272-47A1-8542-BDD09E0E2A05}" type="parTrans" cxnId="{3299B82A-55D1-468D-B223-6B9256C3B608}">
      <dgm:prSet/>
      <dgm:spPr/>
      <dgm:t>
        <a:bodyPr/>
        <a:lstStyle/>
        <a:p>
          <a:pPr algn="l"/>
          <a:endParaRPr lang="en-US" sz="1800" b="1"/>
        </a:p>
      </dgm:t>
    </dgm:pt>
    <dgm:pt modelId="{851CC175-4AC6-4905-B51C-26257F89507D}" type="sibTrans" cxnId="{3299B82A-55D1-468D-B223-6B9256C3B608}">
      <dgm:prSet/>
      <dgm:spPr/>
      <dgm:t>
        <a:bodyPr/>
        <a:lstStyle/>
        <a:p>
          <a:pPr algn="l"/>
          <a:endParaRPr lang="en-US" sz="1800" b="1"/>
        </a:p>
      </dgm:t>
    </dgm:pt>
    <dgm:pt modelId="{A73FA980-D753-410D-9305-5F1499FA9F42}">
      <dgm:prSet phldrT="[Text]" custT="1"/>
      <dgm:spPr>
        <a:solidFill>
          <a:schemeClr val="accent1">
            <a:lumMod val="40000"/>
            <a:lumOff val="60000"/>
            <a:alpha val="90000"/>
          </a:schemeClr>
        </a:solidFill>
      </dgm:spPr>
      <dgm:t>
        <a:bodyPr/>
        <a:lstStyle/>
        <a:p>
          <a:pPr algn="l"/>
          <a:r>
            <a:rPr lang="en-US" sz="1800" b="1" dirty="0"/>
            <a:t>Staff</a:t>
          </a:r>
        </a:p>
      </dgm:t>
    </dgm:pt>
    <dgm:pt modelId="{3670350B-0D5C-4DA2-9A15-291A54CED3AF}" type="parTrans" cxnId="{4E10C567-069B-4882-A56D-5128B3E68D42}">
      <dgm:prSet/>
      <dgm:spPr/>
      <dgm:t>
        <a:bodyPr/>
        <a:lstStyle/>
        <a:p>
          <a:pPr algn="l"/>
          <a:endParaRPr lang="en-US" sz="1800" b="1"/>
        </a:p>
      </dgm:t>
    </dgm:pt>
    <dgm:pt modelId="{393B9C91-7A18-4DEA-989E-93FCD3A1FF3C}" type="sibTrans" cxnId="{4E10C567-069B-4882-A56D-5128B3E68D42}">
      <dgm:prSet/>
      <dgm:spPr/>
      <dgm:t>
        <a:bodyPr/>
        <a:lstStyle/>
        <a:p>
          <a:pPr algn="l"/>
          <a:endParaRPr lang="en-US" sz="1800" b="1"/>
        </a:p>
      </dgm:t>
    </dgm:pt>
    <dgm:pt modelId="{BFA28D03-0C38-41F8-BC8C-EB5C583EB94F}">
      <dgm:prSet phldrT="[Text]" custT="1"/>
      <dgm:spPr/>
      <dgm:t>
        <a:bodyPr/>
        <a:lstStyle/>
        <a:p>
          <a:pPr algn="l"/>
          <a:r>
            <a:rPr lang="en-US" sz="1800" b="1" dirty="0"/>
            <a:t>Surveys</a:t>
          </a:r>
        </a:p>
      </dgm:t>
    </dgm:pt>
    <dgm:pt modelId="{B4213C85-ACFF-46B5-8805-08905E712610}" type="parTrans" cxnId="{C135FBA0-8A90-4214-8D2B-C92F4030E5B6}">
      <dgm:prSet/>
      <dgm:spPr/>
      <dgm:t>
        <a:bodyPr/>
        <a:lstStyle/>
        <a:p>
          <a:pPr algn="l"/>
          <a:endParaRPr lang="en-US" sz="1800" b="1"/>
        </a:p>
      </dgm:t>
    </dgm:pt>
    <dgm:pt modelId="{FEF707CE-CAA9-44B3-9A96-6644A96F6EEA}" type="sibTrans" cxnId="{C135FBA0-8A90-4214-8D2B-C92F4030E5B6}">
      <dgm:prSet/>
      <dgm:spPr/>
      <dgm:t>
        <a:bodyPr/>
        <a:lstStyle/>
        <a:p>
          <a:pPr algn="l"/>
          <a:endParaRPr lang="en-US" sz="1800" b="1"/>
        </a:p>
      </dgm:t>
    </dgm:pt>
    <dgm:pt modelId="{CD0B9EC0-30E0-40B9-BF83-AB9258A42B88}">
      <dgm:prSet phldrT="[Text]" custT="1"/>
      <dgm:spPr>
        <a:solidFill>
          <a:schemeClr val="accent1">
            <a:lumMod val="40000"/>
            <a:lumOff val="60000"/>
            <a:alpha val="90000"/>
          </a:schemeClr>
        </a:solidFill>
      </dgm:spPr>
      <dgm:t>
        <a:bodyPr/>
        <a:lstStyle/>
        <a:p>
          <a:pPr algn="l"/>
          <a:r>
            <a:rPr lang="en-US" sz="1800" b="1" dirty="0"/>
            <a:t>Students</a:t>
          </a:r>
        </a:p>
      </dgm:t>
    </dgm:pt>
    <dgm:pt modelId="{DA788CAC-6E3A-4178-8AF9-0AABA0941252}" type="parTrans" cxnId="{30C2D9C8-BC7D-45B8-8EBA-C9C4FE899311}">
      <dgm:prSet/>
      <dgm:spPr/>
      <dgm:t>
        <a:bodyPr/>
        <a:lstStyle/>
        <a:p>
          <a:pPr algn="l"/>
          <a:endParaRPr lang="en-US" sz="1800" b="1"/>
        </a:p>
      </dgm:t>
    </dgm:pt>
    <dgm:pt modelId="{6A735C76-240B-44A5-93B6-7D8DD35C1A7D}" type="sibTrans" cxnId="{30C2D9C8-BC7D-45B8-8EBA-C9C4FE899311}">
      <dgm:prSet/>
      <dgm:spPr/>
      <dgm:t>
        <a:bodyPr/>
        <a:lstStyle/>
        <a:p>
          <a:pPr algn="l"/>
          <a:endParaRPr lang="en-US" sz="1800" b="1"/>
        </a:p>
      </dgm:t>
    </dgm:pt>
    <dgm:pt modelId="{341354E8-1F56-4E15-A430-223EEEE7CA6C}">
      <dgm:prSet phldrT="[Text]" custT="1"/>
      <dgm:spPr/>
      <dgm:t>
        <a:bodyPr/>
        <a:lstStyle/>
        <a:p>
          <a:pPr algn="l"/>
          <a:r>
            <a:rPr lang="en-US" sz="1800" b="1" dirty="0"/>
            <a:t>Ideas</a:t>
          </a:r>
        </a:p>
      </dgm:t>
    </dgm:pt>
    <dgm:pt modelId="{7F2BDC6F-8D85-4C10-8A5E-F9F29B9B84DD}" type="parTrans" cxnId="{4E4DDD35-088A-40CB-AEEC-382C1C9AC0A1}">
      <dgm:prSet/>
      <dgm:spPr/>
      <dgm:t>
        <a:bodyPr/>
        <a:lstStyle/>
        <a:p>
          <a:pPr algn="l"/>
          <a:endParaRPr lang="en-US" sz="1800" b="1"/>
        </a:p>
      </dgm:t>
    </dgm:pt>
    <dgm:pt modelId="{263C3C94-B21D-4BFC-A4C8-0616D416C443}" type="sibTrans" cxnId="{4E4DDD35-088A-40CB-AEEC-382C1C9AC0A1}">
      <dgm:prSet/>
      <dgm:spPr/>
      <dgm:t>
        <a:bodyPr/>
        <a:lstStyle/>
        <a:p>
          <a:pPr algn="l"/>
          <a:endParaRPr lang="en-US" sz="1800" b="1"/>
        </a:p>
      </dgm:t>
    </dgm:pt>
    <dgm:pt modelId="{702F06DD-21B2-4A90-92D3-DAB448E82D2A}">
      <dgm:prSet phldrT="[Text]" custT="1"/>
      <dgm:spPr>
        <a:solidFill>
          <a:schemeClr val="accent1">
            <a:lumMod val="40000"/>
            <a:lumOff val="60000"/>
            <a:alpha val="90000"/>
          </a:schemeClr>
        </a:solidFill>
      </dgm:spPr>
      <dgm:t>
        <a:bodyPr/>
        <a:lstStyle/>
        <a:p>
          <a:pPr algn="l"/>
          <a:r>
            <a:rPr lang="en-US" sz="1600" b="1" dirty="0"/>
            <a:t>Employers</a:t>
          </a:r>
        </a:p>
      </dgm:t>
    </dgm:pt>
    <dgm:pt modelId="{C8ACD275-46FB-4EAD-B8CB-195339BB69C6}" type="parTrans" cxnId="{2493636F-0FAC-45D5-90E3-76D71C6A3564}">
      <dgm:prSet/>
      <dgm:spPr/>
      <dgm:t>
        <a:bodyPr/>
        <a:lstStyle/>
        <a:p>
          <a:pPr algn="l"/>
          <a:endParaRPr lang="en-US" sz="1800" b="1"/>
        </a:p>
      </dgm:t>
    </dgm:pt>
    <dgm:pt modelId="{1FF2C781-560D-4731-860A-01469A1E81FA}" type="sibTrans" cxnId="{2493636F-0FAC-45D5-90E3-76D71C6A3564}">
      <dgm:prSet/>
      <dgm:spPr/>
      <dgm:t>
        <a:bodyPr/>
        <a:lstStyle/>
        <a:p>
          <a:pPr algn="l"/>
          <a:endParaRPr lang="en-US" sz="1800" b="1"/>
        </a:p>
      </dgm:t>
    </dgm:pt>
    <dgm:pt modelId="{86539E51-E742-473C-8674-9DC495F3EA38}">
      <dgm:prSet phldrT="[Text]" custT="1"/>
      <dgm:spPr/>
      <dgm:t>
        <a:bodyPr/>
        <a:lstStyle/>
        <a:p>
          <a:pPr algn="l"/>
          <a:r>
            <a:rPr lang="en-US" sz="1800" b="1" dirty="0"/>
            <a:t>Test of Change</a:t>
          </a:r>
        </a:p>
      </dgm:t>
    </dgm:pt>
    <dgm:pt modelId="{A938CD36-6B61-42EA-BD26-DEB71B648F5D}" type="parTrans" cxnId="{43E39A4C-4F88-4F64-8FAF-7880F6BA10CA}">
      <dgm:prSet/>
      <dgm:spPr/>
      <dgm:t>
        <a:bodyPr/>
        <a:lstStyle/>
        <a:p>
          <a:pPr algn="l"/>
          <a:endParaRPr lang="en-US" sz="1800" b="1"/>
        </a:p>
      </dgm:t>
    </dgm:pt>
    <dgm:pt modelId="{2E8B9B65-E126-4286-8A66-247FB056279D}" type="sibTrans" cxnId="{43E39A4C-4F88-4F64-8FAF-7880F6BA10CA}">
      <dgm:prSet/>
      <dgm:spPr/>
      <dgm:t>
        <a:bodyPr/>
        <a:lstStyle/>
        <a:p>
          <a:pPr algn="l"/>
          <a:endParaRPr lang="en-US" sz="1800" b="1"/>
        </a:p>
      </dgm:t>
    </dgm:pt>
    <dgm:pt modelId="{CF846FB3-19A4-487C-9475-639C5F2718CD}">
      <dgm:prSet phldrT="[Text]" custT="1"/>
      <dgm:spPr>
        <a:solidFill>
          <a:schemeClr val="accent1">
            <a:lumMod val="40000"/>
            <a:lumOff val="60000"/>
            <a:alpha val="90000"/>
          </a:schemeClr>
        </a:solidFill>
      </dgm:spPr>
      <dgm:t>
        <a:bodyPr/>
        <a:lstStyle/>
        <a:p>
          <a:pPr algn="l"/>
          <a:r>
            <a:rPr lang="en-US" sz="1800" b="1" dirty="0"/>
            <a:t>Partners</a:t>
          </a:r>
        </a:p>
      </dgm:t>
    </dgm:pt>
    <dgm:pt modelId="{DF729E0F-7D9F-4A23-889E-05CE75D089FC}" type="parTrans" cxnId="{6318CBB9-A66C-41AE-BF1E-425C9796CBFE}">
      <dgm:prSet/>
      <dgm:spPr/>
      <dgm:t>
        <a:bodyPr/>
        <a:lstStyle/>
        <a:p>
          <a:pPr algn="l"/>
          <a:endParaRPr lang="en-US" sz="1800" b="1"/>
        </a:p>
      </dgm:t>
    </dgm:pt>
    <dgm:pt modelId="{39963ACB-4E30-4571-826E-09FA135EC369}" type="sibTrans" cxnId="{6318CBB9-A66C-41AE-BF1E-425C9796CBFE}">
      <dgm:prSet/>
      <dgm:spPr/>
      <dgm:t>
        <a:bodyPr/>
        <a:lstStyle/>
        <a:p>
          <a:pPr algn="l"/>
          <a:endParaRPr lang="en-US" sz="1800" b="1"/>
        </a:p>
      </dgm:t>
    </dgm:pt>
    <dgm:pt modelId="{B9382D02-A12C-4E73-A808-B0C57FCD41D0}" type="pres">
      <dgm:prSet presAssocID="{2248462C-F3BE-4F1A-B05A-BF64E3F216B4}" presName="cycleMatrixDiagram" presStyleCnt="0">
        <dgm:presLayoutVars>
          <dgm:chMax val="1"/>
          <dgm:dir/>
          <dgm:animLvl val="lvl"/>
          <dgm:resizeHandles val="exact"/>
        </dgm:presLayoutVars>
      </dgm:prSet>
      <dgm:spPr/>
    </dgm:pt>
    <dgm:pt modelId="{2E8632DE-9B52-4FD8-9ABA-65149F19B6D3}" type="pres">
      <dgm:prSet presAssocID="{2248462C-F3BE-4F1A-B05A-BF64E3F216B4}" presName="children" presStyleCnt="0"/>
      <dgm:spPr/>
    </dgm:pt>
    <dgm:pt modelId="{8BCE2B42-35B9-4F6D-BDD5-06526F6980C3}" type="pres">
      <dgm:prSet presAssocID="{2248462C-F3BE-4F1A-B05A-BF64E3F216B4}" presName="child1group" presStyleCnt="0"/>
      <dgm:spPr/>
    </dgm:pt>
    <dgm:pt modelId="{3171D9D4-C2B6-4808-B216-F4E3F82CBC74}" type="pres">
      <dgm:prSet presAssocID="{2248462C-F3BE-4F1A-B05A-BF64E3F216B4}" presName="child1" presStyleLbl="bgAcc1" presStyleIdx="0" presStyleCnt="4"/>
      <dgm:spPr/>
    </dgm:pt>
    <dgm:pt modelId="{483CED65-F39E-40D1-B7D2-8E28C6D14600}" type="pres">
      <dgm:prSet presAssocID="{2248462C-F3BE-4F1A-B05A-BF64E3F216B4}" presName="child1Text" presStyleLbl="bgAcc1" presStyleIdx="0" presStyleCnt="4">
        <dgm:presLayoutVars>
          <dgm:bulletEnabled val="1"/>
        </dgm:presLayoutVars>
      </dgm:prSet>
      <dgm:spPr/>
    </dgm:pt>
    <dgm:pt modelId="{E9CF315E-C9E1-492D-B98C-22E66226B751}" type="pres">
      <dgm:prSet presAssocID="{2248462C-F3BE-4F1A-B05A-BF64E3F216B4}" presName="child2group" presStyleCnt="0"/>
      <dgm:spPr/>
    </dgm:pt>
    <dgm:pt modelId="{FBB80168-D90C-4235-B040-4DF188F2462B}" type="pres">
      <dgm:prSet presAssocID="{2248462C-F3BE-4F1A-B05A-BF64E3F216B4}" presName="child2" presStyleLbl="bgAcc1" presStyleIdx="1" presStyleCnt="4" custScaleX="99744" custLinFactNeighborX="1345"/>
      <dgm:spPr/>
    </dgm:pt>
    <dgm:pt modelId="{073FBAD8-858B-4447-95F7-466850039166}" type="pres">
      <dgm:prSet presAssocID="{2248462C-F3BE-4F1A-B05A-BF64E3F216B4}" presName="child2Text" presStyleLbl="bgAcc1" presStyleIdx="1" presStyleCnt="4">
        <dgm:presLayoutVars>
          <dgm:bulletEnabled val="1"/>
        </dgm:presLayoutVars>
      </dgm:prSet>
      <dgm:spPr/>
    </dgm:pt>
    <dgm:pt modelId="{F0157D1E-81F0-4205-AF76-2A68295BFE1D}" type="pres">
      <dgm:prSet presAssocID="{2248462C-F3BE-4F1A-B05A-BF64E3F216B4}" presName="child3group" presStyleCnt="0"/>
      <dgm:spPr/>
    </dgm:pt>
    <dgm:pt modelId="{06ADBC0D-BD02-4BEF-BC8E-9ACEA1F0AA58}" type="pres">
      <dgm:prSet presAssocID="{2248462C-F3BE-4F1A-B05A-BF64E3F216B4}" presName="child3" presStyleLbl="bgAcc1" presStyleIdx="2" presStyleCnt="4"/>
      <dgm:spPr/>
    </dgm:pt>
    <dgm:pt modelId="{A505DB45-BD13-48D6-9E4D-50C9B9054877}" type="pres">
      <dgm:prSet presAssocID="{2248462C-F3BE-4F1A-B05A-BF64E3F216B4}" presName="child3Text" presStyleLbl="bgAcc1" presStyleIdx="2" presStyleCnt="4">
        <dgm:presLayoutVars>
          <dgm:bulletEnabled val="1"/>
        </dgm:presLayoutVars>
      </dgm:prSet>
      <dgm:spPr/>
    </dgm:pt>
    <dgm:pt modelId="{CD801B21-0CAA-4508-928C-3CB68883C843}" type="pres">
      <dgm:prSet presAssocID="{2248462C-F3BE-4F1A-B05A-BF64E3F216B4}" presName="child4group" presStyleCnt="0"/>
      <dgm:spPr/>
    </dgm:pt>
    <dgm:pt modelId="{9366A58B-5E56-4663-AC39-37153460ACCA}" type="pres">
      <dgm:prSet presAssocID="{2248462C-F3BE-4F1A-B05A-BF64E3F216B4}" presName="child4" presStyleLbl="bgAcc1" presStyleIdx="3" presStyleCnt="4"/>
      <dgm:spPr/>
    </dgm:pt>
    <dgm:pt modelId="{3277FF22-C20A-4E71-9950-DF8858F190D6}" type="pres">
      <dgm:prSet presAssocID="{2248462C-F3BE-4F1A-B05A-BF64E3F216B4}" presName="child4Text" presStyleLbl="bgAcc1" presStyleIdx="3" presStyleCnt="4">
        <dgm:presLayoutVars>
          <dgm:bulletEnabled val="1"/>
        </dgm:presLayoutVars>
      </dgm:prSet>
      <dgm:spPr/>
    </dgm:pt>
    <dgm:pt modelId="{9E9EE779-A2F9-42FC-A413-10E313B54BEF}" type="pres">
      <dgm:prSet presAssocID="{2248462C-F3BE-4F1A-B05A-BF64E3F216B4}" presName="childPlaceholder" presStyleCnt="0"/>
      <dgm:spPr/>
    </dgm:pt>
    <dgm:pt modelId="{11398D9A-D7BF-4315-9013-9F5AEB0A1DD2}" type="pres">
      <dgm:prSet presAssocID="{2248462C-F3BE-4F1A-B05A-BF64E3F216B4}" presName="circle" presStyleCnt="0"/>
      <dgm:spPr/>
    </dgm:pt>
    <dgm:pt modelId="{7B7080D8-3DBB-4521-958E-FAC2257D63A0}" type="pres">
      <dgm:prSet presAssocID="{2248462C-F3BE-4F1A-B05A-BF64E3F216B4}" presName="quadrant1" presStyleLbl="node1" presStyleIdx="0" presStyleCnt="4">
        <dgm:presLayoutVars>
          <dgm:chMax val="1"/>
          <dgm:bulletEnabled val="1"/>
        </dgm:presLayoutVars>
      </dgm:prSet>
      <dgm:spPr/>
    </dgm:pt>
    <dgm:pt modelId="{202499D4-F604-4118-8276-0B313EFDDC88}" type="pres">
      <dgm:prSet presAssocID="{2248462C-F3BE-4F1A-B05A-BF64E3F216B4}" presName="quadrant2" presStyleLbl="node1" presStyleIdx="1" presStyleCnt="4">
        <dgm:presLayoutVars>
          <dgm:chMax val="1"/>
          <dgm:bulletEnabled val="1"/>
        </dgm:presLayoutVars>
      </dgm:prSet>
      <dgm:spPr/>
    </dgm:pt>
    <dgm:pt modelId="{4366CC7C-467B-4CE2-95F6-50802CBD573E}" type="pres">
      <dgm:prSet presAssocID="{2248462C-F3BE-4F1A-B05A-BF64E3F216B4}" presName="quadrant3" presStyleLbl="node1" presStyleIdx="2" presStyleCnt="4">
        <dgm:presLayoutVars>
          <dgm:chMax val="1"/>
          <dgm:bulletEnabled val="1"/>
        </dgm:presLayoutVars>
      </dgm:prSet>
      <dgm:spPr/>
    </dgm:pt>
    <dgm:pt modelId="{8B41FB76-D157-4883-AE77-836FD8A26B1D}" type="pres">
      <dgm:prSet presAssocID="{2248462C-F3BE-4F1A-B05A-BF64E3F216B4}" presName="quadrant4" presStyleLbl="node1" presStyleIdx="3" presStyleCnt="4">
        <dgm:presLayoutVars>
          <dgm:chMax val="1"/>
          <dgm:bulletEnabled val="1"/>
        </dgm:presLayoutVars>
      </dgm:prSet>
      <dgm:spPr/>
    </dgm:pt>
    <dgm:pt modelId="{65051AF2-9AA8-4131-B330-461E67FB3204}" type="pres">
      <dgm:prSet presAssocID="{2248462C-F3BE-4F1A-B05A-BF64E3F216B4}" presName="quadrantPlaceholder" presStyleCnt="0"/>
      <dgm:spPr/>
    </dgm:pt>
    <dgm:pt modelId="{6302C902-7662-44ED-8546-32588AF52E22}" type="pres">
      <dgm:prSet presAssocID="{2248462C-F3BE-4F1A-B05A-BF64E3F216B4}" presName="center1" presStyleLbl="fgShp" presStyleIdx="0" presStyleCnt="2"/>
      <dgm:spPr/>
    </dgm:pt>
    <dgm:pt modelId="{F7E3A8E2-262E-4716-8D71-BC32114AEE5B}" type="pres">
      <dgm:prSet presAssocID="{2248462C-F3BE-4F1A-B05A-BF64E3F216B4}" presName="center2" presStyleLbl="fgShp" presStyleIdx="1" presStyleCnt="2"/>
      <dgm:spPr/>
    </dgm:pt>
  </dgm:ptLst>
  <dgm:cxnLst>
    <dgm:cxn modelId="{4BE8F90E-33FA-4E04-909B-61B87FAF6C85}" type="presOf" srcId="{86539E51-E742-473C-8674-9DC495F3EA38}" destId="{8B41FB76-D157-4883-AE77-836FD8A26B1D}" srcOrd="0" destOrd="0" presId="urn:microsoft.com/office/officeart/2005/8/layout/cycle4"/>
    <dgm:cxn modelId="{8383F126-277F-4AC2-8768-81FAF4AC4E61}" type="presOf" srcId="{A73FA980-D753-410D-9305-5F1499FA9F42}" destId="{483CED65-F39E-40D1-B7D2-8E28C6D14600}" srcOrd="1" destOrd="0" presId="urn:microsoft.com/office/officeart/2005/8/layout/cycle4"/>
    <dgm:cxn modelId="{3299B82A-55D1-468D-B223-6B9256C3B608}" srcId="{2248462C-F3BE-4F1A-B05A-BF64E3F216B4}" destId="{E6623A0B-F21F-4D92-AA0B-A59BED7FB4CE}" srcOrd="0" destOrd="0" parTransId="{CAD3AE68-6272-47A1-8542-BDD09E0E2A05}" sibTransId="{851CC175-4AC6-4905-B51C-26257F89507D}"/>
    <dgm:cxn modelId="{6AD5822E-4FD5-4720-8948-6F42A0484EB1}" type="presOf" srcId="{E6623A0B-F21F-4D92-AA0B-A59BED7FB4CE}" destId="{7B7080D8-3DBB-4521-958E-FAC2257D63A0}" srcOrd="0" destOrd="0" presId="urn:microsoft.com/office/officeart/2005/8/layout/cycle4"/>
    <dgm:cxn modelId="{4E4DDD35-088A-40CB-AEEC-382C1C9AC0A1}" srcId="{2248462C-F3BE-4F1A-B05A-BF64E3F216B4}" destId="{341354E8-1F56-4E15-A430-223EEEE7CA6C}" srcOrd="2" destOrd="0" parTransId="{7F2BDC6F-8D85-4C10-8A5E-F9F29B9B84DD}" sibTransId="{263C3C94-B21D-4BFC-A4C8-0616D416C443}"/>
    <dgm:cxn modelId="{57479F3D-E008-4DEF-9F01-80A277866DCA}" type="presOf" srcId="{CF846FB3-19A4-487C-9475-639C5F2718CD}" destId="{3277FF22-C20A-4E71-9950-DF8858F190D6}" srcOrd="1" destOrd="0" presId="urn:microsoft.com/office/officeart/2005/8/layout/cycle4"/>
    <dgm:cxn modelId="{FDC20543-1230-4BAE-A66E-86C7BD8B9C24}" type="presOf" srcId="{2248462C-F3BE-4F1A-B05A-BF64E3F216B4}" destId="{B9382D02-A12C-4E73-A808-B0C57FCD41D0}" srcOrd="0" destOrd="0" presId="urn:microsoft.com/office/officeart/2005/8/layout/cycle4"/>
    <dgm:cxn modelId="{4E10C567-069B-4882-A56D-5128B3E68D42}" srcId="{E6623A0B-F21F-4D92-AA0B-A59BED7FB4CE}" destId="{A73FA980-D753-410D-9305-5F1499FA9F42}" srcOrd="0" destOrd="0" parTransId="{3670350B-0D5C-4DA2-9A15-291A54CED3AF}" sibTransId="{393B9C91-7A18-4DEA-989E-93FCD3A1FF3C}"/>
    <dgm:cxn modelId="{43E39A4C-4F88-4F64-8FAF-7880F6BA10CA}" srcId="{2248462C-F3BE-4F1A-B05A-BF64E3F216B4}" destId="{86539E51-E742-473C-8674-9DC495F3EA38}" srcOrd="3" destOrd="0" parTransId="{A938CD36-6B61-42EA-BD26-DEB71B648F5D}" sibTransId="{2E8B9B65-E126-4286-8A66-247FB056279D}"/>
    <dgm:cxn modelId="{2493636F-0FAC-45D5-90E3-76D71C6A3564}" srcId="{341354E8-1F56-4E15-A430-223EEEE7CA6C}" destId="{702F06DD-21B2-4A90-92D3-DAB448E82D2A}" srcOrd="0" destOrd="0" parTransId="{C8ACD275-46FB-4EAD-B8CB-195339BB69C6}" sibTransId="{1FF2C781-560D-4731-860A-01469A1E81FA}"/>
    <dgm:cxn modelId="{9A4E797B-203B-4503-BE75-9308B46B95EE}" type="presOf" srcId="{CD0B9EC0-30E0-40B9-BF83-AB9258A42B88}" destId="{073FBAD8-858B-4447-95F7-466850039166}" srcOrd="1" destOrd="0" presId="urn:microsoft.com/office/officeart/2005/8/layout/cycle4"/>
    <dgm:cxn modelId="{DC67ED7B-CC33-4FD6-B02E-E28BCEE0E559}" type="presOf" srcId="{702F06DD-21B2-4A90-92D3-DAB448E82D2A}" destId="{A505DB45-BD13-48D6-9E4D-50C9B9054877}" srcOrd="1" destOrd="0" presId="urn:microsoft.com/office/officeart/2005/8/layout/cycle4"/>
    <dgm:cxn modelId="{E9EB257F-CDAB-406C-AE8B-8EBA7CD2FB6F}" type="presOf" srcId="{702F06DD-21B2-4A90-92D3-DAB448E82D2A}" destId="{06ADBC0D-BD02-4BEF-BC8E-9ACEA1F0AA58}" srcOrd="0" destOrd="0" presId="urn:microsoft.com/office/officeart/2005/8/layout/cycle4"/>
    <dgm:cxn modelId="{C135FBA0-8A90-4214-8D2B-C92F4030E5B6}" srcId="{2248462C-F3BE-4F1A-B05A-BF64E3F216B4}" destId="{BFA28D03-0C38-41F8-BC8C-EB5C583EB94F}" srcOrd="1" destOrd="0" parTransId="{B4213C85-ACFF-46B5-8805-08905E712610}" sibTransId="{FEF707CE-CAA9-44B3-9A96-6644A96F6EEA}"/>
    <dgm:cxn modelId="{6318CBB9-A66C-41AE-BF1E-425C9796CBFE}" srcId="{86539E51-E742-473C-8674-9DC495F3EA38}" destId="{CF846FB3-19A4-487C-9475-639C5F2718CD}" srcOrd="0" destOrd="0" parTransId="{DF729E0F-7D9F-4A23-889E-05CE75D089FC}" sibTransId="{39963ACB-4E30-4571-826E-09FA135EC369}"/>
    <dgm:cxn modelId="{30C2D9C8-BC7D-45B8-8EBA-C9C4FE899311}" srcId="{BFA28D03-0C38-41F8-BC8C-EB5C583EB94F}" destId="{CD0B9EC0-30E0-40B9-BF83-AB9258A42B88}" srcOrd="0" destOrd="0" parTransId="{DA788CAC-6E3A-4178-8AF9-0AABA0941252}" sibTransId="{6A735C76-240B-44A5-93B6-7D8DD35C1A7D}"/>
    <dgm:cxn modelId="{8AB0F7D1-759A-4264-BBAA-B8AB26D306A1}" type="presOf" srcId="{CF846FB3-19A4-487C-9475-639C5F2718CD}" destId="{9366A58B-5E56-4663-AC39-37153460ACCA}" srcOrd="0" destOrd="0" presId="urn:microsoft.com/office/officeart/2005/8/layout/cycle4"/>
    <dgm:cxn modelId="{C815C5EB-D2FE-4837-9AB2-B869E2F84F84}" type="presOf" srcId="{BFA28D03-0C38-41F8-BC8C-EB5C583EB94F}" destId="{202499D4-F604-4118-8276-0B313EFDDC88}" srcOrd="0" destOrd="0" presId="urn:microsoft.com/office/officeart/2005/8/layout/cycle4"/>
    <dgm:cxn modelId="{846075F3-B1D4-4B4A-A11D-F1C0DFDDFA8B}" type="presOf" srcId="{CD0B9EC0-30E0-40B9-BF83-AB9258A42B88}" destId="{FBB80168-D90C-4235-B040-4DF188F2462B}" srcOrd="0" destOrd="0" presId="urn:microsoft.com/office/officeart/2005/8/layout/cycle4"/>
    <dgm:cxn modelId="{C4B455F9-9113-44DE-ABBF-76042C9A78B9}" type="presOf" srcId="{341354E8-1F56-4E15-A430-223EEEE7CA6C}" destId="{4366CC7C-467B-4CE2-95F6-50802CBD573E}" srcOrd="0" destOrd="0" presId="urn:microsoft.com/office/officeart/2005/8/layout/cycle4"/>
    <dgm:cxn modelId="{A0138CFF-B13C-4430-815B-F39F057B7DEB}" type="presOf" srcId="{A73FA980-D753-410D-9305-5F1499FA9F42}" destId="{3171D9D4-C2B6-4808-B216-F4E3F82CBC74}" srcOrd="0" destOrd="0" presId="urn:microsoft.com/office/officeart/2005/8/layout/cycle4"/>
    <dgm:cxn modelId="{785FDD5D-9373-4A8E-8BD5-0810653D8137}" type="presParOf" srcId="{B9382D02-A12C-4E73-A808-B0C57FCD41D0}" destId="{2E8632DE-9B52-4FD8-9ABA-65149F19B6D3}" srcOrd="0" destOrd="0" presId="urn:microsoft.com/office/officeart/2005/8/layout/cycle4"/>
    <dgm:cxn modelId="{25720B0A-71E4-4782-BD72-4FD04418E81C}" type="presParOf" srcId="{2E8632DE-9B52-4FD8-9ABA-65149F19B6D3}" destId="{8BCE2B42-35B9-4F6D-BDD5-06526F6980C3}" srcOrd="0" destOrd="0" presId="urn:microsoft.com/office/officeart/2005/8/layout/cycle4"/>
    <dgm:cxn modelId="{F0D3E596-94B4-48DF-B69C-514D8836A2D8}" type="presParOf" srcId="{8BCE2B42-35B9-4F6D-BDD5-06526F6980C3}" destId="{3171D9D4-C2B6-4808-B216-F4E3F82CBC74}" srcOrd="0" destOrd="0" presId="urn:microsoft.com/office/officeart/2005/8/layout/cycle4"/>
    <dgm:cxn modelId="{E3BF6800-0A7D-4A79-B3F4-391B0AB2776A}" type="presParOf" srcId="{8BCE2B42-35B9-4F6D-BDD5-06526F6980C3}" destId="{483CED65-F39E-40D1-B7D2-8E28C6D14600}" srcOrd="1" destOrd="0" presId="urn:microsoft.com/office/officeart/2005/8/layout/cycle4"/>
    <dgm:cxn modelId="{F84FE08D-61D5-413B-B8ED-B5535FC92D1B}" type="presParOf" srcId="{2E8632DE-9B52-4FD8-9ABA-65149F19B6D3}" destId="{E9CF315E-C9E1-492D-B98C-22E66226B751}" srcOrd="1" destOrd="0" presId="urn:microsoft.com/office/officeart/2005/8/layout/cycle4"/>
    <dgm:cxn modelId="{576EF768-0BD4-44FE-82C8-ADE42E36176F}" type="presParOf" srcId="{E9CF315E-C9E1-492D-B98C-22E66226B751}" destId="{FBB80168-D90C-4235-B040-4DF188F2462B}" srcOrd="0" destOrd="0" presId="urn:microsoft.com/office/officeart/2005/8/layout/cycle4"/>
    <dgm:cxn modelId="{5A75E758-BDDD-413C-B724-E0DB5751A9F4}" type="presParOf" srcId="{E9CF315E-C9E1-492D-B98C-22E66226B751}" destId="{073FBAD8-858B-4447-95F7-466850039166}" srcOrd="1" destOrd="0" presId="urn:microsoft.com/office/officeart/2005/8/layout/cycle4"/>
    <dgm:cxn modelId="{3558D678-D9DB-43BF-ADCD-BAA3ED2D5F03}" type="presParOf" srcId="{2E8632DE-9B52-4FD8-9ABA-65149F19B6D3}" destId="{F0157D1E-81F0-4205-AF76-2A68295BFE1D}" srcOrd="2" destOrd="0" presId="urn:microsoft.com/office/officeart/2005/8/layout/cycle4"/>
    <dgm:cxn modelId="{8E01CA42-3981-4F99-A141-19E4B859D185}" type="presParOf" srcId="{F0157D1E-81F0-4205-AF76-2A68295BFE1D}" destId="{06ADBC0D-BD02-4BEF-BC8E-9ACEA1F0AA58}" srcOrd="0" destOrd="0" presId="urn:microsoft.com/office/officeart/2005/8/layout/cycle4"/>
    <dgm:cxn modelId="{476B8A42-9055-4790-AB62-10840CC51D02}" type="presParOf" srcId="{F0157D1E-81F0-4205-AF76-2A68295BFE1D}" destId="{A505DB45-BD13-48D6-9E4D-50C9B9054877}" srcOrd="1" destOrd="0" presId="urn:microsoft.com/office/officeart/2005/8/layout/cycle4"/>
    <dgm:cxn modelId="{A45D6196-DF1B-4CEF-B00B-34E08D2D8356}" type="presParOf" srcId="{2E8632DE-9B52-4FD8-9ABA-65149F19B6D3}" destId="{CD801B21-0CAA-4508-928C-3CB68883C843}" srcOrd="3" destOrd="0" presId="urn:microsoft.com/office/officeart/2005/8/layout/cycle4"/>
    <dgm:cxn modelId="{30089B53-96D3-4503-A4B1-3ACAD60F4120}" type="presParOf" srcId="{CD801B21-0CAA-4508-928C-3CB68883C843}" destId="{9366A58B-5E56-4663-AC39-37153460ACCA}" srcOrd="0" destOrd="0" presId="urn:microsoft.com/office/officeart/2005/8/layout/cycle4"/>
    <dgm:cxn modelId="{04AB932C-AF78-4742-B2ED-BA0DDFA82911}" type="presParOf" srcId="{CD801B21-0CAA-4508-928C-3CB68883C843}" destId="{3277FF22-C20A-4E71-9950-DF8858F190D6}" srcOrd="1" destOrd="0" presId="urn:microsoft.com/office/officeart/2005/8/layout/cycle4"/>
    <dgm:cxn modelId="{886847A8-475E-4305-A880-53F9608BA17A}" type="presParOf" srcId="{2E8632DE-9B52-4FD8-9ABA-65149F19B6D3}" destId="{9E9EE779-A2F9-42FC-A413-10E313B54BEF}" srcOrd="4" destOrd="0" presId="urn:microsoft.com/office/officeart/2005/8/layout/cycle4"/>
    <dgm:cxn modelId="{A6E8337F-15A0-4673-861C-F75C0EDB58C7}" type="presParOf" srcId="{B9382D02-A12C-4E73-A808-B0C57FCD41D0}" destId="{11398D9A-D7BF-4315-9013-9F5AEB0A1DD2}" srcOrd="1" destOrd="0" presId="urn:microsoft.com/office/officeart/2005/8/layout/cycle4"/>
    <dgm:cxn modelId="{12905F00-3ED7-435E-AB26-AE4D6B71979B}" type="presParOf" srcId="{11398D9A-D7BF-4315-9013-9F5AEB0A1DD2}" destId="{7B7080D8-3DBB-4521-958E-FAC2257D63A0}" srcOrd="0" destOrd="0" presId="urn:microsoft.com/office/officeart/2005/8/layout/cycle4"/>
    <dgm:cxn modelId="{E2A0947A-2A71-4CFD-8772-D00E68C6BBC9}" type="presParOf" srcId="{11398D9A-D7BF-4315-9013-9F5AEB0A1DD2}" destId="{202499D4-F604-4118-8276-0B313EFDDC88}" srcOrd="1" destOrd="0" presId="urn:microsoft.com/office/officeart/2005/8/layout/cycle4"/>
    <dgm:cxn modelId="{09036AF1-75E1-4060-A6BE-97BF9C949B21}" type="presParOf" srcId="{11398D9A-D7BF-4315-9013-9F5AEB0A1DD2}" destId="{4366CC7C-467B-4CE2-95F6-50802CBD573E}" srcOrd="2" destOrd="0" presId="urn:microsoft.com/office/officeart/2005/8/layout/cycle4"/>
    <dgm:cxn modelId="{7C9901FF-3FFC-4C99-8267-F6B07F81E595}" type="presParOf" srcId="{11398D9A-D7BF-4315-9013-9F5AEB0A1DD2}" destId="{8B41FB76-D157-4883-AE77-836FD8A26B1D}" srcOrd="3" destOrd="0" presId="urn:microsoft.com/office/officeart/2005/8/layout/cycle4"/>
    <dgm:cxn modelId="{87572BF2-C993-4321-AC51-6EC240E4A571}" type="presParOf" srcId="{11398D9A-D7BF-4315-9013-9F5AEB0A1DD2}" destId="{65051AF2-9AA8-4131-B330-461E67FB3204}" srcOrd="4" destOrd="0" presId="urn:microsoft.com/office/officeart/2005/8/layout/cycle4"/>
    <dgm:cxn modelId="{744ADA25-F84F-45A1-ACD2-F3FC5956500A}" type="presParOf" srcId="{B9382D02-A12C-4E73-A808-B0C57FCD41D0}" destId="{6302C902-7662-44ED-8546-32588AF52E22}" srcOrd="2" destOrd="0" presId="urn:microsoft.com/office/officeart/2005/8/layout/cycle4"/>
    <dgm:cxn modelId="{9DC449A6-0EBA-4FBB-8B24-C0F717F13CB0}" type="presParOf" srcId="{B9382D02-A12C-4E73-A808-B0C57FCD41D0}" destId="{F7E3A8E2-262E-4716-8D71-BC32114AEE5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DBC0D-BD02-4BEF-BC8E-9ACEA1F0AA58}">
      <dsp:nvSpPr>
        <dsp:cNvPr id="0" name=""/>
        <dsp:cNvSpPr/>
      </dsp:nvSpPr>
      <dsp:spPr>
        <a:xfrm>
          <a:off x="3681984" y="2763519"/>
          <a:ext cx="2007616" cy="1300480"/>
        </a:xfrm>
        <a:prstGeom prst="roundRect">
          <a:avLst>
            <a:gd name="adj" fmla="val 10000"/>
          </a:avLst>
        </a:prstGeom>
        <a:solidFill>
          <a:schemeClr val="accent1">
            <a:lumMod val="40000"/>
            <a:lumOff val="60000"/>
            <a:alpha val="90000"/>
          </a:schemeClr>
        </a:solidFill>
        <a:ln w="25400" cap="flat" cmpd="sng" algn="ctr">
          <a:solidFill>
            <a:schemeClr val="accent4">
              <a:hueOff val="-3391285"/>
              <a:satOff val="40170"/>
              <a:lumOff val="-224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Employers</a:t>
          </a:r>
        </a:p>
      </dsp:txBody>
      <dsp:txXfrm>
        <a:off x="4312835" y="3117207"/>
        <a:ext cx="1348197" cy="918226"/>
      </dsp:txXfrm>
    </dsp:sp>
    <dsp:sp modelId="{9366A58B-5E56-4663-AC39-37153460ACCA}">
      <dsp:nvSpPr>
        <dsp:cNvPr id="0" name=""/>
        <dsp:cNvSpPr/>
      </dsp:nvSpPr>
      <dsp:spPr>
        <a:xfrm>
          <a:off x="406400" y="2763519"/>
          <a:ext cx="2007616" cy="1300480"/>
        </a:xfrm>
        <a:prstGeom prst="roundRect">
          <a:avLst>
            <a:gd name="adj" fmla="val 10000"/>
          </a:avLst>
        </a:prstGeom>
        <a:solidFill>
          <a:schemeClr val="accent1">
            <a:lumMod val="40000"/>
            <a:lumOff val="60000"/>
            <a:alpha val="90000"/>
          </a:schemeClr>
        </a:solidFill>
        <a:ln w="25400" cap="flat" cmpd="sng" algn="ctr">
          <a:solidFill>
            <a:schemeClr val="accent4">
              <a:hueOff val="-5086928"/>
              <a:satOff val="60255"/>
              <a:lumOff val="-3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Partners</a:t>
          </a:r>
        </a:p>
      </dsp:txBody>
      <dsp:txXfrm>
        <a:off x="434967" y="3117207"/>
        <a:ext cx="1348197" cy="918226"/>
      </dsp:txXfrm>
    </dsp:sp>
    <dsp:sp modelId="{FBB80168-D90C-4235-B040-4DF188F2462B}">
      <dsp:nvSpPr>
        <dsp:cNvPr id="0" name=""/>
        <dsp:cNvSpPr/>
      </dsp:nvSpPr>
      <dsp:spPr>
        <a:xfrm>
          <a:off x="3711556" y="0"/>
          <a:ext cx="2002476" cy="1300480"/>
        </a:xfrm>
        <a:prstGeom prst="roundRect">
          <a:avLst>
            <a:gd name="adj" fmla="val 10000"/>
          </a:avLst>
        </a:prstGeom>
        <a:solidFill>
          <a:schemeClr val="accent1">
            <a:lumMod val="40000"/>
            <a:lumOff val="60000"/>
            <a:alpha val="90000"/>
          </a:schemeClr>
        </a:solidFill>
        <a:ln w="25400" cap="flat" cmpd="sng" algn="ctr">
          <a:solidFill>
            <a:schemeClr val="accent4">
              <a:hueOff val="-1695643"/>
              <a:satOff val="20085"/>
              <a:lumOff val="-112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Students</a:t>
          </a:r>
        </a:p>
      </dsp:txBody>
      <dsp:txXfrm>
        <a:off x="4340866" y="28567"/>
        <a:ext cx="1344599" cy="918226"/>
      </dsp:txXfrm>
    </dsp:sp>
    <dsp:sp modelId="{3171D9D4-C2B6-4808-B216-F4E3F82CBC74}">
      <dsp:nvSpPr>
        <dsp:cNvPr id="0" name=""/>
        <dsp:cNvSpPr/>
      </dsp:nvSpPr>
      <dsp:spPr>
        <a:xfrm>
          <a:off x="406400" y="0"/>
          <a:ext cx="2007616" cy="1300480"/>
        </a:xfrm>
        <a:prstGeom prst="roundRect">
          <a:avLst>
            <a:gd name="adj" fmla="val 10000"/>
          </a:avLst>
        </a:prstGeom>
        <a:solidFill>
          <a:schemeClr val="accent1">
            <a:lumMod val="40000"/>
            <a:lumOff val="6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Staff</a:t>
          </a:r>
        </a:p>
      </dsp:txBody>
      <dsp:txXfrm>
        <a:off x="434967" y="28567"/>
        <a:ext cx="1348197" cy="918226"/>
      </dsp:txXfrm>
    </dsp:sp>
    <dsp:sp modelId="{7B7080D8-3DBB-4521-958E-FAC2257D63A0}">
      <dsp:nvSpPr>
        <dsp:cNvPr id="0" name=""/>
        <dsp:cNvSpPr/>
      </dsp:nvSpPr>
      <dsp:spPr>
        <a:xfrm>
          <a:off x="1247648" y="231647"/>
          <a:ext cx="1759712" cy="1759712"/>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KPIs	</a:t>
          </a:r>
        </a:p>
      </dsp:txBody>
      <dsp:txXfrm>
        <a:off x="1763056" y="747055"/>
        <a:ext cx="1244304" cy="1244304"/>
      </dsp:txXfrm>
    </dsp:sp>
    <dsp:sp modelId="{202499D4-F604-4118-8276-0B313EFDDC88}">
      <dsp:nvSpPr>
        <dsp:cNvPr id="0" name=""/>
        <dsp:cNvSpPr/>
      </dsp:nvSpPr>
      <dsp:spPr>
        <a:xfrm rot="5400000">
          <a:off x="3088640" y="231647"/>
          <a:ext cx="1759712" cy="1759712"/>
        </a:xfrm>
        <a:prstGeom prst="pieWedge">
          <a:avLst/>
        </a:prstGeom>
        <a:solidFill>
          <a:schemeClr val="accent4">
            <a:hueOff val="-1695643"/>
            <a:satOff val="20085"/>
            <a:lumOff val="-1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Surveys</a:t>
          </a:r>
        </a:p>
      </dsp:txBody>
      <dsp:txXfrm rot="-5400000">
        <a:off x="3088640" y="747055"/>
        <a:ext cx="1244304" cy="1244304"/>
      </dsp:txXfrm>
    </dsp:sp>
    <dsp:sp modelId="{4366CC7C-467B-4CE2-95F6-50802CBD573E}">
      <dsp:nvSpPr>
        <dsp:cNvPr id="0" name=""/>
        <dsp:cNvSpPr/>
      </dsp:nvSpPr>
      <dsp:spPr>
        <a:xfrm rot="10800000">
          <a:off x="3088640" y="2072640"/>
          <a:ext cx="1759712" cy="1759712"/>
        </a:xfrm>
        <a:prstGeom prst="pieWedge">
          <a:avLst/>
        </a:prstGeom>
        <a:solidFill>
          <a:schemeClr val="accent4">
            <a:hueOff val="-3391285"/>
            <a:satOff val="40170"/>
            <a:lumOff val="-2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Ideas</a:t>
          </a:r>
        </a:p>
      </dsp:txBody>
      <dsp:txXfrm rot="10800000">
        <a:off x="3088640" y="2072640"/>
        <a:ext cx="1244304" cy="1244304"/>
      </dsp:txXfrm>
    </dsp:sp>
    <dsp:sp modelId="{8B41FB76-D157-4883-AE77-836FD8A26B1D}">
      <dsp:nvSpPr>
        <dsp:cNvPr id="0" name=""/>
        <dsp:cNvSpPr/>
      </dsp:nvSpPr>
      <dsp:spPr>
        <a:xfrm rot="16200000">
          <a:off x="1247648" y="2072640"/>
          <a:ext cx="1759712" cy="1759712"/>
        </a:xfrm>
        <a:prstGeom prst="pieWedge">
          <a:avLst/>
        </a:prstGeom>
        <a:solidFill>
          <a:schemeClr val="accent4">
            <a:hueOff val="-5086928"/>
            <a:satOff val="60255"/>
            <a:lumOff val="-3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Test of Change</a:t>
          </a:r>
        </a:p>
      </dsp:txBody>
      <dsp:txXfrm rot="5400000">
        <a:off x="1763056" y="2072640"/>
        <a:ext cx="1244304" cy="1244304"/>
      </dsp:txXfrm>
    </dsp:sp>
    <dsp:sp modelId="{6302C902-7662-44ED-8546-32588AF52E22}">
      <dsp:nvSpPr>
        <dsp:cNvPr id="0" name=""/>
        <dsp:cNvSpPr/>
      </dsp:nvSpPr>
      <dsp:spPr>
        <a:xfrm>
          <a:off x="2744216" y="1666240"/>
          <a:ext cx="607568" cy="528320"/>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E3A8E2-262E-4716-8D71-BC32114AEE5B}">
      <dsp:nvSpPr>
        <dsp:cNvPr id="0" name=""/>
        <dsp:cNvSpPr/>
      </dsp:nvSpPr>
      <dsp:spPr>
        <a:xfrm rot="10800000">
          <a:off x="2744216" y="1869440"/>
          <a:ext cx="607568" cy="528320"/>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957FB72A-69D9-0D47-BA46-0015C0378E71}" type="datetimeFigureOut">
              <a:rPr lang="en-US" smtClean="0"/>
              <a:pPr/>
              <a:t>6/10/2019</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5D200C5D-1B3F-3546-AFFF-F7407C867C6C}" type="slidenum">
              <a:rPr lang="en-US" smtClean="0"/>
              <a:pPr/>
              <a:t>‹#›</a:t>
            </a:fld>
            <a:endParaRPr lang="en-US"/>
          </a:p>
        </p:txBody>
      </p:sp>
    </p:spTree>
    <p:extLst>
      <p:ext uri="{BB962C8B-B14F-4D97-AF65-F5344CB8AC3E}">
        <p14:creationId xmlns:p14="http://schemas.microsoft.com/office/powerpoint/2010/main" val="564235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1B579BE3-2E5C-4E38-9C14-6AF28860BA46}" type="datetimeFigureOut">
              <a:rPr lang="en-GB" smtClean="0"/>
              <a:t>10/06/2019</a:t>
            </a:fld>
            <a:endParaRPr lang="en-GB"/>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DD42798B-D941-4636-BD91-23A24A411EF3}" type="slidenum">
              <a:rPr lang="en-GB" smtClean="0"/>
              <a:t>‹#›</a:t>
            </a:fld>
            <a:endParaRPr lang="en-GB"/>
          </a:p>
        </p:txBody>
      </p:sp>
    </p:spTree>
    <p:extLst>
      <p:ext uri="{BB962C8B-B14F-4D97-AF65-F5344CB8AC3E}">
        <p14:creationId xmlns:p14="http://schemas.microsoft.com/office/powerpoint/2010/main" val="116866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42798B-D941-4636-BD91-23A24A411EF3}" type="slidenum">
              <a:rPr lang="en-GB" smtClean="0"/>
              <a:t>1</a:t>
            </a:fld>
            <a:endParaRPr lang="en-GB"/>
          </a:p>
        </p:txBody>
      </p:sp>
    </p:spTree>
    <p:extLst>
      <p:ext uri="{BB962C8B-B14F-4D97-AF65-F5344CB8AC3E}">
        <p14:creationId xmlns:p14="http://schemas.microsoft.com/office/powerpoint/2010/main" val="289798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endParaRPr lang="en-GB" dirty="0"/>
          </a:p>
        </p:txBody>
      </p:sp>
      <p:sp>
        <p:nvSpPr>
          <p:cNvPr id="4" name="Slide Number Placeholder 3"/>
          <p:cNvSpPr>
            <a:spLocks noGrp="1"/>
          </p:cNvSpPr>
          <p:nvPr>
            <p:ph type="sldNum" sz="quarter" idx="10"/>
          </p:nvPr>
        </p:nvSpPr>
        <p:spPr/>
        <p:txBody>
          <a:bodyPr/>
          <a:lstStyle/>
          <a:p>
            <a:fld id="{DD42798B-D941-4636-BD91-23A24A411EF3}" type="slidenum">
              <a:rPr lang="en-GB" smtClean="0"/>
              <a:t>3</a:t>
            </a:fld>
            <a:endParaRPr lang="en-GB"/>
          </a:p>
        </p:txBody>
      </p:sp>
    </p:spTree>
    <p:extLst>
      <p:ext uri="{BB962C8B-B14F-4D97-AF65-F5344CB8AC3E}">
        <p14:creationId xmlns:p14="http://schemas.microsoft.com/office/powerpoint/2010/main" val="126291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42798B-D941-4636-BD91-23A24A411EF3}" type="slidenum">
              <a:rPr lang="en-GB" smtClean="0"/>
              <a:t>5</a:t>
            </a:fld>
            <a:endParaRPr lang="en-GB"/>
          </a:p>
        </p:txBody>
      </p:sp>
    </p:spTree>
    <p:extLst>
      <p:ext uri="{BB962C8B-B14F-4D97-AF65-F5344CB8AC3E}">
        <p14:creationId xmlns:p14="http://schemas.microsoft.com/office/powerpoint/2010/main" val="201283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42798B-D941-4636-BD91-23A24A411EF3}" type="slidenum">
              <a:rPr lang="en-GB" smtClean="0"/>
              <a:t>6</a:t>
            </a:fld>
            <a:endParaRPr lang="en-GB"/>
          </a:p>
        </p:txBody>
      </p:sp>
    </p:spTree>
    <p:extLst>
      <p:ext uri="{BB962C8B-B14F-4D97-AF65-F5344CB8AC3E}">
        <p14:creationId xmlns:p14="http://schemas.microsoft.com/office/powerpoint/2010/main" val="110674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42798B-D941-4636-BD91-23A24A411EF3}" type="slidenum">
              <a:rPr lang="en-GB" smtClean="0"/>
              <a:t>7</a:t>
            </a:fld>
            <a:endParaRPr lang="en-GB"/>
          </a:p>
        </p:txBody>
      </p:sp>
    </p:spTree>
    <p:extLst>
      <p:ext uri="{BB962C8B-B14F-4D97-AF65-F5344CB8AC3E}">
        <p14:creationId xmlns:p14="http://schemas.microsoft.com/office/powerpoint/2010/main" val="307390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a:p>
            <a:endParaRPr lang="en-IE" baseline="0" dirty="0"/>
          </a:p>
          <a:p>
            <a:endParaRPr lang="en-IE" baseline="0" dirty="0"/>
          </a:p>
          <a:p>
            <a:endParaRPr lang="en-IE" baseline="0" dirty="0"/>
          </a:p>
          <a:p>
            <a:endParaRPr lang="en-IE" baseline="0" dirty="0"/>
          </a:p>
          <a:p>
            <a:endParaRPr lang="en-IE" baseline="0" dirty="0"/>
          </a:p>
          <a:p>
            <a:endParaRPr lang="en-GB" dirty="0"/>
          </a:p>
        </p:txBody>
      </p:sp>
      <p:sp>
        <p:nvSpPr>
          <p:cNvPr id="4" name="Slide Number Placeholder 3"/>
          <p:cNvSpPr>
            <a:spLocks noGrp="1"/>
          </p:cNvSpPr>
          <p:nvPr>
            <p:ph type="sldNum" sz="quarter" idx="10"/>
          </p:nvPr>
        </p:nvSpPr>
        <p:spPr/>
        <p:txBody>
          <a:bodyPr/>
          <a:lstStyle/>
          <a:p>
            <a:fld id="{DD42798B-D941-4636-BD91-23A24A411EF3}" type="slidenum">
              <a:rPr lang="en-GB" smtClean="0"/>
              <a:t>13</a:t>
            </a:fld>
            <a:endParaRPr lang="en-GB"/>
          </a:p>
        </p:txBody>
      </p:sp>
    </p:spTree>
    <p:extLst>
      <p:ext uri="{BB962C8B-B14F-4D97-AF65-F5344CB8AC3E}">
        <p14:creationId xmlns:p14="http://schemas.microsoft.com/office/powerpoint/2010/main" val="3122039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Ref idx="1001">
        <a:schemeClr val="bg2"/>
      </p:bgRef>
    </p:bg>
    <p:spTree>
      <p:nvGrpSpPr>
        <p:cNvPr id="1" name=""/>
        <p:cNvGrpSpPr/>
        <p:nvPr/>
      </p:nvGrpSpPr>
      <p:grpSpPr>
        <a:xfrm>
          <a:off x="0" y="0"/>
          <a:ext cx="0" cy="0"/>
          <a:chOff x="0" y="0"/>
          <a:chExt cx="0" cy="0"/>
        </a:xfrm>
      </p:grpSpPr>
      <p:sp>
        <p:nvSpPr>
          <p:cNvPr id="19" name="Rectangle 18"/>
          <p:cNvSpPr/>
          <p:nvPr userDrawn="1"/>
        </p:nvSpPr>
        <p:spPr>
          <a:xfrm>
            <a:off x="0" y="0"/>
            <a:ext cx="9144000" cy="584942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RC09XX_ICPPT_pattern.jpg"/>
          <p:cNvPicPr>
            <a:picLocks noChangeAspect="1"/>
          </p:cNvPicPr>
          <p:nvPr userDrawn="1"/>
        </p:nvPicPr>
        <p:blipFill rotWithShape="1">
          <a:blip r:embed="rId2">
            <a:extLst>
              <a:ext uri="{28A0092B-C50C-407E-A947-70E740481C1C}">
                <a14:useLocalDpi xmlns:a14="http://schemas.microsoft.com/office/drawing/2010/main" val="0"/>
              </a:ext>
            </a:extLst>
          </a:blip>
          <a:srcRect r="5859"/>
          <a:stretch/>
        </p:blipFill>
        <p:spPr>
          <a:xfrm>
            <a:off x="3967541" y="896238"/>
            <a:ext cx="5176459" cy="5010912"/>
          </a:xfrm>
          <a:prstGeom prst="rect">
            <a:avLst/>
          </a:prstGeom>
        </p:spPr>
      </p:pic>
      <p:sp>
        <p:nvSpPr>
          <p:cNvPr id="14" name="Title Placeholder 1"/>
          <p:cNvSpPr>
            <a:spLocks noGrp="1"/>
          </p:cNvSpPr>
          <p:nvPr>
            <p:ph type="title" hasCustomPrompt="1"/>
          </p:nvPr>
        </p:nvSpPr>
        <p:spPr>
          <a:xfrm>
            <a:off x="508516" y="1720396"/>
            <a:ext cx="5892735" cy="1951059"/>
          </a:xfrm>
          <a:prstGeom prst="rect">
            <a:avLst/>
          </a:prstGeom>
          <a:ln>
            <a:noFill/>
          </a:ln>
        </p:spPr>
        <p:txBody>
          <a:bodyPr vert="horz" lIns="0" tIns="45720" rIns="91440" bIns="45720" rtlCol="0" anchor="t">
            <a:normAutofit/>
          </a:bodyPr>
          <a:lstStyle>
            <a:lvl1pPr>
              <a:defRPr sz="2400" kern="1200" cap="all" spc="0"/>
            </a:lvl1pPr>
          </a:lstStyle>
          <a:p>
            <a:r>
              <a:rPr lang="en-GB" dirty="0"/>
              <a:t>Click to edit </a:t>
            </a:r>
            <a:br>
              <a:rPr lang="en-GB" dirty="0"/>
            </a:br>
            <a:r>
              <a:rPr lang="en-GB" dirty="0"/>
              <a:t>Master title style</a:t>
            </a:r>
            <a:endParaRPr lang="en-US" dirty="0"/>
          </a:p>
        </p:txBody>
      </p:sp>
      <p:cxnSp>
        <p:nvCxnSpPr>
          <p:cNvPr id="18" name="Straight Connector 17"/>
          <p:cNvCxnSpPr/>
          <p:nvPr userDrawn="1"/>
        </p:nvCxnSpPr>
        <p:spPr>
          <a:xfrm>
            <a:off x="508517" y="1450893"/>
            <a:ext cx="589273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4" descr="strapline bi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517" y="838511"/>
            <a:ext cx="5892734" cy="351454"/>
          </a:xfrm>
          <a:prstGeom prst="rect">
            <a:avLst/>
          </a:prstGeom>
        </p:spPr>
      </p:pic>
    </p:spTree>
    <p:extLst>
      <p:ext uri="{BB962C8B-B14F-4D97-AF65-F5344CB8AC3E}">
        <p14:creationId xmlns:p14="http://schemas.microsoft.com/office/powerpoint/2010/main" val="36465021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590" y="942728"/>
            <a:ext cx="8664350" cy="4525963"/>
          </a:xfrm>
          <a:prstGeom prst="rect">
            <a:avLst/>
          </a:prstGeom>
        </p:spPr>
        <p:txBody>
          <a:bodyPr lIns="0"/>
          <a:lstStyle>
            <a:lvl1pPr marL="0" indent="0">
              <a:buSzPct val="80000"/>
              <a:buFont typeface="Arial"/>
              <a:buNone/>
              <a:defRPr sz="2400">
                <a:solidFill>
                  <a:schemeClr val="tx2">
                    <a:lumMod val="75000"/>
                  </a:schemeClr>
                </a:solidFill>
              </a:defRPr>
            </a:lvl1pPr>
            <a:lvl2pPr marL="0" indent="0">
              <a:buFont typeface="Arial"/>
              <a:buNone/>
              <a:defRPr sz="2000"/>
            </a:lvl2pPr>
            <a:lvl3pPr marL="0" indent="0">
              <a:buFont typeface="Arial"/>
              <a:buNone/>
              <a:defRPr sz="1800"/>
            </a:lvl3pPr>
            <a:lvl4pPr marL="360000" indent="-144000">
              <a:buFont typeface="Arial"/>
              <a:buChar char="•"/>
              <a:defRPr sz="1600">
                <a:solidFill>
                  <a:schemeClr val="tx2">
                    <a:lumMod val="75000"/>
                  </a:schemeClr>
                </a:solidFill>
              </a:defRPr>
            </a:lvl4pPr>
            <a:lvl5pPr marL="360000" indent="-144000">
              <a:buFont typeface="Arial"/>
              <a:buChar cha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498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590" y="942728"/>
            <a:ext cx="4212624" cy="4525963"/>
          </a:xfrm>
          <a:prstGeom prst="rect">
            <a:avLst/>
          </a:prstGeom>
        </p:spPr>
        <p:txBody>
          <a:bodyPr lIns="0"/>
          <a:lstStyle>
            <a:lvl1pPr marL="0" indent="0">
              <a:buSzPct val="80000"/>
              <a:buNone/>
              <a:defRPr sz="2400">
                <a:solidFill>
                  <a:schemeClr val="tx2">
                    <a:lumMod val="75000"/>
                  </a:schemeClr>
                </a:solidFill>
              </a:defRPr>
            </a:lvl1pPr>
            <a:lvl2pPr marL="0" indent="0">
              <a:buFontTx/>
              <a:buNone/>
              <a:defRPr sz="2000"/>
            </a:lvl2pPr>
            <a:lvl3pPr marL="0" indent="0">
              <a:buFontTx/>
              <a:buNone/>
              <a:defRPr sz="1800"/>
            </a:lvl3pPr>
            <a:lvl4pPr marL="360000" indent="-144000">
              <a:buFont typeface="Arial"/>
              <a:buChar char="•"/>
              <a:defRPr sz="1600">
                <a:solidFill>
                  <a:schemeClr val="tx2">
                    <a:lumMod val="75000"/>
                  </a:schemeClr>
                </a:solidFill>
              </a:defRPr>
            </a:lvl4pPr>
            <a:lvl5pPr marL="360000" indent="-144000">
              <a:buFont typeface="Arial"/>
              <a:buChar cha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p:cNvSpPr>
            <a:spLocks noGrp="1"/>
          </p:cNvSpPr>
          <p:nvPr>
            <p:ph idx="10"/>
          </p:nvPr>
        </p:nvSpPr>
        <p:spPr>
          <a:xfrm>
            <a:off x="4682649" y="942728"/>
            <a:ext cx="4212624" cy="4525963"/>
          </a:xfrm>
          <a:prstGeom prst="rect">
            <a:avLst/>
          </a:prstGeom>
        </p:spPr>
        <p:txBody>
          <a:bodyPr lIns="0"/>
          <a:lstStyle>
            <a:lvl1pPr marL="0" indent="0">
              <a:buSzPct val="80000"/>
              <a:buNone/>
              <a:defRPr sz="2400">
                <a:solidFill>
                  <a:schemeClr val="tx2">
                    <a:lumMod val="75000"/>
                  </a:schemeClr>
                </a:solidFill>
              </a:defRPr>
            </a:lvl1pPr>
            <a:lvl2pPr marL="0" indent="0">
              <a:buFontTx/>
              <a:buNone/>
              <a:defRPr sz="2000"/>
            </a:lvl2pPr>
            <a:lvl3pPr marL="0" indent="0">
              <a:buFontTx/>
              <a:buNone/>
              <a:defRPr sz="1800"/>
            </a:lvl3pPr>
            <a:lvl4pPr marL="360000" indent="-144000">
              <a:buFont typeface="Arial"/>
              <a:buChar char="•"/>
              <a:defRPr sz="1600">
                <a:solidFill>
                  <a:schemeClr val="tx2">
                    <a:lumMod val="75000"/>
                  </a:schemeClr>
                </a:solidFill>
              </a:defRPr>
            </a:lvl4pPr>
            <a:lvl5pPr marL="360000" indent="-144000">
              <a:buFont typeface="Arial"/>
              <a:buChar cha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6088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0C263-C8EC-4840-A8F4-86D5A0417DA4}" type="datetimeFigureOut">
              <a:rPr lang="en-GB" smtClean="0"/>
              <a:t>10/06/2019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94748B-B314-49E6-BC2B-FC880254C9D0}" type="slidenum">
              <a:rPr lang="en-GB" smtClean="0"/>
              <a:t>‹#›</a:t>
            </a:fld>
            <a:endParaRPr lang="en-GB"/>
          </a:p>
        </p:txBody>
      </p:sp>
    </p:spTree>
    <p:extLst>
      <p:ext uri="{BB962C8B-B14F-4D97-AF65-F5344CB8AC3E}">
        <p14:creationId xmlns:p14="http://schemas.microsoft.com/office/powerpoint/2010/main" val="428683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5900734"/>
            <a:ext cx="9144000" cy="95726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ffectLst/>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688" y="6062052"/>
            <a:ext cx="2297360" cy="63463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2781" y="6266662"/>
            <a:ext cx="3009900" cy="22541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688" y="304959"/>
            <a:ext cx="1891427" cy="110394"/>
          </a:xfrm>
          <a:prstGeom prst="rect">
            <a:avLst/>
          </a:prstGeom>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3237" t="42721" r="28044"/>
          <a:stretch/>
        </p:blipFill>
        <p:spPr>
          <a:xfrm>
            <a:off x="4853262" y="0"/>
            <a:ext cx="4290738" cy="3268491"/>
          </a:xfrm>
          <a:prstGeom prst="rect">
            <a:avLst/>
          </a:prstGeom>
        </p:spPr>
      </p:pic>
      <p:cxnSp>
        <p:nvCxnSpPr>
          <p:cNvPr id="15" name="Straight Connector 14"/>
          <p:cNvCxnSpPr/>
          <p:nvPr/>
        </p:nvCxnSpPr>
        <p:spPr>
          <a:xfrm>
            <a:off x="290688" y="575136"/>
            <a:ext cx="8601993"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44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fcE_Q-IRFg" TargetMode="External"/><Relationship Id="rId7" Type="http://schemas.openxmlformats.org/officeDocument/2006/relationships/hyperlink" Target="https://www.youtube.com/watch?v=387chd8p54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HCe2H3AsHio" TargetMode="External"/><Relationship Id="rId5" Type="http://schemas.openxmlformats.org/officeDocument/2006/relationships/hyperlink" Target="https://www.youtube.com/watch?v=A2LFJF1SUBg" TargetMode="External"/><Relationship Id="rId4" Type="http://schemas.openxmlformats.org/officeDocument/2006/relationships/hyperlink" Target="https://www.youtube.com/watch?v=1hCWdJ_W9W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dirty="0"/>
              <a:t>Evaluation for improvement:</a:t>
            </a:r>
            <a:br>
              <a:rPr lang="en-IE" dirty="0"/>
            </a:br>
            <a:r>
              <a:rPr lang="en-IE" dirty="0"/>
              <a:t>‘tools of the trade’</a:t>
            </a:r>
            <a:br>
              <a:rPr lang="en-IE" dirty="0"/>
            </a:br>
            <a:br>
              <a:rPr lang="en-IE" dirty="0"/>
            </a:br>
            <a:br>
              <a:rPr lang="en-IE" dirty="0"/>
            </a:br>
            <a:r>
              <a:rPr lang="en-IE" dirty="0"/>
              <a:t>Liz cook</a:t>
            </a:r>
            <a:br>
              <a:rPr lang="en-IE" dirty="0"/>
            </a:br>
            <a:r>
              <a:rPr lang="en-IE" dirty="0"/>
              <a:t>Roddy Henry</a:t>
            </a:r>
            <a:br>
              <a:rPr lang="en-IE" dirty="0"/>
            </a:br>
            <a:br>
              <a:rPr lang="en-IE" dirty="0"/>
            </a:b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9309"/>
            <a:ext cx="1926120" cy="64204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4555" y="5053314"/>
            <a:ext cx="698645" cy="838035"/>
          </a:xfrm>
          <a:prstGeom prst="rect">
            <a:avLst/>
          </a:prstGeom>
        </p:spPr>
      </p:pic>
    </p:spTree>
    <p:extLst>
      <p:ext uri="{BB962C8B-B14F-4D97-AF65-F5344CB8AC3E}">
        <p14:creationId xmlns:p14="http://schemas.microsoft.com/office/powerpoint/2010/main" val="11714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b="1" dirty="0"/>
              <a:t>What students said……</a:t>
            </a:r>
          </a:p>
          <a:p>
            <a:endParaRPr lang="en-IE" dirty="0"/>
          </a:p>
          <a:p>
            <a:pPr marL="285750" indent="-285750">
              <a:buFont typeface="Arial" panose="020B0604020202020204" pitchFamily="34" charset="0"/>
              <a:buChar char="•"/>
            </a:pPr>
            <a:r>
              <a:rPr lang="en-IE" sz="2000" dirty="0">
                <a:solidFill>
                  <a:schemeClr val="accent1">
                    <a:lumMod val="75000"/>
                  </a:schemeClr>
                </a:solidFill>
              </a:rPr>
              <a:t>“it was constructive [the feedback] and yeah they listened to it”</a:t>
            </a:r>
            <a:endParaRPr lang="en-GB" sz="2000" dirty="0">
              <a:solidFill>
                <a:schemeClr val="accent1">
                  <a:lumMod val="75000"/>
                </a:schemeClr>
              </a:solidFill>
            </a:endParaRPr>
          </a:p>
          <a:p>
            <a:pPr marL="285750" indent="-285750">
              <a:buFont typeface="Arial" panose="020B0604020202020204" pitchFamily="34" charset="0"/>
              <a:buChar char="•"/>
            </a:pPr>
            <a:r>
              <a:rPr lang="en-IE" sz="2000" dirty="0"/>
              <a:t>“I was able to speak and be honest”</a:t>
            </a:r>
            <a:endParaRPr lang="en-GB" sz="2000" dirty="0"/>
          </a:p>
          <a:p>
            <a:pPr marL="285750" indent="-285750">
              <a:buFont typeface="Arial" panose="020B0604020202020204" pitchFamily="34" charset="0"/>
              <a:buChar char="•"/>
            </a:pPr>
            <a:r>
              <a:rPr lang="en-IE" sz="2000" dirty="0">
                <a:solidFill>
                  <a:schemeClr val="accent1">
                    <a:lumMod val="75000"/>
                  </a:schemeClr>
                </a:solidFill>
              </a:rPr>
              <a:t>“It was actually quite interesting”</a:t>
            </a:r>
            <a:endParaRPr lang="en-GB" sz="2000" dirty="0">
              <a:solidFill>
                <a:schemeClr val="accent1">
                  <a:lumMod val="75000"/>
                </a:schemeClr>
              </a:solidFill>
            </a:endParaRPr>
          </a:p>
          <a:p>
            <a:pPr marL="285750" indent="-285750">
              <a:buFont typeface="Arial" panose="020B0604020202020204" pitchFamily="34" charset="0"/>
              <a:buChar char="•"/>
            </a:pPr>
            <a:r>
              <a:rPr lang="en-IE" sz="2000" dirty="0"/>
              <a:t>“I’ll go again”</a:t>
            </a:r>
          </a:p>
          <a:p>
            <a:pPr marL="285750" indent="-285750">
              <a:buFont typeface="Arial" panose="020B0604020202020204" pitchFamily="34" charset="0"/>
              <a:buChar char="•"/>
            </a:pPr>
            <a:r>
              <a:rPr lang="en-IE" sz="2000" dirty="0">
                <a:solidFill>
                  <a:schemeClr val="accent1">
                    <a:lumMod val="75000"/>
                  </a:schemeClr>
                </a:solidFill>
              </a:rPr>
              <a:t>“And not only for our class, but all the other classes as well…just like how they were getting on…”</a:t>
            </a:r>
            <a:endParaRPr lang="en-GB" sz="2000" dirty="0">
              <a:solidFill>
                <a:schemeClr val="accent1">
                  <a:lumMod val="75000"/>
                </a:schemeClr>
              </a:solidFill>
            </a:endParaRPr>
          </a:p>
          <a:p>
            <a:pPr marL="285750" indent="-285750">
              <a:buFont typeface="Arial" panose="020B0604020202020204" pitchFamily="34" charset="0"/>
              <a:buChar char="•"/>
            </a:pPr>
            <a:r>
              <a:rPr lang="en-IE" sz="2000" dirty="0"/>
              <a:t>“I actually feel like you’re getting listened to…instead of you say it to somebody and then you never hear about it again. Not that that happens often, but it can happen”</a:t>
            </a:r>
            <a:endParaRPr lang="en-GB" sz="2000" dirty="0"/>
          </a:p>
          <a:p>
            <a:pPr marL="285750" indent="-285750">
              <a:buFont typeface="Arial" panose="020B0604020202020204" pitchFamily="34" charset="0"/>
              <a:buChar char="•"/>
            </a:pPr>
            <a:r>
              <a:rPr lang="en-IE" sz="2000" dirty="0">
                <a:solidFill>
                  <a:schemeClr val="accent1">
                    <a:lumMod val="75000"/>
                  </a:schemeClr>
                </a:solidFill>
              </a:rPr>
              <a:t>“yeah I mean its helpful. But I think its something that you kind of knew anyway but it was nice to kind of be able to have that… chat I think” (on why something might not be possible)</a:t>
            </a:r>
            <a:endParaRPr lang="en-GB" sz="2000" dirty="0">
              <a:solidFill>
                <a:schemeClr val="accent1">
                  <a:lumMod val="75000"/>
                </a:schemeClr>
              </a:solidFill>
            </a:endParaRPr>
          </a:p>
          <a:p>
            <a:endParaRPr lang="en-GB" sz="2000" dirty="0"/>
          </a:p>
        </p:txBody>
      </p:sp>
    </p:spTree>
    <p:extLst>
      <p:ext uri="{BB962C8B-B14F-4D97-AF65-F5344CB8AC3E}">
        <p14:creationId xmlns:p14="http://schemas.microsoft.com/office/powerpoint/2010/main" val="225050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b="1" dirty="0"/>
              <a:t>What staff said……</a:t>
            </a:r>
          </a:p>
          <a:p>
            <a:r>
              <a:rPr lang="en-IE" sz="2000" dirty="0">
                <a:solidFill>
                  <a:schemeClr val="accent1">
                    <a:lumMod val="75000"/>
                  </a:schemeClr>
                </a:solidFill>
              </a:rPr>
              <a:t>“It was quite enjoyable </a:t>
            </a:r>
            <a:r>
              <a:rPr lang="en-IE" sz="2000" dirty="0" err="1">
                <a:solidFill>
                  <a:schemeClr val="accent1">
                    <a:lumMod val="75000"/>
                  </a:schemeClr>
                </a:solidFill>
              </a:rPr>
              <a:t>cuz</a:t>
            </a:r>
            <a:r>
              <a:rPr lang="en-IE" sz="2000" dirty="0">
                <a:solidFill>
                  <a:schemeClr val="accent1">
                    <a:lumMod val="75000"/>
                  </a:schemeClr>
                </a:solidFill>
              </a:rPr>
              <a:t> it was done in groups of people together, and particularly the opportunity always to have some interaction with support staff”</a:t>
            </a:r>
            <a:endParaRPr lang="en-GB" sz="2000" dirty="0">
              <a:solidFill>
                <a:schemeClr val="accent1">
                  <a:lumMod val="75000"/>
                </a:schemeClr>
              </a:solidFill>
            </a:endParaRPr>
          </a:p>
          <a:p>
            <a:r>
              <a:rPr lang="en-IE" sz="2000" dirty="0"/>
              <a:t>“It did surprise me a little bit – just about how there was so much to say”</a:t>
            </a:r>
            <a:endParaRPr lang="en-GB" sz="2000" dirty="0"/>
          </a:p>
          <a:p>
            <a:r>
              <a:rPr lang="en-IE" sz="2000" dirty="0">
                <a:solidFill>
                  <a:schemeClr val="accent1">
                    <a:lumMod val="75000"/>
                  </a:schemeClr>
                </a:solidFill>
              </a:rPr>
              <a:t>“I did wonder how comfortable [one student group] might be speaking up in that kind of set up…but everyone just got on with it fine...and at the end of the day, you could barely stop them or hold them back – so they were very vocal”</a:t>
            </a:r>
            <a:endParaRPr lang="en-GB" sz="2000" dirty="0">
              <a:solidFill>
                <a:schemeClr val="accent1">
                  <a:lumMod val="75000"/>
                </a:schemeClr>
              </a:solidFill>
            </a:endParaRPr>
          </a:p>
          <a:p>
            <a:r>
              <a:rPr lang="en-IE" sz="2000" dirty="0"/>
              <a:t>“It’s more meaningful as well – not only for students but for staff as well – to see that there is actually some outcome to attending these course committee meetings, and it’s not just another </a:t>
            </a:r>
            <a:r>
              <a:rPr lang="en-IE" sz="2000" dirty="0" err="1"/>
              <a:t>ticky</a:t>
            </a:r>
            <a:r>
              <a:rPr lang="en-IE" sz="2000" dirty="0"/>
              <a:t> box exercise”</a:t>
            </a:r>
            <a:endParaRPr lang="en-GB" sz="2000" dirty="0"/>
          </a:p>
          <a:p>
            <a:r>
              <a:rPr lang="en-IE" sz="2000" dirty="0"/>
              <a:t>“</a:t>
            </a:r>
            <a:r>
              <a:rPr lang="en-IE" sz="2000" dirty="0">
                <a:solidFill>
                  <a:schemeClr val="accent1">
                    <a:lumMod val="75000"/>
                  </a:schemeClr>
                </a:solidFill>
              </a:rPr>
              <a:t>I think it’s actually given us more scope to say no, we really need to listen to the student</a:t>
            </a:r>
            <a:r>
              <a:rPr lang="en-IE" sz="2000" dirty="0"/>
              <a:t>”</a:t>
            </a:r>
            <a:endParaRPr lang="en-GB" sz="2000" dirty="0"/>
          </a:p>
          <a:p>
            <a:endParaRPr lang="en-IE" b="1" dirty="0"/>
          </a:p>
          <a:p>
            <a:endParaRPr lang="en-IE" dirty="0"/>
          </a:p>
        </p:txBody>
      </p:sp>
    </p:spTree>
    <p:extLst>
      <p:ext uri="{BB962C8B-B14F-4D97-AF65-F5344CB8AC3E}">
        <p14:creationId xmlns:p14="http://schemas.microsoft.com/office/powerpoint/2010/main" val="1216370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b="1" dirty="0"/>
              <a:t>What’s next?</a:t>
            </a:r>
          </a:p>
          <a:p>
            <a:endParaRPr lang="en-IE" dirty="0"/>
          </a:p>
          <a:p>
            <a:pPr marL="342900" indent="-342900">
              <a:buFont typeface="Wingdings" panose="05000000000000000000" pitchFamily="2" charset="2"/>
              <a:buChar char="ü"/>
            </a:pPr>
            <a:r>
              <a:rPr lang="en-IE" dirty="0"/>
              <a:t>Embedding across teaching and support teams</a:t>
            </a:r>
            <a:endParaRPr lang="en-GB" dirty="0"/>
          </a:p>
          <a:p>
            <a:pPr marL="342900" indent="-342900">
              <a:buFont typeface="Wingdings" panose="05000000000000000000" pitchFamily="2" charset="2"/>
              <a:buChar char="ü"/>
            </a:pPr>
            <a:r>
              <a:rPr lang="en-IE" dirty="0"/>
              <a:t>Close monitoring of tests of change – collaborative approach</a:t>
            </a:r>
          </a:p>
          <a:p>
            <a:pPr marL="342900" indent="-342900">
              <a:buFont typeface="Wingdings" panose="05000000000000000000" pitchFamily="2" charset="2"/>
              <a:buChar char="ü"/>
            </a:pPr>
            <a:r>
              <a:rPr lang="en-IE" dirty="0"/>
              <a:t>Sharing practice</a:t>
            </a:r>
          </a:p>
          <a:p>
            <a:pPr marL="342900" indent="-342900">
              <a:buFont typeface="Wingdings" panose="05000000000000000000" pitchFamily="2" charset="2"/>
              <a:buChar char="ü"/>
            </a:pPr>
            <a:r>
              <a:rPr lang="en-IE" dirty="0"/>
              <a:t>Student training on use of data and other evidence sources</a:t>
            </a:r>
          </a:p>
          <a:p>
            <a:pPr marL="342900" indent="-342900">
              <a:buFont typeface="Wingdings" panose="05000000000000000000" pitchFamily="2" charset="2"/>
              <a:buChar char="ü"/>
            </a:pPr>
            <a:r>
              <a:rPr lang="en-IE" dirty="0"/>
              <a:t>Peer and external review</a:t>
            </a:r>
          </a:p>
          <a:p>
            <a:pPr marL="342900" indent="-342900">
              <a:buFont typeface="Wingdings" panose="05000000000000000000" pitchFamily="2" charset="2"/>
              <a:buChar char="ü"/>
            </a:pPr>
            <a:r>
              <a:rPr lang="en-IE" dirty="0"/>
              <a:t>Learner Rep and Engagement Award</a:t>
            </a:r>
          </a:p>
          <a:p>
            <a:endParaRPr lang="en-IE" dirty="0"/>
          </a:p>
        </p:txBody>
      </p:sp>
    </p:spTree>
    <p:extLst>
      <p:ext uri="{BB962C8B-B14F-4D97-AF65-F5344CB8AC3E}">
        <p14:creationId xmlns:p14="http://schemas.microsoft.com/office/powerpoint/2010/main" val="193739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9309"/>
            <a:ext cx="1926120" cy="6420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4555" y="5053314"/>
            <a:ext cx="698645" cy="838035"/>
          </a:xfrm>
          <a:prstGeom prst="rect">
            <a:avLst/>
          </a:prstGeom>
        </p:spPr>
      </p:pic>
      <p:sp>
        <p:nvSpPr>
          <p:cNvPr id="2" name="Content Placeholder 1"/>
          <p:cNvSpPr>
            <a:spLocks noGrp="1"/>
          </p:cNvSpPr>
          <p:nvPr>
            <p:ph idx="1"/>
          </p:nvPr>
        </p:nvSpPr>
        <p:spPr/>
        <p:txBody>
          <a:bodyPr/>
          <a:lstStyle/>
          <a:p>
            <a:pPr algn="ctr"/>
            <a:r>
              <a:rPr lang="en-IE" sz="4400" b="1" dirty="0"/>
              <a:t>Any questions? </a:t>
            </a:r>
          </a:p>
          <a:p>
            <a:pPr algn="ctr"/>
            <a:endParaRPr lang="en-IE" sz="3600" b="1" dirty="0"/>
          </a:p>
          <a:p>
            <a:pPr algn="ctr"/>
            <a:endParaRPr lang="en-IE" sz="3600" b="1" dirty="0"/>
          </a:p>
          <a:p>
            <a:pPr algn="ctr"/>
            <a:endParaRPr lang="en-GB" sz="3600" b="1" dirty="0"/>
          </a:p>
        </p:txBody>
      </p:sp>
      <p:pic>
        <p:nvPicPr>
          <p:cNvPr id="5" name="Picture 4" descr="MIT News: Detecting the Sincerity of a Smi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525" y="1796902"/>
            <a:ext cx="3028950" cy="3084660"/>
          </a:xfrm>
          <a:prstGeom prst="rect">
            <a:avLst/>
          </a:prstGeom>
        </p:spPr>
      </p:pic>
    </p:spTree>
    <p:extLst>
      <p:ext uri="{BB962C8B-B14F-4D97-AF65-F5344CB8AC3E}">
        <p14:creationId xmlns:p14="http://schemas.microsoft.com/office/powerpoint/2010/main" val="337265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6936022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37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9309"/>
            <a:ext cx="1926120" cy="6420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4555" y="5053314"/>
            <a:ext cx="698645" cy="838035"/>
          </a:xfrm>
          <a:prstGeom prst="rect">
            <a:avLst/>
          </a:prstGeom>
        </p:spPr>
      </p:pic>
      <p:sp>
        <p:nvSpPr>
          <p:cNvPr id="3" name="Content Placeholder 2"/>
          <p:cNvSpPr>
            <a:spLocks noGrp="1"/>
          </p:cNvSpPr>
          <p:nvPr>
            <p:ph idx="1"/>
          </p:nvPr>
        </p:nvSpPr>
        <p:spPr/>
        <p:txBody>
          <a:bodyPr/>
          <a:lstStyle/>
          <a:p>
            <a:r>
              <a:rPr lang="en-IE" b="1" dirty="0"/>
              <a:t>Course Committee Meetings: The Model</a:t>
            </a:r>
          </a:p>
          <a:p>
            <a:endParaRPr lang="en-IE" dirty="0"/>
          </a:p>
          <a:p>
            <a:r>
              <a:rPr lang="en-IE" dirty="0"/>
              <a:t>Dialogical approach based on robust evidence bank</a:t>
            </a:r>
          </a:p>
          <a:p>
            <a:endParaRPr lang="en-IE" dirty="0"/>
          </a:p>
          <a:p>
            <a:r>
              <a:rPr lang="en-IE" dirty="0"/>
              <a:t>Representatives from across the system</a:t>
            </a:r>
          </a:p>
          <a:p>
            <a:endParaRPr lang="en-IE" dirty="0"/>
          </a:p>
          <a:p>
            <a:r>
              <a:rPr lang="en-IE" dirty="0"/>
              <a:t>Range of ‘tools’ at teams disposal</a:t>
            </a:r>
          </a:p>
          <a:p>
            <a:endParaRPr lang="en-IE" dirty="0"/>
          </a:p>
          <a:p>
            <a:r>
              <a:rPr lang="en-IE" dirty="0"/>
              <a:t>Regular check in points to monitor progress</a:t>
            </a:r>
          </a:p>
          <a:p>
            <a:endParaRPr lang="en-GB" dirty="0"/>
          </a:p>
        </p:txBody>
      </p:sp>
    </p:spTree>
    <p:extLst>
      <p:ext uri="{BB962C8B-B14F-4D97-AF65-F5344CB8AC3E}">
        <p14:creationId xmlns:p14="http://schemas.microsoft.com/office/powerpoint/2010/main" val="346888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792" y="942975"/>
            <a:ext cx="6034617" cy="4525963"/>
          </a:xfrm>
        </p:spPr>
      </p:pic>
    </p:spTree>
    <p:extLst>
      <p:ext uri="{BB962C8B-B14F-4D97-AF65-F5344CB8AC3E}">
        <p14:creationId xmlns:p14="http://schemas.microsoft.com/office/powerpoint/2010/main" val="246093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b="1" dirty="0"/>
              <a:t>Dialogue Box</a:t>
            </a:r>
          </a:p>
          <a:p>
            <a:endParaRPr lang="en-GB" dirty="0"/>
          </a:p>
        </p:txBody>
      </p:sp>
      <p:pic>
        <p:nvPicPr>
          <p:cNvPr id="3" name="Picture 2"/>
          <p:cNvPicPr>
            <a:picLocks noChangeAspect="1"/>
          </p:cNvPicPr>
          <p:nvPr/>
        </p:nvPicPr>
        <p:blipFill>
          <a:blip r:embed="rId3"/>
          <a:stretch>
            <a:fillRect/>
          </a:stretch>
        </p:blipFill>
        <p:spPr>
          <a:xfrm>
            <a:off x="1545766" y="1498487"/>
            <a:ext cx="5840687" cy="4093991"/>
          </a:xfrm>
          <a:prstGeom prst="rect">
            <a:avLst/>
          </a:prstGeom>
        </p:spPr>
      </p:pic>
    </p:spTree>
    <p:extLst>
      <p:ext uri="{BB962C8B-B14F-4D97-AF65-F5344CB8AC3E}">
        <p14:creationId xmlns:p14="http://schemas.microsoft.com/office/powerpoint/2010/main" val="172346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b="1" dirty="0"/>
              <a:t>Quality Improvement Methods</a:t>
            </a:r>
          </a:p>
          <a:p>
            <a:endParaRPr lang="en-IE" dirty="0"/>
          </a:p>
          <a:p>
            <a:pPr marL="342900" indent="-342900">
              <a:buFont typeface="Arial" panose="020B0604020202020204" pitchFamily="34" charset="0"/>
              <a:buChar char="•"/>
            </a:pPr>
            <a:r>
              <a:rPr lang="en-IE" b="1" dirty="0"/>
              <a:t>Driver Diagrams </a:t>
            </a:r>
            <a:r>
              <a:rPr lang="en-IE" sz="1600" b="1" dirty="0">
                <a:hlinkClick r:id="rId3"/>
              </a:rPr>
              <a:t>https://www.youtube.com/watch?v=yfcE_Q-IRFg</a:t>
            </a:r>
            <a:endParaRPr lang="en-IE" sz="1600" b="1" dirty="0"/>
          </a:p>
          <a:p>
            <a:pPr marL="342900" indent="-342900">
              <a:buFont typeface="Arial" panose="020B0604020202020204" pitchFamily="34" charset="0"/>
              <a:buChar char="•"/>
            </a:pPr>
            <a:r>
              <a:rPr lang="en-IE" b="1" dirty="0"/>
              <a:t>Tests of Change </a:t>
            </a:r>
            <a:r>
              <a:rPr lang="en-IE" sz="1600" b="1" dirty="0">
                <a:hlinkClick r:id="rId4"/>
              </a:rPr>
              <a:t>https://www.youtube.com/watch?v=1hCWdJ_W9Ws</a:t>
            </a:r>
            <a:endParaRPr lang="en-IE" sz="1600" b="1" dirty="0"/>
          </a:p>
          <a:p>
            <a:pPr marL="342900" indent="-342900">
              <a:buFont typeface="Arial" panose="020B0604020202020204" pitchFamily="34" charset="0"/>
              <a:buChar char="•"/>
            </a:pPr>
            <a:r>
              <a:rPr lang="en-IE" b="1" dirty="0"/>
              <a:t>Process Mapping </a:t>
            </a:r>
            <a:r>
              <a:rPr lang="en-IE" sz="1600" b="1" dirty="0">
                <a:hlinkClick r:id="rId5"/>
              </a:rPr>
              <a:t>https://www.youtube.com/watch?v=A2LFJF1SUBg</a:t>
            </a:r>
            <a:endParaRPr lang="en-IE" sz="1600" b="1" dirty="0"/>
          </a:p>
          <a:p>
            <a:pPr marL="342900" indent="-342900">
              <a:buFont typeface="Arial" panose="020B0604020202020204" pitchFamily="34" charset="0"/>
              <a:buChar char="•"/>
            </a:pPr>
            <a:r>
              <a:rPr lang="en-IE" dirty="0"/>
              <a:t>Force Field Analysis </a:t>
            </a:r>
            <a:r>
              <a:rPr lang="en-IE" sz="1600" dirty="0">
                <a:hlinkClick r:id="rId6"/>
              </a:rPr>
              <a:t>https://www.youtube.com/watch?v=HCe2H3AsHio</a:t>
            </a:r>
            <a:endParaRPr lang="en-IE" sz="1600" dirty="0"/>
          </a:p>
          <a:p>
            <a:pPr marL="342900" indent="-342900">
              <a:buFont typeface="Arial" panose="020B0604020202020204" pitchFamily="34" charset="0"/>
              <a:buChar char="•"/>
            </a:pPr>
            <a:r>
              <a:rPr lang="en-IE" dirty="0"/>
              <a:t>Fishbone Diagrams </a:t>
            </a:r>
            <a:r>
              <a:rPr lang="en-IE" sz="1600" dirty="0">
                <a:hlinkClick r:id="rId7"/>
              </a:rPr>
              <a:t>https://www.youtube.com/watch?v=387chd8p54c</a:t>
            </a:r>
            <a:endParaRPr lang="en-IE" sz="1600" dirty="0"/>
          </a:p>
          <a:p>
            <a:endParaRPr lang="en-IE" dirty="0"/>
          </a:p>
          <a:p>
            <a:endParaRPr lang="en-GB" dirty="0"/>
          </a:p>
        </p:txBody>
      </p:sp>
    </p:spTree>
    <p:extLst>
      <p:ext uri="{BB962C8B-B14F-4D97-AF65-F5344CB8AC3E}">
        <p14:creationId xmlns:p14="http://schemas.microsoft.com/office/powerpoint/2010/main" val="256347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819"/>
          <a:stretch/>
        </p:blipFill>
        <p:spPr>
          <a:xfrm>
            <a:off x="306270" y="1175657"/>
            <a:ext cx="4973301" cy="414520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7660"/>
          <a:stretch/>
        </p:blipFill>
        <p:spPr>
          <a:xfrm>
            <a:off x="5203371" y="1719943"/>
            <a:ext cx="3940629" cy="3256279"/>
          </a:xfrm>
          <a:prstGeom prst="rect">
            <a:avLst/>
          </a:prstGeom>
        </p:spPr>
      </p:pic>
      <p:grpSp>
        <p:nvGrpSpPr>
          <p:cNvPr id="12" name="Group 11"/>
          <p:cNvGrpSpPr/>
          <p:nvPr/>
        </p:nvGrpSpPr>
        <p:grpSpPr>
          <a:xfrm>
            <a:off x="5203370" y="1872343"/>
            <a:ext cx="440873" cy="3114765"/>
            <a:chOff x="5203370" y="1872343"/>
            <a:chExt cx="440873" cy="3114765"/>
          </a:xfrm>
        </p:grpSpPr>
        <p:sp>
          <p:nvSpPr>
            <p:cNvPr id="4" name="Right Arrow 3"/>
            <p:cNvSpPr/>
            <p:nvPr/>
          </p:nvSpPr>
          <p:spPr>
            <a:xfrm>
              <a:off x="5203371" y="1872343"/>
              <a:ext cx="435429"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ight Arrow 4"/>
            <p:cNvSpPr/>
            <p:nvPr/>
          </p:nvSpPr>
          <p:spPr>
            <a:xfrm>
              <a:off x="5203371" y="2295508"/>
              <a:ext cx="435429"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ight Arrow 5"/>
            <p:cNvSpPr/>
            <p:nvPr/>
          </p:nvSpPr>
          <p:spPr>
            <a:xfrm>
              <a:off x="5203371" y="2722154"/>
              <a:ext cx="435429"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ight Arrow 6"/>
            <p:cNvSpPr/>
            <p:nvPr/>
          </p:nvSpPr>
          <p:spPr>
            <a:xfrm>
              <a:off x="5208814" y="3135811"/>
              <a:ext cx="435429"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Arrow 7"/>
            <p:cNvSpPr/>
            <p:nvPr/>
          </p:nvSpPr>
          <p:spPr>
            <a:xfrm>
              <a:off x="5203371" y="3568484"/>
              <a:ext cx="435429"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ight Arrow 8"/>
            <p:cNvSpPr/>
            <p:nvPr/>
          </p:nvSpPr>
          <p:spPr>
            <a:xfrm>
              <a:off x="5203371" y="3972996"/>
              <a:ext cx="435429"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ight Arrow 9"/>
            <p:cNvSpPr/>
            <p:nvPr/>
          </p:nvSpPr>
          <p:spPr>
            <a:xfrm>
              <a:off x="5208814" y="4377508"/>
              <a:ext cx="435429"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ight Arrow 10"/>
            <p:cNvSpPr/>
            <p:nvPr/>
          </p:nvSpPr>
          <p:spPr>
            <a:xfrm>
              <a:off x="5203370" y="4845594"/>
              <a:ext cx="435429"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911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47675" y="1633537"/>
          <a:ext cx="7492363" cy="237331"/>
        </p:xfrm>
        <a:graphic>
          <a:graphicData uri="http://schemas.openxmlformats.org/drawingml/2006/table">
            <a:tbl>
              <a:tblPr firstRow="1" bandRow="1">
                <a:tableStyleId>{2D5ABB26-0587-4C30-8999-92F81FD0307C}</a:tableStyleId>
              </a:tblPr>
              <a:tblGrid>
                <a:gridCol w="1577340">
                  <a:extLst>
                    <a:ext uri="{9D8B030D-6E8A-4147-A177-3AD203B41FA5}">
                      <a16:colId xmlns:a16="http://schemas.microsoft.com/office/drawing/2014/main" val="20000"/>
                    </a:ext>
                  </a:extLst>
                </a:gridCol>
                <a:gridCol w="394335">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394334">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gridCol w="394334">
                  <a:extLst>
                    <a:ext uri="{9D8B030D-6E8A-4147-A177-3AD203B41FA5}">
                      <a16:colId xmlns:a16="http://schemas.microsoft.com/office/drawing/2014/main" val="20005"/>
                    </a:ext>
                  </a:extLst>
                </a:gridCol>
                <a:gridCol w="1577340">
                  <a:extLst>
                    <a:ext uri="{9D8B030D-6E8A-4147-A177-3AD203B41FA5}">
                      <a16:colId xmlns:a16="http://schemas.microsoft.com/office/drawing/2014/main" val="20006"/>
                    </a:ext>
                  </a:extLst>
                </a:gridCol>
              </a:tblGrid>
              <a:tr h="202883">
                <a:tc>
                  <a:txBody>
                    <a:bodyPr/>
                    <a:lstStyle/>
                    <a:p>
                      <a:pPr marL="148590">
                        <a:lnSpc>
                          <a:spcPts val="1410"/>
                        </a:lnSpc>
                        <a:spcBef>
                          <a:spcPts val="625"/>
                        </a:spcBef>
                      </a:pPr>
                      <a:r>
                        <a:rPr sz="900" b="1" dirty="0">
                          <a:latin typeface="Calibri"/>
                          <a:cs typeface="Calibri"/>
                        </a:rPr>
                        <a:t>In </a:t>
                      </a:r>
                      <a:r>
                        <a:rPr sz="900" b="1" spc="-5" dirty="0">
                          <a:latin typeface="Calibri"/>
                          <a:cs typeface="Calibri"/>
                        </a:rPr>
                        <a:t>order to achieve </a:t>
                      </a:r>
                      <a:r>
                        <a:rPr sz="900" b="1" dirty="0">
                          <a:latin typeface="Calibri"/>
                          <a:cs typeface="Calibri"/>
                        </a:rPr>
                        <a:t>this</a:t>
                      </a:r>
                      <a:r>
                        <a:rPr sz="900" b="1" spc="-40" dirty="0">
                          <a:latin typeface="Calibri"/>
                          <a:cs typeface="Calibri"/>
                        </a:rPr>
                        <a:t> </a:t>
                      </a:r>
                      <a:r>
                        <a:rPr sz="900" b="1" spc="-5" dirty="0">
                          <a:latin typeface="Calibri"/>
                          <a:cs typeface="Calibri"/>
                        </a:rPr>
                        <a:t>aim..</a:t>
                      </a:r>
                      <a:endParaRPr sz="900">
                        <a:latin typeface="Calibri"/>
                        <a:cs typeface="Calibri"/>
                      </a:endParaRPr>
                    </a:p>
                  </a:txBody>
                  <a:tcPr marL="0" marR="0" marT="595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1DCDB"/>
                    </a:solidFill>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394335">
                        <a:lnSpc>
                          <a:spcPts val="1410"/>
                        </a:lnSpc>
                        <a:spcBef>
                          <a:spcPts val="625"/>
                        </a:spcBef>
                      </a:pPr>
                      <a:r>
                        <a:rPr sz="900" b="1" spc="-25" dirty="0">
                          <a:latin typeface="Calibri"/>
                          <a:cs typeface="Calibri"/>
                        </a:rPr>
                        <a:t>We </a:t>
                      </a:r>
                      <a:r>
                        <a:rPr sz="900" b="1" spc="-5" dirty="0">
                          <a:latin typeface="Calibri"/>
                          <a:cs typeface="Calibri"/>
                        </a:rPr>
                        <a:t>need to</a:t>
                      </a:r>
                      <a:r>
                        <a:rPr sz="900" b="1" spc="15" dirty="0">
                          <a:latin typeface="Calibri"/>
                          <a:cs typeface="Calibri"/>
                        </a:rPr>
                        <a:t> </a:t>
                      </a:r>
                      <a:r>
                        <a:rPr sz="900" b="1" spc="-5" dirty="0">
                          <a:latin typeface="Calibri"/>
                          <a:cs typeface="Calibri"/>
                        </a:rPr>
                        <a:t>ensure...</a:t>
                      </a:r>
                      <a:endParaRPr sz="900">
                        <a:latin typeface="Calibri"/>
                        <a:cs typeface="Calibri"/>
                      </a:endParaRPr>
                    </a:p>
                  </a:txBody>
                  <a:tcPr marL="0" marR="0" marT="595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CEADA"/>
                    </a:solidFill>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511809">
                        <a:lnSpc>
                          <a:spcPts val="1410"/>
                        </a:lnSpc>
                        <a:spcBef>
                          <a:spcPts val="625"/>
                        </a:spcBef>
                      </a:pPr>
                      <a:r>
                        <a:rPr sz="900" b="1" spc="-5" dirty="0">
                          <a:latin typeface="Calibri"/>
                          <a:cs typeface="Calibri"/>
                        </a:rPr>
                        <a:t>Which</a:t>
                      </a:r>
                      <a:r>
                        <a:rPr sz="900" b="1" dirty="0">
                          <a:latin typeface="Calibri"/>
                          <a:cs typeface="Calibri"/>
                        </a:rPr>
                        <a:t> </a:t>
                      </a:r>
                      <a:r>
                        <a:rPr sz="900" b="1" spc="-5" dirty="0">
                          <a:latin typeface="Calibri"/>
                          <a:cs typeface="Calibri"/>
                        </a:rPr>
                        <a:t>requires...</a:t>
                      </a:r>
                      <a:endParaRPr sz="900">
                        <a:latin typeface="Calibri"/>
                        <a:cs typeface="Calibri"/>
                      </a:endParaRPr>
                    </a:p>
                  </a:txBody>
                  <a:tcPr marL="0" marR="0" marT="595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CFFA2"/>
                    </a:solidFill>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a:txBody>
                    <a:bodyPr/>
                    <a:lstStyle/>
                    <a:p>
                      <a:pPr marL="149225">
                        <a:lnSpc>
                          <a:spcPts val="1410"/>
                        </a:lnSpc>
                        <a:spcBef>
                          <a:spcPts val="625"/>
                        </a:spcBef>
                      </a:pPr>
                      <a:r>
                        <a:rPr sz="900" b="1" spc="-5" dirty="0">
                          <a:latin typeface="Calibri"/>
                          <a:cs typeface="Calibri"/>
                        </a:rPr>
                        <a:t>Ideas to ensure </a:t>
                      </a:r>
                      <a:r>
                        <a:rPr sz="900" b="1" dirty="0">
                          <a:latin typeface="Calibri"/>
                          <a:cs typeface="Calibri"/>
                        </a:rPr>
                        <a:t>this</a:t>
                      </a:r>
                      <a:r>
                        <a:rPr sz="900" b="1" spc="-35" dirty="0">
                          <a:latin typeface="Calibri"/>
                          <a:cs typeface="Calibri"/>
                        </a:rPr>
                        <a:t> </a:t>
                      </a:r>
                      <a:r>
                        <a:rPr sz="900" b="1" spc="-5" dirty="0">
                          <a:latin typeface="Calibri"/>
                          <a:cs typeface="Calibri"/>
                        </a:rPr>
                        <a:t>happens</a:t>
                      </a:r>
                      <a:endParaRPr sz="900" dirty="0">
                        <a:latin typeface="Calibri"/>
                        <a:cs typeface="Calibri"/>
                      </a:endParaRPr>
                    </a:p>
                  </a:txBody>
                  <a:tcPr marL="0" marR="0" marT="595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6E3BC"/>
                    </a:solidFill>
                  </a:tcPr>
                </a:tc>
                <a:extLst>
                  <a:ext uri="{0D108BD9-81ED-4DB2-BD59-A6C34878D82A}">
                    <a16:rowId xmlns:a16="http://schemas.microsoft.com/office/drawing/2014/main" val="10000"/>
                  </a:ext>
                </a:extLst>
              </a:tr>
            </a:tbl>
          </a:graphicData>
        </a:graphic>
      </p:graphicFrame>
      <p:sp>
        <p:nvSpPr>
          <p:cNvPr id="3" name="object 3"/>
          <p:cNvSpPr/>
          <p:nvPr/>
        </p:nvSpPr>
        <p:spPr>
          <a:xfrm>
            <a:off x="275463" y="4072508"/>
            <a:ext cx="1809750" cy="571500"/>
          </a:xfrm>
          <a:custGeom>
            <a:avLst/>
            <a:gdLst/>
            <a:ahLst/>
            <a:cxnLst/>
            <a:rect l="l" t="t" r="r" b="b"/>
            <a:pathLst>
              <a:path w="2413000" h="762000">
                <a:moveTo>
                  <a:pt x="2285491" y="0"/>
                </a:moveTo>
                <a:lnTo>
                  <a:pt x="127000" y="0"/>
                </a:lnTo>
                <a:lnTo>
                  <a:pt x="77565" y="9985"/>
                </a:lnTo>
                <a:lnTo>
                  <a:pt x="37196" y="37211"/>
                </a:lnTo>
                <a:lnTo>
                  <a:pt x="9980" y="77581"/>
                </a:lnTo>
                <a:lnTo>
                  <a:pt x="0" y="127000"/>
                </a:lnTo>
                <a:lnTo>
                  <a:pt x="0" y="635000"/>
                </a:lnTo>
                <a:lnTo>
                  <a:pt x="9980" y="684418"/>
                </a:lnTo>
                <a:lnTo>
                  <a:pt x="37196" y="724789"/>
                </a:lnTo>
                <a:lnTo>
                  <a:pt x="77565" y="752014"/>
                </a:lnTo>
                <a:lnTo>
                  <a:pt x="127000" y="762000"/>
                </a:lnTo>
                <a:lnTo>
                  <a:pt x="2285491" y="762000"/>
                </a:lnTo>
                <a:lnTo>
                  <a:pt x="2334910" y="752014"/>
                </a:lnTo>
                <a:lnTo>
                  <a:pt x="2375280" y="724789"/>
                </a:lnTo>
                <a:lnTo>
                  <a:pt x="2402506" y="684418"/>
                </a:lnTo>
                <a:lnTo>
                  <a:pt x="2412491" y="635000"/>
                </a:lnTo>
                <a:lnTo>
                  <a:pt x="2412491" y="127000"/>
                </a:lnTo>
                <a:lnTo>
                  <a:pt x="2402506" y="77581"/>
                </a:lnTo>
                <a:lnTo>
                  <a:pt x="2375281" y="37211"/>
                </a:lnTo>
                <a:lnTo>
                  <a:pt x="2334910" y="9985"/>
                </a:lnTo>
                <a:lnTo>
                  <a:pt x="2285491" y="0"/>
                </a:lnTo>
                <a:close/>
              </a:path>
            </a:pathLst>
          </a:custGeom>
          <a:solidFill>
            <a:srgbClr val="F1DCDB"/>
          </a:solidFill>
        </p:spPr>
        <p:txBody>
          <a:bodyPr wrap="square" lIns="0" tIns="0" rIns="0" bIns="0" rtlCol="0"/>
          <a:lstStyle/>
          <a:p>
            <a:endParaRPr sz="1350"/>
          </a:p>
        </p:txBody>
      </p:sp>
      <p:sp>
        <p:nvSpPr>
          <p:cNvPr id="4" name="object 4"/>
          <p:cNvSpPr/>
          <p:nvPr/>
        </p:nvSpPr>
        <p:spPr>
          <a:xfrm>
            <a:off x="275463" y="4072508"/>
            <a:ext cx="1809750" cy="571500"/>
          </a:xfrm>
          <a:custGeom>
            <a:avLst/>
            <a:gdLst/>
            <a:ahLst/>
            <a:cxnLst/>
            <a:rect l="l" t="t" r="r" b="b"/>
            <a:pathLst>
              <a:path w="2413000" h="762000">
                <a:moveTo>
                  <a:pt x="0" y="127000"/>
                </a:moveTo>
                <a:lnTo>
                  <a:pt x="9980" y="77581"/>
                </a:lnTo>
                <a:lnTo>
                  <a:pt x="37196" y="37210"/>
                </a:lnTo>
                <a:lnTo>
                  <a:pt x="77565" y="9985"/>
                </a:lnTo>
                <a:lnTo>
                  <a:pt x="127000" y="0"/>
                </a:lnTo>
                <a:lnTo>
                  <a:pt x="2285491" y="0"/>
                </a:lnTo>
                <a:lnTo>
                  <a:pt x="2334910" y="9985"/>
                </a:lnTo>
                <a:lnTo>
                  <a:pt x="2375281" y="37211"/>
                </a:lnTo>
                <a:lnTo>
                  <a:pt x="2402506" y="77581"/>
                </a:lnTo>
                <a:lnTo>
                  <a:pt x="2412491" y="127000"/>
                </a:lnTo>
                <a:lnTo>
                  <a:pt x="2412491" y="635000"/>
                </a:lnTo>
                <a:lnTo>
                  <a:pt x="2402506" y="684418"/>
                </a:lnTo>
                <a:lnTo>
                  <a:pt x="2375280" y="724789"/>
                </a:lnTo>
                <a:lnTo>
                  <a:pt x="2334910" y="752014"/>
                </a:lnTo>
                <a:lnTo>
                  <a:pt x="2285491" y="762000"/>
                </a:lnTo>
                <a:lnTo>
                  <a:pt x="127000" y="762000"/>
                </a:lnTo>
                <a:lnTo>
                  <a:pt x="77565" y="752014"/>
                </a:lnTo>
                <a:lnTo>
                  <a:pt x="37196" y="724788"/>
                </a:lnTo>
                <a:lnTo>
                  <a:pt x="9980" y="684418"/>
                </a:lnTo>
                <a:lnTo>
                  <a:pt x="0" y="635000"/>
                </a:lnTo>
                <a:lnTo>
                  <a:pt x="0" y="127000"/>
                </a:lnTo>
                <a:close/>
              </a:path>
            </a:pathLst>
          </a:custGeom>
          <a:ln w="12192">
            <a:solidFill>
              <a:srgbClr val="000000"/>
            </a:solidFill>
          </a:ln>
        </p:spPr>
        <p:txBody>
          <a:bodyPr wrap="square" lIns="0" tIns="0" rIns="0" bIns="0" rtlCol="0"/>
          <a:lstStyle/>
          <a:p>
            <a:endParaRPr sz="1350"/>
          </a:p>
        </p:txBody>
      </p:sp>
      <p:sp>
        <p:nvSpPr>
          <p:cNvPr id="5" name="object 5"/>
          <p:cNvSpPr txBox="1"/>
          <p:nvPr/>
        </p:nvSpPr>
        <p:spPr>
          <a:xfrm>
            <a:off x="598323" y="4180047"/>
            <a:ext cx="1163479" cy="332783"/>
          </a:xfrm>
          <a:prstGeom prst="rect">
            <a:avLst/>
          </a:prstGeom>
        </p:spPr>
        <p:txBody>
          <a:bodyPr vert="horz" wrap="square" lIns="0" tIns="9525" rIns="0" bIns="0" rtlCol="0">
            <a:spAutoFit/>
          </a:bodyPr>
          <a:lstStyle/>
          <a:p>
            <a:pPr marL="355759" marR="3810" indent="-346710">
              <a:spcBef>
                <a:spcPts val="75"/>
              </a:spcBef>
            </a:pPr>
            <a:r>
              <a:rPr sz="1050" b="1" spc="-4" dirty="0">
                <a:latin typeface="Calibri"/>
                <a:cs typeface="Calibri"/>
              </a:rPr>
              <a:t>Reduce </a:t>
            </a:r>
            <a:r>
              <a:rPr sz="1050" b="1" dirty="0">
                <a:latin typeface="Calibri"/>
                <a:cs typeface="Calibri"/>
              </a:rPr>
              <a:t>EW </a:t>
            </a:r>
            <a:r>
              <a:rPr sz="1050" b="1" spc="-4" dirty="0">
                <a:latin typeface="Calibri"/>
                <a:cs typeface="Calibri"/>
              </a:rPr>
              <a:t>by </a:t>
            </a:r>
            <a:r>
              <a:rPr sz="1050" b="1" dirty="0">
                <a:latin typeface="Calibri"/>
                <a:cs typeface="Calibri"/>
              </a:rPr>
              <a:t>5%</a:t>
            </a:r>
            <a:r>
              <a:rPr sz="1050" b="1" spc="-94" dirty="0">
                <a:latin typeface="Calibri"/>
                <a:cs typeface="Calibri"/>
              </a:rPr>
              <a:t> </a:t>
            </a:r>
            <a:r>
              <a:rPr sz="1050" b="1" spc="-4" dirty="0">
                <a:latin typeface="Calibri"/>
                <a:cs typeface="Calibri"/>
              </a:rPr>
              <a:t>by  1/11/19</a:t>
            </a:r>
            <a:endParaRPr sz="1050">
              <a:latin typeface="Calibri"/>
              <a:cs typeface="Calibri"/>
            </a:endParaRPr>
          </a:p>
        </p:txBody>
      </p:sp>
      <p:sp>
        <p:nvSpPr>
          <p:cNvPr id="6" name="object 6"/>
          <p:cNvSpPr/>
          <p:nvPr/>
        </p:nvSpPr>
        <p:spPr>
          <a:xfrm>
            <a:off x="2561463" y="2500883"/>
            <a:ext cx="1809750" cy="428625"/>
          </a:xfrm>
          <a:custGeom>
            <a:avLst/>
            <a:gdLst/>
            <a:ahLst/>
            <a:cxnLst/>
            <a:rect l="l" t="t" r="r" b="b"/>
            <a:pathLst>
              <a:path w="2413000" h="571500">
                <a:moveTo>
                  <a:pt x="2317241" y="0"/>
                </a:moveTo>
                <a:lnTo>
                  <a:pt x="95250" y="0"/>
                </a:lnTo>
                <a:lnTo>
                  <a:pt x="58185" y="7489"/>
                </a:lnTo>
                <a:lnTo>
                  <a:pt x="27908" y="27908"/>
                </a:lnTo>
                <a:lnTo>
                  <a:pt x="7489" y="58185"/>
                </a:lnTo>
                <a:lnTo>
                  <a:pt x="0" y="95250"/>
                </a:lnTo>
                <a:lnTo>
                  <a:pt x="0" y="476250"/>
                </a:lnTo>
                <a:lnTo>
                  <a:pt x="7489" y="513314"/>
                </a:lnTo>
                <a:lnTo>
                  <a:pt x="27908" y="543591"/>
                </a:lnTo>
                <a:lnTo>
                  <a:pt x="58185" y="564010"/>
                </a:lnTo>
                <a:lnTo>
                  <a:pt x="95250" y="571500"/>
                </a:lnTo>
                <a:lnTo>
                  <a:pt x="2317241" y="571500"/>
                </a:lnTo>
                <a:lnTo>
                  <a:pt x="2354306" y="564010"/>
                </a:lnTo>
                <a:lnTo>
                  <a:pt x="2384583" y="543591"/>
                </a:lnTo>
                <a:lnTo>
                  <a:pt x="2405002" y="513314"/>
                </a:lnTo>
                <a:lnTo>
                  <a:pt x="2412491" y="476250"/>
                </a:lnTo>
                <a:lnTo>
                  <a:pt x="2412491" y="95250"/>
                </a:lnTo>
                <a:lnTo>
                  <a:pt x="2405002" y="58185"/>
                </a:lnTo>
                <a:lnTo>
                  <a:pt x="2384583" y="27908"/>
                </a:lnTo>
                <a:lnTo>
                  <a:pt x="2354306" y="7489"/>
                </a:lnTo>
                <a:lnTo>
                  <a:pt x="2317241" y="0"/>
                </a:lnTo>
                <a:close/>
              </a:path>
            </a:pathLst>
          </a:custGeom>
          <a:solidFill>
            <a:srgbClr val="FCEADA"/>
          </a:solidFill>
        </p:spPr>
        <p:txBody>
          <a:bodyPr wrap="square" lIns="0" tIns="0" rIns="0" bIns="0" rtlCol="0"/>
          <a:lstStyle/>
          <a:p>
            <a:endParaRPr sz="1350"/>
          </a:p>
        </p:txBody>
      </p:sp>
      <p:sp>
        <p:nvSpPr>
          <p:cNvPr id="7" name="object 7"/>
          <p:cNvSpPr/>
          <p:nvPr/>
        </p:nvSpPr>
        <p:spPr>
          <a:xfrm>
            <a:off x="2561463" y="2500883"/>
            <a:ext cx="1809750" cy="428625"/>
          </a:xfrm>
          <a:custGeom>
            <a:avLst/>
            <a:gdLst/>
            <a:ahLst/>
            <a:cxnLst/>
            <a:rect l="l" t="t" r="r" b="b"/>
            <a:pathLst>
              <a:path w="2413000" h="571500">
                <a:moveTo>
                  <a:pt x="0" y="95250"/>
                </a:moveTo>
                <a:lnTo>
                  <a:pt x="7489" y="58185"/>
                </a:lnTo>
                <a:lnTo>
                  <a:pt x="27908" y="27908"/>
                </a:lnTo>
                <a:lnTo>
                  <a:pt x="58185" y="7489"/>
                </a:lnTo>
                <a:lnTo>
                  <a:pt x="95250" y="0"/>
                </a:lnTo>
                <a:lnTo>
                  <a:pt x="2317241" y="0"/>
                </a:lnTo>
                <a:lnTo>
                  <a:pt x="2354306" y="7489"/>
                </a:lnTo>
                <a:lnTo>
                  <a:pt x="2384583" y="27908"/>
                </a:lnTo>
                <a:lnTo>
                  <a:pt x="2405002" y="58185"/>
                </a:lnTo>
                <a:lnTo>
                  <a:pt x="2412491" y="95250"/>
                </a:lnTo>
                <a:lnTo>
                  <a:pt x="2412491" y="476250"/>
                </a:lnTo>
                <a:lnTo>
                  <a:pt x="2405002" y="513314"/>
                </a:lnTo>
                <a:lnTo>
                  <a:pt x="2384583" y="543591"/>
                </a:lnTo>
                <a:lnTo>
                  <a:pt x="2354306" y="564010"/>
                </a:lnTo>
                <a:lnTo>
                  <a:pt x="2317241" y="571500"/>
                </a:lnTo>
                <a:lnTo>
                  <a:pt x="95250" y="571500"/>
                </a:lnTo>
                <a:lnTo>
                  <a:pt x="58185" y="564010"/>
                </a:lnTo>
                <a:lnTo>
                  <a:pt x="27908" y="543591"/>
                </a:lnTo>
                <a:lnTo>
                  <a:pt x="7489" y="513314"/>
                </a:lnTo>
                <a:lnTo>
                  <a:pt x="0" y="476250"/>
                </a:lnTo>
                <a:lnTo>
                  <a:pt x="0" y="95250"/>
                </a:lnTo>
                <a:close/>
              </a:path>
            </a:pathLst>
          </a:custGeom>
          <a:ln w="12192">
            <a:solidFill>
              <a:srgbClr val="000000"/>
            </a:solidFill>
          </a:ln>
        </p:spPr>
        <p:txBody>
          <a:bodyPr wrap="square" lIns="0" tIns="0" rIns="0" bIns="0" rtlCol="0"/>
          <a:lstStyle/>
          <a:p>
            <a:endParaRPr sz="1350"/>
          </a:p>
        </p:txBody>
      </p:sp>
      <p:sp>
        <p:nvSpPr>
          <p:cNvPr id="8" name="object 8"/>
          <p:cNvSpPr txBox="1"/>
          <p:nvPr/>
        </p:nvSpPr>
        <p:spPr>
          <a:xfrm>
            <a:off x="3019425" y="2623471"/>
            <a:ext cx="892969" cy="159178"/>
          </a:xfrm>
          <a:prstGeom prst="rect">
            <a:avLst/>
          </a:prstGeom>
        </p:spPr>
        <p:txBody>
          <a:bodyPr vert="horz" wrap="square" lIns="0" tIns="9049" rIns="0" bIns="0" rtlCol="0">
            <a:spAutoFit/>
          </a:bodyPr>
          <a:lstStyle/>
          <a:p>
            <a:pPr marL="9525">
              <a:spcBef>
                <a:spcPts val="71"/>
              </a:spcBef>
            </a:pPr>
            <a:r>
              <a:rPr sz="975" b="1" spc="-11" dirty="0">
                <a:latin typeface="Calibri"/>
                <a:cs typeface="Calibri"/>
              </a:rPr>
              <a:t>Effective</a:t>
            </a:r>
            <a:r>
              <a:rPr sz="975" b="1" spc="-19" dirty="0">
                <a:latin typeface="Calibri"/>
                <a:cs typeface="Calibri"/>
              </a:rPr>
              <a:t> </a:t>
            </a:r>
            <a:r>
              <a:rPr sz="975" b="1" spc="-11" dirty="0">
                <a:latin typeface="Calibri"/>
                <a:cs typeface="Calibri"/>
              </a:rPr>
              <a:t>systems</a:t>
            </a:r>
            <a:endParaRPr sz="975">
              <a:latin typeface="Calibri"/>
              <a:cs typeface="Calibri"/>
            </a:endParaRPr>
          </a:p>
        </p:txBody>
      </p:sp>
      <p:sp>
        <p:nvSpPr>
          <p:cNvPr id="9" name="object 9"/>
          <p:cNvSpPr/>
          <p:nvPr/>
        </p:nvSpPr>
        <p:spPr>
          <a:xfrm>
            <a:off x="2084832" y="2714625"/>
            <a:ext cx="476250" cy="1643063"/>
          </a:xfrm>
          <a:custGeom>
            <a:avLst/>
            <a:gdLst/>
            <a:ahLst/>
            <a:cxnLst/>
            <a:rect l="l" t="t" r="r" b="b"/>
            <a:pathLst>
              <a:path w="635000" h="2190750">
                <a:moveTo>
                  <a:pt x="0" y="2190750"/>
                </a:moveTo>
                <a:lnTo>
                  <a:pt x="317500" y="2190750"/>
                </a:lnTo>
                <a:lnTo>
                  <a:pt x="317500" y="0"/>
                </a:lnTo>
                <a:lnTo>
                  <a:pt x="635000" y="0"/>
                </a:lnTo>
              </a:path>
            </a:pathLst>
          </a:custGeom>
          <a:ln w="6096">
            <a:solidFill>
              <a:srgbClr val="000000"/>
            </a:solidFill>
          </a:ln>
        </p:spPr>
        <p:txBody>
          <a:bodyPr wrap="square" lIns="0" tIns="0" rIns="0" bIns="0" rtlCol="0"/>
          <a:lstStyle/>
          <a:p>
            <a:endParaRPr sz="1350"/>
          </a:p>
        </p:txBody>
      </p:sp>
      <p:sp>
        <p:nvSpPr>
          <p:cNvPr id="10" name="object 10"/>
          <p:cNvSpPr/>
          <p:nvPr/>
        </p:nvSpPr>
        <p:spPr>
          <a:xfrm>
            <a:off x="2561463" y="3643883"/>
            <a:ext cx="1809750" cy="428625"/>
          </a:xfrm>
          <a:custGeom>
            <a:avLst/>
            <a:gdLst/>
            <a:ahLst/>
            <a:cxnLst/>
            <a:rect l="l" t="t" r="r" b="b"/>
            <a:pathLst>
              <a:path w="2413000" h="571500">
                <a:moveTo>
                  <a:pt x="2317241" y="0"/>
                </a:moveTo>
                <a:lnTo>
                  <a:pt x="95250" y="0"/>
                </a:lnTo>
                <a:lnTo>
                  <a:pt x="58185" y="7489"/>
                </a:lnTo>
                <a:lnTo>
                  <a:pt x="27908" y="27908"/>
                </a:lnTo>
                <a:lnTo>
                  <a:pt x="7489" y="58185"/>
                </a:lnTo>
                <a:lnTo>
                  <a:pt x="0" y="95250"/>
                </a:lnTo>
                <a:lnTo>
                  <a:pt x="0" y="476250"/>
                </a:lnTo>
                <a:lnTo>
                  <a:pt x="7489" y="513314"/>
                </a:lnTo>
                <a:lnTo>
                  <a:pt x="27908" y="543591"/>
                </a:lnTo>
                <a:lnTo>
                  <a:pt x="58185" y="564010"/>
                </a:lnTo>
                <a:lnTo>
                  <a:pt x="95250" y="571500"/>
                </a:lnTo>
                <a:lnTo>
                  <a:pt x="2317241" y="571500"/>
                </a:lnTo>
                <a:lnTo>
                  <a:pt x="2354306" y="564010"/>
                </a:lnTo>
                <a:lnTo>
                  <a:pt x="2384583" y="543591"/>
                </a:lnTo>
                <a:lnTo>
                  <a:pt x="2405002" y="513314"/>
                </a:lnTo>
                <a:lnTo>
                  <a:pt x="2412491" y="476250"/>
                </a:lnTo>
                <a:lnTo>
                  <a:pt x="2412491" y="95250"/>
                </a:lnTo>
                <a:lnTo>
                  <a:pt x="2405002" y="58185"/>
                </a:lnTo>
                <a:lnTo>
                  <a:pt x="2384583" y="27908"/>
                </a:lnTo>
                <a:lnTo>
                  <a:pt x="2354306" y="7489"/>
                </a:lnTo>
                <a:lnTo>
                  <a:pt x="2317241" y="0"/>
                </a:lnTo>
                <a:close/>
              </a:path>
            </a:pathLst>
          </a:custGeom>
          <a:solidFill>
            <a:srgbClr val="FCEADA"/>
          </a:solidFill>
        </p:spPr>
        <p:txBody>
          <a:bodyPr wrap="square" lIns="0" tIns="0" rIns="0" bIns="0" rtlCol="0"/>
          <a:lstStyle/>
          <a:p>
            <a:endParaRPr sz="1350"/>
          </a:p>
        </p:txBody>
      </p:sp>
      <p:sp>
        <p:nvSpPr>
          <p:cNvPr id="11" name="object 11"/>
          <p:cNvSpPr/>
          <p:nvPr/>
        </p:nvSpPr>
        <p:spPr>
          <a:xfrm>
            <a:off x="2561463" y="3643883"/>
            <a:ext cx="1809750" cy="428625"/>
          </a:xfrm>
          <a:custGeom>
            <a:avLst/>
            <a:gdLst/>
            <a:ahLst/>
            <a:cxnLst/>
            <a:rect l="l" t="t" r="r" b="b"/>
            <a:pathLst>
              <a:path w="2413000" h="571500">
                <a:moveTo>
                  <a:pt x="0" y="95250"/>
                </a:moveTo>
                <a:lnTo>
                  <a:pt x="7489" y="58185"/>
                </a:lnTo>
                <a:lnTo>
                  <a:pt x="27908" y="27908"/>
                </a:lnTo>
                <a:lnTo>
                  <a:pt x="58185" y="7489"/>
                </a:lnTo>
                <a:lnTo>
                  <a:pt x="95250" y="0"/>
                </a:lnTo>
                <a:lnTo>
                  <a:pt x="2317241" y="0"/>
                </a:lnTo>
                <a:lnTo>
                  <a:pt x="2354306" y="7489"/>
                </a:lnTo>
                <a:lnTo>
                  <a:pt x="2384583" y="27908"/>
                </a:lnTo>
                <a:lnTo>
                  <a:pt x="2405002" y="58185"/>
                </a:lnTo>
                <a:lnTo>
                  <a:pt x="2412491" y="95250"/>
                </a:lnTo>
                <a:lnTo>
                  <a:pt x="2412491" y="476250"/>
                </a:lnTo>
                <a:lnTo>
                  <a:pt x="2405002" y="513314"/>
                </a:lnTo>
                <a:lnTo>
                  <a:pt x="2384583" y="543591"/>
                </a:lnTo>
                <a:lnTo>
                  <a:pt x="2354306" y="564010"/>
                </a:lnTo>
                <a:lnTo>
                  <a:pt x="2317241" y="571500"/>
                </a:lnTo>
                <a:lnTo>
                  <a:pt x="95250" y="571500"/>
                </a:lnTo>
                <a:lnTo>
                  <a:pt x="58185" y="564010"/>
                </a:lnTo>
                <a:lnTo>
                  <a:pt x="27908" y="543591"/>
                </a:lnTo>
                <a:lnTo>
                  <a:pt x="7489" y="513314"/>
                </a:lnTo>
                <a:lnTo>
                  <a:pt x="0" y="476250"/>
                </a:lnTo>
                <a:lnTo>
                  <a:pt x="0" y="95250"/>
                </a:lnTo>
                <a:close/>
              </a:path>
            </a:pathLst>
          </a:custGeom>
          <a:ln w="12192">
            <a:solidFill>
              <a:srgbClr val="000000"/>
            </a:solidFill>
          </a:ln>
        </p:spPr>
        <p:txBody>
          <a:bodyPr wrap="square" lIns="0" tIns="0" rIns="0" bIns="0" rtlCol="0"/>
          <a:lstStyle/>
          <a:p>
            <a:endParaRPr sz="1350"/>
          </a:p>
        </p:txBody>
      </p:sp>
      <p:sp>
        <p:nvSpPr>
          <p:cNvPr id="12" name="object 12"/>
          <p:cNvSpPr txBox="1"/>
          <p:nvPr/>
        </p:nvSpPr>
        <p:spPr>
          <a:xfrm>
            <a:off x="2690051" y="3692462"/>
            <a:ext cx="1553051" cy="309220"/>
          </a:xfrm>
          <a:prstGeom prst="rect">
            <a:avLst/>
          </a:prstGeom>
        </p:spPr>
        <p:txBody>
          <a:bodyPr vert="horz" wrap="square" lIns="0" tIns="9049" rIns="0" bIns="0" rtlCol="0">
            <a:spAutoFit/>
          </a:bodyPr>
          <a:lstStyle/>
          <a:p>
            <a:pPr marL="618649" marR="3810" indent="-609600">
              <a:spcBef>
                <a:spcPts val="71"/>
              </a:spcBef>
            </a:pPr>
            <a:r>
              <a:rPr sz="975" b="1" spc="-8" dirty="0">
                <a:latin typeface="Calibri"/>
                <a:cs typeface="Calibri"/>
              </a:rPr>
              <a:t>People: </a:t>
            </a:r>
            <a:r>
              <a:rPr sz="975" b="1" spc="-4" dirty="0">
                <a:latin typeface="Calibri"/>
                <a:cs typeface="Calibri"/>
              </a:rPr>
              <a:t>high </a:t>
            </a:r>
            <a:r>
              <a:rPr sz="975" b="1" spc="-8" dirty="0">
                <a:latin typeface="Calibri"/>
                <a:cs typeface="Calibri"/>
              </a:rPr>
              <a:t>calibre, engaged,  </a:t>
            </a:r>
            <a:r>
              <a:rPr sz="975" b="1" spc="-15" dirty="0">
                <a:latin typeface="Calibri"/>
                <a:cs typeface="Calibri"/>
              </a:rPr>
              <a:t>aware</a:t>
            </a:r>
            <a:endParaRPr sz="975">
              <a:latin typeface="Calibri"/>
              <a:cs typeface="Calibri"/>
            </a:endParaRPr>
          </a:p>
        </p:txBody>
      </p:sp>
      <p:sp>
        <p:nvSpPr>
          <p:cNvPr id="13" name="object 13"/>
          <p:cNvSpPr/>
          <p:nvPr/>
        </p:nvSpPr>
        <p:spPr>
          <a:xfrm>
            <a:off x="2084832" y="3857625"/>
            <a:ext cx="476250" cy="500063"/>
          </a:xfrm>
          <a:custGeom>
            <a:avLst/>
            <a:gdLst/>
            <a:ahLst/>
            <a:cxnLst/>
            <a:rect l="l" t="t" r="r" b="b"/>
            <a:pathLst>
              <a:path w="635000" h="666750">
                <a:moveTo>
                  <a:pt x="0" y="666750"/>
                </a:moveTo>
                <a:lnTo>
                  <a:pt x="317500" y="666750"/>
                </a:lnTo>
                <a:lnTo>
                  <a:pt x="317500" y="0"/>
                </a:lnTo>
                <a:lnTo>
                  <a:pt x="635000" y="0"/>
                </a:lnTo>
              </a:path>
            </a:pathLst>
          </a:custGeom>
          <a:ln w="6096">
            <a:solidFill>
              <a:srgbClr val="000000"/>
            </a:solidFill>
          </a:ln>
        </p:spPr>
        <p:txBody>
          <a:bodyPr wrap="square" lIns="0" tIns="0" rIns="0" bIns="0" rtlCol="0"/>
          <a:lstStyle/>
          <a:p>
            <a:endParaRPr sz="1350"/>
          </a:p>
        </p:txBody>
      </p:sp>
      <p:sp>
        <p:nvSpPr>
          <p:cNvPr id="14" name="object 14"/>
          <p:cNvSpPr/>
          <p:nvPr/>
        </p:nvSpPr>
        <p:spPr>
          <a:xfrm>
            <a:off x="2561463" y="4786883"/>
            <a:ext cx="1809750" cy="428625"/>
          </a:xfrm>
          <a:custGeom>
            <a:avLst/>
            <a:gdLst/>
            <a:ahLst/>
            <a:cxnLst/>
            <a:rect l="l" t="t" r="r" b="b"/>
            <a:pathLst>
              <a:path w="2413000" h="571500">
                <a:moveTo>
                  <a:pt x="2317241" y="0"/>
                </a:moveTo>
                <a:lnTo>
                  <a:pt x="95250" y="0"/>
                </a:lnTo>
                <a:lnTo>
                  <a:pt x="58185" y="7489"/>
                </a:lnTo>
                <a:lnTo>
                  <a:pt x="27908" y="27908"/>
                </a:lnTo>
                <a:lnTo>
                  <a:pt x="7489" y="58185"/>
                </a:lnTo>
                <a:lnTo>
                  <a:pt x="0" y="95250"/>
                </a:lnTo>
                <a:lnTo>
                  <a:pt x="0" y="476250"/>
                </a:lnTo>
                <a:lnTo>
                  <a:pt x="7489" y="513324"/>
                </a:lnTo>
                <a:lnTo>
                  <a:pt x="27908" y="543601"/>
                </a:lnTo>
                <a:lnTo>
                  <a:pt x="58185" y="564014"/>
                </a:lnTo>
                <a:lnTo>
                  <a:pt x="95250" y="571500"/>
                </a:lnTo>
                <a:lnTo>
                  <a:pt x="2317241" y="571500"/>
                </a:lnTo>
                <a:lnTo>
                  <a:pt x="2354306" y="564014"/>
                </a:lnTo>
                <a:lnTo>
                  <a:pt x="2384583" y="543601"/>
                </a:lnTo>
                <a:lnTo>
                  <a:pt x="2405002" y="513324"/>
                </a:lnTo>
                <a:lnTo>
                  <a:pt x="2412491" y="476250"/>
                </a:lnTo>
                <a:lnTo>
                  <a:pt x="2412491" y="95250"/>
                </a:lnTo>
                <a:lnTo>
                  <a:pt x="2405002" y="58185"/>
                </a:lnTo>
                <a:lnTo>
                  <a:pt x="2384583" y="27908"/>
                </a:lnTo>
                <a:lnTo>
                  <a:pt x="2354306" y="7489"/>
                </a:lnTo>
                <a:lnTo>
                  <a:pt x="2317241" y="0"/>
                </a:lnTo>
                <a:close/>
              </a:path>
            </a:pathLst>
          </a:custGeom>
          <a:solidFill>
            <a:srgbClr val="FCEADA"/>
          </a:solidFill>
        </p:spPr>
        <p:txBody>
          <a:bodyPr wrap="square" lIns="0" tIns="0" rIns="0" bIns="0" rtlCol="0"/>
          <a:lstStyle/>
          <a:p>
            <a:endParaRPr sz="1350"/>
          </a:p>
        </p:txBody>
      </p:sp>
      <p:sp>
        <p:nvSpPr>
          <p:cNvPr id="15" name="object 15"/>
          <p:cNvSpPr/>
          <p:nvPr/>
        </p:nvSpPr>
        <p:spPr>
          <a:xfrm>
            <a:off x="2561463" y="4786883"/>
            <a:ext cx="1809750" cy="428625"/>
          </a:xfrm>
          <a:custGeom>
            <a:avLst/>
            <a:gdLst/>
            <a:ahLst/>
            <a:cxnLst/>
            <a:rect l="l" t="t" r="r" b="b"/>
            <a:pathLst>
              <a:path w="2413000" h="571500">
                <a:moveTo>
                  <a:pt x="0" y="95250"/>
                </a:moveTo>
                <a:lnTo>
                  <a:pt x="7489" y="58185"/>
                </a:lnTo>
                <a:lnTo>
                  <a:pt x="27908" y="27908"/>
                </a:lnTo>
                <a:lnTo>
                  <a:pt x="58185" y="7489"/>
                </a:lnTo>
                <a:lnTo>
                  <a:pt x="95250" y="0"/>
                </a:lnTo>
                <a:lnTo>
                  <a:pt x="2317241" y="0"/>
                </a:lnTo>
                <a:lnTo>
                  <a:pt x="2354306" y="7489"/>
                </a:lnTo>
                <a:lnTo>
                  <a:pt x="2384583" y="27908"/>
                </a:lnTo>
                <a:lnTo>
                  <a:pt x="2405002" y="58185"/>
                </a:lnTo>
                <a:lnTo>
                  <a:pt x="2412491" y="95250"/>
                </a:lnTo>
                <a:lnTo>
                  <a:pt x="2412491" y="476250"/>
                </a:lnTo>
                <a:lnTo>
                  <a:pt x="2405002" y="513324"/>
                </a:lnTo>
                <a:lnTo>
                  <a:pt x="2384583" y="543601"/>
                </a:lnTo>
                <a:lnTo>
                  <a:pt x="2354306" y="564014"/>
                </a:lnTo>
                <a:lnTo>
                  <a:pt x="2317241" y="571500"/>
                </a:lnTo>
                <a:lnTo>
                  <a:pt x="95250" y="571500"/>
                </a:lnTo>
                <a:lnTo>
                  <a:pt x="58185" y="564014"/>
                </a:lnTo>
                <a:lnTo>
                  <a:pt x="27908" y="543601"/>
                </a:lnTo>
                <a:lnTo>
                  <a:pt x="7489" y="513324"/>
                </a:lnTo>
                <a:lnTo>
                  <a:pt x="0" y="476250"/>
                </a:lnTo>
                <a:lnTo>
                  <a:pt x="0" y="95250"/>
                </a:lnTo>
                <a:close/>
              </a:path>
            </a:pathLst>
          </a:custGeom>
          <a:ln w="12192">
            <a:solidFill>
              <a:srgbClr val="000000"/>
            </a:solidFill>
          </a:ln>
        </p:spPr>
        <p:txBody>
          <a:bodyPr wrap="square" lIns="0" tIns="0" rIns="0" bIns="0" rtlCol="0"/>
          <a:lstStyle/>
          <a:p>
            <a:endParaRPr sz="1350"/>
          </a:p>
        </p:txBody>
      </p:sp>
      <p:sp>
        <p:nvSpPr>
          <p:cNvPr id="16" name="object 16"/>
          <p:cNvSpPr txBox="1"/>
          <p:nvPr/>
        </p:nvSpPr>
        <p:spPr>
          <a:xfrm>
            <a:off x="2647760" y="4835652"/>
            <a:ext cx="1636871" cy="309220"/>
          </a:xfrm>
          <a:prstGeom prst="rect">
            <a:avLst/>
          </a:prstGeom>
        </p:spPr>
        <p:txBody>
          <a:bodyPr vert="horz" wrap="square" lIns="0" tIns="9049" rIns="0" bIns="0" rtlCol="0">
            <a:spAutoFit/>
          </a:bodyPr>
          <a:lstStyle/>
          <a:p>
            <a:pPr marL="387668" marR="3810" indent="-378619">
              <a:spcBef>
                <a:spcPts val="71"/>
              </a:spcBef>
            </a:pPr>
            <a:r>
              <a:rPr sz="975" b="1" spc="-8" dirty="0">
                <a:latin typeface="Calibri"/>
                <a:cs typeface="Calibri"/>
              </a:rPr>
              <a:t>Clear communication </a:t>
            </a:r>
            <a:r>
              <a:rPr sz="975" b="1" spc="-4" dirty="0">
                <a:latin typeface="Calibri"/>
                <a:cs typeface="Calibri"/>
              </a:rPr>
              <a:t>of </a:t>
            </a:r>
            <a:r>
              <a:rPr sz="975" b="1" spc="-8" dirty="0">
                <a:latin typeface="Calibri"/>
                <a:cs typeface="Calibri"/>
              </a:rPr>
              <a:t>college  offer </a:t>
            </a:r>
            <a:r>
              <a:rPr sz="975" b="1" spc="-4" dirty="0">
                <a:latin typeface="Calibri"/>
                <a:cs typeface="Calibri"/>
              </a:rPr>
              <a:t>and</a:t>
            </a:r>
            <a:r>
              <a:rPr sz="975" b="1" spc="19" dirty="0">
                <a:latin typeface="Calibri"/>
                <a:cs typeface="Calibri"/>
              </a:rPr>
              <a:t> </a:t>
            </a:r>
            <a:r>
              <a:rPr sz="975" b="1" spc="-8" dirty="0">
                <a:latin typeface="Calibri"/>
                <a:cs typeface="Calibri"/>
              </a:rPr>
              <a:t>culture</a:t>
            </a:r>
            <a:endParaRPr sz="975">
              <a:latin typeface="Calibri"/>
              <a:cs typeface="Calibri"/>
            </a:endParaRPr>
          </a:p>
        </p:txBody>
      </p:sp>
      <p:sp>
        <p:nvSpPr>
          <p:cNvPr id="17" name="object 17"/>
          <p:cNvSpPr/>
          <p:nvPr/>
        </p:nvSpPr>
        <p:spPr>
          <a:xfrm>
            <a:off x="2084832" y="4358258"/>
            <a:ext cx="476250" cy="642938"/>
          </a:xfrm>
          <a:custGeom>
            <a:avLst/>
            <a:gdLst/>
            <a:ahLst/>
            <a:cxnLst/>
            <a:rect l="l" t="t" r="r" b="b"/>
            <a:pathLst>
              <a:path w="635000" h="857250">
                <a:moveTo>
                  <a:pt x="0" y="0"/>
                </a:moveTo>
                <a:lnTo>
                  <a:pt x="317500" y="0"/>
                </a:lnTo>
                <a:lnTo>
                  <a:pt x="317500" y="857250"/>
                </a:lnTo>
                <a:lnTo>
                  <a:pt x="635000" y="857250"/>
                </a:lnTo>
              </a:path>
            </a:pathLst>
          </a:custGeom>
          <a:ln w="6096">
            <a:solidFill>
              <a:srgbClr val="000000"/>
            </a:solidFill>
          </a:ln>
        </p:spPr>
        <p:txBody>
          <a:bodyPr wrap="square" lIns="0" tIns="0" rIns="0" bIns="0" rtlCol="0"/>
          <a:lstStyle/>
          <a:p>
            <a:endParaRPr sz="1350"/>
          </a:p>
        </p:txBody>
      </p:sp>
      <p:sp>
        <p:nvSpPr>
          <p:cNvPr id="18" name="object 18"/>
          <p:cNvSpPr/>
          <p:nvPr/>
        </p:nvSpPr>
        <p:spPr>
          <a:xfrm>
            <a:off x="4847463" y="2215133"/>
            <a:ext cx="1809750" cy="285750"/>
          </a:xfrm>
          <a:custGeom>
            <a:avLst/>
            <a:gdLst/>
            <a:ahLst/>
            <a:cxnLst/>
            <a:rect l="l" t="t" r="r" b="b"/>
            <a:pathLst>
              <a:path w="2413000" h="381000">
                <a:moveTo>
                  <a:pt x="2348991" y="0"/>
                </a:moveTo>
                <a:lnTo>
                  <a:pt x="63499" y="0"/>
                </a:lnTo>
                <a:lnTo>
                  <a:pt x="38790" y="4992"/>
                </a:lnTo>
                <a:lnTo>
                  <a:pt x="18605" y="18605"/>
                </a:lnTo>
                <a:lnTo>
                  <a:pt x="4992" y="38790"/>
                </a:lnTo>
                <a:lnTo>
                  <a:pt x="0" y="63500"/>
                </a:lnTo>
                <a:lnTo>
                  <a:pt x="0" y="317500"/>
                </a:lnTo>
                <a:lnTo>
                  <a:pt x="4992" y="342209"/>
                </a:lnTo>
                <a:lnTo>
                  <a:pt x="18605" y="362394"/>
                </a:lnTo>
                <a:lnTo>
                  <a:pt x="38790" y="376007"/>
                </a:lnTo>
                <a:lnTo>
                  <a:pt x="63499" y="381000"/>
                </a:lnTo>
                <a:lnTo>
                  <a:pt x="2348991" y="381000"/>
                </a:lnTo>
                <a:lnTo>
                  <a:pt x="2373701" y="376007"/>
                </a:lnTo>
                <a:lnTo>
                  <a:pt x="2393886" y="362394"/>
                </a:lnTo>
                <a:lnTo>
                  <a:pt x="2407499" y="342209"/>
                </a:lnTo>
                <a:lnTo>
                  <a:pt x="2412491" y="317500"/>
                </a:lnTo>
                <a:lnTo>
                  <a:pt x="2412491" y="63500"/>
                </a:lnTo>
                <a:lnTo>
                  <a:pt x="2407499" y="38790"/>
                </a:lnTo>
                <a:lnTo>
                  <a:pt x="2393886" y="18605"/>
                </a:lnTo>
                <a:lnTo>
                  <a:pt x="2373701" y="4992"/>
                </a:lnTo>
                <a:lnTo>
                  <a:pt x="2348991" y="0"/>
                </a:lnTo>
                <a:close/>
              </a:path>
            </a:pathLst>
          </a:custGeom>
          <a:solidFill>
            <a:srgbClr val="FCFFA2"/>
          </a:solidFill>
        </p:spPr>
        <p:txBody>
          <a:bodyPr wrap="square" lIns="0" tIns="0" rIns="0" bIns="0" rtlCol="0"/>
          <a:lstStyle/>
          <a:p>
            <a:endParaRPr sz="1350"/>
          </a:p>
        </p:txBody>
      </p:sp>
      <p:sp>
        <p:nvSpPr>
          <p:cNvPr id="19" name="object 19"/>
          <p:cNvSpPr/>
          <p:nvPr/>
        </p:nvSpPr>
        <p:spPr>
          <a:xfrm>
            <a:off x="4847463" y="2215133"/>
            <a:ext cx="1809750" cy="285750"/>
          </a:xfrm>
          <a:custGeom>
            <a:avLst/>
            <a:gdLst/>
            <a:ahLst/>
            <a:cxnLst/>
            <a:rect l="l" t="t" r="r" b="b"/>
            <a:pathLst>
              <a:path w="2413000" h="381000">
                <a:moveTo>
                  <a:pt x="0" y="63500"/>
                </a:moveTo>
                <a:lnTo>
                  <a:pt x="4992" y="38790"/>
                </a:lnTo>
                <a:lnTo>
                  <a:pt x="18605" y="18605"/>
                </a:lnTo>
                <a:lnTo>
                  <a:pt x="38790" y="4992"/>
                </a:lnTo>
                <a:lnTo>
                  <a:pt x="63499" y="0"/>
                </a:lnTo>
                <a:lnTo>
                  <a:pt x="2348991" y="0"/>
                </a:lnTo>
                <a:lnTo>
                  <a:pt x="2373701" y="4992"/>
                </a:lnTo>
                <a:lnTo>
                  <a:pt x="2393886" y="18605"/>
                </a:lnTo>
                <a:lnTo>
                  <a:pt x="2407499" y="38790"/>
                </a:lnTo>
                <a:lnTo>
                  <a:pt x="2412491" y="63500"/>
                </a:lnTo>
                <a:lnTo>
                  <a:pt x="2412491" y="317500"/>
                </a:lnTo>
                <a:lnTo>
                  <a:pt x="2407499" y="342209"/>
                </a:lnTo>
                <a:lnTo>
                  <a:pt x="2393886" y="362394"/>
                </a:lnTo>
                <a:lnTo>
                  <a:pt x="2373701" y="376007"/>
                </a:lnTo>
                <a:lnTo>
                  <a:pt x="2348991" y="381000"/>
                </a:lnTo>
                <a:lnTo>
                  <a:pt x="63499" y="381000"/>
                </a:lnTo>
                <a:lnTo>
                  <a:pt x="38790" y="376007"/>
                </a:lnTo>
                <a:lnTo>
                  <a:pt x="18605" y="362394"/>
                </a:lnTo>
                <a:lnTo>
                  <a:pt x="4992" y="342209"/>
                </a:lnTo>
                <a:lnTo>
                  <a:pt x="0" y="317500"/>
                </a:lnTo>
                <a:lnTo>
                  <a:pt x="0" y="63500"/>
                </a:lnTo>
                <a:close/>
              </a:path>
            </a:pathLst>
          </a:custGeom>
          <a:ln w="12192">
            <a:solidFill>
              <a:srgbClr val="000000"/>
            </a:solidFill>
          </a:ln>
        </p:spPr>
        <p:txBody>
          <a:bodyPr wrap="square" lIns="0" tIns="0" rIns="0" bIns="0" rtlCol="0"/>
          <a:lstStyle/>
          <a:p>
            <a:endParaRPr sz="1350"/>
          </a:p>
        </p:txBody>
      </p:sp>
      <p:sp>
        <p:nvSpPr>
          <p:cNvPr id="20" name="object 20"/>
          <p:cNvSpPr txBox="1"/>
          <p:nvPr/>
        </p:nvSpPr>
        <p:spPr>
          <a:xfrm>
            <a:off x="5061775" y="2278762"/>
            <a:ext cx="1381125" cy="137056"/>
          </a:xfrm>
          <a:prstGeom prst="rect">
            <a:avLst/>
          </a:prstGeom>
        </p:spPr>
        <p:txBody>
          <a:bodyPr vert="horz" wrap="square" lIns="0" tIns="10001" rIns="0" bIns="0" rtlCol="0">
            <a:spAutoFit/>
          </a:bodyPr>
          <a:lstStyle/>
          <a:p>
            <a:pPr marL="9525">
              <a:spcBef>
                <a:spcPts val="79"/>
              </a:spcBef>
            </a:pPr>
            <a:r>
              <a:rPr sz="825" b="1" dirty="0">
                <a:latin typeface="Calibri"/>
                <a:cs typeface="Calibri"/>
              </a:rPr>
              <a:t>Inclusive, </a:t>
            </a:r>
            <a:r>
              <a:rPr sz="825" b="1" spc="-4" dirty="0">
                <a:latin typeface="Calibri"/>
                <a:cs typeface="Calibri"/>
              </a:rPr>
              <a:t>consistent</a:t>
            </a:r>
            <a:r>
              <a:rPr sz="825" b="1" spc="-49" dirty="0">
                <a:latin typeface="Calibri"/>
                <a:cs typeface="Calibri"/>
              </a:rPr>
              <a:t> </a:t>
            </a:r>
            <a:r>
              <a:rPr sz="825" b="1" dirty="0">
                <a:latin typeface="Calibri"/>
                <a:cs typeface="Calibri"/>
              </a:rPr>
              <a:t>interviews</a:t>
            </a:r>
            <a:endParaRPr sz="825">
              <a:latin typeface="Calibri"/>
              <a:cs typeface="Calibri"/>
            </a:endParaRPr>
          </a:p>
        </p:txBody>
      </p:sp>
      <p:sp>
        <p:nvSpPr>
          <p:cNvPr id="21" name="object 21"/>
          <p:cNvSpPr/>
          <p:nvPr/>
        </p:nvSpPr>
        <p:spPr>
          <a:xfrm>
            <a:off x="4370832" y="2358008"/>
            <a:ext cx="476250" cy="357188"/>
          </a:xfrm>
          <a:custGeom>
            <a:avLst/>
            <a:gdLst/>
            <a:ahLst/>
            <a:cxnLst/>
            <a:rect l="l" t="t" r="r" b="b"/>
            <a:pathLst>
              <a:path w="635000" h="476250">
                <a:moveTo>
                  <a:pt x="0" y="476250"/>
                </a:moveTo>
                <a:lnTo>
                  <a:pt x="317500" y="476250"/>
                </a:lnTo>
                <a:lnTo>
                  <a:pt x="317500" y="0"/>
                </a:lnTo>
                <a:lnTo>
                  <a:pt x="635000" y="0"/>
                </a:lnTo>
              </a:path>
            </a:pathLst>
          </a:custGeom>
          <a:ln w="6096">
            <a:solidFill>
              <a:srgbClr val="000000"/>
            </a:solidFill>
          </a:ln>
        </p:spPr>
        <p:txBody>
          <a:bodyPr wrap="square" lIns="0" tIns="0" rIns="0" bIns="0" rtlCol="0"/>
          <a:lstStyle/>
          <a:p>
            <a:endParaRPr sz="1350"/>
          </a:p>
        </p:txBody>
      </p:sp>
      <p:sp>
        <p:nvSpPr>
          <p:cNvPr id="22" name="object 22"/>
          <p:cNvSpPr/>
          <p:nvPr/>
        </p:nvSpPr>
        <p:spPr>
          <a:xfrm>
            <a:off x="4847463" y="2595753"/>
            <a:ext cx="1809750" cy="285750"/>
          </a:xfrm>
          <a:custGeom>
            <a:avLst/>
            <a:gdLst/>
            <a:ahLst/>
            <a:cxnLst/>
            <a:rect l="l" t="t" r="r" b="b"/>
            <a:pathLst>
              <a:path w="2413000" h="381000">
                <a:moveTo>
                  <a:pt x="2348991" y="0"/>
                </a:moveTo>
                <a:lnTo>
                  <a:pt x="63499" y="0"/>
                </a:lnTo>
                <a:lnTo>
                  <a:pt x="38790" y="4992"/>
                </a:lnTo>
                <a:lnTo>
                  <a:pt x="18605" y="18605"/>
                </a:lnTo>
                <a:lnTo>
                  <a:pt x="4992" y="38790"/>
                </a:lnTo>
                <a:lnTo>
                  <a:pt x="0" y="63500"/>
                </a:lnTo>
                <a:lnTo>
                  <a:pt x="0" y="317500"/>
                </a:lnTo>
                <a:lnTo>
                  <a:pt x="4992" y="342209"/>
                </a:lnTo>
                <a:lnTo>
                  <a:pt x="18605" y="362394"/>
                </a:lnTo>
                <a:lnTo>
                  <a:pt x="38790" y="376007"/>
                </a:lnTo>
                <a:lnTo>
                  <a:pt x="63499" y="381000"/>
                </a:lnTo>
                <a:lnTo>
                  <a:pt x="2348991" y="381000"/>
                </a:lnTo>
                <a:lnTo>
                  <a:pt x="2373701" y="376007"/>
                </a:lnTo>
                <a:lnTo>
                  <a:pt x="2393886" y="362394"/>
                </a:lnTo>
                <a:lnTo>
                  <a:pt x="2407499" y="342209"/>
                </a:lnTo>
                <a:lnTo>
                  <a:pt x="2412491" y="317500"/>
                </a:lnTo>
                <a:lnTo>
                  <a:pt x="2412491" y="63500"/>
                </a:lnTo>
                <a:lnTo>
                  <a:pt x="2407499" y="38790"/>
                </a:lnTo>
                <a:lnTo>
                  <a:pt x="2393886" y="18605"/>
                </a:lnTo>
                <a:lnTo>
                  <a:pt x="2373701" y="4992"/>
                </a:lnTo>
                <a:lnTo>
                  <a:pt x="2348991" y="0"/>
                </a:lnTo>
                <a:close/>
              </a:path>
            </a:pathLst>
          </a:custGeom>
          <a:solidFill>
            <a:srgbClr val="FCFFA2"/>
          </a:solidFill>
        </p:spPr>
        <p:txBody>
          <a:bodyPr wrap="square" lIns="0" tIns="0" rIns="0" bIns="0" rtlCol="0"/>
          <a:lstStyle/>
          <a:p>
            <a:endParaRPr sz="1350"/>
          </a:p>
        </p:txBody>
      </p:sp>
      <p:sp>
        <p:nvSpPr>
          <p:cNvPr id="23" name="object 23"/>
          <p:cNvSpPr/>
          <p:nvPr/>
        </p:nvSpPr>
        <p:spPr>
          <a:xfrm>
            <a:off x="4847463" y="2595753"/>
            <a:ext cx="1809750" cy="285750"/>
          </a:xfrm>
          <a:custGeom>
            <a:avLst/>
            <a:gdLst/>
            <a:ahLst/>
            <a:cxnLst/>
            <a:rect l="l" t="t" r="r" b="b"/>
            <a:pathLst>
              <a:path w="2413000" h="381000">
                <a:moveTo>
                  <a:pt x="0" y="63500"/>
                </a:moveTo>
                <a:lnTo>
                  <a:pt x="4992" y="38790"/>
                </a:lnTo>
                <a:lnTo>
                  <a:pt x="18605" y="18605"/>
                </a:lnTo>
                <a:lnTo>
                  <a:pt x="38790" y="4992"/>
                </a:lnTo>
                <a:lnTo>
                  <a:pt x="63499" y="0"/>
                </a:lnTo>
                <a:lnTo>
                  <a:pt x="2348991" y="0"/>
                </a:lnTo>
                <a:lnTo>
                  <a:pt x="2373701" y="4992"/>
                </a:lnTo>
                <a:lnTo>
                  <a:pt x="2393886" y="18605"/>
                </a:lnTo>
                <a:lnTo>
                  <a:pt x="2407499" y="38790"/>
                </a:lnTo>
                <a:lnTo>
                  <a:pt x="2412491" y="63500"/>
                </a:lnTo>
                <a:lnTo>
                  <a:pt x="2412491" y="317500"/>
                </a:lnTo>
                <a:lnTo>
                  <a:pt x="2407499" y="342209"/>
                </a:lnTo>
                <a:lnTo>
                  <a:pt x="2393886" y="362394"/>
                </a:lnTo>
                <a:lnTo>
                  <a:pt x="2373701" y="376007"/>
                </a:lnTo>
                <a:lnTo>
                  <a:pt x="2348991" y="381000"/>
                </a:lnTo>
                <a:lnTo>
                  <a:pt x="63499" y="381000"/>
                </a:lnTo>
                <a:lnTo>
                  <a:pt x="38790" y="376007"/>
                </a:lnTo>
                <a:lnTo>
                  <a:pt x="18605" y="362394"/>
                </a:lnTo>
                <a:lnTo>
                  <a:pt x="4992" y="342209"/>
                </a:lnTo>
                <a:lnTo>
                  <a:pt x="0" y="317500"/>
                </a:lnTo>
                <a:lnTo>
                  <a:pt x="0" y="63500"/>
                </a:lnTo>
                <a:close/>
              </a:path>
            </a:pathLst>
          </a:custGeom>
          <a:ln w="12192">
            <a:solidFill>
              <a:srgbClr val="000000"/>
            </a:solidFill>
          </a:ln>
        </p:spPr>
        <p:txBody>
          <a:bodyPr wrap="square" lIns="0" tIns="0" rIns="0" bIns="0" rtlCol="0"/>
          <a:lstStyle/>
          <a:p>
            <a:endParaRPr sz="1350"/>
          </a:p>
        </p:txBody>
      </p:sp>
      <p:sp>
        <p:nvSpPr>
          <p:cNvPr id="24" name="object 24"/>
          <p:cNvSpPr txBox="1"/>
          <p:nvPr/>
        </p:nvSpPr>
        <p:spPr>
          <a:xfrm>
            <a:off x="4952047" y="2659857"/>
            <a:ext cx="1601153" cy="137056"/>
          </a:xfrm>
          <a:prstGeom prst="rect">
            <a:avLst/>
          </a:prstGeom>
        </p:spPr>
        <p:txBody>
          <a:bodyPr vert="horz" wrap="square" lIns="0" tIns="10001" rIns="0" bIns="0" rtlCol="0">
            <a:spAutoFit/>
          </a:bodyPr>
          <a:lstStyle/>
          <a:p>
            <a:pPr marL="9525">
              <a:spcBef>
                <a:spcPts val="79"/>
              </a:spcBef>
            </a:pPr>
            <a:r>
              <a:rPr sz="825" b="1" dirty="0">
                <a:latin typeface="Calibri"/>
                <a:cs typeface="Calibri"/>
              </a:rPr>
              <a:t>Early </a:t>
            </a:r>
            <a:r>
              <a:rPr sz="825" b="1" spc="-4" dirty="0">
                <a:latin typeface="Calibri"/>
                <a:cs typeface="Calibri"/>
              </a:rPr>
              <a:t>identification of support</a:t>
            </a:r>
            <a:r>
              <a:rPr sz="825" b="1" spc="-23" dirty="0">
                <a:latin typeface="Calibri"/>
                <a:cs typeface="Calibri"/>
              </a:rPr>
              <a:t> </a:t>
            </a:r>
            <a:r>
              <a:rPr sz="825" b="1" spc="-4" dirty="0">
                <a:latin typeface="Calibri"/>
                <a:cs typeface="Calibri"/>
              </a:rPr>
              <a:t>needs</a:t>
            </a:r>
            <a:endParaRPr sz="825">
              <a:latin typeface="Calibri"/>
              <a:cs typeface="Calibri"/>
            </a:endParaRPr>
          </a:p>
        </p:txBody>
      </p:sp>
      <p:sp>
        <p:nvSpPr>
          <p:cNvPr id="25" name="object 25"/>
          <p:cNvSpPr/>
          <p:nvPr/>
        </p:nvSpPr>
        <p:spPr>
          <a:xfrm>
            <a:off x="4370832" y="2714625"/>
            <a:ext cx="476250" cy="23813"/>
          </a:xfrm>
          <a:custGeom>
            <a:avLst/>
            <a:gdLst/>
            <a:ahLst/>
            <a:cxnLst/>
            <a:rect l="l" t="t" r="r" b="b"/>
            <a:pathLst>
              <a:path w="635000" h="31750">
                <a:moveTo>
                  <a:pt x="0" y="0"/>
                </a:moveTo>
                <a:lnTo>
                  <a:pt x="317500" y="0"/>
                </a:lnTo>
                <a:lnTo>
                  <a:pt x="317500" y="31750"/>
                </a:lnTo>
                <a:lnTo>
                  <a:pt x="635000" y="31750"/>
                </a:lnTo>
              </a:path>
            </a:pathLst>
          </a:custGeom>
          <a:ln w="6096">
            <a:solidFill>
              <a:srgbClr val="000000"/>
            </a:solidFill>
          </a:ln>
        </p:spPr>
        <p:txBody>
          <a:bodyPr wrap="square" lIns="0" tIns="0" rIns="0" bIns="0" rtlCol="0"/>
          <a:lstStyle/>
          <a:p>
            <a:endParaRPr sz="1350"/>
          </a:p>
        </p:txBody>
      </p:sp>
      <p:sp>
        <p:nvSpPr>
          <p:cNvPr id="26" name="object 26"/>
          <p:cNvSpPr/>
          <p:nvPr/>
        </p:nvSpPr>
        <p:spPr>
          <a:xfrm>
            <a:off x="4847463" y="2976371"/>
            <a:ext cx="1809750" cy="285750"/>
          </a:xfrm>
          <a:custGeom>
            <a:avLst/>
            <a:gdLst/>
            <a:ahLst/>
            <a:cxnLst/>
            <a:rect l="l" t="t" r="r" b="b"/>
            <a:pathLst>
              <a:path w="2413000" h="381000">
                <a:moveTo>
                  <a:pt x="2348991" y="0"/>
                </a:moveTo>
                <a:lnTo>
                  <a:pt x="63499" y="0"/>
                </a:lnTo>
                <a:lnTo>
                  <a:pt x="38790" y="4992"/>
                </a:lnTo>
                <a:lnTo>
                  <a:pt x="18605" y="18605"/>
                </a:lnTo>
                <a:lnTo>
                  <a:pt x="4992" y="38790"/>
                </a:lnTo>
                <a:lnTo>
                  <a:pt x="0" y="63500"/>
                </a:lnTo>
                <a:lnTo>
                  <a:pt x="0" y="317500"/>
                </a:lnTo>
                <a:lnTo>
                  <a:pt x="4992" y="342209"/>
                </a:lnTo>
                <a:lnTo>
                  <a:pt x="18605" y="362394"/>
                </a:lnTo>
                <a:lnTo>
                  <a:pt x="38790" y="376007"/>
                </a:lnTo>
                <a:lnTo>
                  <a:pt x="63499" y="381000"/>
                </a:lnTo>
                <a:lnTo>
                  <a:pt x="2348991" y="381000"/>
                </a:lnTo>
                <a:lnTo>
                  <a:pt x="2373701" y="376007"/>
                </a:lnTo>
                <a:lnTo>
                  <a:pt x="2393886" y="362394"/>
                </a:lnTo>
                <a:lnTo>
                  <a:pt x="2407499" y="342209"/>
                </a:lnTo>
                <a:lnTo>
                  <a:pt x="2412491" y="317500"/>
                </a:lnTo>
                <a:lnTo>
                  <a:pt x="2412491" y="63500"/>
                </a:lnTo>
                <a:lnTo>
                  <a:pt x="2407499" y="38790"/>
                </a:lnTo>
                <a:lnTo>
                  <a:pt x="2393886" y="18605"/>
                </a:lnTo>
                <a:lnTo>
                  <a:pt x="2373701" y="4992"/>
                </a:lnTo>
                <a:lnTo>
                  <a:pt x="2348991" y="0"/>
                </a:lnTo>
                <a:close/>
              </a:path>
            </a:pathLst>
          </a:custGeom>
          <a:solidFill>
            <a:srgbClr val="FCFFA2"/>
          </a:solidFill>
        </p:spPr>
        <p:txBody>
          <a:bodyPr wrap="square" lIns="0" tIns="0" rIns="0" bIns="0" rtlCol="0"/>
          <a:lstStyle/>
          <a:p>
            <a:endParaRPr sz="1350"/>
          </a:p>
        </p:txBody>
      </p:sp>
      <p:sp>
        <p:nvSpPr>
          <p:cNvPr id="27" name="object 27"/>
          <p:cNvSpPr/>
          <p:nvPr/>
        </p:nvSpPr>
        <p:spPr>
          <a:xfrm>
            <a:off x="4847463" y="2976371"/>
            <a:ext cx="1809750" cy="285750"/>
          </a:xfrm>
          <a:custGeom>
            <a:avLst/>
            <a:gdLst/>
            <a:ahLst/>
            <a:cxnLst/>
            <a:rect l="l" t="t" r="r" b="b"/>
            <a:pathLst>
              <a:path w="2413000" h="381000">
                <a:moveTo>
                  <a:pt x="0" y="63500"/>
                </a:moveTo>
                <a:lnTo>
                  <a:pt x="4992" y="38790"/>
                </a:lnTo>
                <a:lnTo>
                  <a:pt x="18605" y="18605"/>
                </a:lnTo>
                <a:lnTo>
                  <a:pt x="38790" y="4992"/>
                </a:lnTo>
                <a:lnTo>
                  <a:pt x="63499" y="0"/>
                </a:lnTo>
                <a:lnTo>
                  <a:pt x="2348991" y="0"/>
                </a:lnTo>
                <a:lnTo>
                  <a:pt x="2373701" y="4992"/>
                </a:lnTo>
                <a:lnTo>
                  <a:pt x="2393886" y="18605"/>
                </a:lnTo>
                <a:lnTo>
                  <a:pt x="2407499" y="38790"/>
                </a:lnTo>
                <a:lnTo>
                  <a:pt x="2412491" y="63500"/>
                </a:lnTo>
                <a:lnTo>
                  <a:pt x="2412491" y="317500"/>
                </a:lnTo>
                <a:lnTo>
                  <a:pt x="2407499" y="342209"/>
                </a:lnTo>
                <a:lnTo>
                  <a:pt x="2393886" y="362394"/>
                </a:lnTo>
                <a:lnTo>
                  <a:pt x="2373701" y="376007"/>
                </a:lnTo>
                <a:lnTo>
                  <a:pt x="2348991" y="381000"/>
                </a:lnTo>
                <a:lnTo>
                  <a:pt x="63499" y="381000"/>
                </a:lnTo>
                <a:lnTo>
                  <a:pt x="38790" y="376007"/>
                </a:lnTo>
                <a:lnTo>
                  <a:pt x="18605" y="362394"/>
                </a:lnTo>
                <a:lnTo>
                  <a:pt x="4992" y="342209"/>
                </a:lnTo>
                <a:lnTo>
                  <a:pt x="0" y="317500"/>
                </a:lnTo>
                <a:lnTo>
                  <a:pt x="0" y="63500"/>
                </a:lnTo>
                <a:close/>
              </a:path>
            </a:pathLst>
          </a:custGeom>
          <a:ln w="12192">
            <a:solidFill>
              <a:srgbClr val="000000"/>
            </a:solidFill>
          </a:ln>
        </p:spPr>
        <p:txBody>
          <a:bodyPr wrap="square" lIns="0" tIns="0" rIns="0" bIns="0" rtlCol="0"/>
          <a:lstStyle/>
          <a:p>
            <a:endParaRPr sz="1350"/>
          </a:p>
        </p:txBody>
      </p:sp>
      <p:sp>
        <p:nvSpPr>
          <p:cNvPr id="28" name="object 28"/>
          <p:cNvSpPr txBox="1"/>
          <p:nvPr/>
        </p:nvSpPr>
        <p:spPr>
          <a:xfrm>
            <a:off x="5048059" y="2978087"/>
            <a:ext cx="2116455" cy="264014"/>
          </a:xfrm>
          <a:prstGeom prst="rect">
            <a:avLst/>
          </a:prstGeom>
        </p:spPr>
        <p:txBody>
          <a:bodyPr vert="horz" wrap="square" lIns="0" tIns="10001" rIns="0" bIns="0" rtlCol="0">
            <a:spAutoFit/>
          </a:bodyPr>
          <a:lstStyle/>
          <a:p>
            <a:pPr marL="537686" marR="3810" indent="-528638">
              <a:spcBef>
                <a:spcPts val="79"/>
              </a:spcBef>
              <a:tabLst>
                <a:tab pos="1608296" algn="l"/>
                <a:tab pos="2106454" algn="l"/>
              </a:tabLst>
            </a:pPr>
            <a:r>
              <a:rPr sz="825" b="1" spc="-4" dirty="0">
                <a:latin typeface="Calibri"/>
                <a:cs typeface="Calibri"/>
              </a:rPr>
              <a:t>Smooth application process</a:t>
            </a:r>
            <a:r>
              <a:rPr sz="825" b="1" spc="-26" dirty="0">
                <a:latin typeface="Calibri"/>
                <a:cs typeface="Calibri"/>
              </a:rPr>
              <a:t> </a:t>
            </a:r>
            <a:r>
              <a:rPr sz="825" b="1" spc="-4" dirty="0">
                <a:latin typeface="Calibri"/>
                <a:cs typeface="Calibri"/>
              </a:rPr>
              <a:t>and </a:t>
            </a:r>
            <a:r>
              <a:rPr sz="825" b="1" dirty="0">
                <a:latin typeface="Calibri"/>
                <a:cs typeface="Calibri"/>
              </a:rPr>
              <a:t>	</a:t>
            </a:r>
            <a:r>
              <a:rPr sz="825" b="1" u="sng" dirty="0">
                <a:uFill>
                  <a:solidFill>
                    <a:srgbClr val="000000"/>
                  </a:solidFill>
                </a:uFill>
                <a:latin typeface="Calibri"/>
                <a:cs typeface="Calibri"/>
              </a:rPr>
              <a:t> </a:t>
            </a:r>
            <a:r>
              <a:rPr sz="825" b="1" dirty="0">
                <a:latin typeface="Calibri"/>
                <a:cs typeface="Calibri"/>
              </a:rPr>
              <a:t> </a:t>
            </a:r>
            <a:r>
              <a:rPr sz="825" b="1" spc="-4" dirty="0">
                <a:latin typeface="Calibri"/>
                <a:cs typeface="Calibri"/>
              </a:rPr>
              <a:t>                </a:t>
            </a:r>
            <a:r>
              <a:rPr sz="825" b="1" spc="56" dirty="0">
                <a:latin typeface="Calibri"/>
                <a:cs typeface="Calibri"/>
              </a:rPr>
              <a:t> </a:t>
            </a:r>
            <a:r>
              <a:rPr sz="825" b="1" spc="-4" dirty="0">
                <a:latin typeface="Calibri"/>
                <a:cs typeface="Calibri"/>
              </a:rPr>
              <a:t>funding</a:t>
            </a:r>
            <a:endParaRPr sz="825" dirty="0">
              <a:latin typeface="Calibri"/>
              <a:cs typeface="Calibri"/>
            </a:endParaRPr>
          </a:p>
        </p:txBody>
      </p:sp>
      <p:sp>
        <p:nvSpPr>
          <p:cNvPr id="29" name="object 29"/>
          <p:cNvSpPr/>
          <p:nvPr/>
        </p:nvSpPr>
        <p:spPr>
          <a:xfrm>
            <a:off x="4370832" y="2714625"/>
            <a:ext cx="476250" cy="404813"/>
          </a:xfrm>
          <a:custGeom>
            <a:avLst/>
            <a:gdLst/>
            <a:ahLst/>
            <a:cxnLst/>
            <a:rect l="l" t="t" r="r" b="b"/>
            <a:pathLst>
              <a:path w="635000" h="539750">
                <a:moveTo>
                  <a:pt x="0" y="0"/>
                </a:moveTo>
                <a:lnTo>
                  <a:pt x="317500" y="0"/>
                </a:lnTo>
                <a:lnTo>
                  <a:pt x="317500" y="539750"/>
                </a:lnTo>
                <a:lnTo>
                  <a:pt x="635000" y="539750"/>
                </a:lnTo>
              </a:path>
            </a:pathLst>
          </a:custGeom>
          <a:ln w="6096">
            <a:solidFill>
              <a:srgbClr val="000000"/>
            </a:solidFill>
          </a:ln>
        </p:spPr>
        <p:txBody>
          <a:bodyPr wrap="square" lIns="0" tIns="0" rIns="0" bIns="0" rtlCol="0"/>
          <a:lstStyle/>
          <a:p>
            <a:endParaRPr sz="1350"/>
          </a:p>
        </p:txBody>
      </p:sp>
      <p:sp>
        <p:nvSpPr>
          <p:cNvPr id="30" name="object 30"/>
          <p:cNvSpPr/>
          <p:nvPr/>
        </p:nvSpPr>
        <p:spPr>
          <a:xfrm>
            <a:off x="4847463" y="3358133"/>
            <a:ext cx="1809750" cy="285750"/>
          </a:xfrm>
          <a:custGeom>
            <a:avLst/>
            <a:gdLst/>
            <a:ahLst/>
            <a:cxnLst/>
            <a:rect l="l" t="t" r="r" b="b"/>
            <a:pathLst>
              <a:path w="2413000" h="381000">
                <a:moveTo>
                  <a:pt x="2348991" y="0"/>
                </a:moveTo>
                <a:lnTo>
                  <a:pt x="63499" y="0"/>
                </a:lnTo>
                <a:lnTo>
                  <a:pt x="38790" y="4992"/>
                </a:lnTo>
                <a:lnTo>
                  <a:pt x="18605" y="18605"/>
                </a:lnTo>
                <a:lnTo>
                  <a:pt x="4992" y="38790"/>
                </a:lnTo>
                <a:lnTo>
                  <a:pt x="0" y="63500"/>
                </a:lnTo>
                <a:lnTo>
                  <a:pt x="0" y="317500"/>
                </a:lnTo>
                <a:lnTo>
                  <a:pt x="4992" y="342209"/>
                </a:lnTo>
                <a:lnTo>
                  <a:pt x="18605" y="362394"/>
                </a:lnTo>
                <a:lnTo>
                  <a:pt x="38790" y="376007"/>
                </a:lnTo>
                <a:lnTo>
                  <a:pt x="63499" y="381000"/>
                </a:lnTo>
                <a:lnTo>
                  <a:pt x="2348991" y="381000"/>
                </a:lnTo>
                <a:lnTo>
                  <a:pt x="2373701" y="376007"/>
                </a:lnTo>
                <a:lnTo>
                  <a:pt x="2393886" y="362394"/>
                </a:lnTo>
                <a:lnTo>
                  <a:pt x="2407499" y="342209"/>
                </a:lnTo>
                <a:lnTo>
                  <a:pt x="2412491" y="317500"/>
                </a:lnTo>
                <a:lnTo>
                  <a:pt x="2412491" y="63500"/>
                </a:lnTo>
                <a:lnTo>
                  <a:pt x="2407499" y="38790"/>
                </a:lnTo>
                <a:lnTo>
                  <a:pt x="2393886" y="18605"/>
                </a:lnTo>
                <a:lnTo>
                  <a:pt x="2373701" y="4992"/>
                </a:lnTo>
                <a:lnTo>
                  <a:pt x="2348991" y="0"/>
                </a:lnTo>
                <a:close/>
              </a:path>
            </a:pathLst>
          </a:custGeom>
          <a:solidFill>
            <a:srgbClr val="FCFFA2"/>
          </a:solidFill>
        </p:spPr>
        <p:txBody>
          <a:bodyPr wrap="square" lIns="0" tIns="0" rIns="0" bIns="0" rtlCol="0"/>
          <a:lstStyle/>
          <a:p>
            <a:endParaRPr sz="1350"/>
          </a:p>
        </p:txBody>
      </p:sp>
      <p:sp>
        <p:nvSpPr>
          <p:cNvPr id="31" name="object 31"/>
          <p:cNvSpPr/>
          <p:nvPr/>
        </p:nvSpPr>
        <p:spPr>
          <a:xfrm>
            <a:off x="4847463" y="3358133"/>
            <a:ext cx="1809750" cy="285750"/>
          </a:xfrm>
          <a:custGeom>
            <a:avLst/>
            <a:gdLst/>
            <a:ahLst/>
            <a:cxnLst/>
            <a:rect l="l" t="t" r="r" b="b"/>
            <a:pathLst>
              <a:path w="2413000" h="381000">
                <a:moveTo>
                  <a:pt x="0" y="63500"/>
                </a:moveTo>
                <a:lnTo>
                  <a:pt x="4992" y="38790"/>
                </a:lnTo>
                <a:lnTo>
                  <a:pt x="18605" y="18605"/>
                </a:lnTo>
                <a:lnTo>
                  <a:pt x="38790" y="4992"/>
                </a:lnTo>
                <a:lnTo>
                  <a:pt x="63499" y="0"/>
                </a:lnTo>
                <a:lnTo>
                  <a:pt x="2348991" y="0"/>
                </a:lnTo>
                <a:lnTo>
                  <a:pt x="2373701" y="4992"/>
                </a:lnTo>
                <a:lnTo>
                  <a:pt x="2393886" y="18605"/>
                </a:lnTo>
                <a:lnTo>
                  <a:pt x="2407499" y="38790"/>
                </a:lnTo>
                <a:lnTo>
                  <a:pt x="2412491" y="63500"/>
                </a:lnTo>
                <a:lnTo>
                  <a:pt x="2412491" y="317500"/>
                </a:lnTo>
                <a:lnTo>
                  <a:pt x="2407499" y="342209"/>
                </a:lnTo>
                <a:lnTo>
                  <a:pt x="2393886" y="362394"/>
                </a:lnTo>
                <a:lnTo>
                  <a:pt x="2373701" y="376007"/>
                </a:lnTo>
                <a:lnTo>
                  <a:pt x="2348991" y="381000"/>
                </a:lnTo>
                <a:lnTo>
                  <a:pt x="63499" y="381000"/>
                </a:lnTo>
                <a:lnTo>
                  <a:pt x="38790" y="376007"/>
                </a:lnTo>
                <a:lnTo>
                  <a:pt x="18605" y="362394"/>
                </a:lnTo>
                <a:lnTo>
                  <a:pt x="4992" y="342209"/>
                </a:lnTo>
                <a:lnTo>
                  <a:pt x="0" y="317500"/>
                </a:lnTo>
                <a:lnTo>
                  <a:pt x="0" y="63500"/>
                </a:lnTo>
                <a:close/>
              </a:path>
            </a:pathLst>
          </a:custGeom>
          <a:ln w="12192">
            <a:solidFill>
              <a:srgbClr val="000000"/>
            </a:solidFill>
          </a:ln>
        </p:spPr>
        <p:txBody>
          <a:bodyPr wrap="square" lIns="0" tIns="0" rIns="0" bIns="0" rtlCol="0"/>
          <a:lstStyle/>
          <a:p>
            <a:endParaRPr sz="1350"/>
          </a:p>
        </p:txBody>
      </p:sp>
      <p:sp>
        <p:nvSpPr>
          <p:cNvPr id="32" name="object 32"/>
          <p:cNvSpPr txBox="1"/>
          <p:nvPr/>
        </p:nvSpPr>
        <p:spPr>
          <a:xfrm>
            <a:off x="4940618" y="3359087"/>
            <a:ext cx="1623536" cy="264014"/>
          </a:xfrm>
          <a:prstGeom prst="rect">
            <a:avLst/>
          </a:prstGeom>
        </p:spPr>
        <p:txBody>
          <a:bodyPr vert="horz" wrap="square" lIns="0" tIns="10001" rIns="0" bIns="0" rtlCol="0">
            <a:spAutoFit/>
          </a:bodyPr>
          <a:lstStyle/>
          <a:p>
            <a:pPr marL="9525" marR="3810" indent="6668">
              <a:spcBef>
                <a:spcPts val="79"/>
              </a:spcBef>
            </a:pPr>
            <a:r>
              <a:rPr sz="825" b="1" dirty="0">
                <a:latin typeface="Calibri"/>
                <a:cs typeface="Calibri"/>
              </a:rPr>
              <a:t>Effective </a:t>
            </a:r>
            <a:r>
              <a:rPr sz="825" b="1" spc="-4" dirty="0">
                <a:latin typeface="Calibri"/>
                <a:cs typeface="Calibri"/>
              </a:rPr>
              <a:t>progress, management and  planning </a:t>
            </a:r>
            <a:r>
              <a:rPr sz="825" b="1" dirty="0">
                <a:latin typeface="Calibri"/>
                <a:cs typeface="Calibri"/>
              </a:rPr>
              <a:t>(e.g. </a:t>
            </a:r>
            <a:r>
              <a:rPr sz="825" b="1" spc="-4" dirty="0">
                <a:latin typeface="Calibri"/>
                <a:cs typeface="Calibri"/>
              </a:rPr>
              <a:t>timetabling, units,</a:t>
            </a:r>
            <a:r>
              <a:rPr sz="825" b="1" spc="-15" dirty="0">
                <a:latin typeface="Calibri"/>
                <a:cs typeface="Calibri"/>
              </a:rPr>
              <a:t> </a:t>
            </a:r>
            <a:r>
              <a:rPr sz="825" b="1" dirty="0">
                <a:latin typeface="Calibri"/>
                <a:cs typeface="Calibri"/>
              </a:rPr>
              <a:t>etc)</a:t>
            </a:r>
            <a:endParaRPr sz="825">
              <a:latin typeface="Calibri"/>
              <a:cs typeface="Calibri"/>
            </a:endParaRPr>
          </a:p>
        </p:txBody>
      </p:sp>
      <p:sp>
        <p:nvSpPr>
          <p:cNvPr id="33" name="object 33"/>
          <p:cNvSpPr/>
          <p:nvPr/>
        </p:nvSpPr>
        <p:spPr>
          <a:xfrm>
            <a:off x="4370832" y="3501008"/>
            <a:ext cx="476250" cy="357188"/>
          </a:xfrm>
          <a:custGeom>
            <a:avLst/>
            <a:gdLst/>
            <a:ahLst/>
            <a:cxnLst/>
            <a:rect l="l" t="t" r="r" b="b"/>
            <a:pathLst>
              <a:path w="635000" h="476250">
                <a:moveTo>
                  <a:pt x="0" y="476250"/>
                </a:moveTo>
                <a:lnTo>
                  <a:pt x="317500" y="476250"/>
                </a:lnTo>
                <a:lnTo>
                  <a:pt x="317500" y="0"/>
                </a:lnTo>
                <a:lnTo>
                  <a:pt x="635000" y="0"/>
                </a:lnTo>
              </a:path>
            </a:pathLst>
          </a:custGeom>
          <a:ln w="6096">
            <a:solidFill>
              <a:srgbClr val="000000"/>
            </a:solidFill>
          </a:ln>
        </p:spPr>
        <p:txBody>
          <a:bodyPr wrap="square" lIns="0" tIns="0" rIns="0" bIns="0" rtlCol="0"/>
          <a:lstStyle/>
          <a:p>
            <a:endParaRPr sz="1350"/>
          </a:p>
        </p:txBody>
      </p:sp>
      <p:sp>
        <p:nvSpPr>
          <p:cNvPr id="34" name="object 34"/>
          <p:cNvSpPr/>
          <p:nvPr/>
        </p:nvSpPr>
        <p:spPr>
          <a:xfrm>
            <a:off x="4847463" y="3738752"/>
            <a:ext cx="1809750" cy="285750"/>
          </a:xfrm>
          <a:custGeom>
            <a:avLst/>
            <a:gdLst/>
            <a:ahLst/>
            <a:cxnLst/>
            <a:rect l="l" t="t" r="r" b="b"/>
            <a:pathLst>
              <a:path w="2413000" h="381000">
                <a:moveTo>
                  <a:pt x="2348991" y="0"/>
                </a:moveTo>
                <a:lnTo>
                  <a:pt x="63499" y="0"/>
                </a:lnTo>
                <a:lnTo>
                  <a:pt x="38790" y="4992"/>
                </a:lnTo>
                <a:lnTo>
                  <a:pt x="18605" y="18605"/>
                </a:lnTo>
                <a:lnTo>
                  <a:pt x="4992" y="38790"/>
                </a:lnTo>
                <a:lnTo>
                  <a:pt x="0" y="63500"/>
                </a:lnTo>
                <a:lnTo>
                  <a:pt x="0" y="317500"/>
                </a:lnTo>
                <a:lnTo>
                  <a:pt x="4992" y="342209"/>
                </a:lnTo>
                <a:lnTo>
                  <a:pt x="18605" y="362394"/>
                </a:lnTo>
                <a:lnTo>
                  <a:pt x="38790" y="376007"/>
                </a:lnTo>
                <a:lnTo>
                  <a:pt x="63499" y="381000"/>
                </a:lnTo>
                <a:lnTo>
                  <a:pt x="2348991" y="381000"/>
                </a:lnTo>
                <a:lnTo>
                  <a:pt x="2373701" y="376007"/>
                </a:lnTo>
                <a:lnTo>
                  <a:pt x="2393886" y="362394"/>
                </a:lnTo>
                <a:lnTo>
                  <a:pt x="2407499" y="342209"/>
                </a:lnTo>
                <a:lnTo>
                  <a:pt x="2412491" y="317500"/>
                </a:lnTo>
                <a:lnTo>
                  <a:pt x="2412491" y="63500"/>
                </a:lnTo>
                <a:lnTo>
                  <a:pt x="2407499" y="38790"/>
                </a:lnTo>
                <a:lnTo>
                  <a:pt x="2393886" y="18605"/>
                </a:lnTo>
                <a:lnTo>
                  <a:pt x="2373701" y="4992"/>
                </a:lnTo>
                <a:lnTo>
                  <a:pt x="2348991" y="0"/>
                </a:lnTo>
                <a:close/>
              </a:path>
            </a:pathLst>
          </a:custGeom>
          <a:solidFill>
            <a:srgbClr val="FCFFA2"/>
          </a:solidFill>
        </p:spPr>
        <p:txBody>
          <a:bodyPr wrap="square" lIns="0" tIns="0" rIns="0" bIns="0" rtlCol="0"/>
          <a:lstStyle/>
          <a:p>
            <a:endParaRPr sz="1350"/>
          </a:p>
        </p:txBody>
      </p:sp>
      <p:sp>
        <p:nvSpPr>
          <p:cNvPr id="35" name="object 35"/>
          <p:cNvSpPr/>
          <p:nvPr/>
        </p:nvSpPr>
        <p:spPr>
          <a:xfrm>
            <a:off x="4847463" y="3738752"/>
            <a:ext cx="1809750" cy="285750"/>
          </a:xfrm>
          <a:custGeom>
            <a:avLst/>
            <a:gdLst/>
            <a:ahLst/>
            <a:cxnLst/>
            <a:rect l="l" t="t" r="r" b="b"/>
            <a:pathLst>
              <a:path w="2413000" h="381000">
                <a:moveTo>
                  <a:pt x="0" y="63500"/>
                </a:moveTo>
                <a:lnTo>
                  <a:pt x="4992" y="38790"/>
                </a:lnTo>
                <a:lnTo>
                  <a:pt x="18605" y="18605"/>
                </a:lnTo>
                <a:lnTo>
                  <a:pt x="38790" y="4992"/>
                </a:lnTo>
                <a:lnTo>
                  <a:pt x="63499" y="0"/>
                </a:lnTo>
                <a:lnTo>
                  <a:pt x="2348991" y="0"/>
                </a:lnTo>
                <a:lnTo>
                  <a:pt x="2373701" y="4992"/>
                </a:lnTo>
                <a:lnTo>
                  <a:pt x="2393886" y="18605"/>
                </a:lnTo>
                <a:lnTo>
                  <a:pt x="2407499" y="38790"/>
                </a:lnTo>
                <a:lnTo>
                  <a:pt x="2412491" y="63500"/>
                </a:lnTo>
                <a:lnTo>
                  <a:pt x="2412491" y="317500"/>
                </a:lnTo>
                <a:lnTo>
                  <a:pt x="2407499" y="342209"/>
                </a:lnTo>
                <a:lnTo>
                  <a:pt x="2393886" y="362394"/>
                </a:lnTo>
                <a:lnTo>
                  <a:pt x="2373701" y="376007"/>
                </a:lnTo>
                <a:lnTo>
                  <a:pt x="2348991" y="381000"/>
                </a:lnTo>
                <a:lnTo>
                  <a:pt x="63499" y="381000"/>
                </a:lnTo>
                <a:lnTo>
                  <a:pt x="38790" y="376007"/>
                </a:lnTo>
                <a:lnTo>
                  <a:pt x="18605" y="362394"/>
                </a:lnTo>
                <a:lnTo>
                  <a:pt x="4992" y="342209"/>
                </a:lnTo>
                <a:lnTo>
                  <a:pt x="0" y="317500"/>
                </a:lnTo>
                <a:lnTo>
                  <a:pt x="0" y="63500"/>
                </a:lnTo>
                <a:close/>
              </a:path>
            </a:pathLst>
          </a:custGeom>
          <a:ln w="12192">
            <a:solidFill>
              <a:srgbClr val="000000"/>
            </a:solidFill>
          </a:ln>
        </p:spPr>
        <p:txBody>
          <a:bodyPr wrap="square" lIns="0" tIns="0" rIns="0" bIns="0" rtlCol="0"/>
          <a:lstStyle/>
          <a:p>
            <a:endParaRPr sz="1350"/>
          </a:p>
        </p:txBody>
      </p:sp>
      <p:sp>
        <p:nvSpPr>
          <p:cNvPr id="36" name="object 36"/>
          <p:cNvSpPr txBox="1"/>
          <p:nvPr/>
        </p:nvSpPr>
        <p:spPr>
          <a:xfrm>
            <a:off x="5117782" y="3803046"/>
            <a:ext cx="1271111" cy="136576"/>
          </a:xfrm>
          <a:prstGeom prst="rect">
            <a:avLst/>
          </a:prstGeom>
        </p:spPr>
        <p:txBody>
          <a:bodyPr vert="horz" wrap="square" lIns="0" tIns="9525" rIns="0" bIns="0" rtlCol="0">
            <a:spAutoFit/>
          </a:bodyPr>
          <a:lstStyle/>
          <a:p>
            <a:pPr marL="9525">
              <a:spcBef>
                <a:spcPts val="75"/>
              </a:spcBef>
            </a:pPr>
            <a:r>
              <a:rPr sz="825" b="1" dirty="0">
                <a:latin typeface="Calibri"/>
                <a:cs typeface="Calibri"/>
              </a:rPr>
              <a:t>Recruitment, </a:t>
            </a:r>
            <a:r>
              <a:rPr sz="825" b="1" spc="-4" dirty="0">
                <a:latin typeface="Calibri"/>
                <a:cs typeface="Calibri"/>
              </a:rPr>
              <a:t>staff </a:t>
            </a:r>
            <a:r>
              <a:rPr sz="825" b="1" dirty="0">
                <a:latin typeface="Calibri"/>
                <a:cs typeface="Calibri"/>
              </a:rPr>
              <a:t>-</a:t>
            </a:r>
            <a:r>
              <a:rPr sz="825" b="1" spc="-26" dirty="0">
                <a:latin typeface="Calibri"/>
                <a:cs typeface="Calibri"/>
              </a:rPr>
              <a:t> </a:t>
            </a:r>
            <a:r>
              <a:rPr sz="825" b="1" spc="-4" dirty="0">
                <a:latin typeface="Calibri"/>
                <a:cs typeface="Calibri"/>
              </a:rPr>
              <a:t>effective</a:t>
            </a:r>
            <a:endParaRPr sz="825">
              <a:latin typeface="Calibri"/>
              <a:cs typeface="Calibri"/>
            </a:endParaRPr>
          </a:p>
        </p:txBody>
      </p:sp>
      <p:sp>
        <p:nvSpPr>
          <p:cNvPr id="37" name="object 37"/>
          <p:cNvSpPr/>
          <p:nvPr/>
        </p:nvSpPr>
        <p:spPr>
          <a:xfrm>
            <a:off x="4370832" y="3857625"/>
            <a:ext cx="476250" cy="23813"/>
          </a:xfrm>
          <a:custGeom>
            <a:avLst/>
            <a:gdLst/>
            <a:ahLst/>
            <a:cxnLst/>
            <a:rect l="l" t="t" r="r" b="b"/>
            <a:pathLst>
              <a:path w="635000" h="31750">
                <a:moveTo>
                  <a:pt x="0" y="0"/>
                </a:moveTo>
                <a:lnTo>
                  <a:pt x="317500" y="0"/>
                </a:lnTo>
                <a:lnTo>
                  <a:pt x="317500" y="31750"/>
                </a:lnTo>
                <a:lnTo>
                  <a:pt x="635000" y="31750"/>
                </a:lnTo>
              </a:path>
            </a:pathLst>
          </a:custGeom>
          <a:ln w="6096">
            <a:solidFill>
              <a:srgbClr val="000000"/>
            </a:solidFill>
          </a:ln>
        </p:spPr>
        <p:txBody>
          <a:bodyPr wrap="square" lIns="0" tIns="0" rIns="0" bIns="0" rtlCol="0"/>
          <a:lstStyle/>
          <a:p>
            <a:endParaRPr sz="1350"/>
          </a:p>
        </p:txBody>
      </p:sp>
      <p:sp>
        <p:nvSpPr>
          <p:cNvPr id="38" name="object 38"/>
          <p:cNvSpPr/>
          <p:nvPr/>
        </p:nvSpPr>
        <p:spPr>
          <a:xfrm>
            <a:off x="4847463" y="4119372"/>
            <a:ext cx="1809750" cy="285750"/>
          </a:xfrm>
          <a:custGeom>
            <a:avLst/>
            <a:gdLst/>
            <a:ahLst/>
            <a:cxnLst/>
            <a:rect l="l" t="t" r="r" b="b"/>
            <a:pathLst>
              <a:path w="2413000" h="381000">
                <a:moveTo>
                  <a:pt x="2348991" y="0"/>
                </a:moveTo>
                <a:lnTo>
                  <a:pt x="63499" y="0"/>
                </a:lnTo>
                <a:lnTo>
                  <a:pt x="38790" y="4992"/>
                </a:lnTo>
                <a:lnTo>
                  <a:pt x="18605" y="18605"/>
                </a:lnTo>
                <a:lnTo>
                  <a:pt x="4992" y="38790"/>
                </a:lnTo>
                <a:lnTo>
                  <a:pt x="0" y="63499"/>
                </a:lnTo>
                <a:lnTo>
                  <a:pt x="0" y="317499"/>
                </a:lnTo>
                <a:lnTo>
                  <a:pt x="4992" y="342209"/>
                </a:lnTo>
                <a:lnTo>
                  <a:pt x="18605" y="362394"/>
                </a:lnTo>
                <a:lnTo>
                  <a:pt x="38790" y="376007"/>
                </a:lnTo>
                <a:lnTo>
                  <a:pt x="63499" y="380999"/>
                </a:lnTo>
                <a:lnTo>
                  <a:pt x="2348991" y="380999"/>
                </a:lnTo>
                <a:lnTo>
                  <a:pt x="2373701" y="376007"/>
                </a:lnTo>
                <a:lnTo>
                  <a:pt x="2393886" y="362394"/>
                </a:lnTo>
                <a:lnTo>
                  <a:pt x="2407499" y="342209"/>
                </a:lnTo>
                <a:lnTo>
                  <a:pt x="2412491" y="317499"/>
                </a:lnTo>
                <a:lnTo>
                  <a:pt x="2412491" y="63499"/>
                </a:lnTo>
                <a:lnTo>
                  <a:pt x="2407499" y="38790"/>
                </a:lnTo>
                <a:lnTo>
                  <a:pt x="2393886" y="18605"/>
                </a:lnTo>
                <a:lnTo>
                  <a:pt x="2373701" y="4992"/>
                </a:lnTo>
                <a:lnTo>
                  <a:pt x="2348991" y="0"/>
                </a:lnTo>
                <a:close/>
              </a:path>
            </a:pathLst>
          </a:custGeom>
          <a:solidFill>
            <a:srgbClr val="FCFFA2"/>
          </a:solidFill>
        </p:spPr>
        <p:txBody>
          <a:bodyPr wrap="square" lIns="0" tIns="0" rIns="0" bIns="0" rtlCol="0"/>
          <a:lstStyle/>
          <a:p>
            <a:endParaRPr sz="1350"/>
          </a:p>
        </p:txBody>
      </p:sp>
      <p:sp>
        <p:nvSpPr>
          <p:cNvPr id="39" name="object 39"/>
          <p:cNvSpPr/>
          <p:nvPr/>
        </p:nvSpPr>
        <p:spPr>
          <a:xfrm>
            <a:off x="4847463" y="4119372"/>
            <a:ext cx="1809750" cy="285750"/>
          </a:xfrm>
          <a:custGeom>
            <a:avLst/>
            <a:gdLst/>
            <a:ahLst/>
            <a:cxnLst/>
            <a:rect l="l" t="t" r="r" b="b"/>
            <a:pathLst>
              <a:path w="2413000" h="381000">
                <a:moveTo>
                  <a:pt x="0" y="63499"/>
                </a:moveTo>
                <a:lnTo>
                  <a:pt x="4992" y="38790"/>
                </a:lnTo>
                <a:lnTo>
                  <a:pt x="18605" y="18605"/>
                </a:lnTo>
                <a:lnTo>
                  <a:pt x="38790" y="4992"/>
                </a:lnTo>
                <a:lnTo>
                  <a:pt x="63499" y="0"/>
                </a:lnTo>
                <a:lnTo>
                  <a:pt x="2348991" y="0"/>
                </a:lnTo>
                <a:lnTo>
                  <a:pt x="2373701" y="4992"/>
                </a:lnTo>
                <a:lnTo>
                  <a:pt x="2393886" y="18605"/>
                </a:lnTo>
                <a:lnTo>
                  <a:pt x="2407499" y="38790"/>
                </a:lnTo>
                <a:lnTo>
                  <a:pt x="2412491" y="63499"/>
                </a:lnTo>
                <a:lnTo>
                  <a:pt x="2412491" y="317499"/>
                </a:lnTo>
                <a:lnTo>
                  <a:pt x="2407499" y="342209"/>
                </a:lnTo>
                <a:lnTo>
                  <a:pt x="2393886" y="362394"/>
                </a:lnTo>
                <a:lnTo>
                  <a:pt x="2373701" y="376007"/>
                </a:lnTo>
                <a:lnTo>
                  <a:pt x="2348991" y="380999"/>
                </a:lnTo>
                <a:lnTo>
                  <a:pt x="63499" y="380999"/>
                </a:lnTo>
                <a:lnTo>
                  <a:pt x="38790" y="376007"/>
                </a:lnTo>
                <a:lnTo>
                  <a:pt x="18605" y="362394"/>
                </a:lnTo>
                <a:lnTo>
                  <a:pt x="4992" y="342209"/>
                </a:lnTo>
                <a:lnTo>
                  <a:pt x="0" y="317499"/>
                </a:lnTo>
                <a:lnTo>
                  <a:pt x="0" y="63499"/>
                </a:lnTo>
                <a:close/>
              </a:path>
            </a:pathLst>
          </a:custGeom>
          <a:ln w="12192">
            <a:solidFill>
              <a:srgbClr val="000000"/>
            </a:solidFill>
          </a:ln>
        </p:spPr>
        <p:txBody>
          <a:bodyPr wrap="square" lIns="0" tIns="0" rIns="0" bIns="0" rtlCol="0"/>
          <a:lstStyle/>
          <a:p>
            <a:endParaRPr sz="1350"/>
          </a:p>
        </p:txBody>
      </p:sp>
      <p:sp>
        <p:nvSpPr>
          <p:cNvPr id="40" name="object 40"/>
          <p:cNvSpPr txBox="1"/>
          <p:nvPr/>
        </p:nvSpPr>
        <p:spPr>
          <a:xfrm>
            <a:off x="5090350" y="4184141"/>
            <a:ext cx="1323023" cy="136576"/>
          </a:xfrm>
          <a:prstGeom prst="rect">
            <a:avLst/>
          </a:prstGeom>
        </p:spPr>
        <p:txBody>
          <a:bodyPr vert="horz" wrap="square" lIns="0" tIns="9525" rIns="0" bIns="0" rtlCol="0">
            <a:spAutoFit/>
          </a:bodyPr>
          <a:lstStyle/>
          <a:p>
            <a:pPr marL="9525">
              <a:spcBef>
                <a:spcPts val="75"/>
              </a:spcBef>
            </a:pPr>
            <a:r>
              <a:rPr sz="825" b="1" dirty="0">
                <a:latin typeface="Calibri"/>
                <a:cs typeface="Calibri"/>
              </a:rPr>
              <a:t>Timely, </a:t>
            </a:r>
            <a:r>
              <a:rPr sz="825" b="1" spc="-4" dirty="0">
                <a:latin typeface="Calibri"/>
                <a:cs typeface="Calibri"/>
              </a:rPr>
              <a:t>clear, induction</a:t>
            </a:r>
            <a:r>
              <a:rPr sz="825" b="1" spc="-34" dirty="0">
                <a:latin typeface="Calibri"/>
                <a:cs typeface="Calibri"/>
              </a:rPr>
              <a:t> </a:t>
            </a:r>
            <a:r>
              <a:rPr sz="825" b="1" spc="-4" dirty="0">
                <a:latin typeface="Calibri"/>
                <a:cs typeface="Calibri"/>
              </a:rPr>
              <a:t>(staff)</a:t>
            </a:r>
            <a:endParaRPr sz="825">
              <a:latin typeface="Calibri"/>
              <a:cs typeface="Calibri"/>
            </a:endParaRPr>
          </a:p>
        </p:txBody>
      </p:sp>
      <p:sp>
        <p:nvSpPr>
          <p:cNvPr id="41" name="object 41"/>
          <p:cNvSpPr/>
          <p:nvPr/>
        </p:nvSpPr>
        <p:spPr>
          <a:xfrm>
            <a:off x="4370832" y="3857625"/>
            <a:ext cx="476250" cy="404813"/>
          </a:xfrm>
          <a:custGeom>
            <a:avLst/>
            <a:gdLst/>
            <a:ahLst/>
            <a:cxnLst/>
            <a:rect l="l" t="t" r="r" b="b"/>
            <a:pathLst>
              <a:path w="635000" h="539750">
                <a:moveTo>
                  <a:pt x="0" y="0"/>
                </a:moveTo>
                <a:lnTo>
                  <a:pt x="317500" y="0"/>
                </a:lnTo>
                <a:lnTo>
                  <a:pt x="317500" y="539750"/>
                </a:lnTo>
                <a:lnTo>
                  <a:pt x="635000" y="539750"/>
                </a:lnTo>
              </a:path>
            </a:pathLst>
          </a:custGeom>
          <a:ln w="6096">
            <a:solidFill>
              <a:srgbClr val="000000"/>
            </a:solidFill>
          </a:ln>
        </p:spPr>
        <p:txBody>
          <a:bodyPr wrap="square" lIns="0" tIns="0" rIns="0" bIns="0" rtlCol="0"/>
          <a:lstStyle/>
          <a:p>
            <a:endParaRPr sz="1350"/>
          </a:p>
        </p:txBody>
      </p:sp>
      <p:sp>
        <p:nvSpPr>
          <p:cNvPr id="42" name="object 42"/>
          <p:cNvSpPr/>
          <p:nvPr/>
        </p:nvSpPr>
        <p:spPr>
          <a:xfrm>
            <a:off x="4847463" y="4501133"/>
            <a:ext cx="1809750" cy="285750"/>
          </a:xfrm>
          <a:custGeom>
            <a:avLst/>
            <a:gdLst/>
            <a:ahLst/>
            <a:cxnLst/>
            <a:rect l="l" t="t" r="r" b="b"/>
            <a:pathLst>
              <a:path w="2413000" h="381000">
                <a:moveTo>
                  <a:pt x="2348991" y="0"/>
                </a:moveTo>
                <a:lnTo>
                  <a:pt x="63499" y="0"/>
                </a:lnTo>
                <a:lnTo>
                  <a:pt x="38790" y="4992"/>
                </a:lnTo>
                <a:lnTo>
                  <a:pt x="18605" y="18605"/>
                </a:lnTo>
                <a:lnTo>
                  <a:pt x="4992" y="38790"/>
                </a:lnTo>
                <a:lnTo>
                  <a:pt x="0" y="63500"/>
                </a:lnTo>
                <a:lnTo>
                  <a:pt x="0" y="317500"/>
                </a:lnTo>
                <a:lnTo>
                  <a:pt x="4992" y="342209"/>
                </a:lnTo>
                <a:lnTo>
                  <a:pt x="18605" y="362394"/>
                </a:lnTo>
                <a:lnTo>
                  <a:pt x="38790" y="376007"/>
                </a:lnTo>
                <a:lnTo>
                  <a:pt x="63499" y="381000"/>
                </a:lnTo>
                <a:lnTo>
                  <a:pt x="2348991" y="381000"/>
                </a:lnTo>
                <a:lnTo>
                  <a:pt x="2373701" y="376007"/>
                </a:lnTo>
                <a:lnTo>
                  <a:pt x="2393886" y="362394"/>
                </a:lnTo>
                <a:lnTo>
                  <a:pt x="2407499" y="342209"/>
                </a:lnTo>
                <a:lnTo>
                  <a:pt x="2412491" y="317500"/>
                </a:lnTo>
                <a:lnTo>
                  <a:pt x="2412491" y="63500"/>
                </a:lnTo>
                <a:lnTo>
                  <a:pt x="2407499" y="38790"/>
                </a:lnTo>
                <a:lnTo>
                  <a:pt x="2393886" y="18605"/>
                </a:lnTo>
                <a:lnTo>
                  <a:pt x="2373701" y="4992"/>
                </a:lnTo>
                <a:lnTo>
                  <a:pt x="2348991" y="0"/>
                </a:lnTo>
                <a:close/>
              </a:path>
            </a:pathLst>
          </a:custGeom>
          <a:solidFill>
            <a:srgbClr val="FCFFA2"/>
          </a:solidFill>
        </p:spPr>
        <p:txBody>
          <a:bodyPr wrap="square" lIns="0" tIns="0" rIns="0" bIns="0" rtlCol="0"/>
          <a:lstStyle/>
          <a:p>
            <a:endParaRPr sz="1350"/>
          </a:p>
        </p:txBody>
      </p:sp>
      <p:sp>
        <p:nvSpPr>
          <p:cNvPr id="43" name="object 43"/>
          <p:cNvSpPr/>
          <p:nvPr/>
        </p:nvSpPr>
        <p:spPr>
          <a:xfrm>
            <a:off x="4847463" y="4501133"/>
            <a:ext cx="1809750" cy="285750"/>
          </a:xfrm>
          <a:custGeom>
            <a:avLst/>
            <a:gdLst/>
            <a:ahLst/>
            <a:cxnLst/>
            <a:rect l="l" t="t" r="r" b="b"/>
            <a:pathLst>
              <a:path w="2413000" h="381000">
                <a:moveTo>
                  <a:pt x="0" y="63500"/>
                </a:moveTo>
                <a:lnTo>
                  <a:pt x="4992" y="38790"/>
                </a:lnTo>
                <a:lnTo>
                  <a:pt x="18605" y="18605"/>
                </a:lnTo>
                <a:lnTo>
                  <a:pt x="38790" y="4992"/>
                </a:lnTo>
                <a:lnTo>
                  <a:pt x="63499" y="0"/>
                </a:lnTo>
                <a:lnTo>
                  <a:pt x="2348991" y="0"/>
                </a:lnTo>
                <a:lnTo>
                  <a:pt x="2373701" y="4992"/>
                </a:lnTo>
                <a:lnTo>
                  <a:pt x="2393886" y="18605"/>
                </a:lnTo>
                <a:lnTo>
                  <a:pt x="2407499" y="38790"/>
                </a:lnTo>
                <a:lnTo>
                  <a:pt x="2412491" y="63500"/>
                </a:lnTo>
                <a:lnTo>
                  <a:pt x="2412491" y="317500"/>
                </a:lnTo>
                <a:lnTo>
                  <a:pt x="2407499" y="342209"/>
                </a:lnTo>
                <a:lnTo>
                  <a:pt x="2393886" y="362394"/>
                </a:lnTo>
                <a:lnTo>
                  <a:pt x="2373701" y="376007"/>
                </a:lnTo>
                <a:lnTo>
                  <a:pt x="2348991" y="381000"/>
                </a:lnTo>
                <a:lnTo>
                  <a:pt x="63499" y="381000"/>
                </a:lnTo>
                <a:lnTo>
                  <a:pt x="38790" y="376007"/>
                </a:lnTo>
                <a:lnTo>
                  <a:pt x="18605" y="362394"/>
                </a:lnTo>
                <a:lnTo>
                  <a:pt x="4992" y="342209"/>
                </a:lnTo>
                <a:lnTo>
                  <a:pt x="0" y="317500"/>
                </a:lnTo>
                <a:lnTo>
                  <a:pt x="0" y="63500"/>
                </a:lnTo>
                <a:close/>
              </a:path>
            </a:pathLst>
          </a:custGeom>
          <a:ln w="12192">
            <a:solidFill>
              <a:srgbClr val="000000"/>
            </a:solidFill>
          </a:ln>
        </p:spPr>
        <p:txBody>
          <a:bodyPr wrap="square" lIns="0" tIns="0" rIns="0" bIns="0" rtlCol="0"/>
          <a:lstStyle/>
          <a:p>
            <a:endParaRPr sz="1350"/>
          </a:p>
        </p:txBody>
      </p:sp>
      <p:sp>
        <p:nvSpPr>
          <p:cNvPr id="44" name="object 44"/>
          <p:cNvSpPr txBox="1"/>
          <p:nvPr/>
        </p:nvSpPr>
        <p:spPr>
          <a:xfrm>
            <a:off x="5187505" y="4565237"/>
            <a:ext cx="1131570" cy="136576"/>
          </a:xfrm>
          <a:prstGeom prst="rect">
            <a:avLst/>
          </a:prstGeom>
        </p:spPr>
        <p:txBody>
          <a:bodyPr vert="horz" wrap="square" lIns="0" tIns="9525" rIns="0" bIns="0" rtlCol="0">
            <a:spAutoFit/>
          </a:bodyPr>
          <a:lstStyle/>
          <a:p>
            <a:pPr marL="9525">
              <a:spcBef>
                <a:spcPts val="75"/>
              </a:spcBef>
            </a:pPr>
            <a:r>
              <a:rPr sz="825" b="1" spc="-4" dirty="0">
                <a:latin typeface="Calibri"/>
                <a:cs typeface="Calibri"/>
              </a:rPr>
              <a:t>Training </a:t>
            </a:r>
            <a:r>
              <a:rPr sz="825" b="1" dirty="0">
                <a:latin typeface="Calibri"/>
                <a:cs typeface="Calibri"/>
              </a:rPr>
              <a:t>- </a:t>
            </a:r>
            <a:r>
              <a:rPr sz="825" b="1" spc="-4" dirty="0">
                <a:latin typeface="Calibri"/>
                <a:cs typeface="Calibri"/>
              </a:rPr>
              <a:t>bespoke </a:t>
            </a:r>
            <a:r>
              <a:rPr sz="825" b="1" dirty="0">
                <a:latin typeface="Calibri"/>
                <a:cs typeface="Calibri"/>
              </a:rPr>
              <a:t>to</a:t>
            </a:r>
            <a:r>
              <a:rPr sz="825" b="1" spc="-30" dirty="0">
                <a:latin typeface="Calibri"/>
                <a:cs typeface="Calibri"/>
              </a:rPr>
              <a:t> </a:t>
            </a:r>
            <a:r>
              <a:rPr sz="825" b="1" spc="-4" dirty="0">
                <a:latin typeface="Calibri"/>
                <a:cs typeface="Calibri"/>
              </a:rPr>
              <a:t>role</a:t>
            </a:r>
            <a:endParaRPr sz="825">
              <a:latin typeface="Calibri"/>
              <a:cs typeface="Calibri"/>
            </a:endParaRPr>
          </a:p>
        </p:txBody>
      </p:sp>
      <p:sp>
        <p:nvSpPr>
          <p:cNvPr id="45" name="object 45"/>
          <p:cNvSpPr/>
          <p:nvPr/>
        </p:nvSpPr>
        <p:spPr>
          <a:xfrm>
            <a:off x="4370832" y="4644008"/>
            <a:ext cx="476250" cy="357188"/>
          </a:xfrm>
          <a:custGeom>
            <a:avLst/>
            <a:gdLst/>
            <a:ahLst/>
            <a:cxnLst/>
            <a:rect l="l" t="t" r="r" b="b"/>
            <a:pathLst>
              <a:path w="635000" h="476250">
                <a:moveTo>
                  <a:pt x="0" y="476250"/>
                </a:moveTo>
                <a:lnTo>
                  <a:pt x="317500" y="476250"/>
                </a:lnTo>
                <a:lnTo>
                  <a:pt x="317500" y="0"/>
                </a:lnTo>
                <a:lnTo>
                  <a:pt x="635000" y="0"/>
                </a:lnTo>
              </a:path>
            </a:pathLst>
          </a:custGeom>
          <a:ln w="6096">
            <a:solidFill>
              <a:srgbClr val="000000"/>
            </a:solidFill>
          </a:ln>
        </p:spPr>
        <p:txBody>
          <a:bodyPr wrap="square" lIns="0" tIns="0" rIns="0" bIns="0" rtlCol="0"/>
          <a:lstStyle/>
          <a:p>
            <a:endParaRPr sz="1350"/>
          </a:p>
        </p:txBody>
      </p:sp>
      <p:sp>
        <p:nvSpPr>
          <p:cNvPr id="46" name="object 46"/>
          <p:cNvSpPr/>
          <p:nvPr/>
        </p:nvSpPr>
        <p:spPr>
          <a:xfrm>
            <a:off x="4847463" y="4881752"/>
            <a:ext cx="1809750" cy="285750"/>
          </a:xfrm>
          <a:custGeom>
            <a:avLst/>
            <a:gdLst/>
            <a:ahLst/>
            <a:cxnLst/>
            <a:rect l="l" t="t" r="r" b="b"/>
            <a:pathLst>
              <a:path w="2413000" h="381000">
                <a:moveTo>
                  <a:pt x="2348991" y="0"/>
                </a:moveTo>
                <a:lnTo>
                  <a:pt x="63499" y="0"/>
                </a:lnTo>
                <a:lnTo>
                  <a:pt x="38790" y="4992"/>
                </a:lnTo>
                <a:lnTo>
                  <a:pt x="18605" y="18605"/>
                </a:lnTo>
                <a:lnTo>
                  <a:pt x="4992" y="38790"/>
                </a:lnTo>
                <a:lnTo>
                  <a:pt x="0" y="63500"/>
                </a:lnTo>
                <a:lnTo>
                  <a:pt x="0" y="317500"/>
                </a:lnTo>
                <a:lnTo>
                  <a:pt x="4992" y="342214"/>
                </a:lnTo>
                <a:lnTo>
                  <a:pt x="18605" y="362399"/>
                </a:lnTo>
                <a:lnTo>
                  <a:pt x="38790" y="376009"/>
                </a:lnTo>
                <a:lnTo>
                  <a:pt x="63499" y="381000"/>
                </a:lnTo>
                <a:lnTo>
                  <a:pt x="2348991" y="381000"/>
                </a:lnTo>
                <a:lnTo>
                  <a:pt x="2373701" y="376009"/>
                </a:lnTo>
                <a:lnTo>
                  <a:pt x="2393886" y="362399"/>
                </a:lnTo>
                <a:lnTo>
                  <a:pt x="2407499" y="342214"/>
                </a:lnTo>
                <a:lnTo>
                  <a:pt x="2412491" y="317500"/>
                </a:lnTo>
                <a:lnTo>
                  <a:pt x="2412491" y="63500"/>
                </a:lnTo>
                <a:lnTo>
                  <a:pt x="2407499" y="38790"/>
                </a:lnTo>
                <a:lnTo>
                  <a:pt x="2393886" y="18605"/>
                </a:lnTo>
                <a:lnTo>
                  <a:pt x="2373701" y="4992"/>
                </a:lnTo>
                <a:lnTo>
                  <a:pt x="2348991" y="0"/>
                </a:lnTo>
                <a:close/>
              </a:path>
            </a:pathLst>
          </a:custGeom>
          <a:solidFill>
            <a:srgbClr val="FCFFA2"/>
          </a:solidFill>
        </p:spPr>
        <p:txBody>
          <a:bodyPr wrap="square" lIns="0" tIns="0" rIns="0" bIns="0" rtlCol="0"/>
          <a:lstStyle/>
          <a:p>
            <a:endParaRPr sz="1350"/>
          </a:p>
        </p:txBody>
      </p:sp>
      <p:sp>
        <p:nvSpPr>
          <p:cNvPr id="47" name="object 47"/>
          <p:cNvSpPr/>
          <p:nvPr/>
        </p:nvSpPr>
        <p:spPr>
          <a:xfrm>
            <a:off x="4847463" y="4881752"/>
            <a:ext cx="1809750" cy="285750"/>
          </a:xfrm>
          <a:custGeom>
            <a:avLst/>
            <a:gdLst/>
            <a:ahLst/>
            <a:cxnLst/>
            <a:rect l="l" t="t" r="r" b="b"/>
            <a:pathLst>
              <a:path w="2413000" h="381000">
                <a:moveTo>
                  <a:pt x="0" y="63500"/>
                </a:moveTo>
                <a:lnTo>
                  <a:pt x="4992" y="38790"/>
                </a:lnTo>
                <a:lnTo>
                  <a:pt x="18605" y="18605"/>
                </a:lnTo>
                <a:lnTo>
                  <a:pt x="38790" y="4992"/>
                </a:lnTo>
                <a:lnTo>
                  <a:pt x="63499" y="0"/>
                </a:lnTo>
                <a:lnTo>
                  <a:pt x="2348991" y="0"/>
                </a:lnTo>
                <a:lnTo>
                  <a:pt x="2373701" y="4992"/>
                </a:lnTo>
                <a:lnTo>
                  <a:pt x="2393886" y="18605"/>
                </a:lnTo>
                <a:lnTo>
                  <a:pt x="2407499" y="38790"/>
                </a:lnTo>
                <a:lnTo>
                  <a:pt x="2412491" y="63500"/>
                </a:lnTo>
                <a:lnTo>
                  <a:pt x="2412491" y="317500"/>
                </a:lnTo>
                <a:lnTo>
                  <a:pt x="2407499" y="342214"/>
                </a:lnTo>
                <a:lnTo>
                  <a:pt x="2393886" y="362399"/>
                </a:lnTo>
                <a:lnTo>
                  <a:pt x="2373701" y="376009"/>
                </a:lnTo>
                <a:lnTo>
                  <a:pt x="2348991" y="381000"/>
                </a:lnTo>
                <a:lnTo>
                  <a:pt x="63499" y="381000"/>
                </a:lnTo>
                <a:lnTo>
                  <a:pt x="38790" y="376009"/>
                </a:lnTo>
                <a:lnTo>
                  <a:pt x="18605" y="362399"/>
                </a:lnTo>
                <a:lnTo>
                  <a:pt x="4992" y="342214"/>
                </a:lnTo>
                <a:lnTo>
                  <a:pt x="0" y="317500"/>
                </a:lnTo>
                <a:lnTo>
                  <a:pt x="0" y="63500"/>
                </a:lnTo>
                <a:close/>
              </a:path>
            </a:pathLst>
          </a:custGeom>
          <a:ln w="12192">
            <a:solidFill>
              <a:srgbClr val="000000"/>
            </a:solidFill>
          </a:ln>
        </p:spPr>
        <p:txBody>
          <a:bodyPr wrap="square" lIns="0" tIns="0" rIns="0" bIns="0" rtlCol="0"/>
          <a:lstStyle/>
          <a:p>
            <a:endParaRPr sz="1350"/>
          </a:p>
        </p:txBody>
      </p:sp>
      <p:sp>
        <p:nvSpPr>
          <p:cNvPr id="48" name="object 48"/>
          <p:cNvSpPr txBox="1"/>
          <p:nvPr/>
        </p:nvSpPr>
        <p:spPr>
          <a:xfrm>
            <a:off x="5138357" y="4946294"/>
            <a:ext cx="1230154" cy="136576"/>
          </a:xfrm>
          <a:prstGeom prst="rect">
            <a:avLst/>
          </a:prstGeom>
        </p:spPr>
        <p:txBody>
          <a:bodyPr vert="horz" wrap="square" lIns="0" tIns="9525" rIns="0" bIns="0" rtlCol="0">
            <a:spAutoFit/>
          </a:bodyPr>
          <a:lstStyle/>
          <a:p>
            <a:pPr marL="9525">
              <a:spcBef>
                <a:spcPts val="75"/>
              </a:spcBef>
            </a:pPr>
            <a:r>
              <a:rPr sz="825" b="1" spc="-4" dirty="0">
                <a:latin typeface="Calibri"/>
                <a:cs typeface="Calibri"/>
              </a:rPr>
              <a:t>Guidance and course</a:t>
            </a:r>
            <a:r>
              <a:rPr sz="825" b="1" spc="-30" dirty="0">
                <a:latin typeface="Calibri"/>
                <a:cs typeface="Calibri"/>
              </a:rPr>
              <a:t> </a:t>
            </a:r>
            <a:r>
              <a:rPr sz="825" b="1" spc="-4" dirty="0">
                <a:latin typeface="Calibri"/>
                <a:cs typeface="Calibri"/>
              </a:rPr>
              <a:t>choice</a:t>
            </a:r>
            <a:endParaRPr sz="825">
              <a:latin typeface="Calibri"/>
              <a:cs typeface="Calibri"/>
            </a:endParaRPr>
          </a:p>
        </p:txBody>
      </p:sp>
      <p:sp>
        <p:nvSpPr>
          <p:cNvPr id="49" name="object 49"/>
          <p:cNvSpPr/>
          <p:nvPr/>
        </p:nvSpPr>
        <p:spPr>
          <a:xfrm>
            <a:off x="4370832" y="5000625"/>
            <a:ext cx="476250" cy="23813"/>
          </a:xfrm>
          <a:custGeom>
            <a:avLst/>
            <a:gdLst/>
            <a:ahLst/>
            <a:cxnLst/>
            <a:rect l="l" t="t" r="r" b="b"/>
            <a:pathLst>
              <a:path w="635000" h="31750">
                <a:moveTo>
                  <a:pt x="0" y="0"/>
                </a:moveTo>
                <a:lnTo>
                  <a:pt x="317500" y="0"/>
                </a:lnTo>
                <a:lnTo>
                  <a:pt x="317500" y="31750"/>
                </a:lnTo>
                <a:lnTo>
                  <a:pt x="635000" y="31750"/>
                </a:lnTo>
              </a:path>
            </a:pathLst>
          </a:custGeom>
          <a:ln w="6096">
            <a:solidFill>
              <a:srgbClr val="000000"/>
            </a:solidFill>
          </a:ln>
        </p:spPr>
        <p:txBody>
          <a:bodyPr wrap="square" lIns="0" tIns="0" rIns="0" bIns="0" rtlCol="0"/>
          <a:lstStyle/>
          <a:p>
            <a:endParaRPr sz="1350"/>
          </a:p>
        </p:txBody>
      </p:sp>
      <p:sp>
        <p:nvSpPr>
          <p:cNvPr id="50" name="object 50"/>
          <p:cNvSpPr/>
          <p:nvPr/>
        </p:nvSpPr>
        <p:spPr>
          <a:xfrm>
            <a:off x="7133462" y="2215133"/>
            <a:ext cx="1809750" cy="285750"/>
          </a:xfrm>
          <a:custGeom>
            <a:avLst/>
            <a:gdLst/>
            <a:ahLst/>
            <a:cxnLst/>
            <a:rect l="l" t="t" r="r" b="b"/>
            <a:pathLst>
              <a:path w="2413000" h="381000">
                <a:moveTo>
                  <a:pt x="2348992" y="0"/>
                </a:moveTo>
                <a:lnTo>
                  <a:pt x="63500" y="0"/>
                </a:lnTo>
                <a:lnTo>
                  <a:pt x="38790" y="4992"/>
                </a:lnTo>
                <a:lnTo>
                  <a:pt x="18605" y="18605"/>
                </a:lnTo>
                <a:lnTo>
                  <a:pt x="4992" y="38790"/>
                </a:lnTo>
                <a:lnTo>
                  <a:pt x="0" y="63500"/>
                </a:lnTo>
                <a:lnTo>
                  <a:pt x="0" y="317500"/>
                </a:lnTo>
                <a:lnTo>
                  <a:pt x="4992" y="342209"/>
                </a:lnTo>
                <a:lnTo>
                  <a:pt x="18605" y="362394"/>
                </a:lnTo>
                <a:lnTo>
                  <a:pt x="38790" y="376007"/>
                </a:lnTo>
                <a:lnTo>
                  <a:pt x="63500" y="381000"/>
                </a:lnTo>
                <a:lnTo>
                  <a:pt x="2348992" y="381000"/>
                </a:lnTo>
                <a:lnTo>
                  <a:pt x="2373701" y="376007"/>
                </a:lnTo>
                <a:lnTo>
                  <a:pt x="2393886" y="362394"/>
                </a:lnTo>
                <a:lnTo>
                  <a:pt x="2407499" y="342209"/>
                </a:lnTo>
                <a:lnTo>
                  <a:pt x="2412492" y="317500"/>
                </a:lnTo>
                <a:lnTo>
                  <a:pt x="2412492" y="63500"/>
                </a:lnTo>
                <a:lnTo>
                  <a:pt x="2407499" y="38790"/>
                </a:lnTo>
                <a:lnTo>
                  <a:pt x="2393886" y="18605"/>
                </a:lnTo>
                <a:lnTo>
                  <a:pt x="2373701" y="4992"/>
                </a:lnTo>
                <a:lnTo>
                  <a:pt x="2348992" y="0"/>
                </a:lnTo>
                <a:close/>
              </a:path>
            </a:pathLst>
          </a:custGeom>
          <a:solidFill>
            <a:srgbClr val="E0E3BC"/>
          </a:solidFill>
        </p:spPr>
        <p:txBody>
          <a:bodyPr wrap="square" lIns="0" tIns="0" rIns="0" bIns="0" rtlCol="0"/>
          <a:lstStyle/>
          <a:p>
            <a:endParaRPr sz="1350"/>
          </a:p>
        </p:txBody>
      </p:sp>
      <p:sp>
        <p:nvSpPr>
          <p:cNvPr id="51" name="object 51"/>
          <p:cNvSpPr/>
          <p:nvPr/>
        </p:nvSpPr>
        <p:spPr>
          <a:xfrm>
            <a:off x="7133462" y="2215133"/>
            <a:ext cx="1809750" cy="285750"/>
          </a:xfrm>
          <a:custGeom>
            <a:avLst/>
            <a:gdLst/>
            <a:ahLst/>
            <a:cxnLst/>
            <a:rect l="l" t="t" r="r" b="b"/>
            <a:pathLst>
              <a:path w="2413000" h="381000">
                <a:moveTo>
                  <a:pt x="0" y="63500"/>
                </a:moveTo>
                <a:lnTo>
                  <a:pt x="4992" y="38790"/>
                </a:lnTo>
                <a:lnTo>
                  <a:pt x="18605" y="18605"/>
                </a:lnTo>
                <a:lnTo>
                  <a:pt x="38790" y="4992"/>
                </a:lnTo>
                <a:lnTo>
                  <a:pt x="63500" y="0"/>
                </a:lnTo>
                <a:lnTo>
                  <a:pt x="2348992" y="0"/>
                </a:lnTo>
                <a:lnTo>
                  <a:pt x="2373701" y="4992"/>
                </a:lnTo>
                <a:lnTo>
                  <a:pt x="2393886" y="18605"/>
                </a:lnTo>
                <a:lnTo>
                  <a:pt x="2407499" y="38790"/>
                </a:lnTo>
                <a:lnTo>
                  <a:pt x="2412492" y="63500"/>
                </a:lnTo>
                <a:lnTo>
                  <a:pt x="2412492" y="317500"/>
                </a:lnTo>
                <a:lnTo>
                  <a:pt x="2407499" y="342209"/>
                </a:lnTo>
                <a:lnTo>
                  <a:pt x="2393886" y="362394"/>
                </a:lnTo>
                <a:lnTo>
                  <a:pt x="2373701" y="376007"/>
                </a:lnTo>
                <a:lnTo>
                  <a:pt x="2348992" y="381000"/>
                </a:lnTo>
                <a:lnTo>
                  <a:pt x="63500" y="381000"/>
                </a:lnTo>
                <a:lnTo>
                  <a:pt x="38790" y="376007"/>
                </a:lnTo>
                <a:lnTo>
                  <a:pt x="18605" y="362394"/>
                </a:lnTo>
                <a:lnTo>
                  <a:pt x="4992" y="342209"/>
                </a:lnTo>
                <a:lnTo>
                  <a:pt x="0" y="317500"/>
                </a:lnTo>
                <a:lnTo>
                  <a:pt x="0" y="63500"/>
                </a:lnTo>
                <a:close/>
              </a:path>
            </a:pathLst>
          </a:custGeom>
          <a:ln w="12192">
            <a:solidFill>
              <a:srgbClr val="000000"/>
            </a:solidFill>
          </a:ln>
        </p:spPr>
        <p:txBody>
          <a:bodyPr wrap="square" lIns="0" tIns="0" rIns="0" bIns="0" rtlCol="0"/>
          <a:lstStyle/>
          <a:p>
            <a:endParaRPr sz="1350"/>
          </a:p>
        </p:txBody>
      </p:sp>
      <p:sp>
        <p:nvSpPr>
          <p:cNvPr id="52" name="object 52"/>
          <p:cNvSpPr txBox="1"/>
          <p:nvPr/>
        </p:nvSpPr>
        <p:spPr>
          <a:xfrm>
            <a:off x="7299007" y="2215896"/>
            <a:ext cx="1480661" cy="264014"/>
          </a:xfrm>
          <a:prstGeom prst="rect">
            <a:avLst/>
          </a:prstGeom>
        </p:spPr>
        <p:txBody>
          <a:bodyPr vert="horz" wrap="square" lIns="0" tIns="10001" rIns="0" bIns="0" rtlCol="0">
            <a:spAutoFit/>
          </a:bodyPr>
          <a:lstStyle/>
          <a:p>
            <a:pPr marL="435769" marR="3810" indent="-426720">
              <a:spcBef>
                <a:spcPts val="79"/>
              </a:spcBef>
            </a:pPr>
            <a:r>
              <a:rPr sz="825" dirty="0">
                <a:latin typeface="Calibri"/>
                <a:cs typeface="Calibri"/>
              </a:rPr>
              <a:t>Longer induction proces - tied</a:t>
            </a:r>
            <a:r>
              <a:rPr sz="825" spc="-135" dirty="0">
                <a:latin typeface="Calibri"/>
                <a:cs typeface="Calibri"/>
              </a:rPr>
              <a:t> </a:t>
            </a:r>
            <a:r>
              <a:rPr sz="825" dirty="0">
                <a:latin typeface="Calibri"/>
                <a:cs typeface="Calibri"/>
              </a:rPr>
              <a:t>into  </a:t>
            </a:r>
            <a:r>
              <a:rPr sz="825" spc="-4" dirty="0">
                <a:latin typeface="Calibri"/>
                <a:cs typeface="Calibri"/>
              </a:rPr>
              <a:t>'new </a:t>
            </a:r>
            <a:r>
              <a:rPr sz="825" dirty="0">
                <a:latin typeface="Calibri"/>
                <a:cs typeface="Calibri"/>
              </a:rPr>
              <a:t>PAT'</a:t>
            </a:r>
            <a:r>
              <a:rPr sz="825" spc="-30" dirty="0">
                <a:latin typeface="Calibri"/>
                <a:cs typeface="Calibri"/>
              </a:rPr>
              <a:t> </a:t>
            </a:r>
            <a:r>
              <a:rPr sz="825" dirty="0">
                <a:latin typeface="Calibri"/>
                <a:cs typeface="Calibri"/>
              </a:rPr>
              <a:t>role</a:t>
            </a:r>
          </a:p>
        </p:txBody>
      </p:sp>
      <p:sp>
        <p:nvSpPr>
          <p:cNvPr id="54" name="object 54"/>
          <p:cNvSpPr/>
          <p:nvPr/>
        </p:nvSpPr>
        <p:spPr>
          <a:xfrm>
            <a:off x="7133462" y="2595753"/>
            <a:ext cx="1809750" cy="285750"/>
          </a:xfrm>
          <a:custGeom>
            <a:avLst/>
            <a:gdLst/>
            <a:ahLst/>
            <a:cxnLst/>
            <a:rect l="l" t="t" r="r" b="b"/>
            <a:pathLst>
              <a:path w="2413000" h="381000">
                <a:moveTo>
                  <a:pt x="2348992" y="0"/>
                </a:moveTo>
                <a:lnTo>
                  <a:pt x="63500" y="0"/>
                </a:lnTo>
                <a:lnTo>
                  <a:pt x="38790" y="4992"/>
                </a:lnTo>
                <a:lnTo>
                  <a:pt x="18605" y="18605"/>
                </a:lnTo>
                <a:lnTo>
                  <a:pt x="4992" y="38790"/>
                </a:lnTo>
                <a:lnTo>
                  <a:pt x="0" y="63500"/>
                </a:lnTo>
                <a:lnTo>
                  <a:pt x="0" y="317500"/>
                </a:lnTo>
                <a:lnTo>
                  <a:pt x="4992" y="342209"/>
                </a:lnTo>
                <a:lnTo>
                  <a:pt x="18605" y="362394"/>
                </a:lnTo>
                <a:lnTo>
                  <a:pt x="38790" y="376007"/>
                </a:lnTo>
                <a:lnTo>
                  <a:pt x="63500" y="381000"/>
                </a:lnTo>
                <a:lnTo>
                  <a:pt x="2348992" y="381000"/>
                </a:lnTo>
                <a:lnTo>
                  <a:pt x="2373701" y="376007"/>
                </a:lnTo>
                <a:lnTo>
                  <a:pt x="2393886" y="362394"/>
                </a:lnTo>
                <a:lnTo>
                  <a:pt x="2407499" y="342209"/>
                </a:lnTo>
                <a:lnTo>
                  <a:pt x="2412492" y="317500"/>
                </a:lnTo>
                <a:lnTo>
                  <a:pt x="2412492" y="63500"/>
                </a:lnTo>
                <a:lnTo>
                  <a:pt x="2407499" y="38790"/>
                </a:lnTo>
                <a:lnTo>
                  <a:pt x="2393886" y="18605"/>
                </a:lnTo>
                <a:lnTo>
                  <a:pt x="2373701" y="4992"/>
                </a:lnTo>
                <a:lnTo>
                  <a:pt x="2348992" y="0"/>
                </a:lnTo>
                <a:close/>
              </a:path>
            </a:pathLst>
          </a:custGeom>
          <a:solidFill>
            <a:srgbClr val="E0E3BC"/>
          </a:solidFill>
        </p:spPr>
        <p:txBody>
          <a:bodyPr wrap="square" lIns="0" tIns="0" rIns="0" bIns="0" rtlCol="0"/>
          <a:lstStyle/>
          <a:p>
            <a:endParaRPr sz="1350"/>
          </a:p>
        </p:txBody>
      </p:sp>
      <p:sp>
        <p:nvSpPr>
          <p:cNvPr id="55" name="object 55"/>
          <p:cNvSpPr/>
          <p:nvPr/>
        </p:nvSpPr>
        <p:spPr>
          <a:xfrm>
            <a:off x="7133462" y="2595753"/>
            <a:ext cx="1809750" cy="285750"/>
          </a:xfrm>
          <a:custGeom>
            <a:avLst/>
            <a:gdLst/>
            <a:ahLst/>
            <a:cxnLst/>
            <a:rect l="l" t="t" r="r" b="b"/>
            <a:pathLst>
              <a:path w="2413000" h="381000">
                <a:moveTo>
                  <a:pt x="0" y="63500"/>
                </a:moveTo>
                <a:lnTo>
                  <a:pt x="4992" y="38790"/>
                </a:lnTo>
                <a:lnTo>
                  <a:pt x="18605" y="18605"/>
                </a:lnTo>
                <a:lnTo>
                  <a:pt x="38790" y="4992"/>
                </a:lnTo>
                <a:lnTo>
                  <a:pt x="63500" y="0"/>
                </a:lnTo>
                <a:lnTo>
                  <a:pt x="2348992" y="0"/>
                </a:lnTo>
                <a:lnTo>
                  <a:pt x="2373701" y="4992"/>
                </a:lnTo>
                <a:lnTo>
                  <a:pt x="2393886" y="18605"/>
                </a:lnTo>
                <a:lnTo>
                  <a:pt x="2407499" y="38790"/>
                </a:lnTo>
                <a:lnTo>
                  <a:pt x="2412492" y="63500"/>
                </a:lnTo>
                <a:lnTo>
                  <a:pt x="2412492" y="317500"/>
                </a:lnTo>
                <a:lnTo>
                  <a:pt x="2407499" y="342209"/>
                </a:lnTo>
                <a:lnTo>
                  <a:pt x="2393886" y="362394"/>
                </a:lnTo>
                <a:lnTo>
                  <a:pt x="2373701" y="376007"/>
                </a:lnTo>
                <a:lnTo>
                  <a:pt x="2348992" y="381000"/>
                </a:lnTo>
                <a:lnTo>
                  <a:pt x="63500" y="381000"/>
                </a:lnTo>
                <a:lnTo>
                  <a:pt x="38790" y="376007"/>
                </a:lnTo>
                <a:lnTo>
                  <a:pt x="18605" y="362394"/>
                </a:lnTo>
                <a:lnTo>
                  <a:pt x="4992" y="342209"/>
                </a:lnTo>
                <a:lnTo>
                  <a:pt x="0" y="317500"/>
                </a:lnTo>
                <a:lnTo>
                  <a:pt x="0" y="63500"/>
                </a:lnTo>
                <a:close/>
              </a:path>
            </a:pathLst>
          </a:custGeom>
          <a:ln w="12192">
            <a:solidFill>
              <a:srgbClr val="000000"/>
            </a:solidFill>
          </a:ln>
        </p:spPr>
        <p:txBody>
          <a:bodyPr wrap="square" lIns="0" tIns="0" rIns="0" bIns="0" rtlCol="0"/>
          <a:lstStyle/>
          <a:p>
            <a:endParaRPr sz="1350"/>
          </a:p>
        </p:txBody>
      </p:sp>
      <p:sp>
        <p:nvSpPr>
          <p:cNvPr id="57" name="object 57"/>
          <p:cNvSpPr/>
          <p:nvPr/>
        </p:nvSpPr>
        <p:spPr>
          <a:xfrm>
            <a:off x="7133462" y="2976371"/>
            <a:ext cx="1809750" cy="285750"/>
          </a:xfrm>
          <a:custGeom>
            <a:avLst/>
            <a:gdLst/>
            <a:ahLst/>
            <a:cxnLst/>
            <a:rect l="l" t="t" r="r" b="b"/>
            <a:pathLst>
              <a:path w="2413000" h="381000">
                <a:moveTo>
                  <a:pt x="2348992" y="0"/>
                </a:moveTo>
                <a:lnTo>
                  <a:pt x="63500" y="0"/>
                </a:lnTo>
                <a:lnTo>
                  <a:pt x="38790" y="4992"/>
                </a:lnTo>
                <a:lnTo>
                  <a:pt x="18605" y="18605"/>
                </a:lnTo>
                <a:lnTo>
                  <a:pt x="4992" y="38790"/>
                </a:lnTo>
                <a:lnTo>
                  <a:pt x="0" y="63500"/>
                </a:lnTo>
                <a:lnTo>
                  <a:pt x="0" y="317500"/>
                </a:lnTo>
                <a:lnTo>
                  <a:pt x="4992" y="342209"/>
                </a:lnTo>
                <a:lnTo>
                  <a:pt x="18605" y="362394"/>
                </a:lnTo>
                <a:lnTo>
                  <a:pt x="38790" y="376007"/>
                </a:lnTo>
                <a:lnTo>
                  <a:pt x="63500" y="381000"/>
                </a:lnTo>
                <a:lnTo>
                  <a:pt x="2348992" y="381000"/>
                </a:lnTo>
                <a:lnTo>
                  <a:pt x="2373701" y="376007"/>
                </a:lnTo>
                <a:lnTo>
                  <a:pt x="2393886" y="362394"/>
                </a:lnTo>
                <a:lnTo>
                  <a:pt x="2407499" y="342209"/>
                </a:lnTo>
                <a:lnTo>
                  <a:pt x="2412492" y="317500"/>
                </a:lnTo>
                <a:lnTo>
                  <a:pt x="2412492" y="63500"/>
                </a:lnTo>
                <a:lnTo>
                  <a:pt x="2407499" y="38790"/>
                </a:lnTo>
                <a:lnTo>
                  <a:pt x="2393886" y="18605"/>
                </a:lnTo>
                <a:lnTo>
                  <a:pt x="2373701" y="4992"/>
                </a:lnTo>
                <a:lnTo>
                  <a:pt x="2348992" y="0"/>
                </a:lnTo>
                <a:close/>
              </a:path>
            </a:pathLst>
          </a:custGeom>
          <a:solidFill>
            <a:srgbClr val="E0E3BC"/>
          </a:solidFill>
        </p:spPr>
        <p:txBody>
          <a:bodyPr wrap="square" lIns="0" tIns="0" rIns="0" bIns="0" rtlCol="0"/>
          <a:lstStyle/>
          <a:p>
            <a:endParaRPr sz="1350"/>
          </a:p>
        </p:txBody>
      </p:sp>
      <p:sp>
        <p:nvSpPr>
          <p:cNvPr id="58" name="object 58"/>
          <p:cNvSpPr/>
          <p:nvPr/>
        </p:nvSpPr>
        <p:spPr>
          <a:xfrm>
            <a:off x="7133462" y="2976371"/>
            <a:ext cx="1809750" cy="285750"/>
          </a:xfrm>
          <a:custGeom>
            <a:avLst/>
            <a:gdLst/>
            <a:ahLst/>
            <a:cxnLst/>
            <a:rect l="l" t="t" r="r" b="b"/>
            <a:pathLst>
              <a:path w="2413000" h="381000">
                <a:moveTo>
                  <a:pt x="0" y="63500"/>
                </a:moveTo>
                <a:lnTo>
                  <a:pt x="4992" y="38790"/>
                </a:lnTo>
                <a:lnTo>
                  <a:pt x="18605" y="18605"/>
                </a:lnTo>
                <a:lnTo>
                  <a:pt x="38790" y="4992"/>
                </a:lnTo>
                <a:lnTo>
                  <a:pt x="63500" y="0"/>
                </a:lnTo>
                <a:lnTo>
                  <a:pt x="2348992" y="0"/>
                </a:lnTo>
                <a:lnTo>
                  <a:pt x="2373701" y="4992"/>
                </a:lnTo>
                <a:lnTo>
                  <a:pt x="2393886" y="18605"/>
                </a:lnTo>
                <a:lnTo>
                  <a:pt x="2407499" y="38790"/>
                </a:lnTo>
                <a:lnTo>
                  <a:pt x="2412492" y="63500"/>
                </a:lnTo>
                <a:lnTo>
                  <a:pt x="2412492" y="317500"/>
                </a:lnTo>
                <a:lnTo>
                  <a:pt x="2407499" y="342209"/>
                </a:lnTo>
                <a:lnTo>
                  <a:pt x="2393886" y="362394"/>
                </a:lnTo>
                <a:lnTo>
                  <a:pt x="2373701" y="376007"/>
                </a:lnTo>
                <a:lnTo>
                  <a:pt x="2348992" y="381000"/>
                </a:lnTo>
                <a:lnTo>
                  <a:pt x="63500" y="381000"/>
                </a:lnTo>
                <a:lnTo>
                  <a:pt x="38790" y="376007"/>
                </a:lnTo>
                <a:lnTo>
                  <a:pt x="18605" y="362394"/>
                </a:lnTo>
                <a:lnTo>
                  <a:pt x="4992" y="342209"/>
                </a:lnTo>
                <a:lnTo>
                  <a:pt x="0" y="317500"/>
                </a:lnTo>
                <a:lnTo>
                  <a:pt x="0" y="63500"/>
                </a:lnTo>
                <a:close/>
              </a:path>
            </a:pathLst>
          </a:custGeom>
          <a:ln w="12192">
            <a:solidFill>
              <a:srgbClr val="000000"/>
            </a:solidFill>
          </a:ln>
        </p:spPr>
        <p:txBody>
          <a:bodyPr wrap="square" lIns="0" tIns="0" rIns="0" bIns="0" rtlCol="0"/>
          <a:lstStyle/>
          <a:p>
            <a:endParaRPr sz="1350"/>
          </a:p>
        </p:txBody>
      </p:sp>
      <p:sp>
        <p:nvSpPr>
          <p:cNvPr id="59" name="object 59"/>
          <p:cNvSpPr txBox="1"/>
          <p:nvPr/>
        </p:nvSpPr>
        <p:spPr>
          <a:xfrm>
            <a:off x="7274814" y="2596992"/>
            <a:ext cx="1528763" cy="709008"/>
          </a:xfrm>
          <a:prstGeom prst="rect">
            <a:avLst/>
          </a:prstGeom>
        </p:spPr>
        <p:txBody>
          <a:bodyPr vert="horz" wrap="square" lIns="0" tIns="10001" rIns="0" bIns="0" rtlCol="0">
            <a:spAutoFit/>
          </a:bodyPr>
          <a:lstStyle/>
          <a:p>
            <a:pPr marL="91440" marR="85725" algn="ctr">
              <a:spcBef>
                <a:spcPts val="79"/>
              </a:spcBef>
            </a:pPr>
            <a:r>
              <a:rPr sz="825" spc="-4" dirty="0">
                <a:latin typeface="Calibri"/>
                <a:cs typeface="Calibri"/>
              </a:rPr>
              <a:t>System training: Insight,</a:t>
            </a:r>
            <a:r>
              <a:rPr sz="825" spc="-56" dirty="0">
                <a:latin typeface="Calibri"/>
                <a:cs typeface="Calibri"/>
              </a:rPr>
              <a:t> </a:t>
            </a:r>
            <a:r>
              <a:rPr sz="825" dirty="0">
                <a:latin typeface="Calibri"/>
                <a:cs typeface="Calibri"/>
              </a:rPr>
              <a:t>mental  health, roles of</a:t>
            </a:r>
            <a:r>
              <a:rPr sz="825" spc="-53" dirty="0">
                <a:latin typeface="Calibri"/>
                <a:cs typeface="Calibri"/>
              </a:rPr>
              <a:t> </a:t>
            </a:r>
            <a:r>
              <a:rPr sz="825" dirty="0">
                <a:latin typeface="Calibri"/>
                <a:cs typeface="Calibri"/>
              </a:rPr>
              <a:t>all</a:t>
            </a:r>
          </a:p>
          <a:p>
            <a:pPr marL="9525" marR="3810" indent="476" algn="ctr">
              <a:spcBef>
                <a:spcPts val="525"/>
              </a:spcBef>
            </a:pPr>
            <a:r>
              <a:rPr sz="825" dirty="0">
                <a:latin typeface="Calibri"/>
                <a:cs typeface="Calibri"/>
              </a:rPr>
              <a:t>'Marketing' </a:t>
            </a:r>
            <a:r>
              <a:rPr sz="825" spc="-4" dirty="0">
                <a:latin typeface="Calibri"/>
                <a:cs typeface="Calibri"/>
              </a:rPr>
              <a:t>info </a:t>
            </a:r>
            <a:r>
              <a:rPr sz="825" dirty="0">
                <a:latin typeface="Calibri"/>
                <a:cs typeface="Calibri"/>
              </a:rPr>
              <a:t>to reflect and  articulate the </a:t>
            </a:r>
            <a:r>
              <a:rPr sz="825" spc="-4" dirty="0">
                <a:latin typeface="Calibri"/>
                <a:cs typeface="Calibri"/>
              </a:rPr>
              <a:t>support </a:t>
            </a:r>
            <a:r>
              <a:rPr sz="825" dirty="0">
                <a:latin typeface="Calibri"/>
                <a:cs typeface="Calibri"/>
              </a:rPr>
              <a:t>available</a:t>
            </a:r>
            <a:r>
              <a:rPr sz="825" spc="-105" dirty="0">
                <a:latin typeface="Calibri"/>
                <a:cs typeface="Calibri"/>
              </a:rPr>
              <a:t> </a:t>
            </a:r>
            <a:r>
              <a:rPr sz="825" dirty="0">
                <a:latin typeface="Calibri"/>
                <a:cs typeface="Calibri"/>
              </a:rPr>
              <a:t>and  the college</a:t>
            </a:r>
            <a:r>
              <a:rPr sz="825" spc="-45" dirty="0">
                <a:latin typeface="Calibri"/>
                <a:cs typeface="Calibri"/>
              </a:rPr>
              <a:t> </a:t>
            </a:r>
            <a:r>
              <a:rPr sz="825" dirty="0" err="1">
                <a:latin typeface="Calibri"/>
                <a:cs typeface="Calibri"/>
              </a:rPr>
              <a:t>envronment</a:t>
            </a:r>
            <a:endParaRPr sz="825" dirty="0">
              <a:latin typeface="Calibri"/>
              <a:cs typeface="Calibri"/>
            </a:endParaRPr>
          </a:p>
        </p:txBody>
      </p:sp>
      <p:sp>
        <p:nvSpPr>
          <p:cNvPr id="60" name="object 50"/>
          <p:cNvSpPr/>
          <p:nvPr/>
        </p:nvSpPr>
        <p:spPr>
          <a:xfrm>
            <a:off x="7133082" y="3337620"/>
            <a:ext cx="1809750" cy="285750"/>
          </a:xfrm>
          <a:custGeom>
            <a:avLst/>
            <a:gdLst/>
            <a:ahLst/>
            <a:cxnLst/>
            <a:rect l="l" t="t" r="r" b="b"/>
            <a:pathLst>
              <a:path w="2413000" h="381000">
                <a:moveTo>
                  <a:pt x="2348992" y="0"/>
                </a:moveTo>
                <a:lnTo>
                  <a:pt x="63500" y="0"/>
                </a:lnTo>
                <a:lnTo>
                  <a:pt x="38790" y="4992"/>
                </a:lnTo>
                <a:lnTo>
                  <a:pt x="18605" y="18605"/>
                </a:lnTo>
                <a:lnTo>
                  <a:pt x="4992" y="38790"/>
                </a:lnTo>
                <a:lnTo>
                  <a:pt x="0" y="63500"/>
                </a:lnTo>
                <a:lnTo>
                  <a:pt x="0" y="317500"/>
                </a:lnTo>
                <a:lnTo>
                  <a:pt x="4992" y="342209"/>
                </a:lnTo>
                <a:lnTo>
                  <a:pt x="18605" y="362394"/>
                </a:lnTo>
                <a:lnTo>
                  <a:pt x="38790" y="376007"/>
                </a:lnTo>
                <a:lnTo>
                  <a:pt x="63500" y="381000"/>
                </a:lnTo>
                <a:lnTo>
                  <a:pt x="2348992" y="381000"/>
                </a:lnTo>
                <a:lnTo>
                  <a:pt x="2373701" y="376007"/>
                </a:lnTo>
                <a:lnTo>
                  <a:pt x="2393886" y="362394"/>
                </a:lnTo>
                <a:lnTo>
                  <a:pt x="2407499" y="342209"/>
                </a:lnTo>
                <a:lnTo>
                  <a:pt x="2412492" y="317500"/>
                </a:lnTo>
                <a:lnTo>
                  <a:pt x="2412492" y="63500"/>
                </a:lnTo>
                <a:lnTo>
                  <a:pt x="2407499" y="38790"/>
                </a:lnTo>
                <a:lnTo>
                  <a:pt x="2393886" y="18605"/>
                </a:lnTo>
                <a:lnTo>
                  <a:pt x="2373701" y="4992"/>
                </a:lnTo>
                <a:lnTo>
                  <a:pt x="2348992" y="0"/>
                </a:lnTo>
                <a:close/>
              </a:path>
            </a:pathLst>
          </a:custGeom>
          <a:solidFill>
            <a:srgbClr val="E0E3BC"/>
          </a:solidFill>
          <a:ln w="3175">
            <a:solidFill>
              <a:schemeClr val="tx1"/>
            </a:solidFill>
          </a:ln>
        </p:spPr>
        <p:txBody>
          <a:bodyPr wrap="square" lIns="0" tIns="0" rIns="0" bIns="0" rtlCol="0"/>
          <a:lstStyle/>
          <a:p>
            <a:r>
              <a:rPr lang="en-IE" sz="900" dirty="0"/>
              <a:t>VLE engagement tools</a:t>
            </a:r>
            <a:endParaRPr sz="900" dirty="0"/>
          </a:p>
        </p:txBody>
      </p:sp>
      <p:sp>
        <p:nvSpPr>
          <p:cNvPr id="61" name="object 50"/>
          <p:cNvSpPr/>
          <p:nvPr/>
        </p:nvSpPr>
        <p:spPr>
          <a:xfrm>
            <a:off x="7133462" y="3686616"/>
            <a:ext cx="1809750" cy="285750"/>
          </a:xfrm>
          <a:custGeom>
            <a:avLst/>
            <a:gdLst/>
            <a:ahLst/>
            <a:cxnLst/>
            <a:rect l="l" t="t" r="r" b="b"/>
            <a:pathLst>
              <a:path w="2413000" h="381000">
                <a:moveTo>
                  <a:pt x="2348992" y="0"/>
                </a:moveTo>
                <a:lnTo>
                  <a:pt x="63500" y="0"/>
                </a:lnTo>
                <a:lnTo>
                  <a:pt x="38790" y="4992"/>
                </a:lnTo>
                <a:lnTo>
                  <a:pt x="18605" y="18605"/>
                </a:lnTo>
                <a:lnTo>
                  <a:pt x="4992" y="38790"/>
                </a:lnTo>
                <a:lnTo>
                  <a:pt x="0" y="63500"/>
                </a:lnTo>
                <a:lnTo>
                  <a:pt x="0" y="317500"/>
                </a:lnTo>
                <a:lnTo>
                  <a:pt x="4992" y="342209"/>
                </a:lnTo>
                <a:lnTo>
                  <a:pt x="18605" y="362394"/>
                </a:lnTo>
                <a:lnTo>
                  <a:pt x="38790" y="376007"/>
                </a:lnTo>
                <a:lnTo>
                  <a:pt x="63500" y="381000"/>
                </a:lnTo>
                <a:lnTo>
                  <a:pt x="2348992" y="381000"/>
                </a:lnTo>
                <a:lnTo>
                  <a:pt x="2373701" y="376007"/>
                </a:lnTo>
                <a:lnTo>
                  <a:pt x="2393886" y="362394"/>
                </a:lnTo>
                <a:lnTo>
                  <a:pt x="2407499" y="342209"/>
                </a:lnTo>
                <a:lnTo>
                  <a:pt x="2412492" y="317500"/>
                </a:lnTo>
                <a:lnTo>
                  <a:pt x="2412492" y="63500"/>
                </a:lnTo>
                <a:lnTo>
                  <a:pt x="2407499" y="38790"/>
                </a:lnTo>
                <a:lnTo>
                  <a:pt x="2393886" y="18605"/>
                </a:lnTo>
                <a:lnTo>
                  <a:pt x="2373701" y="4992"/>
                </a:lnTo>
                <a:lnTo>
                  <a:pt x="2348992" y="0"/>
                </a:lnTo>
                <a:close/>
              </a:path>
            </a:pathLst>
          </a:custGeom>
          <a:solidFill>
            <a:srgbClr val="E0E3BC"/>
          </a:solidFill>
          <a:ln w="3175">
            <a:solidFill>
              <a:schemeClr val="tx1"/>
            </a:solidFill>
          </a:ln>
        </p:spPr>
        <p:txBody>
          <a:bodyPr wrap="square" lIns="0" tIns="0" rIns="0" bIns="0" rtlCol="0"/>
          <a:lstStyle/>
          <a:p>
            <a:r>
              <a:rPr lang="en-IE" sz="900" dirty="0"/>
              <a:t>Presence at national job fair</a:t>
            </a:r>
            <a:endParaRPr sz="900" dirty="0"/>
          </a:p>
        </p:txBody>
      </p:sp>
      <p:sp>
        <p:nvSpPr>
          <p:cNvPr id="62" name="object 50"/>
          <p:cNvSpPr/>
          <p:nvPr/>
        </p:nvSpPr>
        <p:spPr>
          <a:xfrm>
            <a:off x="7133082" y="4054489"/>
            <a:ext cx="1809750" cy="285750"/>
          </a:xfrm>
          <a:custGeom>
            <a:avLst/>
            <a:gdLst/>
            <a:ahLst/>
            <a:cxnLst/>
            <a:rect l="l" t="t" r="r" b="b"/>
            <a:pathLst>
              <a:path w="2413000" h="381000">
                <a:moveTo>
                  <a:pt x="2348992" y="0"/>
                </a:moveTo>
                <a:lnTo>
                  <a:pt x="63500" y="0"/>
                </a:lnTo>
                <a:lnTo>
                  <a:pt x="38790" y="4992"/>
                </a:lnTo>
                <a:lnTo>
                  <a:pt x="18605" y="18605"/>
                </a:lnTo>
                <a:lnTo>
                  <a:pt x="4992" y="38790"/>
                </a:lnTo>
                <a:lnTo>
                  <a:pt x="0" y="63500"/>
                </a:lnTo>
                <a:lnTo>
                  <a:pt x="0" y="317500"/>
                </a:lnTo>
                <a:lnTo>
                  <a:pt x="4992" y="342209"/>
                </a:lnTo>
                <a:lnTo>
                  <a:pt x="18605" y="362394"/>
                </a:lnTo>
                <a:lnTo>
                  <a:pt x="38790" y="376007"/>
                </a:lnTo>
                <a:lnTo>
                  <a:pt x="63500" y="381000"/>
                </a:lnTo>
                <a:lnTo>
                  <a:pt x="2348992" y="381000"/>
                </a:lnTo>
                <a:lnTo>
                  <a:pt x="2373701" y="376007"/>
                </a:lnTo>
                <a:lnTo>
                  <a:pt x="2393886" y="362394"/>
                </a:lnTo>
                <a:lnTo>
                  <a:pt x="2407499" y="342209"/>
                </a:lnTo>
                <a:lnTo>
                  <a:pt x="2412492" y="317500"/>
                </a:lnTo>
                <a:lnTo>
                  <a:pt x="2412492" y="63500"/>
                </a:lnTo>
                <a:lnTo>
                  <a:pt x="2407499" y="38790"/>
                </a:lnTo>
                <a:lnTo>
                  <a:pt x="2393886" y="18605"/>
                </a:lnTo>
                <a:lnTo>
                  <a:pt x="2373701" y="4992"/>
                </a:lnTo>
                <a:lnTo>
                  <a:pt x="2348992" y="0"/>
                </a:lnTo>
                <a:close/>
              </a:path>
            </a:pathLst>
          </a:custGeom>
          <a:solidFill>
            <a:srgbClr val="E0E3BC"/>
          </a:solidFill>
          <a:ln w="3175">
            <a:solidFill>
              <a:schemeClr val="tx1"/>
            </a:solidFill>
          </a:ln>
        </p:spPr>
        <p:txBody>
          <a:bodyPr wrap="square" lIns="0" tIns="0" rIns="0" bIns="0" rtlCol="0"/>
          <a:lstStyle/>
          <a:p>
            <a:r>
              <a:rPr lang="en-IE" sz="900" dirty="0"/>
              <a:t>Longitudinal Induction for staff</a:t>
            </a:r>
            <a:endParaRPr sz="900" dirty="0"/>
          </a:p>
        </p:txBody>
      </p:sp>
      <p:sp>
        <p:nvSpPr>
          <p:cNvPr id="63" name="object 50"/>
          <p:cNvSpPr/>
          <p:nvPr/>
        </p:nvSpPr>
        <p:spPr>
          <a:xfrm>
            <a:off x="7133462" y="4422362"/>
            <a:ext cx="1809750" cy="285750"/>
          </a:xfrm>
          <a:custGeom>
            <a:avLst/>
            <a:gdLst/>
            <a:ahLst/>
            <a:cxnLst/>
            <a:rect l="l" t="t" r="r" b="b"/>
            <a:pathLst>
              <a:path w="2413000" h="381000">
                <a:moveTo>
                  <a:pt x="2348992" y="0"/>
                </a:moveTo>
                <a:lnTo>
                  <a:pt x="63500" y="0"/>
                </a:lnTo>
                <a:lnTo>
                  <a:pt x="38790" y="4992"/>
                </a:lnTo>
                <a:lnTo>
                  <a:pt x="18605" y="18605"/>
                </a:lnTo>
                <a:lnTo>
                  <a:pt x="4992" y="38790"/>
                </a:lnTo>
                <a:lnTo>
                  <a:pt x="0" y="63500"/>
                </a:lnTo>
                <a:lnTo>
                  <a:pt x="0" y="317500"/>
                </a:lnTo>
                <a:lnTo>
                  <a:pt x="4992" y="342209"/>
                </a:lnTo>
                <a:lnTo>
                  <a:pt x="18605" y="362394"/>
                </a:lnTo>
                <a:lnTo>
                  <a:pt x="38790" y="376007"/>
                </a:lnTo>
                <a:lnTo>
                  <a:pt x="63500" y="381000"/>
                </a:lnTo>
                <a:lnTo>
                  <a:pt x="2348992" y="381000"/>
                </a:lnTo>
                <a:lnTo>
                  <a:pt x="2373701" y="376007"/>
                </a:lnTo>
                <a:lnTo>
                  <a:pt x="2393886" y="362394"/>
                </a:lnTo>
                <a:lnTo>
                  <a:pt x="2407499" y="342209"/>
                </a:lnTo>
                <a:lnTo>
                  <a:pt x="2412492" y="317500"/>
                </a:lnTo>
                <a:lnTo>
                  <a:pt x="2412492" y="63500"/>
                </a:lnTo>
                <a:lnTo>
                  <a:pt x="2407499" y="38790"/>
                </a:lnTo>
                <a:lnTo>
                  <a:pt x="2393886" y="18605"/>
                </a:lnTo>
                <a:lnTo>
                  <a:pt x="2373701" y="4992"/>
                </a:lnTo>
                <a:lnTo>
                  <a:pt x="2348992" y="0"/>
                </a:lnTo>
                <a:close/>
              </a:path>
            </a:pathLst>
          </a:custGeom>
          <a:solidFill>
            <a:srgbClr val="E0E3BC"/>
          </a:solidFill>
          <a:ln w="3175">
            <a:solidFill>
              <a:schemeClr val="tx1"/>
            </a:solidFill>
          </a:ln>
        </p:spPr>
        <p:txBody>
          <a:bodyPr wrap="square" lIns="0" tIns="0" rIns="0" bIns="0" rtlCol="0"/>
          <a:lstStyle/>
          <a:p>
            <a:r>
              <a:rPr lang="en-IE" sz="900" dirty="0"/>
              <a:t>Pre-enrolment / interview assignments</a:t>
            </a:r>
            <a:endParaRPr sz="900" dirty="0"/>
          </a:p>
        </p:txBody>
      </p:sp>
      <p:sp>
        <p:nvSpPr>
          <p:cNvPr id="64" name="object 50"/>
          <p:cNvSpPr/>
          <p:nvPr/>
        </p:nvSpPr>
        <p:spPr>
          <a:xfrm>
            <a:off x="7133462" y="4783611"/>
            <a:ext cx="1809750" cy="285750"/>
          </a:xfrm>
          <a:custGeom>
            <a:avLst/>
            <a:gdLst/>
            <a:ahLst/>
            <a:cxnLst/>
            <a:rect l="l" t="t" r="r" b="b"/>
            <a:pathLst>
              <a:path w="2413000" h="381000">
                <a:moveTo>
                  <a:pt x="2348992" y="0"/>
                </a:moveTo>
                <a:lnTo>
                  <a:pt x="63500" y="0"/>
                </a:lnTo>
                <a:lnTo>
                  <a:pt x="38790" y="4992"/>
                </a:lnTo>
                <a:lnTo>
                  <a:pt x="18605" y="18605"/>
                </a:lnTo>
                <a:lnTo>
                  <a:pt x="4992" y="38790"/>
                </a:lnTo>
                <a:lnTo>
                  <a:pt x="0" y="63500"/>
                </a:lnTo>
                <a:lnTo>
                  <a:pt x="0" y="317500"/>
                </a:lnTo>
                <a:lnTo>
                  <a:pt x="4992" y="342209"/>
                </a:lnTo>
                <a:lnTo>
                  <a:pt x="18605" y="362394"/>
                </a:lnTo>
                <a:lnTo>
                  <a:pt x="38790" y="376007"/>
                </a:lnTo>
                <a:lnTo>
                  <a:pt x="63500" y="381000"/>
                </a:lnTo>
                <a:lnTo>
                  <a:pt x="2348992" y="381000"/>
                </a:lnTo>
                <a:lnTo>
                  <a:pt x="2373701" y="376007"/>
                </a:lnTo>
                <a:lnTo>
                  <a:pt x="2393886" y="362394"/>
                </a:lnTo>
                <a:lnTo>
                  <a:pt x="2407499" y="342209"/>
                </a:lnTo>
                <a:lnTo>
                  <a:pt x="2412492" y="317500"/>
                </a:lnTo>
                <a:lnTo>
                  <a:pt x="2412492" y="63500"/>
                </a:lnTo>
                <a:lnTo>
                  <a:pt x="2407499" y="38790"/>
                </a:lnTo>
                <a:lnTo>
                  <a:pt x="2393886" y="18605"/>
                </a:lnTo>
                <a:lnTo>
                  <a:pt x="2373701" y="4992"/>
                </a:lnTo>
                <a:lnTo>
                  <a:pt x="2348992" y="0"/>
                </a:lnTo>
                <a:close/>
              </a:path>
            </a:pathLst>
          </a:custGeom>
          <a:solidFill>
            <a:srgbClr val="E0E3BC"/>
          </a:solidFill>
          <a:ln w="3175">
            <a:solidFill>
              <a:schemeClr val="tx1"/>
            </a:solidFill>
          </a:ln>
        </p:spPr>
        <p:txBody>
          <a:bodyPr wrap="square" lIns="0" tIns="0" rIns="0" bIns="0" rtlCol="0"/>
          <a:lstStyle/>
          <a:p>
            <a:r>
              <a:rPr lang="en-IE" sz="900" dirty="0"/>
              <a:t>Students updating website with course information</a:t>
            </a:r>
            <a:endParaRPr sz="900" dirty="0"/>
          </a:p>
        </p:txBody>
      </p:sp>
    </p:spTree>
    <p:extLst>
      <p:ext uri="{BB962C8B-B14F-4D97-AF65-F5344CB8AC3E}">
        <p14:creationId xmlns:p14="http://schemas.microsoft.com/office/powerpoint/2010/main" val="252906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7806" y="1486735"/>
            <a:ext cx="4584589" cy="343844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9309"/>
            <a:ext cx="1926120" cy="6420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4555" y="5053314"/>
            <a:ext cx="698645" cy="838035"/>
          </a:xfrm>
          <a:prstGeom prst="rect">
            <a:avLst/>
          </a:prstGeom>
        </p:spPr>
      </p:pic>
    </p:spTree>
    <p:extLst>
      <p:ext uri="{BB962C8B-B14F-4D97-AF65-F5344CB8AC3E}">
        <p14:creationId xmlns:p14="http://schemas.microsoft.com/office/powerpoint/2010/main" val="454748349"/>
      </p:ext>
    </p:extLst>
  </p:cSld>
  <p:clrMapOvr>
    <a:masterClrMapping/>
  </p:clrMapOvr>
</p:sld>
</file>

<file path=ppt/theme/theme1.xml><?xml version="1.0" encoding="utf-8"?>
<a:theme xmlns:a="http://schemas.openxmlformats.org/drawingml/2006/main" name="RC09XX_ICPPT_LIVE">
  <a:themeElements>
    <a:clrScheme name="IC PPT">
      <a:dk1>
        <a:srgbClr val="56565A"/>
      </a:dk1>
      <a:lt1>
        <a:srgbClr val="C6C6C6"/>
      </a:lt1>
      <a:dk2>
        <a:srgbClr val="85277D"/>
      </a:dk2>
      <a:lt2>
        <a:srgbClr val="FFFFFF"/>
      </a:lt2>
      <a:accent1>
        <a:srgbClr val="4D80C1"/>
      </a:accent1>
      <a:accent2>
        <a:srgbClr val="B4194D"/>
      </a:accent2>
      <a:accent3>
        <a:srgbClr val="BFD459"/>
      </a:accent3>
      <a:accent4>
        <a:srgbClr val="A388BE"/>
      </a:accent4>
      <a:accent5>
        <a:srgbClr val="088692"/>
      </a:accent5>
      <a:accent6>
        <a:srgbClr val="F5A43E"/>
      </a:accent6>
      <a:hlink>
        <a:srgbClr val="1BA376"/>
      </a:hlink>
      <a:folHlink>
        <a:srgbClr val="C54A95"/>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N Default Document" ma:contentTypeID="0x0101003491B67C085BEA4381EEE65AC97BC87900F3345B6DC586A240B13CC98F8171883A" ma:contentTypeVersion="33" ma:contentTypeDescription="CDN Default Document List" ma:contentTypeScope="" ma:versionID="18c291f2160a61158ef02552569e2965">
  <xsd:schema xmlns:xsd="http://www.w3.org/2001/XMLSchema" xmlns:xs="http://www.w3.org/2001/XMLSchema" xmlns:p="http://schemas.microsoft.com/office/2006/metadata/properties" xmlns:ns2="58145f34-b256-4881-98aa-197eefd36cda" xmlns:ns3="http://schemas.microsoft.com/sharepoint/v3/fields" xmlns:ns4="3da41f1a-f215-4c23-b495-b3a9d9642a80" targetNamespace="http://schemas.microsoft.com/office/2006/metadata/properties" ma:root="true" ma:fieldsID="760bf9c87ca950462b34efde56643060" ns2:_="" ns3:_="" ns4:_="">
    <xsd:import namespace="58145f34-b256-4881-98aa-197eefd36cda"/>
    <xsd:import namespace="http://schemas.microsoft.com/sharepoint/v3/fields"/>
    <xsd:import namespace="3da41f1a-f215-4c23-b495-b3a9d9642a80"/>
    <xsd:element name="properties">
      <xsd:complexType>
        <xsd:sequence>
          <xsd:element name="documentManagement">
            <xsd:complexType>
              <xsd:all>
                <xsd:element ref="ns3:_DCDateCreated" minOccurs="0"/>
                <xsd:element ref="ns2:Tax_x0020_Year_x0060_" minOccurs="0"/>
                <xsd:element ref="ns2:pad299acdc3d4c54b2453fbe8d7b7b7f" minOccurs="0"/>
                <xsd:element ref="ns2:TaxCatchAll" minOccurs="0"/>
                <xsd:element ref="ns2:TaxCatchAllLabel" minOccurs="0"/>
                <xsd:element ref="ns2:e6fd4296aebb462abe262dffcb5bf89e" minOccurs="0"/>
                <xsd:element ref="ns3:_DCDateModified" minOccurs="0"/>
                <xsd:element ref="ns2:p06203fff19a49a8bf6e537224e522bd" minOccurs="0"/>
                <xsd:element ref="ns2:de748d43fb93405aa24a7dfdafd5bf7f" minOccurs="0"/>
                <xsd:element ref="ns2:SharedWithUsers" minOccurs="0"/>
                <xsd:element ref="ns2:SharedWithDetails" minOccurs="0"/>
                <xsd:element ref="ns4:MediaServiceMetadata" minOccurs="0"/>
                <xsd:element ref="ns4:MediaServiceFastMetadata" minOccurs="0"/>
                <xsd:element ref="ns4:MediaServiceEventHashCode" minOccurs="0"/>
                <xsd:element ref="ns4:MediaServiceGenerationTime"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145f34-b256-4881-98aa-197eefd36cda" elementFormDefault="qualified">
    <xsd:import namespace="http://schemas.microsoft.com/office/2006/documentManagement/types"/>
    <xsd:import namespace="http://schemas.microsoft.com/office/infopath/2007/PartnerControls"/>
    <xsd:element name="Tax_x0020_Year_x0060_" ma:index="7" nillable="true" ma:displayName="Tax Year" ma:default="0" ma:description="Is this a Tax Year (April to March)" ma:internalName="Tax_x0020_Year_x0060_">
      <xsd:simpleType>
        <xsd:restriction base="dms:Boolean"/>
      </xsd:simpleType>
    </xsd:element>
    <xsd:element name="pad299acdc3d4c54b2453fbe8d7b7b7f" ma:index="8" nillable="true" ma:taxonomy="true" ma:internalName="pad299acdc3d4c54b2453fbe8d7b7b7f" ma:taxonomyFieldName="CDN_x0020_Department" ma:displayName="CDN Department" ma:readOnly="false" ma:default="" ma:fieldId="{9ad299ac-dc3d-4c54-b245-3fbe8d7b7b7f}" ma:sspId="6c33d3eb-c608-48d4-a6c8-22093a3c1c3a" ma:termSetId="0930f63e-1fe0-4dfd-a3b2-f8348842756c"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14462a3-80da-43b3-a813-3f0d25c1aa8f}" ma:internalName="TaxCatchAll" ma:showField="CatchAllData" ma:web="58145f34-b256-4881-98aa-197eefd36cd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14462a3-80da-43b3-a813-3f0d25c1aa8f}" ma:internalName="TaxCatchAllLabel" ma:readOnly="true" ma:showField="CatchAllDataLabel" ma:web="58145f34-b256-4881-98aa-197eefd36cda">
      <xsd:complexType>
        <xsd:complexContent>
          <xsd:extension base="dms:MultiChoiceLookup">
            <xsd:sequence>
              <xsd:element name="Value" type="dms:Lookup" maxOccurs="unbounded" minOccurs="0" nillable="true"/>
            </xsd:sequence>
          </xsd:extension>
        </xsd:complexContent>
      </xsd:complexType>
    </xsd:element>
    <xsd:element name="e6fd4296aebb462abe262dffcb5bf89e" ma:index="12" nillable="true" ma:taxonomy="true" ma:internalName="e6fd4296aebb462abe262dffcb5bf89e" ma:taxonomyFieldName="CDN_x0020_Document_x0020_Type" ma:displayName="CDN Document Type" ma:readOnly="false" ma:default="" ma:fieldId="{e6fd4296-aebb-462a-be26-2dffcb5bf89e}" ma:taxonomyMulti="true" ma:sspId="6c33d3eb-c608-48d4-a6c8-22093a3c1c3a" ma:termSetId="55d2f72e-493e-45a8-bf4e-03c2804cc8ef" ma:anchorId="6d6640ce-4c0d-41c9-8c3b-bfbcfa8b4374" ma:open="false" ma:isKeyword="false">
      <xsd:complexType>
        <xsd:sequence>
          <xsd:element ref="pc:Terms" minOccurs="0" maxOccurs="1"/>
        </xsd:sequence>
      </xsd:complexType>
    </xsd:element>
    <xsd:element name="p06203fff19a49a8bf6e537224e522bd" ma:index="16" nillable="true" ma:taxonomy="true" ma:internalName="p06203fff19a49a8bf6e537224e522bd" ma:taxonomyFieldName="Financial_x0020__x002F__x0020_Academic_x0020_Year" ma:displayName="Financial / Academic Year" ma:default="" ma:fieldId="{906203ff-f19a-49a8-bf6e-537224e522bd}" ma:sspId="6c33d3eb-c608-48d4-a6c8-22093a3c1c3a" ma:termSetId="dc85b5bd-8b63-4ed8-b9cd-c58b474ad317" ma:anchorId="00000000-0000-0000-0000-000000000000" ma:open="false" ma:isKeyword="false">
      <xsd:complexType>
        <xsd:sequence>
          <xsd:element ref="pc:Terms" minOccurs="0" maxOccurs="1"/>
        </xsd:sequence>
      </xsd:complexType>
    </xsd:element>
    <xsd:element name="de748d43fb93405aa24a7dfdafd5bf7f" ma:index="19" nillable="true" ma:taxonomy="true" ma:internalName="de748d43fb93405aa24a7dfdafd5bf7f" ma:taxonomyFieldName="Stakeholders_x002F_Companies" ma:displayName="Stakeholders/Companies" ma:default="" ma:fieldId="{de748d43-fb93-405a-a24a-7dfdafd5bf7f}" ma:sspId="6c33d3eb-c608-48d4-a6c8-22093a3c1c3a" ma:termSetId="34d3210d-307f-4f83-8890-f42e85643029" ma:anchorId="00000000-0000-0000-0000-000000000000" ma:open="false" ma:isKeyword="false">
      <xsd:complexType>
        <xsd:sequence>
          <xsd:element ref="pc:Terms" minOccurs="0" maxOccurs="1"/>
        </xsd:sequence>
      </xsd:complexType>
    </xsd:element>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4" nillable="true" ma:displayName="Date Created" ma:description="The date on which this resource was created" ma:format="DateTime" ma:internalName="_DCDateCreated">
      <xsd:simpleType>
        <xsd:restriction base="dms:DateTime"/>
      </xsd:simpleType>
    </xsd:element>
    <xsd:element name="_DCDateModified" ma:index="15" nillable="true" ma:displayName="Date Modified" ma:description="The date on which this resource was last modified" ma:format="DateTime" ma:hidden="true" ma:internalName="_DCDateModifi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a41f1a-f215-4c23-b495-b3a9d9642a8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AutoTags" ma:index="2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ma:index="2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8145f34-b256-4881-98aa-197eefd36cda"/>
    <p06203fff19a49a8bf6e537224e522bd xmlns="58145f34-b256-4881-98aa-197eefd36cda">
      <Terms xmlns="http://schemas.microsoft.com/office/infopath/2007/PartnerControls"/>
    </p06203fff19a49a8bf6e537224e522bd>
    <_DCDateModified xmlns="http://schemas.microsoft.com/sharepoint/v3/fields" xsi:nil="true"/>
    <Tax_x0020_Year_x0060_ xmlns="58145f34-b256-4881-98aa-197eefd36cda">false</Tax_x0020_Year_x0060_>
    <pad299acdc3d4c54b2453fbe8d7b7b7f xmlns="58145f34-b256-4881-98aa-197eefd36cda">
      <Terms xmlns="http://schemas.microsoft.com/office/infopath/2007/PartnerControls"/>
    </pad299acdc3d4c54b2453fbe8d7b7b7f>
    <e6fd4296aebb462abe262dffcb5bf89e xmlns="58145f34-b256-4881-98aa-197eefd36cda">
      <Terms xmlns="http://schemas.microsoft.com/office/infopath/2007/PartnerControls"/>
    </e6fd4296aebb462abe262dffcb5bf89e>
    <de748d43fb93405aa24a7dfdafd5bf7f xmlns="58145f34-b256-4881-98aa-197eefd36cda">
      <Terms xmlns="http://schemas.microsoft.com/office/infopath/2007/PartnerControls"/>
    </de748d43fb93405aa24a7dfdafd5bf7f>
    <_DCDateCreated xmlns="http://schemas.microsoft.com/sharepoint/v3/fields" xsi:nil="true"/>
  </documentManagement>
</p:properties>
</file>

<file path=customXml/itemProps1.xml><?xml version="1.0" encoding="utf-8"?>
<ds:datastoreItem xmlns:ds="http://schemas.openxmlformats.org/officeDocument/2006/customXml" ds:itemID="{14E8B5EE-9B70-4059-A15E-773BF1667531}"/>
</file>

<file path=customXml/itemProps2.xml><?xml version="1.0" encoding="utf-8"?>
<ds:datastoreItem xmlns:ds="http://schemas.openxmlformats.org/officeDocument/2006/customXml" ds:itemID="{EDFDF35D-7A59-43F0-9E41-437684F7178B}"/>
</file>

<file path=customXml/itemProps3.xml><?xml version="1.0" encoding="utf-8"?>
<ds:datastoreItem xmlns:ds="http://schemas.openxmlformats.org/officeDocument/2006/customXml" ds:itemID="{EE0AD3A2-919B-4AA6-80BE-3CAA8FF04C68}"/>
</file>

<file path=docProps/app.xml><?xml version="1.0" encoding="utf-8"?>
<Properties xmlns="http://schemas.openxmlformats.org/officeDocument/2006/extended-properties" xmlns:vt="http://schemas.openxmlformats.org/officeDocument/2006/docPropsVTypes">
  <Template>RC09XX_ICPPT_LIVE.potx</Template>
  <TotalTime>858</TotalTime>
  <Words>649</Words>
  <Application>Microsoft Office PowerPoint</Application>
  <PresentationFormat>On-screen Show (4:3)</PresentationFormat>
  <Paragraphs>87</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RC09XX_ICPPT_LIVE</vt:lpstr>
      <vt:lpstr>Evaluation for improvement: ‘tools of the trade’   Liz cook Roddy Henry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Resolve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 Aitken</dc:creator>
  <cp:lastModifiedBy>Samantha Hay</cp:lastModifiedBy>
  <cp:revision>61</cp:revision>
  <cp:lastPrinted>2016-01-26T10:16:38Z</cp:lastPrinted>
  <dcterms:created xsi:type="dcterms:W3CDTF">2015-12-01T12:31:29Z</dcterms:created>
  <dcterms:modified xsi:type="dcterms:W3CDTF">2019-06-10T09:11:23Z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0x0101003491B67C085BEA4381EEE65AC97BC87900F3345B6DC586A240B13CC98F8171883A</vt:lpwstr>
  </property>
</Properties>
</file>