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6" r:id="rId4"/>
    <p:sldId id="275" r:id="rId5"/>
    <p:sldId id="277" r:id="rId6"/>
    <p:sldId id="258" r:id="rId7"/>
    <p:sldId id="289" r:id="rId8"/>
    <p:sldId id="260" r:id="rId9"/>
    <p:sldId id="261" r:id="rId10"/>
    <p:sldId id="288" r:id="rId11"/>
    <p:sldId id="278" r:id="rId12"/>
    <p:sldId id="274" r:id="rId13"/>
    <p:sldId id="290" r:id="rId14"/>
    <p:sldId id="291" r:id="rId15"/>
    <p:sldId id="262" r:id="rId16"/>
    <p:sldId id="264" r:id="rId17"/>
    <p:sldId id="279" r:id="rId18"/>
    <p:sldId id="281" r:id="rId19"/>
    <p:sldId id="280" r:id="rId20"/>
    <p:sldId id="282" r:id="rId21"/>
    <p:sldId id="284" r:id="rId22"/>
    <p:sldId id="283" r:id="rId23"/>
    <p:sldId id="265" r:id="rId24"/>
    <p:sldId id="285" r:id="rId25"/>
    <p:sldId id="286" r:id="rId26"/>
    <p:sldId id="266" r:id="rId27"/>
    <p:sldId id="287" r:id="rId28"/>
    <p:sldId id="269" r:id="rId29"/>
    <p:sldId id="267"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255" autoAdjust="0"/>
    <p:restoredTop sz="82266" autoAdjust="0"/>
  </p:normalViewPr>
  <p:slideViewPr>
    <p:cSldViewPr snapToGrid="0">
      <p:cViewPr varScale="1">
        <p:scale>
          <a:sx n="92" d="100"/>
          <a:sy n="92" d="100"/>
        </p:scale>
        <p:origin x="516"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BEAF3-6A70-4E5C-B3A8-B3448E815DAA}" type="datetimeFigureOut">
              <a:rPr lang="en-GB" smtClean="0"/>
              <a:t>07/06/2019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6B1FD-8296-49AB-9FD3-4295570F6166}" type="slidenum">
              <a:rPr lang="en-GB" smtClean="0"/>
              <a:t>‹#›</a:t>
            </a:fld>
            <a:endParaRPr lang="en-GB"/>
          </a:p>
        </p:txBody>
      </p:sp>
    </p:spTree>
    <p:extLst>
      <p:ext uri="{BB962C8B-B14F-4D97-AF65-F5344CB8AC3E}">
        <p14:creationId xmlns:p14="http://schemas.microsoft.com/office/powerpoint/2010/main" val="233046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B6B1FD-8296-49AB-9FD3-4295570F6166}" type="slidenum">
              <a:rPr lang="en-GB" smtClean="0"/>
              <a:t>2</a:t>
            </a:fld>
            <a:endParaRPr lang="en-GB"/>
          </a:p>
        </p:txBody>
      </p:sp>
    </p:spTree>
    <p:extLst>
      <p:ext uri="{BB962C8B-B14F-4D97-AF65-F5344CB8AC3E}">
        <p14:creationId xmlns:p14="http://schemas.microsoft.com/office/powerpoint/2010/main" val="374378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B6B1FD-8296-49AB-9FD3-4295570F6166}" type="slidenum">
              <a:rPr lang="en-GB" smtClean="0"/>
              <a:t>27</a:t>
            </a:fld>
            <a:endParaRPr lang="en-GB"/>
          </a:p>
        </p:txBody>
      </p:sp>
    </p:spTree>
    <p:extLst>
      <p:ext uri="{BB962C8B-B14F-4D97-AF65-F5344CB8AC3E}">
        <p14:creationId xmlns:p14="http://schemas.microsoft.com/office/powerpoint/2010/main" val="164553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B6B1FD-8296-49AB-9FD3-4295570F6166}" type="slidenum">
              <a:rPr lang="en-GB" smtClean="0"/>
              <a:t>3</a:t>
            </a:fld>
            <a:endParaRPr lang="en-GB"/>
          </a:p>
        </p:txBody>
      </p:sp>
    </p:spTree>
    <p:extLst>
      <p:ext uri="{BB962C8B-B14F-4D97-AF65-F5344CB8AC3E}">
        <p14:creationId xmlns:p14="http://schemas.microsoft.com/office/powerpoint/2010/main" val="70375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B6B1FD-8296-49AB-9FD3-4295570F6166}" type="slidenum">
              <a:rPr lang="en-GB" smtClean="0"/>
              <a:t>4</a:t>
            </a:fld>
            <a:endParaRPr lang="en-GB"/>
          </a:p>
        </p:txBody>
      </p:sp>
    </p:spTree>
    <p:extLst>
      <p:ext uri="{BB962C8B-B14F-4D97-AF65-F5344CB8AC3E}">
        <p14:creationId xmlns:p14="http://schemas.microsoft.com/office/powerpoint/2010/main" val="2500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B6B1FD-8296-49AB-9FD3-4295570F6166}" type="slidenum">
              <a:rPr lang="en-GB" smtClean="0"/>
              <a:t>5</a:t>
            </a:fld>
            <a:endParaRPr lang="en-GB"/>
          </a:p>
        </p:txBody>
      </p:sp>
    </p:spTree>
    <p:extLst>
      <p:ext uri="{BB962C8B-B14F-4D97-AF65-F5344CB8AC3E}">
        <p14:creationId xmlns:p14="http://schemas.microsoft.com/office/powerpoint/2010/main" val="174497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B6B1FD-8296-49AB-9FD3-4295570F6166}" type="slidenum">
              <a:rPr lang="en-GB" smtClean="0"/>
              <a:t>6</a:t>
            </a:fld>
            <a:endParaRPr lang="en-GB"/>
          </a:p>
        </p:txBody>
      </p:sp>
    </p:spTree>
    <p:extLst>
      <p:ext uri="{BB962C8B-B14F-4D97-AF65-F5344CB8AC3E}">
        <p14:creationId xmlns:p14="http://schemas.microsoft.com/office/powerpoint/2010/main" val="374077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B6B1FD-8296-49AB-9FD3-4295570F6166}" type="slidenum">
              <a:rPr lang="en-GB" smtClean="0"/>
              <a:t>7</a:t>
            </a:fld>
            <a:endParaRPr lang="en-GB"/>
          </a:p>
        </p:txBody>
      </p:sp>
    </p:spTree>
    <p:extLst>
      <p:ext uri="{BB962C8B-B14F-4D97-AF65-F5344CB8AC3E}">
        <p14:creationId xmlns:p14="http://schemas.microsoft.com/office/powerpoint/2010/main" val="131511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B6B1FD-8296-49AB-9FD3-4295570F6166}" type="slidenum">
              <a:rPr lang="en-GB" smtClean="0"/>
              <a:t>11</a:t>
            </a:fld>
            <a:endParaRPr lang="en-GB"/>
          </a:p>
        </p:txBody>
      </p:sp>
    </p:spTree>
    <p:extLst>
      <p:ext uri="{BB962C8B-B14F-4D97-AF65-F5344CB8AC3E}">
        <p14:creationId xmlns:p14="http://schemas.microsoft.com/office/powerpoint/2010/main" val="114250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p>
        </p:txBody>
      </p:sp>
      <p:sp>
        <p:nvSpPr>
          <p:cNvPr id="4" name="Slide Number Placeholder 3"/>
          <p:cNvSpPr>
            <a:spLocks noGrp="1"/>
          </p:cNvSpPr>
          <p:nvPr>
            <p:ph type="sldNum" sz="quarter" idx="10"/>
          </p:nvPr>
        </p:nvSpPr>
        <p:spPr/>
        <p:txBody>
          <a:bodyPr/>
          <a:lstStyle/>
          <a:p>
            <a:fld id="{C3B6B1FD-8296-49AB-9FD3-4295570F6166}" type="slidenum">
              <a:rPr lang="en-GB" smtClean="0"/>
              <a:t>12</a:t>
            </a:fld>
            <a:endParaRPr lang="en-GB"/>
          </a:p>
        </p:txBody>
      </p:sp>
    </p:spTree>
    <p:extLst>
      <p:ext uri="{BB962C8B-B14F-4D97-AF65-F5344CB8AC3E}">
        <p14:creationId xmlns:p14="http://schemas.microsoft.com/office/powerpoint/2010/main" val="73289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B6B1FD-8296-49AB-9FD3-4295570F6166}" type="slidenum">
              <a:rPr lang="en-GB" smtClean="0"/>
              <a:t>15</a:t>
            </a:fld>
            <a:endParaRPr lang="en-GB"/>
          </a:p>
        </p:txBody>
      </p:sp>
    </p:spTree>
    <p:extLst>
      <p:ext uri="{BB962C8B-B14F-4D97-AF65-F5344CB8AC3E}">
        <p14:creationId xmlns:p14="http://schemas.microsoft.com/office/powerpoint/2010/main" val="388280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3E6177-239B-4540-A1EA-80E09F6E9ECB}"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185253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E6177-239B-4540-A1EA-80E09F6E9ECB}"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329931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E6177-239B-4540-A1EA-80E09F6E9ECB}"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135342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E6177-239B-4540-A1EA-80E09F6E9ECB}"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186608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3E6177-239B-4540-A1EA-80E09F6E9ECB}"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331808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3E6177-239B-4540-A1EA-80E09F6E9ECB}"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421577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3E6177-239B-4540-A1EA-80E09F6E9ECB}" type="datetimeFigureOut">
              <a:rPr lang="en-GB" smtClean="0"/>
              <a:t>07/06/2019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352698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3E6177-239B-4540-A1EA-80E09F6E9ECB}"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216857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E6177-239B-4540-A1EA-80E09F6E9ECB}" type="datetimeFigureOut">
              <a:rPr lang="en-GB" smtClean="0"/>
              <a:t>07/06/2019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261085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3E6177-239B-4540-A1EA-80E09F6E9ECB}"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47698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3E6177-239B-4540-A1EA-80E09F6E9ECB}"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018FA3-0F44-4833-A76F-1F355C824C4E}" type="slidenum">
              <a:rPr lang="en-GB" smtClean="0"/>
              <a:t>‹#›</a:t>
            </a:fld>
            <a:endParaRPr lang="en-GB"/>
          </a:p>
        </p:txBody>
      </p:sp>
    </p:spTree>
    <p:extLst>
      <p:ext uri="{BB962C8B-B14F-4D97-AF65-F5344CB8AC3E}">
        <p14:creationId xmlns:p14="http://schemas.microsoft.com/office/powerpoint/2010/main" val="381431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E6177-239B-4540-A1EA-80E09F6E9ECB}" type="datetimeFigureOut">
              <a:rPr lang="en-GB" smtClean="0"/>
              <a:t>07/06/2019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8FA3-0F44-4833-A76F-1F355C824C4E}" type="slidenum">
              <a:rPr lang="en-GB" smtClean="0"/>
              <a:t>‹#›</a:t>
            </a:fld>
            <a:endParaRPr lang="en-GB"/>
          </a:p>
        </p:txBody>
      </p:sp>
      <p:pic>
        <p:nvPicPr>
          <p:cNvPr id="7" name="Picture 6"/>
          <p:cNvPicPr>
            <a:picLocks noChangeAspect="1"/>
          </p:cNvPicPr>
          <p:nvPr userDrawn="1"/>
        </p:nvPicPr>
        <p:blipFill>
          <a:blip r:embed="rId13" cstate="print">
            <a:extLst>
              <a:ext uri="{BEBA8EAE-BF5A-486C-A8C5-ECC9F3942E4B}">
                <a14:imgProps xmlns:a14="http://schemas.microsoft.com/office/drawing/2010/main">
                  <a14:imgLayer r:embed="rId14">
                    <a14:imgEffect>
                      <a14:brightnessContrast bright="85000" contrast="56000"/>
                    </a14:imgEffect>
                  </a14:imgLayer>
                </a14:imgProps>
              </a:ext>
              <a:ext uri="{28A0092B-C50C-407E-A947-70E740481C1C}">
                <a14:useLocalDpi xmlns:a14="http://schemas.microsoft.com/office/drawing/2010/main" val="0"/>
              </a:ext>
            </a:extLst>
          </a:blip>
          <a:stretch>
            <a:fillRect/>
          </a:stretch>
        </p:blipFill>
        <p:spPr>
          <a:xfrm rot="2949274">
            <a:off x="-1988288" y="-5415028"/>
            <a:ext cx="13699041" cy="17830936"/>
          </a:xfrm>
          <a:prstGeom prst="rect">
            <a:avLst/>
          </a:prstGeom>
        </p:spPr>
      </p:pic>
    </p:spTree>
    <p:extLst>
      <p:ext uri="{BB962C8B-B14F-4D97-AF65-F5344CB8AC3E}">
        <p14:creationId xmlns:p14="http://schemas.microsoft.com/office/powerpoint/2010/main" val="2119309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RQ3RBq62zT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eirdrebennettart.files.wordpress.com/2014/01/img_95261.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deirdrebennettart.files.wordpress.com/2014/01/img_9462.jpg"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nc-nd/2.0/?ref=ccsearch&amp;atype=rich" TargetMode="External"/><Relationship Id="rId3" Type="http://schemas.openxmlformats.org/officeDocument/2006/relationships/image" Target="../media/image25.emf"/><Relationship Id="rId7" Type="http://schemas.openxmlformats.org/officeDocument/2006/relationships/hyperlink" Target="https://www.flickr.com/photos/76993427@N00" TargetMode="External"/><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hyperlink" Target="https://www.flickr.com/photos/76993427@N00/147628970" TargetMode="External"/><Relationship Id="rId5" Type="http://schemas.openxmlformats.org/officeDocument/2006/relationships/hyperlink" Target="https://creativecommons.org/licenses/by-nc-nd/2.0" TargetMode="Externa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instructables.com/" TargetMode="External"/><Relationship Id="rId3" Type="http://schemas.openxmlformats.org/officeDocument/2006/relationships/hyperlink" Target="http://www.zprod.org/" TargetMode="External"/><Relationship Id="rId7" Type="http://schemas.openxmlformats.org/officeDocument/2006/relationships/hyperlink" Target="https://pixabay.com/images/search/robot/" TargetMode="External"/><Relationship Id="rId2" Type="http://schemas.openxmlformats.org/officeDocument/2006/relationships/hyperlink" Target="https://www.definitions.net/definition/Electronic+art" TargetMode="External"/><Relationship Id="rId1" Type="http://schemas.openxmlformats.org/officeDocument/2006/relationships/slideLayout" Target="../slideLayouts/slideLayout2.xml"/><Relationship Id="rId6" Type="http://schemas.openxmlformats.org/officeDocument/2006/relationships/hyperlink" Target="https://search.creativecommons.org/photos" TargetMode="External"/><Relationship Id="rId5" Type="http://schemas.openxmlformats.org/officeDocument/2006/relationships/hyperlink" Target="https://www.arduino.cc/" TargetMode="External"/><Relationship Id="rId10" Type="http://schemas.openxmlformats.org/officeDocument/2006/relationships/hyperlink" Target="https://www.electronicshub.org/different-types-sensors/" TargetMode="External"/><Relationship Id="rId4" Type="http://schemas.openxmlformats.org/officeDocument/2006/relationships/hyperlink" Target="https://ars.electronica.art/news/en/" TargetMode="External"/><Relationship Id="rId9" Type="http://schemas.openxmlformats.org/officeDocument/2006/relationships/hyperlink" Target="http://www.fritzing.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K0aoxC18JgM"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cHmmomItjho"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p1Z74Sh-j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a:t>Creative Electronics</a:t>
            </a:r>
          </a:p>
        </p:txBody>
      </p:sp>
      <p:sp>
        <p:nvSpPr>
          <p:cNvPr id="3" name="Subtitle 2"/>
          <p:cNvSpPr>
            <a:spLocks noGrp="1"/>
          </p:cNvSpPr>
          <p:nvPr>
            <p:ph type="subTitle" idx="1"/>
          </p:nvPr>
        </p:nvSpPr>
        <p:spPr/>
        <p:txBody>
          <a:bodyPr>
            <a:normAutofit/>
          </a:bodyPr>
          <a:lstStyle/>
          <a:p>
            <a:r>
              <a:rPr lang="en-GB" sz="2800" b="1" dirty="0"/>
              <a:t>Deirdre Bennett – Lecturer Creative Industries</a:t>
            </a:r>
          </a:p>
          <a:p>
            <a:r>
              <a:rPr lang="en-GB" sz="2800" b="1" dirty="0"/>
              <a:t>Perth College UHI</a:t>
            </a:r>
          </a:p>
        </p:txBody>
      </p:sp>
    </p:spTree>
    <p:extLst>
      <p:ext uri="{BB962C8B-B14F-4D97-AF65-F5344CB8AC3E}">
        <p14:creationId xmlns:p14="http://schemas.microsoft.com/office/powerpoint/2010/main" val="362907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15749" cy="1325563"/>
          </a:xfrm>
        </p:spPr>
        <p:txBody>
          <a:bodyPr/>
          <a:lstStyle/>
          <a:p>
            <a:r>
              <a:rPr lang="en-GB" b="1" dirty="0">
                <a:effectLst>
                  <a:outerShdw blurRad="38100" dist="38100" dir="2700000" algn="tl">
                    <a:srgbClr val="000000">
                      <a:alpha val="43137"/>
                    </a:srgbClr>
                  </a:outerShdw>
                </a:effectLst>
              </a:rPr>
              <a:t>Dancing Man: Experiment with LEDs and Perspex</a:t>
            </a:r>
          </a:p>
        </p:txBody>
      </p:sp>
      <p:pic>
        <p:nvPicPr>
          <p:cNvPr id="4" name="RQ3RBq62zT0"/>
          <p:cNvPicPr>
            <a:picLocks noGrp="1" noRot="1" noChangeAspect="1"/>
          </p:cNvPicPr>
          <p:nvPr>
            <p:ph idx="1"/>
            <a:videoFile r:link="rId1"/>
          </p:nvPr>
        </p:nvPicPr>
        <p:blipFill>
          <a:blip r:embed="rId3"/>
          <a:stretch>
            <a:fillRect/>
          </a:stretch>
        </p:blipFill>
        <p:spPr>
          <a:xfrm>
            <a:off x="2293157" y="1525385"/>
            <a:ext cx="8105832" cy="4559531"/>
          </a:xfrm>
          <a:prstGeom prst="rect">
            <a:avLst/>
          </a:prstGeom>
        </p:spPr>
      </p:pic>
    </p:spTree>
    <p:extLst>
      <p:ext uri="{BB962C8B-B14F-4D97-AF65-F5344CB8AC3E}">
        <p14:creationId xmlns:p14="http://schemas.microsoft.com/office/powerpoint/2010/main" val="372729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228" t="19151" b="42071"/>
          <a:stretch/>
        </p:blipFill>
        <p:spPr>
          <a:xfrm>
            <a:off x="-1474839" y="-1576985"/>
            <a:ext cx="17341996" cy="10244822"/>
          </a:xfrm>
        </p:spPr>
      </p:pic>
      <p:sp>
        <p:nvSpPr>
          <p:cNvPr id="2" name="Title 1"/>
          <p:cNvSpPr>
            <a:spLocks noGrp="1"/>
          </p:cNvSpPr>
          <p:nvPr>
            <p:ph type="title"/>
          </p:nvPr>
        </p:nvSpPr>
        <p:spPr>
          <a:xfrm>
            <a:off x="383458" y="1132041"/>
            <a:ext cx="13244052" cy="1325563"/>
          </a:xfrm>
        </p:spPr>
        <p:txBody>
          <a:bodyPr>
            <a:normAutofit fontScale="90000"/>
          </a:bodyPr>
          <a:lstStyle/>
          <a:p>
            <a:r>
              <a:rPr lang="en-GB" sz="6700" b="1" dirty="0">
                <a:effectLst>
                  <a:outerShdw blurRad="38100" dist="38100" dir="2700000" algn="tl">
                    <a:srgbClr val="000000">
                      <a:alpha val="43137"/>
                    </a:srgbClr>
                  </a:outerShdw>
                </a:effectLst>
              </a:rPr>
              <a:t>What is It? 2019 </a:t>
            </a:r>
            <a:br>
              <a:rPr lang="en-GB" sz="6700" b="1" dirty="0"/>
            </a:br>
            <a:br>
              <a:rPr lang="en-GB" sz="6700" b="1" dirty="0"/>
            </a:br>
            <a:r>
              <a:rPr lang="en-GB" sz="6700" b="1" dirty="0"/>
              <a:t>This piece is a work in progress – the electronics still need to be tweaked</a:t>
            </a:r>
            <a:r>
              <a:rPr lang="en-GB" dirty="0"/>
              <a:t>.</a:t>
            </a:r>
          </a:p>
        </p:txBody>
      </p:sp>
    </p:spTree>
    <p:extLst>
      <p:ext uri="{BB962C8B-B14F-4D97-AF65-F5344CB8AC3E}">
        <p14:creationId xmlns:p14="http://schemas.microsoft.com/office/powerpoint/2010/main" val="178324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155CD5-20A0-3C43-9F0F-94B06E58A294}"/>
              </a:ext>
            </a:extLst>
          </p:cNvPr>
          <p:cNvSpPr/>
          <p:nvPr/>
        </p:nvSpPr>
        <p:spPr>
          <a:xfrm rot="19116323">
            <a:off x="9789942" y="6134100"/>
            <a:ext cx="5485621" cy="22751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398285" y="-1089870"/>
            <a:ext cx="4645250" cy="2889114"/>
          </a:xfrm>
        </p:spPr>
        <p:txBody>
          <a:bodyPr vert="horz" lIns="91440" tIns="45720" rIns="91440" bIns="45720" rtlCol="0" anchor="b">
            <a:normAutofit/>
          </a:bodyPr>
          <a:lstStyle/>
          <a:p>
            <a:r>
              <a:rPr lang="en-US" sz="6000" b="1">
                <a:solidFill>
                  <a:schemeClr val="bg1"/>
                </a:solidFill>
                <a:effectLst>
                  <a:outerShdw blurRad="38100" dist="38100" dir="2700000" algn="tl">
                    <a:srgbClr val="000000">
                      <a:alpha val="43137"/>
                    </a:srgbClr>
                  </a:outerShdw>
                </a:effectLst>
              </a:rPr>
              <a:t>What is It?</a:t>
            </a:r>
            <a:endParaRPr lang="en-US" sz="6000" b="1" dirty="0">
              <a:solidFill>
                <a:schemeClr val="bg1"/>
              </a:solidFill>
              <a:effectLst>
                <a:outerShdw blurRad="38100" dist="38100" dir="2700000" algn="tl">
                  <a:srgbClr val="000000">
                    <a:alpha val="43137"/>
                  </a:srgbClr>
                </a:outerShdw>
              </a:effectLst>
            </a:endParaRPr>
          </a:p>
        </p:txBody>
      </p:sp>
      <p:sp>
        <p:nvSpPr>
          <p:cNvPr id="74" name="Freeform: Shape 7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1" name="Picture 4" descr="IMG_9526">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2" b="14617"/>
          <a:stretch/>
        </p:blipFill>
        <p:spPr bwMode="auto">
          <a:xfrm>
            <a:off x="4870753" y="-250371"/>
            <a:ext cx="6607432" cy="7522028"/>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2" descr="IMG_9462">
            <a:hlinkClick r:id="rId5"/>
            <a:extLst>
              <a:ext uri="{FF2B5EF4-FFF2-40B4-BE49-F238E27FC236}">
                <a16:creationId xmlns:a16="http://schemas.microsoft.com/office/drawing/2014/main" id="{969F58C8-749F-4B4D-846F-CBC357AD77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074" y="-250371"/>
            <a:ext cx="5641522" cy="752202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A4B298C-5B0B-8740-9419-24BF855A08B8}"/>
              </a:ext>
            </a:extLst>
          </p:cNvPr>
          <p:cNvSpPr txBox="1"/>
          <p:nvPr/>
        </p:nvSpPr>
        <p:spPr>
          <a:xfrm>
            <a:off x="1631891" y="205579"/>
            <a:ext cx="9307286" cy="1200329"/>
          </a:xfrm>
          <a:prstGeom prst="rect">
            <a:avLst/>
          </a:prstGeom>
          <a:noFill/>
        </p:spPr>
        <p:txBody>
          <a:bodyPr wrap="square" rtlCol="0">
            <a:spAutoFit/>
          </a:bodyPr>
          <a:lstStyle/>
          <a:p>
            <a:r>
              <a:rPr lang="en-US" sz="7200" b="1" dirty="0"/>
              <a:t>Recycle &amp; Reuse </a:t>
            </a:r>
          </a:p>
        </p:txBody>
      </p:sp>
    </p:spTree>
    <p:extLst>
      <p:ext uri="{BB962C8B-B14F-4D97-AF65-F5344CB8AC3E}">
        <p14:creationId xmlns:p14="http://schemas.microsoft.com/office/powerpoint/2010/main" val="354795226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D90167-EC35-CC4E-812D-0C871572E7B4}"/>
              </a:ext>
            </a:extLst>
          </p:cNvPr>
          <p:cNvPicPr>
            <a:picLocks noChangeAspect="1"/>
          </p:cNvPicPr>
          <p:nvPr/>
        </p:nvPicPr>
        <p:blipFill rotWithShape="1">
          <a:blip r:embed="rId2">
            <a:extLst>
              <a:ext uri="{28A0092B-C50C-407E-A947-70E740481C1C}">
                <a14:useLocalDpi xmlns:a14="http://schemas.microsoft.com/office/drawing/2010/main" val="0"/>
              </a:ext>
            </a:extLst>
          </a:blip>
          <a:srcRect t="6169" r="9091" b="25649"/>
          <a:stretch/>
        </p:blipFill>
        <p:spPr>
          <a:xfrm>
            <a:off x="-2175969" y="-571494"/>
            <a:ext cx="15230990" cy="9136109"/>
          </a:xfrm>
          <a:prstGeom prst="rect">
            <a:avLst/>
          </a:prstGeom>
        </p:spPr>
      </p:pic>
      <p:sp>
        <p:nvSpPr>
          <p:cNvPr id="27" name="Freeform: Shape 2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B64D8F-98AE-1D4C-8A13-C136AC369D27}"/>
              </a:ext>
            </a:extLst>
          </p:cNvPr>
          <p:cNvSpPr>
            <a:spLocks noGrp="1"/>
          </p:cNvSpPr>
          <p:nvPr>
            <p:ph type="title"/>
          </p:nvPr>
        </p:nvSpPr>
        <p:spPr>
          <a:xfrm>
            <a:off x="428484" y="179417"/>
            <a:ext cx="4752252" cy="1043409"/>
          </a:xfrm>
        </p:spPr>
        <p:txBody>
          <a:bodyPr>
            <a:noAutofit/>
          </a:bodyPr>
          <a:lstStyle/>
          <a:p>
            <a:r>
              <a:rPr lang="en-US" sz="2800" b="1" dirty="0"/>
              <a:t>Enhance your work with sensors, screens and actuators. </a:t>
            </a:r>
          </a:p>
        </p:txBody>
      </p:sp>
      <p:sp>
        <p:nvSpPr>
          <p:cNvPr id="7" name="Content Placeholder 6">
            <a:extLst>
              <a:ext uri="{FF2B5EF4-FFF2-40B4-BE49-F238E27FC236}">
                <a16:creationId xmlns:a16="http://schemas.microsoft.com/office/drawing/2014/main" id="{E5AB07FA-D45C-D54D-B150-BC90BD39A005}"/>
              </a:ext>
            </a:extLst>
          </p:cNvPr>
          <p:cNvSpPr>
            <a:spLocks noGrp="1"/>
          </p:cNvSpPr>
          <p:nvPr>
            <p:ph idx="1"/>
          </p:nvPr>
        </p:nvSpPr>
        <p:spPr>
          <a:xfrm>
            <a:off x="687274" y="1222826"/>
            <a:ext cx="5345758" cy="4450638"/>
          </a:xfrm>
        </p:spPr>
        <p:txBody>
          <a:bodyPr anchor="t">
            <a:normAutofit/>
          </a:bodyPr>
          <a:lstStyle/>
          <a:p>
            <a:r>
              <a:rPr lang="en-GB" sz="2400" dirty="0"/>
              <a:t>Temperature Sensor</a:t>
            </a:r>
          </a:p>
          <a:p>
            <a:r>
              <a:rPr lang="en-GB" sz="2400" dirty="0"/>
              <a:t>Proximity Sensor</a:t>
            </a:r>
          </a:p>
          <a:p>
            <a:r>
              <a:rPr lang="en-GB" sz="2400" dirty="0"/>
              <a:t>IR Sensor (Infrared Sensor)</a:t>
            </a:r>
          </a:p>
          <a:p>
            <a:r>
              <a:rPr lang="en-GB" sz="2400" dirty="0"/>
              <a:t>Pressure Sensor</a:t>
            </a:r>
          </a:p>
          <a:p>
            <a:r>
              <a:rPr lang="en-GB" sz="2400" dirty="0"/>
              <a:t>Light Sensor</a:t>
            </a:r>
          </a:p>
          <a:p>
            <a:r>
              <a:rPr lang="en-GB" sz="2400" dirty="0"/>
              <a:t>Ultrasonic Sensor</a:t>
            </a:r>
          </a:p>
          <a:p>
            <a:r>
              <a:rPr lang="en-GB" sz="2400" dirty="0"/>
              <a:t>Touch Sensor</a:t>
            </a:r>
          </a:p>
          <a:p>
            <a:r>
              <a:rPr lang="en-GB" sz="2400" dirty="0"/>
              <a:t>Colour Sensor</a:t>
            </a:r>
          </a:p>
          <a:p>
            <a:r>
              <a:rPr lang="en-GB" sz="2400" dirty="0"/>
              <a:t>Tilt Sensor</a:t>
            </a:r>
          </a:p>
          <a:p>
            <a:pPr marL="0" indent="0">
              <a:buNone/>
            </a:pPr>
            <a:endParaRPr lang="en-GB" sz="700" dirty="0"/>
          </a:p>
          <a:p>
            <a:endParaRPr lang="en-US" sz="700" dirty="0"/>
          </a:p>
        </p:txBody>
      </p:sp>
    </p:spTree>
    <p:extLst>
      <p:ext uri="{BB962C8B-B14F-4D97-AF65-F5344CB8AC3E}">
        <p14:creationId xmlns:p14="http://schemas.microsoft.com/office/powerpoint/2010/main" val="308451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D03D-447A-3249-A2D4-5DF3812893AC}"/>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b="1" dirty="0"/>
              <a:t>Potential Output Enhancements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4DA3FA-21E9-DE40-BEC3-4BA25033128C}"/>
              </a:ext>
            </a:extLst>
          </p:cNvPr>
          <p:cNvSpPr>
            <a:spLocks noGrp="1"/>
          </p:cNvSpPr>
          <p:nvPr>
            <p:ph sz="half" idx="1"/>
          </p:nvPr>
        </p:nvSpPr>
        <p:spPr>
          <a:xfrm>
            <a:off x="655321" y="2575033"/>
            <a:ext cx="5120113" cy="3917841"/>
          </a:xfrm>
        </p:spPr>
        <p:txBody>
          <a:bodyPr vert="horz" lIns="91440" tIns="45720" rIns="91440" bIns="45720" rtlCol="0">
            <a:noAutofit/>
          </a:bodyPr>
          <a:lstStyle/>
          <a:p>
            <a:r>
              <a:rPr lang="en-US" sz="2400" dirty="0"/>
              <a:t>Motors including Servos</a:t>
            </a:r>
          </a:p>
          <a:p>
            <a:r>
              <a:rPr lang="en-US" sz="2400" dirty="0"/>
              <a:t>Light</a:t>
            </a:r>
          </a:p>
          <a:p>
            <a:r>
              <a:rPr lang="en-US" sz="2400" dirty="0"/>
              <a:t>Sound</a:t>
            </a:r>
          </a:p>
          <a:p>
            <a:r>
              <a:rPr lang="en-US" sz="2400" dirty="0"/>
              <a:t>Screen</a:t>
            </a:r>
          </a:p>
          <a:p>
            <a:r>
              <a:rPr lang="en-US" sz="2400" dirty="0"/>
              <a:t>Activation – Power on a device</a:t>
            </a:r>
          </a:p>
          <a:p>
            <a:r>
              <a:rPr lang="en-US" sz="2400" dirty="0"/>
              <a:t>Locks</a:t>
            </a:r>
          </a:p>
          <a:p>
            <a:r>
              <a:rPr lang="en-US" sz="2400" dirty="0"/>
              <a:t>Heat</a:t>
            </a:r>
          </a:p>
          <a:p>
            <a:r>
              <a:rPr lang="en-US" sz="2400" dirty="0"/>
              <a:t>Tweets – Social Media Content etc.</a:t>
            </a:r>
          </a:p>
        </p:txBody>
      </p:sp>
      <p:pic>
        <p:nvPicPr>
          <p:cNvPr id="6" name="Picture 5">
            <a:extLst>
              <a:ext uri="{FF2B5EF4-FFF2-40B4-BE49-F238E27FC236}">
                <a16:creationId xmlns:a16="http://schemas.microsoft.com/office/drawing/2014/main" id="{5242FFB1-E778-C149-9A61-FCC4DCDA4944}"/>
              </a:ext>
            </a:extLst>
          </p:cNvPr>
          <p:cNvPicPr>
            <a:picLocks noChangeAspect="1"/>
          </p:cNvPicPr>
          <p:nvPr/>
        </p:nvPicPr>
        <p:blipFill rotWithShape="1">
          <a:blip r:embed="rId2">
            <a:extLst>
              <a:ext uri="{28A0092B-C50C-407E-A947-70E740481C1C}">
                <a14:useLocalDpi xmlns:a14="http://schemas.microsoft.com/office/drawing/2010/main" val="0"/>
              </a:ext>
            </a:extLst>
          </a:blip>
          <a:srcRect l="2626" r="531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2033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lstStyle/>
          <a:p>
            <a:pPr>
              <a:buFontTx/>
              <a:buChar char="-"/>
            </a:pPr>
            <a:r>
              <a:rPr lang="en-GB" dirty="0"/>
              <a:t>Arduino Uno</a:t>
            </a:r>
          </a:p>
          <a:p>
            <a:pPr>
              <a:buFontTx/>
              <a:buChar char="-"/>
            </a:pPr>
            <a:r>
              <a:rPr lang="en-GB" dirty="0"/>
              <a:t>Arduino Nano</a:t>
            </a:r>
          </a:p>
          <a:p>
            <a:pPr>
              <a:buFontTx/>
              <a:buChar char="-"/>
            </a:pPr>
            <a:endParaRPr lang="en-GB" dirty="0"/>
          </a:p>
          <a:p>
            <a:r>
              <a:rPr lang="en-GB" dirty="0"/>
              <a:t>Hobbyist/Artist/ Designers</a:t>
            </a:r>
          </a:p>
          <a:p>
            <a:r>
              <a:rPr lang="en-GB" dirty="0"/>
              <a:t>Prototyping &amp; Installation/Interactive Art</a:t>
            </a:r>
          </a:p>
          <a:p>
            <a:r>
              <a:rPr lang="en-GB" dirty="0"/>
              <a:t>Open Source</a:t>
            </a:r>
          </a:p>
          <a:p>
            <a:r>
              <a:rPr lang="en-GB" dirty="0"/>
              <a:t>Global Community</a:t>
            </a:r>
          </a:p>
          <a:p>
            <a:r>
              <a:rPr lang="en-GB" dirty="0"/>
              <a:t>Easy to learn and inexpensive</a:t>
            </a:r>
          </a:p>
          <a:p>
            <a:pPr marL="0" indent="0">
              <a:buNone/>
            </a:pP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5000" b="9668"/>
          <a:stretch/>
        </p:blipFill>
        <p:spPr>
          <a:xfrm>
            <a:off x="7147888" y="2144683"/>
            <a:ext cx="4747402" cy="3839621"/>
          </a:xfrm>
          <a:prstGeom prst="rect">
            <a:avLst/>
          </a:prstGeom>
        </p:spPr>
      </p:pic>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Arduino - Microprocessor</a:t>
            </a:r>
            <a:endParaRPr lang="en-GB" dirty="0"/>
          </a:p>
        </p:txBody>
      </p:sp>
      <p:sp>
        <p:nvSpPr>
          <p:cNvPr id="5" name="TextBox 4"/>
          <p:cNvSpPr txBox="1"/>
          <p:nvPr/>
        </p:nvSpPr>
        <p:spPr>
          <a:xfrm>
            <a:off x="971550" y="6469618"/>
            <a:ext cx="5943600" cy="369332"/>
          </a:xfrm>
          <a:prstGeom prst="rect">
            <a:avLst/>
          </a:prstGeom>
          <a:noFill/>
        </p:spPr>
        <p:txBody>
          <a:bodyPr wrap="square" rtlCol="0">
            <a:spAutoFit/>
          </a:bodyPr>
          <a:lstStyle/>
          <a:p>
            <a:r>
              <a:rPr lang="en-GB" dirty="0"/>
              <a:t>https://www.arduino.cc/</a:t>
            </a:r>
          </a:p>
        </p:txBody>
      </p:sp>
    </p:spTree>
    <p:extLst>
      <p:ext uri="{BB962C8B-B14F-4D97-AF65-F5344CB8AC3E}">
        <p14:creationId xmlns:p14="http://schemas.microsoft.com/office/powerpoint/2010/main" val="140533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GB" b="1" dirty="0">
                <a:effectLst>
                  <a:outerShdw blurRad="38100" dist="38100" dir="2700000" algn="tl">
                    <a:srgbClr val="000000">
                      <a:alpha val="43137"/>
                    </a:srgbClr>
                  </a:outerShdw>
                </a:effectLst>
              </a:rPr>
              <a:t>Arduino - Learning the Basics</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55321" y="2575034"/>
            <a:ext cx="5120113" cy="3462228"/>
          </a:xfrm>
        </p:spPr>
        <p:txBody>
          <a:bodyPr>
            <a:normAutofit/>
          </a:bodyPr>
          <a:lstStyle/>
          <a:p>
            <a:pPr marL="0" indent="0">
              <a:buNone/>
            </a:pPr>
            <a:r>
              <a:rPr lang="en-GB" sz="1500"/>
              <a:t>When learning to use electronics you first need to understand the basics of electricity.  This will make it easier to understand how your projects work.</a:t>
            </a:r>
          </a:p>
          <a:p>
            <a:pPr marL="0" indent="0">
              <a:buNone/>
            </a:pPr>
            <a:endParaRPr lang="en-GB" sz="1500"/>
          </a:p>
          <a:p>
            <a:pPr marL="0" indent="0">
              <a:buNone/>
            </a:pPr>
            <a:r>
              <a:rPr lang="en-GB" sz="1500"/>
              <a:t>Two main features of electricity are the </a:t>
            </a:r>
            <a:r>
              <a:rPr lang="en-GB" sz="1500" b="1" i="1"/>
              <a:t>Voltage</a:t>
            </a:r>
            <a:r>
              <a:rPr lang="en-GB" sz="1500"/>
              <a:t>, measured in </a:t>
            </a:r>
            <a:r>
              <a:rPr lang="en-GB" sz="1500" b="1" i="1"/>
              <a:t>Volts </a:t>
            </a:r>
            <a:r>
              <a:rPr lang="en-GB" sz="1500"/>
              <a:t>and the </a:t>
            </a:r>
            <a:r>
              <a:rPr lang="en-GB" sz="1500" b="1" i="1"/>
              <a:t>Current</a:t>
            </a:r>
            <a:r>
              <a:rPr lang="en-GB" sz="1500"/>
              <a:t>, measured in </a:t>
            </a:r>
            <a:r>
              <a:rPr lang="en-GB" sz="1500" b="1" i="1"/>
              <a:t>Amperes</a:t>
            </a:r>
            <a:r>
              <a:rPr lang="en-GB" sz="1500"/>
              <a:t>.</a:t>
            </a:r>
          </a:p>
          <a:p>
            <a:pPr marL="0" indent="0">
              <a:buNone/>
            </a:pPr>
            <a:endParaRPr lang="en-GB" sz="1500"/>
          </a:p>
          <a:p>
            <a:pPr marL="0" indent="0">
              <a:buNone/>
            </a:pPr>
            <a:r>
              <a:rPr lang="en-GB" sz="1500"/>
              <a:t>They are similar to a waterfall with:</a:t>
            </a:r>
          </a:p>
          <a:p>
            <a:pPr marL="0" indent="0">
              <a:buNone/>
            </a:pPr>
            <a:r>
              <a:rPr lang="en-GB" sz="1500" b="1" i="1"/>
              <a:t> Volts (V): </a:t>
            </a:r>
            <a:r>
              <a:rPr lang="en-GB" sz="1500"/>
              <a:t>how high is the drop</a:t>
            </a:r>
          </a:p>
          <a:p>
            <a:pPr marL="0" indent="0">
              <a:buNone/>
            </a:pPr>
            <a:r>
              <a:rPr lang="en-GB" sz="1500" b="1" i="1"/>
              <a:t> Amps (A): </a:t>
            </a:r>
            <a:r>
              <a:rPr lang="en-GB" sz="1500"/>
              <a:t>how strong is the current</a:t>
            </a:r>
          </a:p>
          <a:p>
            <a:pPr marL="0" indent="0">
              <a:buNone/>
            </a:pPr>
            <a:r>
              <a:rPr lang="en-GB" sz="1500"/>
              <a:t> </a:t>
            </a:r>
            <a:r>
              <a:rPr lang="en-GB" sz="1500" b="1" i="1"/>
              <a:t>Ohm (Ω): </a:t>
            </a:r>
            <a:r>
              <a:rPr lang="en-GB" sz="1500"/>
              <a:t>How many rocks are in the way.</a:t>
            </a:r>
          </a:p>
          <a:p>
            <a:pPr marL="0" indent="0">
              <a:buNone/>
            </a:pPr>
            <a:endParaRPr lang="en-GB" sz="1500"/>
          </a:p>
          <a:p>
            <a:pPr marL="0" indent="0">
              <a:buNone/>
            </a:pPr>
            <a:endParaRPr lang="en-GB" sz="150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826"/>
          <a:stretch/>
        </p:blipFill>
        <p:spPr>
          <a:xfrm flipH="1">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1241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AC – DC (Not the Band)</a:t>
            </a:r>
            <a:br>
              <a:rPr lang="en-GB" dirty="0"/>
            </a:br>
            <a:endParaRPr lang="en-GB" dirty="0"/>
          </a:p>
        </p:txBody>
      </p:sp>
      <p:sp>
        <p:nvSpPr>
          <p:cNvPr id="3" name="Content Placeholder 2"/>
          <p:cNvSpPr>
            <a:spLocks noGrp="1"/>
          </p:cNvSpPr>
          <p:nvPr>
            <p:ph idx="1"/>
          </p:nvPr>
        </p:nvSpPr>
        <p:spPr>
          <a:solidFill>
            <a:schemeClr val="bg1"/>
          </a:solidFill>
        </p:spPr>
        <p:txBody>
          <a:bodyPr/>
          <a:lstStyle/>
          <a:p>
            <a:pPr marL="0" indent="0">
              <a:buNone/>
            </a:pPr>
            <a:r>
              <a:rPr lang="en-GB" b="1" dirty="0"/>
              <a:t>Alternating Current  </a:t>
            </a:r>
            <a:r>
              <a:rPr lang="en-GB" dirty="0"/>
              <a:t>- Power lines and Household Sockets</a:t>
            </a:r>
          </a:p>
          <a:p>
            <a:pPr marL="0" indent="0">
              <a:buNone/>
            </a:pPr>
            <a:endParaRPr lang="en-GB" dirty="0"/>
          </a:p>
          <a:p>
            <a:pPr marL="0" indent="0">
              <a:buNone/>
            </a:pPr>
            <a:r>
              <a:rPr lang="en-GB" b="1" dirty="0"/>
              <a:t>Direct Current </a:t>
            </a:r>
            <a:r>
              <a:rPr lang="en-GB" dirty="0"/>
              <a:t>– Batteries and Solar Panels</a:t>
            </a:r>
          </a:p>
          <a:p>
            <a:pPr marL="0" indent="0">
              <a:buNone/>
            </a:pPr>
            <a:endParaRPr lang="en-GB" dirty="0"/>
          </a:p>
          <a:p>
            <a:pPr marL="0" indent="0">
              <a:buNone/>
            </a:pPr>
            <a:r>
              <a:rPr lang="en-GB" dirty="0"/>
              <a:t>We often use devices that convert AC to DC</a:t>
            </a:r>
          </a:p>
          <a:p>
            <a:r>
              <a:rPr lang="en-GB" dirty="0"/>
              <a:t>AC to DC Adapter</a:t>
            </a:r>
          </a:p>
          <a:p>
            <a:r>
              <a:rPr lang="en-GB" dirty="0"/>
              <a:t>Bench Power Supply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296095" y="762794"/>
            <a:ext cx="4105102" cy="323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62295">
            <a:off x="10219465" y="3393482"/>
            <a:ext cx="1657348" cy="21756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7685" y="342216"/>
            <a:ext cx="2240200" cy="18798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4683" y="3423102"/>
            <a:ext cx="2512884" cy="2975784"/>
          </a:xfrm>
          <a:prstGeom prst="rect">
            <a:avLst/>
          </a:prstGeom>
        </p:spPr>
      </p:pic>
    </p:spTree>
    <p:extLst>
      <p:ext uri="{BB962C8B-B14F-4D97-AF65-F5344CB8AC3E}">
        <p14:creationId xmlns:p14="http://schemas.microsoft.com/office/powerpoint/2010/main" val="227652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p:cNvPicPr>
            <a:picLocks noChangeAspect="1"/>
          </p:cNvPicPr>
          <p:nvPr/>
        </p:nvPicPr>
        <p:blipFill rotWithShape="1">
          <a:blip r:embed="rId3"/>
          <a:srcRect l="34709" t="32670" r="28746" b="20284"/>
          <a:stretch/>
        </p:blipFill>
        <p:spPr>
          <a:xfrm>
            <a:off x="429349" y="2113276"/>
            <a:ext cx="3661831" cy="2651647"/>
          </a:xfrm>
          <a:prstGeom prst="rect">
            <a:avLst/>
          </a:prstGeom>
        </p:spPr>
      </p:pic>
      <p:sp>
        <p:nvSpPr>
          <p:cNvPr id="3" name="Content Placeholder 2"/>
          <p:cNvSpPr>
            <a:spLocks noGrp="1"/>
          </p:cNvSpPr>
          <p:nvPr>
            <p:ph idx="1"/>
          </p:nvPr>
        </p:nvSpPr>
        <p:spPr>
          <a:xfrm>
            <a:off x="5453277" y="1066800"/>
            <a:ext cx="5614875" cy="4994171"/>
          </a:xfrm>
        </p:spPr>
        <p:txBody>
          <a:bodyPr anchor="ctr">
            <a:normAutofit/>
          </a:bodyPr>
          <a:lstStyle/>
          <a:p>
            <a:pPr marL="0" indent="0">
              <a:buNone/>
            </a:pPr>
            <a:r>
              <a:rPr lang="en-GB" dirty="0">
                <a:solidFill>
                  <a:srgbClr val="000000"/>
                </a:solidFill>
              </a:rPr>
              <a:t>Arduino projects mostly use direct current. DC current is polarised: the supply has positive and a negative sides, and it is very important to connect things the right way.</a:t>
            </a:r>
          </a:p>
          <a:p>
            <a:pPr marL="0" indent="0">
              <a:buNone/>
            </a:pPr>
            <a:r>
              <a:rPr lang="en-GB" b="1" dirty="0">
                <a:solidFill>
                  <a:srgbClr val="C00000"/>
                </a:solidFill>
              </a:rPr>
              <a:t>+ 5v - 12v</a:t>
            </a:r>
          </a:p>
          <a:p>
            <a:pPr marL="0" indent="0">
              <a:buNone/>
            </a:pPr>
            <a:r>
              <a:rPr lang="en-GB" b="1" dirty="0">
                <a:solidFill>
                  <a:srgbClr val="000000"/>
                </a:solidFill>
                <a:effectLst>
                  <a:outerShdw blurRad="38100" dist="38100" dir="2700000" algn="tl">
                    <a:srgbClr val="000000">
                      <a:alpha val="43137"/>
                    </a:srgbClr>
                  </a:outerShdw>
                </a:effectLst>
              </a:rPr>
              <a:t>-</a:t>
            </a:r>
            <a:r>
              <a:rPr lang="en-GB" b="1" dirty="0">
                <a:solidFill>
                  <a:srgbClr val="000000"/>
                </a:solidFill>
              </a:rPr>
              <a:t> 0v Ground</a:t>
            </a:r>
          </a:p>
          <a:p>
            <a:pPr marL="0" indent="0">
              <a:buNone/>
            </a:pPr>
            <a:endParaRPr lang="en-GB" dirty="0">
              <a:solidFill>
                <a:srgbClr val="000000"/>
              </a:solidFill>
            </a:endParaRPr>
          </a:p>
          <a:p>
            <a:pPr marL="0" indent="0">
              <a:buNone/>
            </a:pPr>
            <a:r>
              <a:rPr lang="en-GB" dirty="0">
                <a:solidFill>
                  <a:srgbClr val="C00000"/>
                </a:solidFill>
              </a:rPr>
              <a:t>!! Important !!.... NEVER directly connect the </a:t>
            </a:r>
            <a:r>
              <a:rPr lang="en-GB" b="1" dirty="0">
                <a:solidFill>
                  <a:srgbClr val="C00000"/>
                </a:solidFill>
              </a:rPr>
              <a:t>+ </a:t>
            </a:r>
            <a:r>
              <a:rPr lang="en-GB" dirty="0">
                <a:solidFill>
                  <a:srgbClr val="C00000"/>
                </a:solidFill>
              </a:rPr>
              <a:t>to the </a:t>
            </a:r>
            <a:r>
              <a:rPr lang="en-GB" b="1" dirty="0">
                <a:solidFill>
                  <a:srgbClr val="C00000"/>
                </a:solidFill>
              </a:rPr>
              <a:t>- </a:t>
            </a:r>
            <a:r>
              <a:rPr lang="en-GB" dirty="0">
                <a:solidFill>
                  <a:srgbClr val="C00000"/>
                </a:solidFill>
              </a:rPr>
              <a:t>This will fry the components.</a:t>
            </a:r>
          </a:p>
        </p:txBody>
      </p:sp>
    </p:spTree>
    <p:extLst>
      <p:ext uri="{BB962C8B-B14F-4D97-AF65-F5344CB8AC3E}">
        <p14:creationId xmlns:p14="http://schemas.microsoft.com/office/powerpoint/2010/main" val="1824338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Analogue and Digital</a:t>
            </a:r>
          </a:p>
        </p:txBody>
      </p:sp>
      <p:sp>
        <p:nvSpPr>
          <p:cNvPr id="3" name="Content Placeholder 2"/>
          <p:cNvSpPr>
            <a:spLocks noGrp="1"/>
          </p:cNvSpPr>
          <p:nvPr>
            <p:ph idx="1"/>
          </p:nvPr>
        </p:nvSpPr>
        <p:spPr>
          <a:solidFill>
            <a:schemeClr val="bg1"/>
          </a:solidFill>
        </p:spPr>
        <p:txBody>
          <a:bodyPr/>
          <a:lstStyle/>
          <a:p>
            <a:r>
              <a:rPr lang="en-GB" b="1" dirty="0"/>
              <a:t>Analogue</a:t>
            </a:r>
            <a:r>
              <a:rPr lang="en-GB" dirty="0"/>
              <a:t> – Organic incremental changes</a:t>
            </a:r>
          </a:p>
          <a:p>
            <a:r>
              <a:rPr lang="en-GB" b="1" dirty="0"/>
              <a:t>Digital</a:t>
            </a:r>
            <a:r>
              <a:rPr lang="en-GB" dirty="0"/>
              <a:t> – 1s and 0s – On and Off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8816" y="2855376"/>
            <a:ext cx="3266123" cy="3266123"/>
          </a:xfrm>
          <a:prstGeom prst="rect">
            <a:avLst/>
          </a:prstGeom>
        </p:spPr>
      </p:pic>
      <p:pic>
        <p:nvPicPr>
          <p:cNvPr id="6" name="Picture 5">
            <a:extLst>
              <a:ext uri="{FF2B5EF4-FFF2-40B4-BE49-F238E27FC236}">
                <a16:creationId xmlns:a16="http://schemas.microsoft.com/office/drawing/2014/main" id="{CE0452A1-8438-4A40-A36A-DC1F72DC0A17}"/>
              </a:ext>
            </a:extLst>
          </p:cNvPr>
          <p:cNvPicPr>
            <a:picLocks noChangeAspect="1"/>
          </p:cNvPicPr>
          <p:nvPr/>
        </p:nvPicPr>
        <p:blipFill>
          <a:blip r:embed="rId3"/>
          <a:stretch>
            <a:fillRect/>
          </a:stretch>
        </p:blipFill>
        <p:spPr>
          <a:xfrm>
            <a:off x="1997137" y="3045777"/>
            <a:ext cx="3021693" cy="2885322"/>
          </a:xfrm>
          <a:prstGeom prst="rect">
            <a:avLst/>
          </a:prstGeom>
        </p:spPr>
      </p:pic>
    </p:spTree>
    <p:extLst>
      <p:ext uri="{BB962C8B-B14F-4D97-AF65-F5344CB8AC3E}">
        <p14:creationId xmlns:p14="http://schemas.microsoft.com/office/powerpoint/2010/main" val="1169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What is Creative Electronics?</a:t>
            </a:r>
          </a:p>
        </p:txBody>
      </p:sp>
      <p:sp>
        <p:nvSpPr>
          <p:cNvPr id="3" name="Content Placeholder 2"/>
          <p:cNvSpPr>
            <a:spLocks noGrp="1"/>
          </p:cNvSpPr>
          <p:nvPr>
            <p:ph idx="1"/>
          </p:nvPr>
        </p:nvSpPr>
        <p:spPr>
          <a:solidFill>
            <a:schemeClr val="bg1"/>
          </a:solidFill>
        </p:spPr>
        <p:txBody>
          <a:bodyPr>
            <a:normAutofit/>
          </a:bodyPr>
          <a:lstStyle/>
          <a:p>
            <a:pPr marL="0" indent="0" algn="ctr">
              <a:buNone/>
            </a:pPr>
            <a:r>
              <a:rPr lang="en-GB" i="1" dirty="0"/>
              <a:t>“Also known as Electronic Art or Digital Media Art: It is a form of art that makes use of electronic media or more broadly refers to technology and or electronic media. It is related to information art new media art, video art, digital art, interactive art, internet art and electronic music. It is considered an outgrowth of conceptual art and systems art”</a:t>
            </a:r>
          </a:p>
          <a:p>
            <a:pPr marL="0" indent="0" algn="r">
              <a:buNone/>
            </a:pPr>
            <a:endParaRPr lang="en-GB" i="1" dirty="0"/>
          </a:p>
          <a:p>
            <a:pPr marL="0" indent="0" algn="r">
              <a:buNone/>
            </a:pPr>
            <a:r>
              <a:rPr lang="en-GB" i="1" dirty="0"/>
              <a:t>www.definitions.net</a:t>
            </a:r>
          </a:p>
        </p:txBody>
      </p:sp>
    </p:spTree>
    <p:extLst>
      <p:ext uri="{BB962C8B-B14F-4D97-AF65-F5344CB8AC3E}">
        <p14:creationId xmlns:p14="http://schemas.microsoft.com/office/powerpoint/2010/main" val="1340235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Some Basic Components</a:t>
            </a:r>
          </a:p>
        </p:txBody>
      </p:sp>
      <p:pic>
        <p:nvPicPr>
          <p:cNvPr id="4" name="Content Placeholder 3"/>
          <p:cNvPicPr>
            <a:picLocks noGrp="1" noChangeAspect="1"/>
          </p:cNvPicPr>
          <p:nvPr>
            <p:ph idx="1"/>
          </p:nvPr>
        </p:nvPicPr>
        <p:blipFill>
          <a:blip r:embed="rId2"/>
          <a:stretch>
            <a:fillRect/>
          </a:stretch>
        </p:blipFill>
        <p:spPr>
          <a:xfrm>
            <a:off x="9711682" y="4322735"/>
            <a:ext cx="2624128" cy="1807878"/>
          </a:xfrm>
          <a:prstGeom prst="rect">
            <a:avLst/>
          </a:prstGeom>
        </p:spPr>
      </p:pic>
      <p:pic>
        <p:nvPicPr>
          <p:cNvPr id="5" name="Picture 4"/>
          <p:cNvPicPr>
            <a:picLocks noChangeAspect="1"/>
          </p:cNvPicPr>
          <p:nvPr/>
        </p:nvPicPr>
        <p:blipFill>
          <a:blip r:embed="rId3"/>
          <a:stretch>
            <a:fillRect/>
          </a:stretch>
        </p:blipFill>
        <p:spPr>
          <a:xfrm>
            <a:off x="9667232" y="-328765"/>
            <a:ext cx="3031443" cy="21941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232" y="2086110"/>
            <a:ext cx="2520521" cy="1884077"/>
          </a:xfrm>
          <a:prstGeom prst="rect">
            <a:avLst/>
          </a:prstGeom>
        </p:spPr>
      </p:pic>
      <p:sp>
        <p:nvSpPr>
          <p:cNvPr id="10" name="AutoShape 2"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DQo=">
            <a:hlinkClick r:id="rId5"/>
          </p:cNvPr>
          <p:cNvSpPr>
            <a:spLocks noChangeAspect="1" noChangeArrowheads="1"/>
          </p:cNvSpPr>
          <p:nvPr/>
        </p:nvSpPr>
        <p:spPr bwMode="auto">
          <a:xfrm>
            <a:off x="9276707" y="49566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3"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
          <p:cNvSpPr>
            <a:spLocks noChangeAspect="1" noChangeArrowheads="1"/>
          </p:cNvSpPr>
          <p:nvPr/>
        </p:nvSpPr>
        <p:spPr bwMode="auto">
          <a:xfrm>
            <a:off x="9406882" y="49566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y40NyIgY3k9IjI4LjczNiIgcj0iMjkuNDcxIi8+DQoJPGc+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DQoJPC9nPg0KPC9nPg0KPC9zdmc+DQo="/>
          <p:cNvSpPr>
            <a:spLocks noChangeAspect="1" noChangeArrowheads="1"/>
          </p:cNvSpPr>
          <p:nvPr/>
        </p:nvSpPr>
        <p:spPr bwMode="auto">
          <a:xfrm>
            <a:off x="9537057" y="49566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5" descr="data:image/svg+xml;base64,PD94bWwgdmVyc2lvbj0iMS4wIiBlbmNvZGluZz0idXRmLTgiPz4NCjwhLS0gR2VuZXJhdG9yOiBBZG9iZSBJbGx1c3RyYXRvciAxMy4wLjIsIFNWRyBFeHBvcnQgUGx1Zy1JbiAuIFNWRyBWZXJzaW9uOiA2LjAwIEJ1aWxkIDE0OTQ4KSAgLS0+DQo8IURPQ1RZUEUgc3ZnIFBVQkxJQyAiLS8vVzNDLy9EVEQgU1ZHIDEuMS8vRU4iICJodHRwOi8vd3d3LnczLm9yZy9HcmFwaGljcy9TVkcvMS4xL0RURC9zdmcxMS5kdGQiPg0KPHN2ZyB2ZXJzaW9uPSIxLjEiIGlkPSJMYXllcl8xIiB4bWxucz0iaHR0cDovL3d3dy53My5vcmcvMjAwMC9zdmciIHhtbG5zOnhsaW5rPSJodHRwOi8vd3d3LnczLm9yZy8xOTk5L3hsaW5rIiB4PSIwcHgiIHk9IjBweCINCgkgd2lkdGg9IjY0LjAwMDk3N3B4IiBoZWlnaHQ9IjY0cHgiIHZpZXdCb3g9IjAgMCA2NC4wMDA5NzcgNjQiIGVuYWJsZS1iYWNrZ3JvdW5kPSJuZXcgMCAwIDY0LjAwMDk3NyA2NCIgeG1sOnNwYWNlPSJwcmVzZXJ2ZSI+DQo8Zz4NCgk8Y2lyY2xlIGZpbGw9IiNGRkZGRkYiIGN4PSIzMi4wNjQ0NTMiIGN5PSIzMS43ODgwODYiIHI9IjI5LjAxMjY5NSIvPg0KCTxnPg0KCQk8cGF0aCBkPSJNMzEuOTQzODQ4LDBDNDAuODk2NDg0LDAsNDguNDc2NTYyLDMuMTA1NDY5LDU0LjY4NzUsOS4zMTQ0NTNDNjAuODk0NTMxLDE1LjQ4NjMyOCw2NC4wMDA5NzcsMjMuMDQ1ODk4LDY0LjAwMDk3NywzMg0KCQkJcy0zLjA0ODgyOCwxNi40NTcwMzEtOS4xNDU1MDgsMjIuNTEzNjcyQzQ4LjQxNzk2OSw2MC44Mzc4OTEsNDAuNzc5Mjk3LDY0LDMxLjk0Mjg3MSw2NA0KCQkJYy04LjY0ODkyNiwwLTE2LjE1MjgzMi0zLjE0MjU3OC0yMi41MTM2NzItOS40Mjk2ODhDMy4xNDQwNDMsNDguMjg2MTMzLDAsNDAuNzYxNzE5LDAsMzIuMDAwOTc3DQoJCQljMC04LjcyMzYzMywzLjE0NDA0My0xNi4yODUxNTYsOS40MjkxOTktMjIuNjg0NTdDMTUuNjQwMTM3LDMuMTA1NDY5LDIzLjE0NTAyLDAsMzEuOTQzODQ4LDB6IE0zMi4wNjA1NDcsNS43NzE0ODQNCgkJCWMtNy4yNzUzOTEsMC0xMy40Mjk2ODgsMi41NzAzMTItMTguNDU4NDk2LDcuNzE0ODQ0QzguMzgxODM2LDE4Ljc4MzIwMyw1Ljc3Mjk0OSwyNC45NTQxMDIsNS43NzI5NDksMzINCgkJCWMwLDcuMTI1LDIuNTg5ODQ0LDEzLjI1NjgzNiw3Ljc3MDAyLDE4LjQwMDM5MWM1LjE4MTE1Miw1LjE4MTY0MSwxMS4zNTIwNTEsNy43NzA1MDgsMTguNTE1NjI1LDcuNzcwNTA4DQoJCQljNy4xMjMwNDcsMCwxMy4zMzIwMzEtMi42MDgzOTgsMTguNjI2OTUzLTcuODI4MTI1QzU1LjcxMzg2Nyw0NS40NjY3OTcsNTguMjI4NTE2LDM5LjM1MzUxNiw1OC4yMjg1MTYsMzINCgkJCWMwLTcuMzEyNS0yLjU1MzcxMS0xMy40ODQzNzUtNy42NTYyNS0xOC41MTM2NzJDNDUuNTA0ODgzLDguMzQxNzk3LDM5LjMzMzk4NCw1Ljc3MTQ4NCwzMi4wNjA1NDcsNS43NzE0ODR6IE00NC4xMTcxODgsMjQuNDU2MDU1DQoJCQl2NS40ODUzNTJIMjAuODU5ODYzdi01LjQ4NTM1Mkg0NC4xMTcxODh6IE00NC4xMTcxODgsMzQuNzQzMTY0djUuNDgxNDQ1SDIwLjg1OTg2M3YtNS40ODE0NDVINDQuMTE3MTg4eiIvPg0KCTwvZz4NCjwvZz4NCjwvc3ZnPg0K"/>
          <p:cNvSpPr>
            <a:spLocks noChangeAspect="1" noChangeArrowheads="1"/>
          </p:cNvSpPr>
          <p:nvPr/>
        </p:nvSpPr>
        <p:spPr bwMode="auto">
          <a:xfrm>
            <a:off x="9667232" y="49566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extBox 15"/>
          <p:cNvSpPr txBox="1"/>
          <p:nvPr/>
        </p:nvSpPr>
        <p:spPr>
          <a:xfrm>
            <a:off x="689920" y="1325262"/>
            <a:ext cx="6057900" cy="544764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400" dirty="0"/>
              <a:t>Jumper Wires</a:t>
            </a:r>
          </a:p>
          <a:p>
            <a:pPr marL="285750" indent="-285750">
              <a:buFont typeface="Arial" panose="020B0604020202020204" pitchFamily="34" charset="0"/>
              <a:buChar char="•"/>
            </a:pPr>
            <a:r>
              <a:rPr lang="en-GB" sz="2400" dirty="0"/>
              <a:t>Led (Light Emitting Diodes)</a:t>
            </a:r>
          </a:p>
          <a:p>
            <a:pPr marL="285750" indent="-285750">
              <a:buFont typeface="Arial" panose="020B0604020202020204" pitchFamily="34" charset="0"/>
              <a:buChar char="•"/>
            </a:pPr>
            <a:r>
              <a:rPr lang="en-GB" sz="2400" dirty="0"/>
              <a:t>Resisters</a:t>
            </a:r>
          </a:p>
          <a:p>
            <a:pPr marL="285750" indent="-285750">
              <a:buFont typeface="Arial" panose="020B0604020202020204" pitchFamily="34" charset="0"/>
              <a:buChar char="•"/>
            </a:pPr>
            <a:r>
              <a:rPr lang="en-GB" sz="2400" dirty="0"/>
              <a:t>Breadboard – Prototyping Board</a:t>
            </a:r>
          </a:p>
          <a:p>
            <a:pPr marL="285750" indent="-285750">
              <a:buFont typeface="Arial" panose="020B0604020202020204" pitchFamily="34" charset="0"/>
              <a:buChar char="•"/>
            </a:pPr>
            <a:r>
              <a:rPr lang="en-GB" sz="2400" dirty="0"/>
              <a:t>Sensors – e.g. LDR (Light Dependant Resisters), Infrared, Ultrasonic ……lots and lots!</a:t>
            </a:r>
          </a:p>
          <a:p>
            <a:pPr marL="285750" indent="-285750">
              <a:buFont typeface="Arial" panose="020B0604020202020204" pitchFamily="34" charset="0"/>
              <a:buChar char="•"/>
            </a:pPr>
            <a:r>
              <a:rPr lang="en-GB" sz="2400" dirty="0"/>
              <a:t>Motors</a:t>
            </a:r>
          </a:p>
          <a:p>
            <a:pPr marL="285750" indent="-285750">
              <a:buFont typeface="Arial" panose="020B0604020202020204" pitchFamily="34" charset="0"/>
              <a:buChar char="•"/>
            </a:pPr>
            <a:r>
              <a:rPr lang="en-GB" sz="2400" dirty="0"/>
              <a:t>Transistors</a:t>
            </a:r>
          </a:p>
          <a:p>
            <a:pPr marL="285750" indent="-285750">
              <a:buFont typeface="Arial" panose="020B0604020202020204" pitchFamily="34" charset="0"/>
              <a:buChar char="•"/>
            </a:pPr>
            <a:r>
              <a:rPr lang="en-GB" sz="2400" dirty="0"/>
              <a:t>Switches</a:t>
            </a:r>
          </a:p>
          <a:p>
            <a:pPr marL="285750" indent="-285750">
              <a:buFont typeface="Arial" panose="020B0604020202020204" pitchFamily="34" charset="0"/>
              <a:buChar char="•"/>
            </a:pPr>
            <a:r>
              <a:rPr lang="en-GB" sz="2400" dirty="0"/>
              <a:t>Piezo and Speakers</a:t>
            </a:r>
          </a:p>
          <a:p>
            <a:pPr marL="285750" indent="-285750">
              <a:buFont typeface="Arial" panose="020B0604020202020204" pitchFamily="34" charset="0"/>
              <a:buChar char="•"/>
            </a:pPr>
            <a:endParaRPr lang="en-GB" sz="2800" dirty="0"/>
          </a:p>
          <a:p>
            <a:r>
              <a:rPr lang="en-GB" sz="2800" dirty="0"/>
              <a:t>Lots and Lots and Lots and Lots!!!!</a:t>
            </a:r>
          </a:p>
          <a:p>
            <a:pPr marL="285750" indent="-285750">
              <a:buFont typeface="Arial" panose="020B0604020202020204" pitchFamily="34" charset="0"/>
              <a:buChar char="•"/>
            </a:pPr>
            <a:endParaRPr lang="en-GB" sz="2800" dirty="0"/>
          </a:p>
        </p:txBody>
      </p:sp>
      <p:sp>
        <p:nvSpPr>
          <p:cNvPr id="9" name="Rectangle 1"/>
          <p:cNvSpPr>
            <a:spLocks noChangeArrowheads="1"/>
          </p:cNvSpPr>
          <p:nvPr/>
        </p:nvSpPr>
        <p:spPr bwMode="auto">
          <a:xfrm>
            <a:off x="4679268" y="6388186"/>
            <a:ext cx="750404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effectLst/>
                <a:latin typeface="Arial" panose="020B0604020202020204" pitchFamily="34" charset="0"/>
                <a:hlinkClick r:id="rId6"/>
              </a:rPr>
              <a:t>"</a:t>
            </a:r>
            <a:r>
              <a:rPr kumimoji="0" lang="en-US" altLang="en-US" sz="1800" b="1" i="1" u="none" strike="noStrike" cap="none" normalizeH="0" baseline="0" dirty="0" err="1">
                <a:ln>
                  <a:noFill/>
                </a:ln>
                <a:effectLst/>
                <a:latin typeface="Arial" panose="020B0604020202020204" pitchFamily="34" charset="0"/>
                <a:hlinkClick r:id="rId6"/>
              </a:rPr>
              <a:t>Instructables</a:t>
            </a:r>
            <a:r>
              <a:rPr kumimoji="0" lang="en-US" altLang="en-US" sz="1800" b="1" i="1" u="none" strike="noStrike" cap="none" normalizeH="0" baseline="0" dirty="0">
                <a:ln>
                  <a:noFill/>
                </a:ln>
                <a:effectLst/>
                <a:latin typeface="Arial" panose="020B0604020202020204" pitchFamily="34" charset="0"/>
                <a:hlinkClick r:id="rId6"/>
              </a:rPr>
              <a:t>"</a:t>
            </a:r>
            <a:r>
              <a:rPr kumimoji="0" lang="en-US" altLang="en-US" sz="1800" b="1" i="1" u="none" strike="noStrike" cap="none" normalizeH="0" baseline="0" dirty="0">
                <a:ln>
                  <a:noFill/>
                </a:ln>
                <a:effectLst/>
                <a:latin typeface="Arial" panose="020B0604020202020204" pitchFamily="34" charset="0"/>
              </a:rPr>
              <a:t> by </a:t>
            </a:r>
            <a:r>
              <a:rPr kumimoji="0" lang="en-US" altLang="en-US" sz="1800" b="1" i="1" u="none" strike="noStrike" cap="none" normalizeH="0" baseline="0" dirty="0" err="1">
                <a:ln>
                  <a:noFill/>
                </a:ln>
                <a:effectLst/>
                <a:latin typeface="Arial" panose="020B0604020202020204" pitchFamily="34" charset="0"/>
                <a:hlinkClick r:id="rId7"/>
              </a:rPr>
              <a:t>gaspar</a:t>
            </a:r>
            <a:r>
              <a:rPr kumimoji="0" lang="en-US" altLang="en-US" sz="1800" b="1" i="1" u="none" strike="noStrike" cap="none" normalizeH="0" baseline="0" dirty="0">
                <a:ln>
                  <a:noFill/>
                </a:ln>
                <a:effectLst/>
                <a:latin typeface="Arial" panose="020B0604020202020204" pitchFamily="34" charset="0"/>
              </a:rPr>
              <a:t> is licensed under </a:t>
            </a:r>
            <a:r>
              <a:rPr kumimoji="0" lang="en-US" altLang="en-US" sz="1800" b="1" i="1" u="none" strike="noStrike" cap="none" normalizeH="0" baseline="0" dirty="0">
                <a:ln>
                  <a:noFill/>
                </a:ln>
                <a:effectLst/>
                <a:latin typeface="Arial" panose="020B0604020202020204" pitchFamily="34" charset="0"/>
                <a:hlinkClick r:id="rId8"/>
              </a:rPr>
              <a:t>CC BY-NC-N</a:t>
            </a:r>
            <a:r>
              <a:rPr kumimoji="0" lang="en-US" altLang="en-US" sz="1800" b="1" i="1" u="none" strike="noStrike" cap="none" normalizeH="0" baseline="0" dirty="0">
                <a:ln>
                  <a:noFill/>
                </a:ln>
                <a:effectLst/>
                <a:latin typeface="Arial" panose="020B0604020202020204" pitchFamily="34" charset="0"/>
                <a:hlinkClick r:id="rId5"/>
              </a:rPr>
              <a:t>D 2.0   </a:t>
            </a:r>
            <a:r>
              <a:rPr kumimoji="0" lang="en-US" altLang="en-US" sz="1900" b="1" i="1" u="none" strike="noStrike" cap="none" normalizeH="0" baseline="0" dirty="0">
                <a:ln>
                  <a:noFill/>
                </a:ln>
                <a:effectLst/>
                <a:latin typeface="Arial" panose="020B0604020202020204" pitchFamily="34" charset="0"/>
                <a:hlinkClick r:id="rId5"/>
              </a:rPr>
              <a:t> </a:t>
            </a:r>
            <a:r>
              <a:rPr kumimoji="0" lang="en-US" altLang="en-US" sz="1800" b="1" i="1" u="none" strike="noStrike" cap="none" normalizeH="0" baseline="0" dirty="0">
                <a:ln>
                  <a:noFill/>
                </a:ln>
                <a:effectLst/>
                <a:latin typeface="Arial" panose="020B0604020202020204" pitchFamily="34" charset="0"/>
                <a:hlinkClick r:id="rId5"/>
              </a:rPr>
              <a:t> </a:t>
            </a:r>
            <a:r>
              <a:rPr kumimoji="0" lang="en-US" altLang="en-US" sz="1900" b="1" i="1" u="none" strike="noStrike" cap="none" normalizeH="0" baseline="0" dirty="0">
                <a:ln>
                  <a:noFill/>
                </a:ln>
                <a:effectLst/>
                <a:latin typeface="Arial" panose="020B0604020202020204" pitchFamily="34" charset="0"/>
                <a:hlinkClick r:id="rId5"/>
              </a:rPr>
              <a:t> </a:t>
            </a:r>
            <a:r>
              <a:rPr kumimoji="0" lang="en-US" altLang="en-US" sz="1800" b="1" i="1" u="none" strike="noStrike" cap="none" normalizeH="0" baseline="0" dirty="0">
                <a:ln>
                  <a:noFill/>
                </a:ln>
                <a:effectLst/>
                <a:latin typeface="Arial" panose="020B0604020202020204" pitchFamily="34" charset="0"/>
                <a:hlinkClick r:id="rId5"/>
              </a:rPr>
              <a:t> </a:t>
            </a:r>
            <a:r>
              <a:rPr kumimoji="0" lang="en-US" altLang="en-US" sz="1900" b="1" i="1" u="none" strike="noStrike" cap="none" normalizeH="0" baseline="0" dirty="0">
                <a:ln>
                  <a:noFill/>
                </a:ln>
                <a:effectLst/>
                <a:latin typeface="Arial" panose="020B0604020202020204" pitchFamily="34" charset="0"/>
                <a:hlinkClick r:id="rId5"/>
              </a:rPr>
              <a:t> </a:t>
            </a:r>
            <a:r>
              <a:rPr kumimoji="0" lang="en-US" altLang="en-US" sz="1800" b="1" i="1" u="none" strike="noStrike" cap="none" normalizeH="0" baseline="0" dirty="0">
                <a:ln>
                  <a:noFill/>
                </a:ln>
                <a:effectLst/>
                <a:latin typeface="Arial" panose="020B0604020202020204" pitchFamily="34" charset="0"/>
                <a:hlinkClick r:id="rId5"/>
              </a:rPr>
              <a:t> </a:t>
            </a:r>
            <a:endParaRPr kumimoji="0" lang="en-US" altLang="en-US" sz="1900" b="1" i="1"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51862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Arduino</a:t>
            </a:r>
            <a:r>
              <a:rPr lang="en-GB" sz="3600" b="1" dirty="0"/>
              <a:t> IDE (Integrated Development Environment)</a:t>
            </a:r>
          </a:p>
        </p:txBody>
      </p:sp>
      <p:sp>
        <p:nvSpPr>
          <p:cNvPr id="3" name="Content Placeholder 2"/>
          <p:cNvSpPr>
            <a:spLocks noGrp="1"/>
          </p:cNvSpPr>
          <p:nvPr>
            <p:ph idx="1"/>
          </p:nvPr>
        </p:nvSpPr>
        <p:spPr>
          <a:solidFill>
            <a:schemeClr val="bg1"/>
          </a:solidFill>
        </p:spPr>
        <p:txBody>
          <a:bodyPr/>
          <a:lstStyle/>
          <a:p>
            <a:r>
              <a:rPr lang="en-GB" dirty="0"/>
              <a:t>The open-source Arduino Software (IDE) makes it easy to write code and upload it to the board. It runs on most systems. The environment is written in Java and based on Processing and other open-source software. </a:t>
            </a:r>
            <a:r>
              <a:rPr lang="en-GB" b="1" dirty="0">
                <a:solidFill>
                  <a:srgbClr val="FF0000"/>
                </a:solidFill>
                <a:effectLst>
                  <a:outerShdw blurRad="38100" dist="38100" dir="2700000" algn="tl">
                    <a:srgbClr val="000000">
                      <a:alpha val="43137"/>
                    </a:srgbClr>
                  </a:outerShdw>
                </a:effectLst>
              </a:rPr>
              <a:t>You don’t need to know code to get started!</a:t>
            </a:r>
          </a:p>
        </p:txBody>
      </p:sp>
      <p:pic>
        <p:nvPicPr>
          <p:cNvPr id="5" name="Picture 4"/>
          <p:cNvPicPr>
            <a:picLocks noChangeAspect="1"/>
          </p:cNvPicPr>
          <p:nvPr/>
        </p:nvPicPr>
        <p:blipFill rotWithShape="1">
          <a:blip r:embed="rId2"/>
          <a:srcRect l="45925" t="6281" r="10215" b="9071"/>
          <a:stretch/>
        </p:blipFill>
        <p:spPr>
          <a:xfrm>
            <a:off x="4693838" y="3474720"/>
            <a:ext cx="2804324" cy="3383280"/>
          </a:xfrm>
          <a:prstGeom prst="rect">
            <a:avLst/>
          </a:prstGeom>
        </p:spPr>
      </p:pic>
    </p:spTree>
    <p:extLst>
      <p:ext uri="{BB962C8B-B14F-4D97-AF65-F5344CB8AC3E}">
        <p14:creationId xmlns:p14="http://schemas.microsoft.com/office/powerpoint/2010/main" val="2951405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How Does Arduino Work?</a:t>
            </a:r>
          </a:p>
        </p:txBody>
      </p:sp>
      <p:sp>
        <p:nvSpPr>
          <p:cNvPr id="3" name="Content Placeholder 2"/>
          <p:cNvSpPr>
            <a:spLocks noGrp="1"/>
          </p:cNvSpPr>
          <p:nvPr>
            <p:ph idx="1"/>
          </p:nvPr>
        </p:nvSpPr>
        <p:spPr>
          <a:solidFill>
            <a:schemeClr val="bg1"/>
          </a:solidFill>
        </p:spPr>
        <p:txBody>
          <a:bodyPr/>
          <a:lstStyle/>
          <a:p>
            <a:pPr marL="514350" indent="-514350">
              <a:buFont typeface="+mj-lt"/>
              <a:buAutoNum type="arabicPeriod"/>
            </a:pPr>
            <a:r>
              <a:rPr lang="en-GB" dirty="0"/>
              <a:t>Wire up the breadboard and the Arduino board (Following a Schematic)</a:t>
            </a:r>
          </a:p>
          <a:p>
            <a:pPr marL="514350" indent="-514350">
              <a:buFont typeface="+mj-lt"/>
              <a:buAutoNum type="arabicPeriod"/>
            </a:pPr>
            <a:r>
              <a:rPr lang="en-GB" dirty="0"/>
              <a:t>Open the Arduino IDE</a:t>
            </a:r>
            <a:endParaRPr lang="en-GB" dirty="0">
              <a:solidFill>
                <a:srgbClr val="FF0000"/>
              </a:solidFill>
            </a:endParaRPr>
          </a:p>
          <a:p>
            <a:pPr marL="514350" indent="-514350">
              <a:buFont typeface="+mj-lt"/>
              <a:buAutoNum type="arabicPeriod"/>
            </a:pPr>
            <a:r>
              <a:rPr lang="en-GB" dirty="0"/>
              <a:t>Plug Arduino Board into computer (Make sure it is detected)</a:t>
            </a:r>
          </a:p>
          <a:p>
            <a:pPr marL="514350" indent="-514350">
              <a:buFont typeface="+mj-lt"/>
              <a:buAutoNum type="arabicPeriod"/>
            </a:pPr>
            <a:r>
              <a:rPr lang="en-GB" dirty="0"/>
              <a:t>Write your sketch (Programming code has to be perfect and is case sensitive)</a:t>
            </a:r>
          </a:p>
          <a:p>
            <a:pPr marL="514350" indent="-514350">
              <a:buFont typeface="+mj-lt"/>
              <a:buAutoNum type="arabicPeriod"/>
            </a:pPr>
            <a:r>
              <a:rPr lang="en-GB" dirty="0"/>
              <a:t>Check the sketch is correct</a:t>
            </a:r>
          </a:p>
          <a:p>
            <a:pPr marL="514350" indent="-514350">
              <a:buFont typeface="+mj-lt"/>
              <a:buAutoNum type="arabicPeriod"/>
            </a:pPr>
            <a:r>
              <a:rPr lang="en-GB" dirty="0"/>
              <a:t>Load it onto your Arduino board and your project should come to life</a:t>
            </a:r>
          </a:p>
          <a:p>
            <a:endParaRPr lang="en-GB" dirty="0"/>
          </a:p>
        </p:txBody>
      </p:sp>
    </p:spTree>
    <p:extLst>
      <p:ext uri="{BB962C8B-B14F-4D97-AF65-F5344CB8AC3E}">
        <p14:creationId xmlns:p14="http://schemas.microsoft.com/office/powerpoint/2010/main" val="4104753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CIRCUIT 1: DIGITAL OUTPUT</a:t>
            </a:r>
          </a:p>
        </p:txBody>
      </p:sp>
      <p:sp>
        <p:nvSpPr>
          <p:cNvPr id="3" name="Content Placeholder 2"/>
          <p:cNvSpPr>
            <a:spLocks noGrp="1"/>
          </p:cNvSpPr>
          <p:nvPr>
            <p:ph idx="1"/>
          </p:nvPr>
        </p:nvSpPr>
        <p:spPr>
          <a:solidFill>
            <a:schemeClr val="bg1"/>
          </a:solidFill>
        </p:spPr>
        <p:txBody>
          <a:bodyPr/>
          <a:lstStyle/>
          <a:p>
            <a:pPr marL="0" indent="0">
              <a:buNone/>
            </a:pPr>
            <a:r>
              <a:rPr lang="en-GB" b="1" dirty="0"/>
              <a:t>Components needed:</a:t>
            </a:r>
          </a:p>
          <a:p>
            <a:pPr marL="0" indent="0">
              <a:buNone/>
            </a:pPr>
            <a:endParaRPr lang="en-GB" dirty="0"/>
          </a:p>
          <a:p>
            <a:r>
              <a:rPr lang="en-GB" dirty="0"/>
              <a:t>LED</a:t>
            </a:r>
          </a:p>
          <a:p>
            <a:r>
              <a:rPr lang="en-GB" dirty="0"/>
              <a:t>Resistor (300 Ohm (300</a:t>
            </a:r>
            <a:r>
              <a:rPr lang="el-GR" dirty="0"/>
              <a:t>Ω)</a:t>
            </a:r>
            <a:r>
              <a:rPr lang="en-GB" dirty="0"/>
              <a:t>) approximately</a:t>
            </a:r>
          </a:p>
          <a:p>
            <a:r>
              <a:rPr lang="en-GB" dirty="0"/>
              <a:t>2 Jumper wires (Preferably 1 red (L) and 1 black (G))</a:t>
            </a:r>
          </a:p>
          <a:p>
            <a:r>
              <a:rPr lang="en-GB" dirty="0"/>
              <a:t>Breadboard</a:t>
            </a:r>
          </a:p>
          <a:p>
            <a:r>
              <a:rPr lang="en-GB" dirty="0"/>
              <a:t>Arduino Uno Board</a:t>
            </a:r>
          </a:p>
          <a:p>
            <a:r>
              <a:rPr lang="en-GB" dirty="0"/>
              <a:t>USB Cable to connect your Arduino to the computer.</a:t>
            </a:r>
          </a:p>
        </p:txBody>
      </p:sp>
    </p:spTree>
    <p:extLst>
      <p:ext uri="{BB962C8B-B14F-4D97-AF65-F5344CB8AC3E}">
        <p14:creationId xmlns:p14="http://schemas.microsoft.com/office/powerpoint/2010/main" val="171119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78677" y="1214205"/>
            <a:ext cx="7597832" cy="5666564"/>
          </a:xfrm>
          <a:prstGeom prst="rect">
            <a:avLst/>
          </a:prstGeom>
        </p:spPr>
      </p:pic>
      <p:sp>
        <p:nvSpPr>
          <p:cNvPr id="2" name="Title 1"/>
          <p:cNvSpPr>
            <a:spLocks noGrp="1"/>
          </p:cNvSpPr>
          <p:nvPr>
            <p:ph type="title"/>
          </p:nvPr>
        </p:nvSpPr>
        <p:spPr>
          <a:xfrm>
            <a:off x="838200" y="365125"/>
            <a:ext cx="10515600" cy="1214294"/>
          </a:xfrm>
        </p:spPr>
        <p:txBody>
          <a:bodyPr>
            <a:normAutofit fontScale="90000"/>
          </a:bodyPr>
          <a:lstStyle/>
          <a:p>
            <a:r>
              <a:rPr lang="en-GB" sz="3200" b="1" dirty="0"/>
              <a:t>Wire this up:</a:t>
            </a:r>
            <a:br>
              <a:rPr lang="en-GB" sz="3200" b="1" dirty="0"/>
            </a:br>
            <a:br>
              <a:rPr lang="en-GB" sz="3200" b="1" dirty="0"/>
            </a:br>
            <a:endParaRPr lang="en-GB" sz="3200" b="1" dirty="0"/>
          </a:p>
        </p:txBody>
      </p:sp>
      <p:sp>
        <p:nvSpPr>
          <p:cNvPr id="5" name="TextBox 4"/>
          <p:cNvSpPr txBox="1"/>
          <p:nvPr/>
        </p:nvSpPr>
        <p:spPr>
          <a:xfrm>
            <a:off x="6184669" y="4339244"/>
            <a:ext cx="2709949" cy="1754326"/>
          </a:xfrm>
          <a:prstGeom prst="rect">
            <a:avLst/>
          </a:prstGeom>
          <a:noFill/>
        </p:spPr>
        <p:txBody>
          <a:bodyPr wrap="square" rtlCol="0">
            <a:spAutoFit/>
          </a:bodyPr>
          <a:lstStyle/>
          <a:p>
            <a:r>
              <a:rPr lang="en-GB" dirty="0"/>
              <a:t>Remember the long leg of the LED is </a:t>
            </a:r>
            <a:r>
              <a:rPr lang="en-GB" b="1" dirty="0"/>
              <a:t>Positive</a:t>
            </a:r>
            <a:r>
              <a:rPr lang="en-GB" dirty="0"/>
              <a:t> and the short is </a:t>
            </a:r>
            <a:r>
              <a:rPr lang="en-GB" b="1" dirty="0"/>
              <a:t>Negative</a:t>
            </a:r>
            <a:r>
              <a:rPr lang="en-GB" dirty="0"/>
              <a:t> (</a:t>
            </a:r>
            <a:r>
              <a:rPr lang="en-GB" b="1" dirty="0"/>
              <a:t>Ground)</a:t>
            </a:r>
            <a:r>
              <a:rPr lang="en-GB" dirty="0"/>
              <a:t>. You can also see that the components make a complete circuit.</a:t>
            </a:r>
          </a:p>
        </p:txBody>
      </p:sp>
    </p:spTree>
    <p:extLst>
      <p:ext uri="{BB962C8B-B14F-4D97-AF65-F5344CB8AC3E}">
        <p14:creationId xmlns:p14="http://schemas.microsoft.com/office/powerpoint/2010/main" val="145178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Type Up the Code</a:t>
            </a:r>
          </a:p>
        </p:txBody>
      </p:sp>
      <p:pic>
        <p:nvPicPr>
          <p:cNvPr id="5" name="Picture 4"/>
          <p:cNvPicPr>
            <a:picLocks noChangeAspect="1"/>
          </p:cNvPicPr>
          <p:nvPr/>
        </p:nvPicPr>
        <p:blipFill rotWithShape="1">
          <a:blip r:embed="rId2"/>
          <a:srcRect l="7647" t="18580" r="21335" b="6421"/>
          <a:stretch/>
        </p:blipFill>
        <p:spPr>
          <a:xfrm>
            <a:off x="1097280" y="1477339"/>
            <a:ext cx="8661862" cy="5142888"/>
          </a:xfrm>
          <a:prstGeom prst="rect">
            <a:avLst/>
          </a:prstGeom>
        </p:spPr>
      </p:pic>
      <p:sp>
        <p:nvSpPr>
          <p:cNvPr id="3" name="TextBox 2"/>
          <p:cNvSpPr txBox="1"/>
          <p:nvPr/>
        </p:nvSpPr>
        <p:spPr>
          <a:xfrm>
            <a:off x="4605251" y="4887883"/>
            <a:ext cx="4538749" cy="1200329"/>
          </a:xfrm>
          <a:prstGeom prst="rect">
            <a:avLst/>
          </a:prstGeom>
          <a:noFill/>
        </p:spPr>
        <p:txBody>
          <a:bodyPr wrap="square" rtlCol="0">
            <a:spAutoFit/>
          </a:bodyPr>
          <a:lstStyle/>
          <a:p>
            <a:r>
              <a:rPr lang="en-GB" dirty="0"/>
              <a:t>You can change the delay figure to change the duration of the blink – don’t forget to reload your sketch onto the board when you are finished editing the code.</a:t>
            </a:r>
          </a:p>
        </p:txBody>
      </p:sp>
    </p:spTree>
    <p:extLst>
      <p:ext uri="{BB962C8B-B14F-4D97-AF65-F5344CB8AC3E}">
        <p14:creationId xmlns:p14="http://schemas.microsoft.com/office/powerpoint/2010/main" val="1197925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CIRCUIT 2: PSEUDO-THEREMIN</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0688"/>
            <a:ext cx="10515600" cy="4351338"/>
          </a:xfrm>
          <a:solidFill>
            <a:schemeClr val="bg1"/>
          </a:solidFill>
        </p:spPr>
        <p:txBody>
          <a:bodyPr/>
          <a:lstStyle/>
          <a:p>
            <a:pPr marL="0" indent="0">
              <a:buNone/>
            </a:pPr>
            <a:r>
              <a:rPr lang="en-GB" b="1" dirty="0"/>
              <a:t>Components Needed:</a:t>
            </a:r>
          </a:p>
          <a:p>
            <a:pPr marL="0" indent="0">
              <a:buNone/>
            </a:pPr>
            <a:endParaRPr lang="en-GB" dirty="0"/>
          </a:p>
          <a:p>
            <a:r>
              <a:rPr lang="en-GB" dirty="0"/>
              <a:t>LDR – Light Dependant Resistor</a:t>
            </a:r>
          </a:p>
          <a:p>
            <a:r>
              <a:rPr lang="en-GB" dirty="0"/>
              <a:t>Resistor (220 Ohm (220</a:t>
            </a:r>
            <a:r>
              <a:rPr lang="el-GR" dirty="0"/>
              <a:t>Ω)</a:t>
            </a:r>
            <a:r>
              <a:rPr lang="en-GB" dirty="0"/>
              <a:t>) approximately</a:t>
            </a:r>
          </a:p>
          <a:p>
            <a:r>
              <a:rPr lang="en-GB" dirty="0"/>
              <a:t>Piezo</a:t>
            </a:r>
          </a:p>
          <a:p>
            <a:r>
              <a:rPr lang="en-GB" dirty="0"/>
              <a:t>4 Jumper wires</a:t>
            </a:r>
          </a:p>
          <a:p>
            <a:r>
              <a:rPr lang="en-GB" dirty="0"/>
              <a:t>Breadboard</a:t>
            </a:r>
          </a:p>
          <a:p>
            <a:r>
              <a:rPr lang="en-GB" dirty="0"/>
              <a:t>Arduino Uno</a:t>
            </a:r>
          </a:p>
        </p:txBody>
      </p:sp>
    </p:spTree>
    <p:extLst>
      <p:ext uri="{BB962C8B-B14F-4D97-AF65-F5344CB8AC3E}">
        <p14:creationId xmlns:p14="http://schemas.microsoft.com/office/powerpoint/2010/main" val="268959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3"/>
          <a:srcRect l="9536" t="19942" r="26957" b="6194"/>
          <a:stretch/>
        </p:blipFill>
        <p:spPr>
          <a:xfrm>
            <a:off x="1886318" y="838200"/>
            <a:ext cx="9511751" cy="6219957"/>
          </a:xfrm>
          <a:prstGeom prst="rect">
            <a:avLst/>
          </a:prstGeom>
        </p:spPr>
      </p:pic>
      <p:sp>
        <p:nvSpPr>
          <p:cNvPr id="4" name="Rectangle 3"/>
          <p:cNvSpPr/>
          <p:nvPr/>
        </p:nvSpPr>
        <p:spPr>
          <a:xfrm>
            <a:off x="2190750" y="1063603"/>
            <a:ext cx="2139488" cy="1050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Wire Up and Code Up</a:t>
            </a:r>
          </a:p>
        </p:txBody>
      </p:sp>
    </p:spTree>
    <p:extLst>
      <p:ext uri="{BB962C8B-B14F-4D97-AF65-F5344CB8AC3E}">
        <p14:creationId xmlns:p14="http://schemas.microsoft.com/office/powerpoint/2010/main" val="903479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Online Resources</a:t>
            </a:r>
          </a:p>
        </p:txBody>
      </p:sp>
      <p:sp>
        <p:nvSpPr>
          <p:cNvPr id="3" name="Content Placeholder 2"/>
          <p:cNvSpPr>
            <a:spLocks noGrp="1"/>
          </p:cNvSpPr>
          <p:nvPr>
            <p:ph idx="1"/>
          </p:nvPr>
        </p:nvSpPr>
        <p:spPr>
          <a:solidFill>
            <a:schemeClr val="bg1"/>
          </a:solidFill>
        </p:spPr>
        <p:txBody>
          <a:bodyPr/>
          <a:lstStyle/>
          <a:p>
            <a:r>
              <a:rPr lang="en-GB" b="1" dirty="0"/>
              <a:t>Arduino</a:t>
            </a:r>
            <a:r>
              <a:rPr lang="en-GB" dirty="0"/>
              <a:t> Website – Tutorials, Projects, Kits, Boards, Downloads etc.</a:t>
            </a:r>
          </a:p>
          <a:p>
            <a:pPr marL="0" indent="0">
              <a:buNone/>
            </a:pPr>
            <a:r>
              <a:rPr lang="en-GB" b="1" i="1" dirty="0">
                <a:solidFill>
                  <a:srgbClr val="FF0000"/>
                </a:solidFill>
              </a:rPr>
              <a:t>  (www.arduino.cc)</a:t>
            </a:r>
          </a:p>
          <a:p>
            <a:r>
              <a:rPr lang="en-GB" b="1" dirty="0" err="1"/>
              <a:t>Instructables</a:t>
            </a:r>
            <a:r>
              <a:rPr lang="en-GB" dirty="0"/>
              <a:t> – for lots of projects and inspiration                           </a:t>
            </a:r>
            <a:r>
              <a:rPr lang="en-GB" b="1" dirty="0">
                <a:solidFill>
                  <a:srgbClr val="FF0000"/>
                </a:solidFill>
              </a:rPr>
              <a:t>(www.instructables.com)</a:t>
            </a:r>
          </a:p>
          <a:p>
            <a:r>
              <a:rPr lang="en-GB" b="1" dirty="0" err="1"/>
              <a:t>Fritzing</a:t>
            </a:r>
            <a:r>
              <a:rPr lang="en-GB" dirty="0"/>
              <a:t> – To draw up your schematics to share</a:t>
            </a:r>
          </a:p>
          <a:p>
            <a:r>
              <a:rPr lang="en-GB" b="1" dirty="0"/>
              <a:t>YouTube</a:t>
            </a:r>
            <a:r>
              <a:rPr lang="en-GB" dirty="0"/>
              <a:t> – Lots of projects</a:t>
            </a:r>
          </a:p>
        </p:txBody>
      </p:sp>
      <p:pic>
        <p:nvPicPr>
          <p:cNvPr id="4" name="Picture 3"/>
          <p:cNvPicPr>
            <a:picLocks noChangeAspect="1"/>
          </p:cNvPicPr>
          <p:nvPr/>
        </p:nvPicPr>
        <p:blipFill rotWithShape="1">
          <a:blip r:embed="rId2"/>
          <a:srcRect l="9793" t="17671" r="78196" b="67784"/>
          <a:stretch/>
        </p:blipFill>
        <p:spPr>
          <a:xfrm>
            <a:off x="9559635" y="3275214"/>
            <a:ext cx="1562793" cy="10640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266" y="3136648"/>
            <a:ext cx="6472162" cy="48548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892" y="5272589"/>
            <a:ext cx="1271673" cy="12767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756" y="5272589"/>
            <a:ext cx="2700070" cy="1156980"/>
          </a:xfrm>
          <a:prstGeom prst="rect">
            <a:avLst/>
          </a:prstGeom>
        </p:spPr>
      </p:pic>
    </p:spTree>
    <p:extLst>
      <p:ext uri="{BB962C8B-B14F-4D97-AF65-F5344CB8AC3E}">
        <p14:creationId xmlns:p14="http://schemas.microsoft.com/office/powerpoint/2010/main" val="2321426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66255" y="229884"/>
            <a:ext cx="3840480" cy="1596044"/>
          </a:xfrm>
          <a:prstGeom prst="wedgeRoundRectCallout">
            <a:avLst>
              <a:gd name="adj1" fmla="val 51461"/>
              <a:gd name="adj2" fmla="val 90625"/>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365125"/>
            <a:ext cx="3168535" cy="1325563"/>
          </a:xfrm>
        </p:spPr>
        <p:txBody>
          <a:bodyPr/>
          <a:lstStyle/>
          <a:p>
            <a:r>
              <a:rPr lang="en-GB" b="1" dirty="0"/>
              <a:t>Thank You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0828" y="648392"/>
            <a:ext cx="5878763" cy="5984370"/>
          </a:xfrm>
        </p:spPr>
      </p:pic>
    </p:spTree>
    <p:extLst>
      <p:ext uri="{BB962C8B-B14F-4D97-AF65-F5344CB8AC3E}">
        <p14:creationId xmlns:p14="http://schemas.microsoft.com/office/powerpoint/2010/main" val="13028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Marcel Duchamp</a:t>
            </a:r>
          </a:p>
        </p:txBody>
      </p:sp>
      <p:pic>
        <p:nvPicPr>
          <p:cNvPr id="4" name="Picture 3"/>
          <p:cNvPicPr>
            <a:picLocks noChangeAspect="1"/>
          </p:cNvPicPr>
          <p:nvPr/>
        </p:nvPicPr>
        <p:blipFill>
          <a:blip r:embed="rId3"/>
          <a:stretch>
            <a:fillRect/>
          </a:stretch>
        </p:blipFill>
        <p:spPr>
          <a:xfrm>
            <a:off x="7590073" y="0"/>
            <a:ext cx="4601927" cy="7010400"/>
          </a:xfrm>
          <a:prstGeom prst="rect">
            <a:avLst/>
          </a:prstGeom>
        </p:spPr>
      </p:pic>
      <p:sp>
        <p:nvSpPr>
          <p:cNvPr id="5" name="Rectangle 4"/>
          <p:cNvSpPr/>
          <p:nvPr/>
        </p:nvSpPr>
        <p:spPr>
          <a:xfrm>
            <a:off x="4003040" y="4549676"/>
            <a:ext cx="3587033" cy="2308324"/>
          </a:xfrm>
          <a:prstGeom prst="rect">
            <a:avLst/>
          </a:prstGeom>
          <a:solidFill>
            <a:schemeClr val="bg1"/>
          </a:solidFill>
        </p:spPr>
        <p:txBody>
          <a:bodyPr wrap="square">
            <a:spAutoFit/>
          </a:bodyPr>
          <a:lstStyle/>
          <a:p>
            <a:r>
              <a:rPr lang="en-GB" dirty="0">
                <a:latin typeface="Eurostile"/>
              </a:rPr>
              <a:t>Marcel Duchamp,</a:t>
            </a:r>
          </a:p>
          <a:p>
            <a:r>
              <a:rPr lang="en-GB" i="1" dirty="0">
                <a:latin typeface="Eurostile-Oblique"/>
              </a:rPr>
              <a:t>The Large Glass </a:t>
            </a:r>
            <a:r>
              <a:rPr lang="en-GB" dirty="0">
                <a:latin typeface="Eurostile"/>
              </a:rPr>
              <a:t>or </a:t>
            </a:r>
            <a:r>
              <a:rPr lang="en-GB" i="1" dirty="0">
                <a:latin typeface="Eurostile-Oblique"/>
              </a:rPr>
              <a:t>The Bride</a:t>
            </a:r>
          </a:p>
          <a:p>
            <a:r>
              <a:rPr lang="en-GB" i="1" dirty="0">
                <a:latin typeface="Eurostile-Oblique"/>
              </a:rPr>
              <a:t>Stripped Bare by Her Bachelors,</a:t>
            </a:r>
          </a:p>
          <a:p>
            <a:r>
              <a:rPr lang="en-GB" i="1" dirty="0">
                <a:latin typeface="Eurostile-Oblique"/>
              </a:rPr>
              <a:t>Even </a:t>
            </a:r>
            <a:r>
              <a:rPr lang="en-GB" dirty="0">
                <a:latin typeface="Eurostile"/>
              </a:rPr>
              <a:t>(original: 1915–23),</a:t>
            </a:r>
          </a:p>
          <a:p>
            <a:r>
              <a:rPr lang="en-GB" dirty="0">
                <a:latin typeface="Eurostile"/>
              </a:rPr>
              <a:t>replica: 1961, oil, lead, foil, and</a:t>
            </a:r>
          </a:p>
          <a:p>
            <a:r>
              <a:rPr lang="en-GB" dirty="0">
                <a:latin typeface="Eurostile"/>
              </a:rPr>
              <a:t>varnish, 109</a:t>
            </a:r>
            <a:r>
              <a:rPr lang="en-GB" sz="800" b="0" i="0" u="none" strike="noStrike" baseline="0" dirty="0">
                <a:latin typeface="Eurostile"/>
              </a:rPr>
              <a:t>1</a:t>
            </a:r>
            <a:r>
              <a:rPr lang="en-GB" dirty="0">
                <a:latin typeface="Eurostile"/>
              </a:rPr>
              <a:t>⁄</a:t>
            </a:r>
            <a:r>
              <a:rPr lang="en-GB" sz="800" b="0" i="0" u="none" strike="noStrike" baseline="0" dirty="0">
                <a:latin typeface="Eurostile"/>
              </a:rPr>
              <a:t>4</a:t>
            </a:r>
            <a:r>
              <a:rPr lang="en-GB" dirty="0">
                <a:latin typeface="Eurostile"/>
              </a:rPr>
              <a:t>in. </a:t>
            </a:r>
            <a:r>
              <a:rPr lang="en-GB" dirty="0">
                <a:latin typeface="MathematicalPi-One"/>
              </a:rPr>
              <a:t> </a:t>
            </a:r>
            <a:r>
              <a:rPr lang="en-GB" dirty="0">
                <a:latin typeface="Eurostile"/>
              </a:rPr>
              <a:t>69</a:t>
            </a:r>
            <a:r>
              <a:rPr lang="en-GB" sz="800" b="0" i="0" u="none" strike="noStrike" baseline="0" dirty="0">
                <a:latin typeface="Eurostile"/>
              </a:rPr>
              <a:t>1</a:t>
            </a:r>
            <a:r>
              <a:rPr lang="en-GB" dirty="0">
                <a:latin typeface="Eurostile"/>
              </a:rPr>
              <a:t>⁄</a:t>
            </a:r>
            <a:r>
              <a:rPr lang="en-GB" sz="800" b="0" i="0" u="none" strike="noStrike" baseline="0" dirty="0">
                <a:latin typeface="Eurostile"/>
              </a:rPr>
              <a:t>8</a:t>
            </a:r>
            <a:r>
              <a:rPr lang="en-GB" dirty="0">
                <a:latin typeface="Eurostile"/>
              </a:rPr>
              <a:t>in  - </a:t>
            </a:r>
            <a:r>
              <a:rPr lang="en-GB" baseline="0" dirty="0"/>
              <a:t>Digital Currents: Art in Art in the Electronic Age</a:t>
            </a:r>
            <a:endParaRPr lang="en-GB" dirty="0"/>
          </a:p>
        </p:txBody>
      </p:sp>
    </p:spTree>
    <p:extLst>
      <p:ext uri="{BB962C8B-B14F-4D97-AF65-F5344CB8AC3E}">
        <p14:creationId xmlns:p14="http://schemas.microsoft.com/office/powerpoint/2010/main" val="2229069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References</a:t>
            </a:r>
          </a:p>
        </p:txBody>
      </p:sp>
      <p:sp>
        <p:nvSpPr>
          <p:cNvPr id="3" name="Content Placeholder 2"/>
          <p:cNvSpPr>
            <a:spLocks noGrp="1"/>
          </p:cNvSpPr>
          <p:nvPr>
            <p:ph idx="1"/>
          </p:nvPr>
        </p:nvSpPr>
        <p:spPr>
          <a:solidFill>
            <a:schemeClr val="bg1"/>
          </a:solidFill>
        </p:spPr>
        <p:txBody>
          <a:bodyPr>
            <a:normAutofit fontScale="85000" lnSpcReduction="20000"/>
          </a:bodyPr>
          <a:lstStyle/>
          <a:p>
            <a:r>
              <a:rPr lang="en-GB" b="1" baseline="0" dirty="0"/>
              <a:t>Book</a:t>
            </a:r>
            <a:r>
              <a:rPr lang="en-GB" baseline="0" dirty="0"/>
              <a:t>: Digital Currents: Art in Art in the Electronic Age by Margot</a:t>
            </a:r>
            <a:r>
              <a:rPr lang="en-GB" dirty="0"/>
              <a:t> Lovejoy</a:t>
            </a:r>
          </a:p>
          <a:p>
            <a:r>
              <a:rPr lang="en-GB" dirty="0">
                <a:hlinkClick r:id="rId2"/>
              </a:rPr>
              <a:t>https://www.definitions.net/definition/Electronic+art</a:t>
            </a:r>
            <a:endParaRPr lang="en-GB" dirty="0"/>
          </a:p>
          <a:p>
            <a:r>
              <a:rPr lang="en-GB" dirty="0">
                <a:hlinkClick r:id="rId3"/>
              </a:rPr>
              <a:t>www.zprod.org</a:t>
            </a:r>
            <a:endParaRPr lang="en-GB" dirty="0"/>
          </a:p>
          <a:p>
            <a:r>
              <a:rPr lang="en-GB" dirty="0">
                <a:hlinkClick r:id="rId4"/>
              </a:rPr>
              <a:t>https://ars.electronica.art/news/en/</a:t>
            </a:r>
            <a:endParaRPr lang="en-GB" dirty="0"/>
          </a:p>
          <a:p>
            <a:r>
              <a:rPr lang="en-GB" dirty="0">
                <a:hlinkClick r:id="rId5"/>
              </a:rPr>
              <a:t>https://www.arduino.cc/</a:t>
            </a:r>
            <a:endParaRPr lang="en-GB" dirty="0"/>
          </a:p>
          <a:p>
            <a:r>
              <a:rPr lang="en-GB" dirty="0">
                <a:hlinkClick r:id="rId6"/>
              </a:rPr>
              <a:t>https://search.creativecommons.org/photos</a:t>
            </a:r>
            <a:endParaRPr lang="en-GB" dirty="0"/>
          </a:p>
          <a:p>
            <a:r>
              <a:rPr lang="en-GB" dirty="0">
                <a:hlinkClick r:id="rId7"/>
              </a:rPr>
              <a:t>https://pixabay.com/images/search/robot/</a:t>
            </a:r>
            <a:endParaRPr lang="en-GB" dirty="0"/>
          </a:p>
          <a:p>
            <a:r>
              <a:rPr lang="en-GB" dirty="0">
                <a:solidFill>
                  <a:srgbClr val="FF0000"/>
                </a:solidFill>
                <a:hlinkClick r:id="rId8"/>
              </a:rPr>
              <a:t>www.instructables.com</a:t>
            </a:r>
            <a:endParaRPr lang="en-GB" dirty="0">
              <a:solidFill>
                <a:srgbClr val="FF0000"/>
              </a:solidFill>
            </a:endParaRPr>
          </a:p>
          <a:p>
            <a:r>
              <a:rPr lang="en-GB" dirty="0">
                <a:hlinkClick r:id="rId9"/>
              </a:rPr>
              <a:t>www.fritzing.org</a:t>
            </a:r>
            <a:endParaRPr lang="en-GB" dirty="0"/>
          </a:p>
          <a:p>
            <a:r>
              <a:rPr lang="en-GB" dirty="0">
                <a:hlinkClick r:id="rId10"/>
              </a:rPr>
              <a:t>https://www.electronicshub.org/different-types-sensors/</a:t>
            </a:r>
            <a:endParaRPr lang="en-GB" dirty="0"/>
          </a:p>
          <a:p>
            <a:r>
              <a:rPr lang="en-GB" dirty="0"/>
              <a:t>Videos with permission from artist Paul </a:t>
            </a:r>
            <a:r>
              <a:rPr lang="en-GB" dirty="0" err="1"/>
              <a:t>Granjon</a:t>
            </a:r>
            <a:r>
              <a:rPr lang="en-GB" dirty="0"/>
              <a:t>. </a:t>
            </a:r>
          </a:p>
          <a:p>
            <a:pPr marL="0" indent="0">
              <a:buNone/>
            </a:pPr>
            <a:endParaRPr lang="en-GB" i="1" dirty="0"/>
          </a:p>
          <a:p>
            <a:endParaRPr lang="en-GB" dirty="0">
              <a:solidFill>
                <a:srgbClr val="FF0000"/>
              </a:solidFill>
            </a:endParaRPr>
          </a:p>
          <a:p>
            <a:endParaRPr lang="en-GB" b="1" dirty="0">
              <a:solidFill>
                <a:srgbClr val="FF0000"/>
              </a:solidFill>
            </a:endParaRPr>
          </a:p>
          <a:p>
            <a:endParaRPr lang="en-GB" dirty="0"/>
          </a:p>
          <a:p>
            <a:endParaRPr lang="en-GB" dirty="0"/>
          </a:p>
          <a:p>
            <a:endParaRPr lang="en-GB" dirty="0"/>
          </a:p>
        </p:txBody>
      </p:sp>
    </p:spTree>
    <p:extLst>
      <p:ext uri="{BB962C8B-B14F-4D97-AF65-F5344CB8AC3E}">
        <p14:creationId xmlns:p14="http://schemas.microsoft.com/office/powerpoint/2010/main" val="133281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effectLst>
                  <a:outerShdw blurRad="38100" dist="38100" dir="2700000" algn="tl">
                    <a:srgbClr val="000000">
                      <a:alpha val="43137"/>
                    </a:srgbClr>
                  </a:outerShdw>
                </a:effectLst>
              </a:rPr>
              <a:t>Laszlo Moholy-Nagy </a:t>
            </a:r>
          </a:p>
        </p:txBody>
      </p:sp>
      <p:pic>
        <p:nvPicPr>
          <p:cNvPr id="4" name="Content Placeholder 3"/>
          <p:cNvPicPr>
            <a:picLocks noGrp="1" noChangeAspect="1"/>
          </p:cNvPicPr>
          <p:nvPr>
            <p:ph idx="1"/>
          </p:nvPr>
        </p:nvPicPr>
        <p:blipFill>
          <a:blip r:embed="rId3"/>
          <a:stretch>
            <a:fillRect/>
          </a:stretch>
        </p:blipFill>
        <p:spPr>
          <a:xfrm>
            <a:off x="7406597" y="-1"/>
            <a:ext cx="4785403" cy="6858001"/>
          </a:xfrm>
          <a:prstGeom prst="rect">
            <a:avLst/>
          </a:prstGeom>
        </p:spPr>
      </p:pic>
      <p:sp>
        <p:nvSpPr>
          <p:cNvPr id="5" name="Rectangle 4"/>
          <p:cNvSpPr/>
          <p:nvPr/>
        </p:nvSpPr>
        <p:spPr>
          <a:xfrm>
            <a:off x="3848100" y="5163534"/>
            <a:ext cx="3558497" cy="1477328"/>
          </a:xfrm>
          <a:prstGeom prst="rect">
            <a:avLst/>
          </a:prstGeom>
          <a:solidFill>
            <a:schemeClr val="bg1"/>
          </a:solidFill>
        </p:spPr>
        <p:txBody>
          <a:bodyPr wrap="square">
            <a:spAutoFit/>
          </a:bodyPr>
          <a:lstStyle/>
          <a:p>
            <a:r>
              <a:rPr lang="en-GB" dirty="0">
                <a:latin typeface="Eurostile"/>
              </a:rPr>
              <a:t>Laszlo Moholy-Nagy,</a:t>
            </a:r>
          </a:p>
          <a:p>
            <a:r>
              <a:rPr lang="en-GB" i="1" dirty="0">
                <a:latin typeface="Eurostile-Oblique"/>
              </a:rPr>
              <a:t>Light Space Modulator</a:t>
            </a:r>
            <a:r>
              <a:rPr lang="en-GB" dirty="0">
                <a:latin typeface="Eurostile"/>
              </a:rPr>
              <a:t>, 1923–30,</a:t>
            </a:r>
          </a:p>
          <a:p>
            <a:r>
              <a:rPr lang="en-GB" dirty="0">
                <a:latin typeface="Eurostile"/>
              </a:rPr>
              <a:t>kinetic steel sculpture, 59</a:t>
            </a:r>
            <a:r>
              <a:rPr lang="en-GB" sz="800" b="0" i="0" u="none" strike="noStrike" baseline="0" dirty="0">
                <a:latin typeface="Eurostile"/>
              </a:rPr>
              <a:t>1</a:t>
            </a:r>
            <a:r>
              <a:rPr lang="en-GB" dirty="0">
                <a:latin typeface="Eurostile"/>
              </a:rPr>
              <a:t>⁄</a:t>
            </a:r>
            <a:r>
              <a:rPr lang="en-GB" sz="800" b="0" i="0" u="none" strike="noStrike" baseline="0" dirty="0">
                <a:latin typeface="Eurostile"/>
              </a:rPr>
              <a:t>2</a:t>
            </a:r>
            <a:r>
              <a:rPr lang="en-GB" dirty="0">
                <a:latin typeface="Eurostile"/>
              </a:rPr>
              <a:t>in. </a:t>
            </a:r>
            <a:endParaRPr lang="en-GB" dirty="0">
              <a:latin typeface="MathematicalPi-One"/>
            </a:endParaRPr>
          </a:p>
          <a:p>
            <a:r>
              <a:rPr lang="en-GB" dirty="0">
                <a:latin typeface="Eurostile"/>
              </a:rPr>
              <a:t>27.5in. - </a:t>
            </a:r>
            <a:r>
              <a:rPr lang="en-GB" baseline="0" dirty="0"/>
              <a:t>Digital Currents: Art in Art in the Electronic Age</a:t>
            </a:r>
            <a:endParaRPr lang="en-GB" dirty="0"/>
          </a:p>
        </p:txBody>
      </p:sp>
    </p:spTree>
    <p:extLst>
      <p:ext uri="{BB962C8B-B14F-4D97-AF65-F5344CB8AC3E}">
        <p14:creationId xmlns:p14="http://schemas.microsoft.com/office/powerpoint/2010/main" val="297733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1400"/>
            <a:ext cx="2961640" cy="1873250"/>
          </a:xfrm>
          <a:solidFill>
            <a:schemeClr val="bg1"/>
          </a:solidFill>
        </p:spPr>
        <p:txBody>
          <a:bodyPr>
            <a:noAutofit/>
          </a:bodyPr>
          <a:lstStyle/>
          <a:p>
            <a:r>
              <a:rPr lang="en-GB" sz="2000" i="1" dirty="0"/>
              <a:t>Amplified Body, Automated Arm and Third Hand</a:t>
            </a:r>
            <a:r>
              <a:rPr lang="en-GB" sz="2000" dirty="0"/>
              <a:t>, 1992 - </a:t>
            </a:r>
            <a:r>
              <a:rPr lang="en-GB" sz="2000" baseline="0" dirty="0"/>
              <a:t>Digital Currents: Art in Art in the Electronic Age</a:t>
            </a:r>
            <a:br>
              <a:rPr lang="en-GB" sz="2800" dirty="0"/>
            </a:br>
            <a:endParaRPr lang="en-GB" sz="2800" dirty="0"/>
          </a:p>
        </p:txBody>
      </p:sp>
      <p:pic>
        <p:nvPicPr>
          <p:cNvPr id="4" name="Picture 3"/>
          <p:cNvPicPr>
            <a:picLocks noChangeAspect="1"/>
          </p:cNvPicPr>
          <p:nvPr/>
        </p:nvPicPr>
        <p:blipFill>
          <a:blip r:embed="rId3"/>
          <a:stretch>
            <a:fillRect/>
          </a:stretch>
        </p:blipFill>
        <p:spPr>
          <a:xfrm>
            <a:off x="3799840" y="0"/>
            <a:ext cx="8392160" cy="6858000"/>
          </a:xfrm>
          <a:prstGeom prst="rect">
            <a:avLst/>
          </a:prstGeom>
        </p:spPr>
      </p:pic>
      <p:sp>
        <p:nvSpPr>
          <p:cNvPr id="6" name="TextBox 5"/>
          <p:cNvSpPr txBox="1"/>
          <p:nvPr/>
        </p:nvSpPr>
        <p:spPr>
          <a:xfrm>
            <a:off x="928370" y="1102261"/>
            <a:ext cx="4324350" cy="1323439"/>
          </a:xfrm>
          <a:prstGeom prst="rect">
            <a:avLst/>
          </a:prstGeom>
          <a:noFill/>
        </p:spPr>
        <p:txBody>
          <a:bodyPr wrap="square" rtlCol="0">
            <a:spAutoFit/>
          </a:bodyPr>
          <a:lstStyle/>
          <a:p>
            <a:r>
              <a:rPr lang="en-GB" sz="4000" b="1" dirty="0" err="1">
                <a:effectLst>
                  <a:outerShdw blurRad="38100" dist="38100" dir="2700000" algn="tl">
                    <a:srgbClr val="000000">
                      <a:alpha val="43137"/>
                    </a:srgbClr>
                  </a:outerShdw>
                </a:effectLst>
              </a:rPr>
              <a:t>Stelarc</a:t>
            </a:r>
            <a:r>
              <a:rPr lang="en-GB" sz="4000" b="1" dirty="0">
                <a:effectLst>
                  <a:outerShdw blurRad="38100" dist="38100" dir="2700000" algn="tl">
                    <a:srgbClr val="000000">
                      <a:alpha val="43137"/>
                    </a:srgbClr>
                  </a:outerShdw>
                </a:effectLst>
              </a:rPr>
              <a:t> </a:t>
            </a:r>
          </a:p>
          <a:p>
            <a:r>
              <a:rPr lang="en-GB" sz="4000" b="1" dirty="0">
                <a:effectLst>
                  <a:outerShdw blurRad="38100" dist="38100" dir="2700000" algn="tl">
                    <a:srgbClr val="000000">
                      <a:alpha val="43137"/>
                    </a:srgbClr>
                  </a:outerShdw>
                </a:effectLst>
              </a:rPr>
              <a:t>Performance </a:t>
            </a:r>
            <a:r>
              <a:rPr lang="en-GB" sz="4000" b="1" dirty="0">
                <a:solidFill>
                  <a:schemeClr val="bg1"/>
                </a:solidFill>
                <a:effectLst>
                  <a:outerShdw blurRad="38100" dist="38100" dir="2700000" algn="tl">
                    <a:srgbClr val="000000">
                      <a:alpha val="43137"/>
                    </a:srgbClr>
                  </a:outerShdw>
                </a:effectLst>
              </a:rPr>
              <a:t>Artist</a:t>
            </a:r>
          </a:p>
        </p:txBody>
      </p:sp>
    </p:spTree>
    <p:extLst>
      <p:ext uri="{BB962C8B-B14F-4D97-AF65-F5344CB8AC3E}">
        <p14:creationId xmlns:p14="http://schemas.microsoft.com/office/powerpoint/2010/main" val="394146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Artist: Paul </a:t>
            </a:r>
            <a:r>
              <a:rPr lang="en-GB" b="1" dirty="0" err="1">
                <a:effectLst>
                  <a:outerShdw blurRad="38100" dist="38100" dir="2700000" algn="tl">
                    <a:srgbClr val="000000">
                      <a:alpha val="43137"/>
                    </a:srgbClr>
                  </a:outerShdw>
                </a:effectLst>
              </a:rPr>
              <a:t>Granjon</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55320" y="1855609"/>
            <a:ext cx="3333750" cy="4351338"/>
          </a:xfrm>
          <a:solidFill>
            <a:schemeClr val="bg1"/>
          </a:solidFill>
        </p:spPr>
        <p:txBody>
          <a:bodyPr/>
          <a:lstStyle/>
          <a:p>
            <a:r>
              <a:rPr lang="en-GB" dirty="0"/>
              <a:t>‘</a:t>
            </a:r>
            <a:r>
              <a:rPr lang="en-GB" dirty="0" err="1"/>
              <a:t>Wreckshops</a:t>
            </a:r>
            <a:r>
              <a:rPr lang="en-GB" dirty="0"/>
              <a:t>’:  </a:t>
            </a:r>
            <a:r>
              <a:rPr lang="en-GB" i="1" dirty="0"/>
              <a:t>encourages recycling electronics</a:t>
            </a:r>
          </a:p>
          <a:p>
            <a:r>
              <a:rPr lang="en-GB" dirty="0" err="1"/>
              <a:t>Mofo</a:t>
            </a:r>
            <a:r>
              <a:rPr lang="en-GB" dirty="0"/>
              <a:t> - Dancing Robot </a:t>
            </a:r>
          </a:p>
          <a:p>
            <a:r>
              <a:rPr lang="en-GB" dirty="0"/>
              <a:t>Robot Ears and Tail</a:t>
            </a:r>
          </a:p>
          <a:p>
            <a:r>
              <a:rPr lang="en-GB" dirty="0"/>
              <a:t>Furman </a:t>
            </a:r>
          </a:p>
          <a:p>
            <a:endParaRPr lang="en-GB" dirty="0"/>
          </a:p>
        </p:txBody>
      </p:sp>
      <p:pic>
        <p:nvPicPr>
          <p:cNvPr id="5" name="K0aoxC18JgM"/>
          <p:cNvPicPr>
            <a:picLocks noGrp="1" noRot="1" noChangeAspect="1"/>
          </p:cNvPicPr>
          <p:nvPr>
            <p:ph sz="half" idx="2"/>
            <a:videoFile r:link="rId1"/>
          </p:nvPr>
        </p:nvPicPr>
        <p:blipFill>
          <a:blip r:embed="rId4"/>
          <a:stretch>
            <a:fillRect/>
          </a:stretch>
        </p:blipFill>
        <p:spPr>
          <a:xfrm>
            <a:off x="4394200" y="1543050"/>
            <a:ext cx="7823200" cy="4400550"/>
          </a:xfrm>
          <a:prstGeom prst="rect">
            <a:avLst/>
          </a:prstGeom>
        </p:spPr>
      </p:pic>
      <p:sp>
        <p:nvSpPr>
          <p:cNvPr id="6" name="TextBox 5"/>
          <p:cNvSpPr txBox="1"/>
          <p:nvPr/>
        </p:nvSpPr>
        <p:spPr>
          <a:xfrm>
            <a:off x="583247" y="6022281"/>
            <a:ext cx="3477895" cy="369332"/>
          </a:xfrm>
          <a:prstGeom prst="rect">
            <a:avLst/>
          </a:prstGeom>
          <a:noFill/>
        </p:spPr>
        <p:txBody>
          <a:bodyPr wrap="square" rtlCol="0">
            <a:spAutoFit/>
          </a:bodyPr>
          <a:lstStyle/>
          <a:p>
            <a:r>
              <a:rPr lang="en-GB" dirty="0"/>
              <a:t>Find out more: www.zprod.org</a:t>
            </a:r>
          </a:p>
        </p:txBody>
      </p:sp>
      <p:sp>
        <p:nvSpPr>
          <p:cNvPr id="4" name="TextBox 3"/>
          <p:cNvSpPr txBox="1"/>
          <p:nvPr/>
        </p:nvSpPr>
        <p:spPr>
          <a:xfrm>
            <a:off x="9282545" y="6022281"/>
            <a:ext cx="2909455" cy="376733"/>
          </a:xfrm>
          <a:prstGeom prst="rect">
            <a:avLst/>
          </a:prstGeom>
          <a:noFill/>
        </p:spPr>
        <p:txBody>
          <a:bodyPr wrap="square" rtlCol="0">
            <a:spAutoFit/>
          </a:bodyPr>
          <a:lstStyle/>
          <a:p>
            <a:r>
              <a:rPr lang="en-GB" b="1" i="1" dirty="0"/>
              <a:t>Used with artists permission</a:t>
            </a:r>
          </a:p>
        </p:txBody>
      </p:sp>
    </p:spTree>
    <p:extLst>
      <p:ext uri="{BB962C8B-B14F-4D97-AF65-F5344CB8AC3E}">
        <p14:creationId xmlns:p14="http://schemas.microsoft.com/office/powerpoint/2010/main" val="186485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Paul </a:t>
            </a:r>
            <a:r>
              <a:rPr lang="en-GB" b="1" dirty="0" err="1">
                <a:effectLst>
                  <a:outerShdw blurRad="38100" dist="38100" dir="2700000" algn="tl">
                    <a:srgbClr val="000000">
                      <a:alpha val="43137"/>
                    </a:srgbClr>
                  </a:outerShdw>
                </a:effectLst>
              </a:rPr>
              <a:t>Granjon</a:t>
            </a:r>
            <a:r>
              <a:rPr lang="en-GB" b="1" dirty="0">
                <a:effectLst>
                  <a:outerShdw blurRad="38100" dist="38100" dir="2700000" algn="tl">
                    <a:srgbClr val="000000">
                      <a:alpha val="43137"/>
                    </a:srgbClr>
                  </a:outerShdw>
                </a:effectLst>
              </a:rPr>
              <a:t>: Furman 2011</a:t>
            </a:r>
          </a:p>
        </p:txBody>
      </p:sp>
      <p:pic>
        <p:nvPicPr>
          <p:cNvPr id="7" name="cHmmomItjho"/>
          <p:cNvPicPr>
            <a:picLocks noGrp="1" noRot="1" noChangeAspect="1"/>
          </p:cNvPicPr>
          <p:nvPr>
            <p:ph sz="half" idx="1"/>
            <a:videoFile r:link="rId1"/>
          </p:nvPr>
        </p:nvPicPr>
        <p:blipFill>
          <a:blip r:embed="rId4"/>
          <a:stretch>
            <a:fillRect/>
          </a:stretch>
        </p:blipFill>
        <p:spPr>
          <a:xfrm>
            <a:off x="1846810" y="1873811"/>
            <a:ext cx="8021089" cy="4511863"/>
          </a:xfrm>
          <a:prstGeom prst="rect">
            <a:avLst/>
          </a:prstGeom>
        </p:spPr>
      </p:pic>
      <p:sp>
        <p:nvSpPr>
          <p:cNvPr id="8" name="TextBox 7"/>
          <p:cNvSpPr txBox="1"/>
          <p:nvPr/>
        </p:nvSpPr>
        <p:spPr>
          <a:xfrm>
            <a:off x="1846810" y="6428857"/>
            <a:ext cx="3201440" cy="369332"/>
          </a:xfrm>
          <a:prstGeom prst="rect">
            <a:avLst/>
          </a:prstGeom>
          <a:noFill/>
        </p:spPr>
        <p:txBody>
          <a:bodyPr wrap="square" rtlCol="0">
            <a:spAutoFit/>
          </a:bodyPr>
          <a:lstStyle/>
          <a:p>
            <a:r>
              <a:rPr lang="en-GB" dirty="0"/>
              <a:t>Find out more: www.zprod.org</a:t>
            </a:r>
          </a:p>
        </p:txBody>
      </p:sp>
      <p:sp>
        <p:nvSpPr>
          <p:cNvPr id="3" name="Rectangle 2"/>
          <p:cNvSpPr/>
          <p:nvPr/>
        </p:nvSpPr>
        <p:spPr>
          <a:xfrm>
            <a:off x="6975248" y="6437170"/>
            <a:ext cx="2945550" cy="369332"/>
          </a:xfrm>
          <a:prstGeom prst="rect">
            <a:avLst/>
          </a:prstGeom>
        </p:spPr>
        <p:txBody>
          <a:bodyPr wrap="none">
            <a:spAutoFit/>
          </a:bodyPr>
          <a:lstStyle/>
          <a:p>
            <a:r>
              <a:rPr lang="en-GB" b="1" i="1" dirty="0"/>
              <a:t>Used with artists permission </a:t>
            </a:r>
          </a:p>
        </p:txBody>
      </p:sp>
    </p:spTree>
    <p:extLst>
      <p:ext uri="{BB962C8B-B14F-4D97-AF65-F5344CB8AC3E}">
        <p14:creationId xmlns:p14="http://schemas.microsoft.com/office/powerpoint/2010/main" val="420843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Locating my Practice</a:t>
            </a:r>
          </a:p>
        </p:txBody>
      </p:sp>
      <p:sp>
        <p:nvSpPr>
          <p:cNvPr id="4" name="TextBox 3"/>
          <p:cNvSpPr txBox="1"/>
          <p:nvPr/>
        </p:nvSpPr>
        <p:spPr>
          <a:xfrm>
            <a:off x="764458" y="2382268"/>
            <a:ext cx="10589342" cy="1938992"/>
          </a:xfrm>
          <a:prstGeom prst="rect">
            <a:avLst/>
          </a:prstGeom>
          <a:solidFill>
            <a:schemeClr val="bg1"/>
          </a:solidFill>
        </p:spPr>
        <p:txBody>
          <a:bodyPr wrap="square" rtlCol="0">
            <a:spAutoFit/>
          </a:bodyPr>
          <a:lstStyle/>
          <a:p>
            <a:pPr algn="ctr"/>
            <a:r>
              <a:rPr lang="en-GB" sz="2400" b="1" i="1" dirty="0">
                <a:effectLst/>
              </a:rPr>
              <a:t>In a world that is increasingly distracted by trending technologies, I hope to create </a:t>
            </a:r>
            <a:r>
              <a:rPr lang="en-GB" sz="2400" b="1" i="1" u="sng" dirty="0">
                <a:effectLst/>
              </a:rPr>
              <a:t>interstices</a:t>
            </a:r>
            <a:r>
              <a:rPr lang="en-GB" sz="2400" b="1" i="1" dirty="0">
                <a:effectLst/>
              </a:rPr>
              <a:t> that address and initiate dialogue about our tenuous but vital relationship to the natural world and each other. I do this though personal projects and socially engaged art events/workshops that involve play, exploration and creativity. </a:t>
            </a:r>
            <a:endParaRPr lang="en-GB" sz="2400" dirty="0"/>
          </a:p>
        </p:txBody>
      </p:sp>
    </p:spTree>
    <p:extLst>
      <p:ext uri="{BB962C8B-B14F-4D97-AF65-F5344CB8AC3E}">
        <p14:creationId xmlns:p14="http://schemas.microsoft.com/office/powerpoint/2010/main" val="135799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Pixel – The Artist Robot 2019</a:t>
            </a:r>
          </a:p>
        </p:txBody>
      </p:sp>
      <p:pic>
        <p:nvPicPr>
          <p:cNvPr id="4" name="Rp1Z74Sh-jI"/>
          <p:cNvPicPr>
            <a:picLocks noGrp="1" noRot="1" noChangeAspect="1"/>
          </p:cNvPicPr>
          <p:nvPr>
            <p:ph idx="1"/>
            <a:videoFile r:link="rId1"/>
          </p:nvPr>
        </p:nvPicPr>
        <p:blipFill>
          <a:blip r:embed="rId3"/>
          <a:stretch>
            <a:fillRect/>
          </a:stretch>
        </p:blipFill>
        <p:spPr>
          <a:xfrm>
            <a:off x="1795270" y="1690688"/>
            <a:ext cx="8601460" cy="4838322"/>
          </a:xfrm>
          <a:prstGeom prst="rect">
            <a:avLst/>
          </a:prstGeom>
        </p:spPr>
      </p:pic>
    </p:spTree>
    <p:extLst>
      <p:ext uri="{BB962C8B-B14F-4D97-AF65-F5344CB8AC3E}">
        <p14:creationId xmlns:p14="http://schemas.microsoft.com/office/powerpoint/2010/main" val="308708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N Default Document" ma:contentTypeID="0x0101003491B67C085BEA4381EEE65AC97BC87900F3345B6DC586A240B13CC98F8171883A" ma:contentTypeVersion="33" ma:contentTypeDescription="CDN Default Document List" ma:contentTypeScope="" ma:versionID="18c291f2160a61158ef02552569e2965">
  <xsd:schema xmlns:xsd="http://www.w3.org/2001/XMLSchema" xmlns:xs="http://www.w3.org/2001/XMLSchema" xmlns:p="http://schemas.microsoft.com/office/2006/metadata/properties" xmlns:ns2="58145f34-b256-4881-98aa-197eefd36cda" xmlns:ns3="http://schemas.microsoft.com/sharepoint/v3/fields" xmlns:ns4="3da41f1a-f215-4c23-b495-b3a9d9642a80" targetNamespace="http://schemas.microsoft.com/office/2006/metadata/properties" ma:root="true" ma:fieldsID="760bf9c87ca950462b34efde56643060" ns2:_="" ns3:_="" ns4:_="">
    <xsd:import namespace="58145f34-b256-4881-98aa-197eefd36cda"/>
    <xsd:import namespace="http://schemas.microsoft.com/sharepoint/v3/fields"/>
    <xsd:import namespace="3da41f1a-f215-4c23-b495-b3a9d9642a80"/>
    <xsd:element name="properties">
      <xsd:complexType>
        <xsd:sequence>
          <xsd:element name="documentManagement">
            <xsd:complexType>
              <xsd:all>
                <xsd:element ref="ns3:_DCDateCreated" minOccurs="0"/>
                <xsd:element ref="ns2:Tax_x0020_Year_x0060_" minOccurs="0"/>
                <xsd:element ref="ns2:pad299acdc3d4c54b2453fbe8d7b7b7f" minOccurs="0"/>
                <xsd:element ref="ns2:TaxCatchAll" minOccurs="0"/>
                <xsd:element ref="ns2:TaxCatchAllLabel" minOccurs="0"/>
                <xsd:element ref="ns2:e6fd4296aebb462abe262dffcb5bf89e" minOccurs="0"/>
                <xsd:element ref="ns3:_DCDateModified" minOccurs="0"/>
                <xsd:element ref="ns2:p06203fff19a49a8bf6e537224e522bd" minOccurs="0"/>
                <xsd:element ref="ns2:de748d43fb93405aa24a7dfdafd5bf7f" minOccurs="0"/>
                <xsd:element ref="ns2:SharedWithUsers" minOccurs="0"/>
                <xsd:element ref="ns2:SharedWithDetails" minOccurs="0"/>
                <xsd:element ref="ns4:MediaServiceMetadata" minOccurs="0"/>
                <xsd:element ref="ns4:MediaServiceFastMetadata" minOccurs="0"/>
                <xsd:element ref="ns4:MediaServiceEventHashCode" minOccurs="0"/>
                <xsd:element ref="ns4:MediaServiceGenerationTime"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45f34-b256-4881-98aa-197eefd36cda" elementFormDefault="qualified">
    <xsd:import namespace="http://schemas.microsoft.com/office/2006/documentManagement/types"/>
    <xsd:import namespace="http://schemas.microsoft.com/office/infopath/2007/PartnerControls"/>
    <xsd:element name="Tax_x0020_Year_x0060_" ma:index="7" nillable="true" ma:displayName="Tax Year" ma:default="0" ma:description="Is this a Tax Year (April to March)" ma:internalName="Tax_x0020_Year_x0060_">
      <xsd:simpleType>
        <xsd:restriction base="dms:Boolean"/>
      </xsd:simpleType>
    </xsd:element>
    <xsd:element name="pad299acdc3d4c54b2453fbe8d7b7b7f" ma:index="8" nillable="true" ma:taxonomy="true" ma:internalName="pad299acdc3d4c54b2453fbe8d7b7b7f" ma:taxonomyFieldName="CDN_x0020_Department" ma:displayName="CDN Department" ma:readOnly="false" ma:default="" ma:fieldId="{9ad299ac-dc3d-4c54-b245-3fbe8d7b7b7f}" ma:sspId="6c33d3eb-c608-48d4-a6c8-22093a3c1c3a" ma:termSetId="0930f63e-1fe0-4dfd-a3b2-f8348842756c"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14462a3-80da-43b3-a813-3f0d25c1aa8f}" ma:internalName="TaxCatchAll" ma:showField="CatchAllData"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14462a3-80da-43b3-a813-3f0d25c1aa8f}" ma:internalName="TaxCatchAllLabel" ma:readOnly="true" ma:showField="CatchAllDataLabel"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e6fd4296aebb462abe262dffcb5bf89e" ma:index="12" nillable="true" ma:taxonomy="true" ma:internalName="e6fd4296aebb462abe262dffcb5bf89e" ma:taxonomyFieldName="CDN_x0020_Document_x0020_Type" ma:displayName="CDN Document Type" ma:readOnly="false" ma:default="" ma:fieldId="{e6fd4296-aebb-462a-be26-2dffcb5bf89e}" ma:taxonomyMulti="true" ma:sspId="6c33d3eb-c608-48d4-a6c8-22093a3c1c3a" ma:termSetId="55d2f72e-493e-45a8-bf4e-03c2804cc8ef" ma:anchorId="6d6640ce-4c0d-41c9-8c3b-bfbcfa8b4374" ma:open="false" ma:isKeyword="false">
      <xsd:complexType>
        <xsd:sequence>
          <xsd:element ref="pc:Terms" minOccurs="0" maxOccurs="1"/>
        </xsd:sequence>
      </xsd:complexType>
    </xsd:element>
    <xsd:element name="p06203fff19a49a8bf6e537224e522bd" ma:index="16" nillable="true" ma:taxonomy="true" ma:internalName="p06203fff19a49a8bf6e537224e522bd" ma:taxonomyFieldName="Financial_x0020__x002F__x0020_Academic_x0020_Year" ma:displayName="Financial / Academic Year" ma:default="" ma:fieldId="{906203ff-f19a-49a8-bf6e-537224e522bd}" ma:sspId="6c33d3eb-c608-48d4-a6c8-22093a3c1c3a" ma:termSetId="dc85b5bd-8b63-4ed8-b9cd-c58b474ad317" ma:anchorId="00000000-0000-0000-0000-000000000000" ma:open="false" ma:isKeyword="false">
      <xsd:complexType>
        <xsd:sequence>
          <xsd:element ref="pc:Terms" minOccurs="0" maxOccurs="1"/>
        </xsd:sequence>
      </xsd:complexType>
    </xsd:element>
    <xsd:element name="de748d43fb93405aa24a7dfdafd5bf7f" ma:index="19" nillable="true" ma:taxonomy="true" ma:internalName="de748d43fb93405aa24a7dfdafd5bf7f" ma:taxonomyFieldName="Stakeholders_x002F_Companies" ma:displayName="Stakeholders/Companies" ma:default="" ma:fieldId="{de748d43-fb93-405a-a24a-7dfdafd5bf7f}" ma:sspId="6c33d3eb-c608-48d4-a6c8-22093a3c1c3a" ma:termSetId="34d3210d-307f-4f83-8890-f42e85643029" ma:anchorId="00000000-0000-0000-0000-000000000000" ma:open="false" ma:isKeyword="false">
      <xsd:complexType>
        <xsd:sequence>
          <xsd:element ref="pc:Terms" minOccurs="0" maxOccurs="1"/>
        </xsd:sequence>
      </xsd:complexType>
    </xsd:element>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4" nillable="true" ma:displayName="Date Created" ma:description="The date on which this resource was created" ma:format="DateTime" ma:internalName="_DCDateCreated">
      <xsd:simpleType>
        <xsd:restriction base="dms:DateTime"/>
      </xsd:simpleType>
    </xsd:element>
    <xsd:element name="_DCDateModified" ma:index="15" nillable="true" ma:displayName="Date Modified" ma:description="The date on which this resource was last modified" ma:format="DateTime" ma:hidden="true" ma:internalName="_DCDateModifi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a41f1a-f215-4c23-b495-b3a9d9642a8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AutoTags" ma:index="2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ma:index="2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145f34-b256-4881-98aa-197eefd36cda"/>
    <p06203fff19a49a8bf6e537224e522bd xmlns="58145f34-b256-4881-98aa-197eefd36cda">
      <Terms xmlns="http://schemas.microsoft.com/office/infopath/2007/PartnerControls"/>
    </p06203fff19a49a8bf6e537224e522bd>
    <_DCDateModified xmlns="http://schemas.microsoft.com/sharepoint/v3/fields" xsi:nil="true"/>
    <Tax_x0020_Year_x0060_ xmlns="58145f34-b256-4881-98aa-197eefd36cda">false</Tax_x0020_Year_x0060_>
    <pad299acdc3d4c54b2453fbe8d7b7b7f xmlns="58145f34-b256-4881-98aa-197eefd36cda">
      <Terms xmlns="http://schemas.microsoft.com/office/infopath/2007/PartnerControls"/>
    </pad299acdc3d4c54b2453fbe8d7b7b7f>
    <e6fd4296aebb462abe262dffcb5bf89e xmlns="58145f34-b256-4881-98aa-197eefd36cda">
      <Terms xmlns="http://schemas.microsoft.com/office/infopath/2007/PartnerControls"/>
    </e6fd4296aebb462abe262dffcb5bf89e>
    <de748d43fb93405aa24a7dfdafd5bf7f xmlns="58145f34-b256-4881-98aa-197eefd36cda">
      <Terms xmlns="http://schemas.microsoft.com/office/infopath/2007/PartnerControls"/>
    </de748d43fb93405aa24a7dfdafd5bf7f>
    <_DCDateCreated xmlns="http://schemas.microsoft.com/sharepoint/v3/fields" xsi:nil="true"/>
  </documentManagement>
</p:properties>
</file>

<file path=customXml/itemProps1.xml><?xml version="1.0" encoding="utf-8"?>
<ds:datastoreItem xmlns:ds="http://schemas.openxmlformats.org/officeDocument/2006/customXml" ds:itemID="{545A845A-704C-4755-B293-A2D43DA41332}"/>
</file>

<file path=customXml/itemProps2.xml><?xml version="1.0" encoding="utf-8"?>
<ds:datastoreItem xmlns:ds="http://schemas.openxmlformats.org/officeDocument/2006/customXml" ds:itemID="{BB1A9774-51AA-459F-8CA0-B5D9AD56AE20}"/>
</file>

<file path=customXml/itemProps3.xml><?xml version="1.0" encoding="utf-8"?>
<ds:datastoreItem xmlns:ds="http://schemas.openxmlformats.org/officeDocument/2006/customXml" ds:itemID="{1D7F963E-6855-4D35-95D0-114C921269AE}"/>
</file>

<file path=docProps/app.xml><?xml version="1.0" encoding="utf-8"?>
<Properties xmlns="http://schemas.openxmlformats.org/officeDocument/2006/extended-properties" xmlns:vt="http://schemas.openxmlformats.org/officeDocument/2006/docPropsVTypes">
  <TotalTime>10</TotalTime>
  <Words>1139</Words>
  <Application>Microsoft Office PowerPoint</Application>
  <PresentationFormat>Widescreen</PresentationFormat>
  <Paragraphs>171</Paragraphs>
  <Slides>30</Slides>
  <Notes>10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Eurostile</vt:lpstr>
      <vt:lpstr>Eurostile-Oblique</vt:lpstr>
      <vt:lpstr>MathematicalPi-One</vt:lpstr>
      <vt:lpstr>Office Theme</vt:lpstr>
      <vt:lpstr>Creative Electronics</vt:lpstr>
      <vt:lpstr>What is Creative Electronics?</vt:lpstr>
      <vt:lpstr>Marcel Duchamp</vt:lpstr>
      <vt:lpstr>Laszlo Moholy-Nagy </vt:lpstr>
      <vt:lpstr>Amplified Body, Automated Arm and Third Hand, 1992 - Digital Currents: Art in Art in the Electronic Age </vt:lpstr>
      <vt:lpstr>Artist: Paul Granjon</vt:lpstr>
      <vt:lpstr>Paul Granjon: Furman 2011</vt:lpstr>
      <vt:lpstr>Locating my Practice</vt:lpstr>
      <vt:lpstr>Pixel – The Artist Robot 2019</vt:lpstr>
      <vt:lpstr>Dancing Man: Experiment with LEDs and Perspex</vt:lpstr>
      <vt:lpstr>What is It? 2019   This piece is a work in progress – the electronics still need to be tweaked.</vt:lpstr>
      <vt:lpstr>What is It?</vt:lpstr>
      <vt:lpstr>Enhance your work with sensors, screens and actuators. </vt:lpstr>
      <vt:lpstr>Potential Output Enhancements</vt:lpstr>
      <vt:lpstr>Arduino - Microprocessor</vt:lpstr>
      <vt:lpstr>Arduino - Learning the Basics</vt:lpstr>
      <vt:lpstr>AC – DC (Not the Band) </vt:lpstr>
      <vt:lpstr>PowerPoint Presentation</vt:lpstr>
      <vt:lpstr>Analogue and Digital</vt:lpstr>
      <vt:lpstr>Some Basic Components</vt:lpstr>
      <vt:lpstr>Arduino IDE (Integrated Development Environment)</vt:lpstr>
      <vt:lpstr>How Does Arduino Work?</vt:lpstr>
      <vt:lpstr>CIRCUIT 1: DIGITAL OUTPUT</vt:lpstr>
      <vt:lpstr>Wire this up:  </vt:lpstr>
      <vt:lpstr>Type Up the Code</vt:lpstr>
      <vt:lpstr>CIRCUIT 2: PSEUDO-THEREMIN</vt:lpstr>
      <vt:lpstr>Wire Up and Code Up</vt:lpstr>
      <vt:lpstr>Online Resources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Electronics</dc:title>
  <dc:creator>Deirdre Bennett</dc:creator>
  <cp:lastModifiedBy>Samantha Hay</cp:lastModifiedBy>
  <cp:revision>10</cp:revision>
  <dcterms:created xsi:type="dcterms:W3CDTF">2019-06-07T10:00:49Z</dcterms:created>
  <dcterms:modified xsi:type="dcterms:W3CDTF">2019-06-07T10:39:48Z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0x0101003491B67C085BEA4381EEE65AC97BC87900F3345B6DC586A240B13CC98F8171883A</vt:lpwstr>
  </property>
</Properties>
</file>