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0"/>
  </p:notesMasterIdLst>
  <p:sldIdLst>
    <p:sldId id="256" r:id="rId2"/>
    <p:sldId id="258" r:id="rId3"/>
    <p:sldId id="259" r:id="rId4"/>
    <p:sldId id="285" r:id="rId5"/>
    <p:sldId id="284" r:id="rId6"/>
    <p:sldId id="286" r:id="rId7"/>
    <p:sldId id="260" r:id="rId8"/>
    <p:sldId id="275" r:id="rId9"/>
    <p:sldId id="278" r:id="rId10"/>
    <p:sldId id="271" r:id="rId11"/>
    <p:sldId id="291" r:id="rId12"/>
    <p:sldId id="290" r:id="rId13"/>
    <p:sldId id="287" r:id="rId14"/>
    <p:sldId id="273" r:id="rId15"/>
    <p:sldId id="262" r:id="rId16"/>
    <p:sldId id="272" r:id="rId17"/>
    <p:sldId id="293" r:id="rId18"/>
    <p:sldId id="299" r:id="rId19"/>
    <p:sldId id="300" r:id="rId20"/>
    <p:sldId id="292" r:id="rId21"/>
    <p:sldId id="301" r:id="rId22"/>
    <p:sldId id="264" r:id="rId23"/>
    <p:sldId id="298" r:id="rId24"/>
    <p:sldId id="295" r:id="rId25"/>
    <p:sldId id="294" r:id="rId26"/>
    <p:sldId id="263" r:id="rId27"/>
    <p:sldId id="279" r:id="rId28"/>
    <p:sldId id="302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Hind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965082-288A-4D84-8CB8-278A5CA42224}">
  <a:tblStyle styleId="{26965082-288A-4D84-8CB8-278A5CA422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91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56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200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21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953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92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034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701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18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36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42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400000" flipH="1">
            <a:off x="-358985" y="3663619"/>
            <a:ext cx="1838515" cy="1120555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2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grpSp>
        <p:nvGrpSpPr>
          <p:cNvPr id="86" name="Google Shape;86;p7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7" name="Google Shape;87;p7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93" name="Google Shape;93;p7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2" name="Google Shape;102;p8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08" name="Google Shape;108;p8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llingstone.com/culture/lists/a-brief-history-of-people-getting-fired-for-social-media-stupidity-20150713/the-bankers-who-think-isis-killings-are-a-hoot-2015071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ctrTitle"/>
          </p:nvPr>
        </p:nvSpPr>
        <p:spPr>
          <a:xfrm>
            <a:off x="2130803" y="3380763"/>
            <a:ext cx="6203454" cy="14318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dirty="0"/>
              <a:t>Social Media &amp; </a:t>
            </a:r>
            <a:br>
              <a:rPr lang="en-GB" dirty="0"/>
            </a:br>
            <a:r>
              <a:rPr lang="en-GB" dirty="0"/>
              <a:t>Employability</a:t>
            </a:r>
            <a:br>
              <a:rPr lang="en-GB" dirty="0"/>
            </a:br>
            <a:r>
              <a:rPr lang="en-GB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It’s not all Meme, Meme, Meme!</a:t>
            </a:r>
            <a:endParaRPr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721200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CC00"/>
                </a:solidFill>
              </a:rPr>
              <a:t>48%</a:t>
            </a:r>
            <a:endParaRPr sz="7200" dirty="0">
              <a:solidFill>
                <a:srgbClr val="FFCC00"/>
              </a:solidFill>
            </a:endParaRPr>
          </a:p>
        </p:txBody>
      </p:sp>
      <p:sp>
        <p:nvSpPr>
          <p:cNvPr id="324" name="Google Shape;324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986613"/>
            <a:ext cx="6370320" cy="554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Candidates who believe their social media presence is important to employers.</a:t>
            </a:r>
            <a:endParaRPr sz="1800" dirty="0"/>
          </a:p>
        </p:txBody>
      </p:sp>
      <p:sp>
        <p:nvSpPr>
          <p:cNvPr id="325" name="Google Shape;325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3581693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0066"/>
                </a:solidFill>
              </a:rPr>
              <a:t>43%</a:t>
            </a:r>
            <a:endParaRPr sz="7200" dirty="0">
              <a:solidFill>
                <a:srgbClr val="FF0066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4013393"/>
            <a:ext cx="6370320" cy="541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Employers using social media to check on current employees</a:t>
            </a:r>
          </a:p>
          <a:p>
            <a:pPr marL="0" lvl="0" indent="0">
              <a:buNone/>
            </a:pPr>
            <a:r>
              <a:rPr lang="en" sz="1200" dirty="0">
                <a:solidFill>
                  <a:srgbClr val="FFFF00"/>
                </a:solidFill>
              </a:rPr>
              <a:t>Source: </a:t>
            </a:r>
            <a:r>
              <a:rPr lang="en-GB" sz="1050" dirty="0">
                <a:solidFill>
                  <a:srgbClr val="FFFF00"/>
                </a:solidFill>
              </a:rPr>
              <a:t>2018 CareerBuilder survey</a:t>
            </a:r>
            <a:endParaRPr sz="1050" dirty="0">
              <a:solidFill>
                <a:srgbClr val="FFFF00"/>
              </a:solidFill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2047800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6600"/>
                </a:solidFill>
              </a:rPr>
              <a:t>70%</a:t>
            </a:r>
            <a:endParaRPr sz="4800" dirty="0">
              <a:solidFill>
                <a:srgbClr val="FF6600"/>
              </a:solidFill>
            </a:endParaRPr>
          </a:p>
        </p:txBody>
      </p:sp>
      <p:sp>
        <p:nvSpPr>
          <p:cNvPr id="328" name="Google Shape;328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2341896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GB" dirty="0"/>
              <a:t>Employers use social media to screen candidates during the hiring process</a:t>
            </a:r>
            <a:r>
              <a:rPr lang="en" sz="1800" dirty="0"/>
              <a:t>.</a:t>
            </a:r>
            <a:endParaRPr sz="1800" dirty="0"/>
          </a:p>
        </p:txBody>
      </p:sp>
      <p:sp>
        <p:nvSpPr>
          <p:cNvPr id="329" name="Google Shape;329;p3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952800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CC00"/>
                </a:solidFill>
              </a:rPr>
              <a:t>CONTENT</a:t>
            </a:r>
            <a:endParaRPr sz="7200" dirty="0">
              <a:solidFill>
                <a:srgbClr val="FFCC00"/>
              </a:solidFill>
            </a:endParaRPr>
          </a:p>
        </p:txBody>
      </p:sp>
      <p:sp>
        <p:nvSpPr>
          <p:cNvPr id="324" name="Google Shape;324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1384500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Inappropriate photos and content </a:t>
            </a:r>
            <a:endParaRPr sz="1800" dirty="0"/>
          </a:p>
        </p:txBody>
      </p:sp>
      <p:sp>
        <p:nvSpPr>
          <p:cNvPr id="325" name="Google Shape;325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3581693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0066"/>
                </a:solidFill>
              </a:rPr>
              <a:t>CONFIDENTIALITY</a:t>
            </a:r>
            <a:endParaRPr sz="5400" dirty="0">
              <a:solidFill>
                <a:srgbClr val="FF0066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4013393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/>
              <a:t>Posting</a:t>
            </a:r>
            <a:r>
              <a:rPr lang="en" sz="1800" dirty="0"/>
              <a:t> confidential information about work practices, colleagues, customers and previous employers.</a:t>
            </a:r>
            <a:endParaRPr sz="1800" dirty="0"/>
          </a:p>
        </p:txBody>
      </p:sp>
      <p:sp>
        <p:nvSpPr>
          <p:cNvPr id="327" name="Google Shape;327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2267247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6600"/>
                </a:solidFill>
              </a:rPr>
              <a:t>NEGATIVITY</a:t>
            </a:r>
            <a:endParaRPr sz="4800" dirty="0">
              <a:solidFill>
                <a:srgbClr val="FF6600"/>
              </a:solidFill>
            </a:endParaRPr>
          </a:p>
        </p:txBody>
      </p:sp>
      <p:sp>
        <p:nvSpPr>
          <p:cNvPr id="328" name="Google Shape;328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2698947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Unprofessional conduct and commentary regarding previous employers, colleagues and peers.</a:t>
            </a:r>
            <a:endParaRPr sz="1800" dirty="0"/>
          </a:p>
        </p:txBody>
      </p:sp>
      <p:sp>
        <p:nvSpPr>
          <p:cNvPr id="329" name="Google Shape;329;p3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>
            <a:spLocks noGrp="1"/>
          </p:cNvSpPr>
          <p:nvPr>
            <p:ph type="ctrTitle" idx="4294967295"/>
          </p:nvPr>
        </p:nvSpPr>
        <p:spPr>
          <a:xfrm>
            <a:off x="1545771" y="852668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92D050"/>
                </a:solidFill>
              </a:rPr>
              <a:t>EMBELLISHMENT</a:t>
            </a:r>
            <a:endParaRPr sz="5400" dirty="0">
              <a:solidFill>
                <a:srgbClr val="92D050"/>
              </a:solidFill>
            </a:endParaRPr>
          </a:p>
        </p:txBody>
      </p:sp>
      <p:sp>
        <p:nvSpPr>
          <p:cNvPr id="324" name="Google Shape;324;p30"/>
          <p:cNvSpPr txBox="1">
            <a:spLocks noGrp="1"/>
          </p:cNvSpPr>
          <p:nvPr>
            <p:ph type="subTitle" idx="4294967295"/>
          </p:nvPr>
        </p:nvSpPr>
        <p:spPr>
          <a:xfrm>
            <a:off x="1545771" y="1284368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Lying about qualifications or experience</a:t>
            </a:r>
            <a:endParaRPr sz="1800" dirty="0"/>
          </a:p>
        </p:txBody>
      </p:sp>
      <p:sp>
        <p:nvSpPr>
          <p:cNvPr id="325" name="Google Shape;325;p30"/>
          <p:cNvSpPr txBox="1">
            <a:spLocks noGrp="1"/>
          </p:cNvSpPr>
          <p:nvPr>
            <p:ph type="ctrTitle" idx="4294967295"/>
          </p:nvPr>
        </p:nvSpPr>
        <p:spPr>
          <a:xfrm>
            <a:off x="1545771" y="3581693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0070C0"/>
                </a:solidFill>
              </a:rPr>
              <a:t>COMMUNICATION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subTitle" idx="4294967295"/>
          </p:nvPr>
        </p:nvSpPr>
        <p:spPr>
          <a:xfrm>
            <a:off x="1545771" y="4151415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/>
              <a:t>Poor grammar, text speak</a:t>
            </a:r>
            <a:endParaRPr sz="1800" dirty="0"/>
          </a:p>
        </p:txBody>
      </p:sp>
      <p:sp>
        <p:nvSpPr>
          <p:cNvPr id="327" name="Google Shape;327;p30"/>
          <p:cNvSpPr txBox="1">
            <a:spLocks noGrp="1"/>
          </p:cNvSpPr>
          <p:nvPr>
            <p:ph type="ctrTitle" idx="4294967295"/>
          </p:nvPr>
        </p:nvSpPr>
        <p:spPr>
          <a:xfrm>
            <a:off x="1545771" y="2250384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7030A0"/>
                </a:solidFill>
              </a:rPr>
              <a:t>OVER SHARING</a:t>
            </a:r>
            <a:endParaRPr sz="4000" dirty="0">
              <a:solidFill>
                <a:srgbClr val="7030A0"/>
              </a:solidFill>
            </a:endParaRPr>
          </a:p>
        </p:txBody>
      </p:sp>
      <p:sp>
        <p:nvSpPr>
          <p:cNvPr id="328" name="Google Shape;328;p30"/>
          <p:cNvSpPr txBox="1">
            <a:spLocks noGrp="1"/>
          </p:cNvSpPr>
          <p:nvPr>
            <p:ph type="subTitle" idx="4294967295"/>
          </p:nvPr>
        </p:nvSpPr>
        <p:spPr>
          <a:xfrm>
            <a:off x="1545771" y="2648881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Inappropriate discussions</a:t>
            </a:r>
            <a:endParaRPr sz="1800" dirty="0"/>
          </a:p>
        </p:txBody>
      </p:sp>
      <p:sp>
        <p:nvSpPr>
          <p:cNvPr id="329" name="Google Shape;329;p3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38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952800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CC00"/>
                </a:solidFill>
              </a:rPr>
              <a:t>VALUES</a:t>
            </a:r>
            <a:endParaRPr sz="7200" dirty="0">
              <a:solidFill>
                <a:srgbClr val="FFCC00"/>
              </a:solidFill>
            </a:endParaRPr>
          </a:p>
        </p:txBody>
      </p:sp>
      <p:sp>
        <p:nvSpPr>
          <p:cNvPr id="324" name="Google Shape;324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1384500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Lack of alignment with company values.</a:t>
            </a:r>
            <a:endParaRPr sz="1800" dirty="0"/>
          </a:p>
        </p:txBody>
      </p:sp>
      <p:sp>
        <p:nvSpPr>
          <p:cNvPr id="325" name="Google Shape;325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3581693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rgbClr val="FF0066"/>
                </a:solidFill>
              </a:rPr>
              <a:t>AFFILIATION</a:t>
            </a:r>
            <a:endParaRPr sz="5400" dirty="0">
              <a:solidFill>
                <a:srgbClr val="FF0066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4013393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/>
              <a:t>Controversial original author of posts, fake news.</a:t>
            </a:r>
            <a:endParaRPr sz="1800" dirty="0"/>
          </a:p>
        </p:txBody>
      </p:sp>
      <p:sp>
        <p:nvSpPr>
          <p:cNvPr id="327" name="Google Shape;327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2267247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6600"/>
                </a:solidFill>
              </a:rPr>
              <a:t>CONTROVERSY</a:t>
            </a:r>
            <a:endParaRPr sz="4400" dirty="0">
              <a:solidFill>
                <a:srgbClr val="FF6600"/>
              </a:solidFill>
            </a:endParaRPr>
          </a:p>
        </p:txBody>
      </p:sp>
      <p:sp>
        <p:nvSpPr>
          <p:cNvPr id="328" name="Google Shape;328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2698947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Posting controversial topics, images, memes.</a:t>
            </a:r>
            <a:endParaRPr sz="1800" dirty="0"/>
          </a:p>
        </p:txBody>
      </p:sp>
      <p:sp>
        <p:nvSpPr>
          <p:cNvPr id="329" name="Google Shape;329;p3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7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Professional emails please!</a:t>
            </a:r>
            <a:endParaRPr dirty="0"/>
          </a:p>
        </p:txBody>
      </p:sp>
      <p:sp>
        <p:nvSpPr>
          <p:cNvPr id="353" name="Google Shape;353;p32"/>
          <p:cNvSpPr txBox="1">
            <a:spLocks noGrp="1"/>
          </p:cNvSpPr>
          <p:nvPr>
            <p:ph type="body" idx="1"/>
          </p:nvPr>
        </p:nvSpPr>
        <p:spPr>
          <a:xfrm>
            <a:off x="1117212" y="1384118"/>
            <a:ext cx="19593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eccybeats99@....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00"/>
                </a:solidFill>
              </a:rPr>
              <a:t>420forever@....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>
              <a:solidFill>
                <a:srgbClr val="FFFF00"/>
              </a:solidFill>
            </a:endParaRPr>
          </a:p>
        </p:txBody>
      </p:sp>
      <p:sp>
        <p:nvSpPr>
          <p:cNvPr id="354" name="Google Shape;354;p32"/>
          <p:cNvSpPr txBox="1">
            <a:spLocks noGrp="1"/>
          </p:cNvSpPr>
          <p:nvPr>
            <p:ph type="body" idx="2"/>
          </p:nvPr>
        </p:nvSpPr>
        <p:spPr>
          <a:xfrm>
            <a:off x="1121815" y="2036618"/>
            <a:ext cx="2626458" cy="1742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B050"/>
                </a:solidFill>
              </a:rPr>
              <a:t>C</a:t>
            </a:r>
            <a:r>
              <a:rPr lang="en" b="1" dirty="0">
                <a:solidFill>
                  <a:srgbClr val="00B050"/>
                </a:solidFill>
              </a:rPr>
              <a:t>eltictiladie@...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>
              <a:solidFill>
                <a:srgbClr val="00B0F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55" name="Google Shape;355;p32"/>
          <p:cNvSpPr txBox="1">
            <a:spLocks noGrp="1"/>
          </p:cNvSpPr>
          <p:nvPr>
            <p:ph type="body" idx="3"/>
          </p:nvPr>
        </p:nvSpPr>
        <p:spPr>
          <a:xfrm>
            <a:off x="3313804" y="1548850"/>
            <a:ext cx="2808321" cy="19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00"/>
                </a:solidFill>
              </a:rPr>
              <a:t>smokeweed420@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14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rgbClr val="FFC000"/>
                </a:solidFill>
              </a:rPr>
              <a:t>eccieseccieseccies</a:t>
            </a:r>
            <a:r>
              <a:rPr lang="en-GB" sz="1400" b="1" dirty="0">
                <a:solidFill>
                  <a:srgbClr val="FFC000"/>
                </a:solidFill>
              </a:rPr>
              <a:t>@...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1400" b="1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rgbClr val="00B050"/>
                </a:solidFill>
              </a:rPr>
              <a:t>stonedandbaked</a:t>
            </a:r>
            <a:r>
              <a:rPr lang="en-GB" sz="1400" b="1" dirty="0">
                <a:solidFill>
                  <a:srgbClr val="00B050"/>
                </a:solidFill>
              </a:rPr>
              <a:t>@...</a:t>
            </a:r>
            <a:endParaRPr sz="1400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59" name="Google Shape;359;p3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ctrTitle" idx="4294967295"/>
          </p:nvPr>
        </p:nvSpPr>
        <p:spPr>
          <a:xfrm>
            <a:off x="1097309" y="1705230"/>
            <a:ext cx="7646096" cy="2041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BRANDOLOGY</a:t>
            </a:r>
            <a:endParaRPr sz="8000" dirty="0"/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4294967295"/>
          </p:nvPr>
        </p:nvSpPr>
        <p:spPr>
          <a:xfrm>
            <a:off x="1672075" y="3411552"/>
            <a:ext cx="5635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What’s your brand?</a:t>
            </a:r>
            <a:endParaRPr dirty="0"/>
          </a:p>
        </p:txBody>
      </p:sp>
      <p:sp>
        <p:nvSpPr>
          <p:cNvPr id="240" name="Google Shape;240;p21"/>
          <p:cNvSpPr/>
          <p:nvPr/>
        </p:nvSpPr>
        <p:spPr>
          <a:xfrm>
            <a:off x="6241736" y="1928547"/>
            <a:ext cx="275621" cy="26317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"/>
          <p:cNvSpPr/>
          <p:nvPr/>
        </p:nvSpPr>
        <p:spPr>
          <a:xfrm rot="1892490">
            <a:off x="6680221" y="1796971"/>
            <a:ext cx="275600" cy="26315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"/>
          <p:cNvSpPr/>
          <p:nvPr/>
        </p:nvSpPr>
        <p:spPr>
          <a:xfrm rot="-931596">
            <a:off x="6475810" y="2351851"/>
            <a:ext cx="186411" cy="1779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Three words…</a:t>
            </a:r>
            <a:endParaRPr dirty="0"/>
          </a:p>
        </p:txBody>
      </p:sp>
      <p:grpSp>
        <p:nvGrpSpPr>
          <p:cNvPr id="335" name="Google Shape;335;p31"/>
          <p:cNvGrpSpPr/>
          <p:nvPr/>
        </p:nvGrpSpPr>
        <p:grpSpPr>
          <a:xfrm rot="10800000" flipH="1">
            <a:off x="4171679" y="1803913"/>
            <a:ext cx="821730" cy="1228760"/>
            <a:chOff x="4171679" y="1802748"/>
            <a:chExt cx="821730" cy="1228760"/>
          </a:xfrm>
        </p:grpSpPr>
        <p:sp>
          <p:nvSpPr>
            <p:cNvPr id="336" name="Google Shape;336;p31"/>
            <p:cNvSpPr/>
            <p:nvPr/>
          </p:nvSpPr>
          <p:spPr>
            <a:xfrm rot="10800000">
              <a:off x="4171679" y="2413508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 flipH="1">
              <a:off x="4171679" y="1802748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31"/>
          <p:cNvGrpSpPr/>
          <p:nvPr/>
        </p:nvGrpSpPr>
        <p:grpSpPr>
          <a:xfrm rot="10800000" flipH="1">
            <a:off x="1972825" y="1802809"/>
            <a:ext cx="821730" cy="1228859"/>
            <a:chOff x="1972825" y="1803752"/>
            <a:chExt cx="821730" cy="1228859"/>
          </a:xfrm>
        </p:grpSpPr>
        <p:sp>
          <p:nvSpPr>
            <p:cNvPr id="339" name="Google Shape;339;p31"/>
            <p:cNvSpPr/>
            <p:nvPr/>
          </p:nvSpPr>
          <p:spPr>
            <a:xfrm rot="10800000">
              <a:off x="1972825" y="2414611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 flipH="1">
              <a:off x="1972825" y="1803752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31"/>
          <p:cNvGrpSpPr/>
          <p:nvPr/>
        </p:nvGrpSpPr>
        <p:grpSpPr>
          <a:xfrm rot="10800000" flipH="1">
            <a:off x="6043679" y="1799325"/>
            <a:ext cx="821730" cy="1228977"/>
            <a:chOff x="5808538" y="1803695"/>
            <a:chExt cx="821730" cy="1228977"/>
          </a:xfrm>
        </p:grpSpPr>
        <p:sp>
          <p:nvSpPr>
            <p:cNvPr id="342" name="Google Shape;342;p31"/>
            <p:cNvSpPr/>
            <p:nvPr/>
          </p:nvSpPr>
          <p:spPr>
            <a:xfrm rot="10800000">
              <a:off x="5808538" y="2414672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 flipH="1">
              <a:off x="5808538" y="1803695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31"/>
          <p:cNvSpPr txBox="1"/>
          <p:nvPr/>
        </p:nvSpPr>
        <p:spPr>
          <a:xfrm>
            <a:off x="513806" y="1807783"/>
            <a:ext cx="1637269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6600"/>
                </a:solidFill>
                <a:latin typeface="Hind"/>
                <a:ea typeface="Hind"/>
                <a:cs typeface="Hind"/>
                <a:sym typeface="Hind"/>
              </a:rPr>
              <a:t>Organised</a:t>
            </a:r>
            <a:endParaRPr sz="2400" b="1" dirty="0">
              <a:solidFill>
                <a:srgbClr val="FF66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45" name="Google Shape;345;p31"/>
          <p:cNvSpPr txBox="1"/>
          <p:nvPr/>
        </p:nvSpPr>
        <p:spPr>
          <a:xfrm>
            <a:off x="2482388" y="1807783"/>
            <a:ext cx="18720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699FF"/>
                </a:solidFill>
                <a:latin typeface="Hind"/>
                <a:ea typeface="Hind"/>
                <a:cs typeface="Hind"/>
                <a:sym typeface="Hind"/>
              </a:rPr>
              <a:t>Creative </a:t>
            </a:r>
            <a:endParaRPr sz="2400" b="1" dirty="0">
              <a:solidFill>
                <a:srgbClr val="6699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46" name="Google Shape;346;p31"/>
          <p:cNvSpPr txBox="1"/>
          <p:nvPr/>
        </p:nvSpPr>
        <p:spPr>
          <a:xfrm>
            <a:off x="4516974" y="1799325"/>
            <a:ext cx="176651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6FF33"/>
                </a:solidFill>
                <a:latin typeface="Hind"/>
                <a:ea typeface="Hind"/>
                <a:cs typeface="Hind"/>
                <a:sym typeface="Hind"/>
              </a:rPr>
              <a:t>Reliable</a:t>
            </a:r>
            <a:endParaRPr sz="2400" b="1" dirty="0">
              <a:solidFill>
                <a:srgbClr val="66FF33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47" name="Google Shape;347;p3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2054067"/>
            <a:ext cx="3143793" cy="2115947"/>
          </a:xfrm>
          <a:prstGeom prst="rect">
            <a:avLst/>
          </a:prstGeom>
        </p:spPr>
      </p:pic>
      <p:sp>
        <p:nvSpPr>
          <p:cNvPr id="238" name="Google Shape;238;p21"/>
          <p:cNvSpPr txBox="1">
            <a:spLocks noGrp="1"/>
          </p:cNvSpPr>
          <p:nvPr>
            <p:ph type="ctrTitle" idx="4294967295"/>
          </p:nvPr>
        </p:nvSpPr>
        <p:spPr>
          <a:xfrm>
            <a:off x="910679" y="1078213"/>
            <a:ext cx="3417481" cy="3310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WHEN IT ALL GOES WRONG…</a:t>
            </a:r>
            <a:endParaRPr sz="4800" dirty="0"/>
          </a:p>
        </p:txBody>
      </p:sp>
      <p:sp>
        <p:nvSpPr>
          <p:cNvPr id="251" name="Google Shape;251;p2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0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ctrTitle" idx="4294967295"/>
          </p:nvPr>
        </p:nvSpPr>
        <p:spPr>
          <a:xfrm>
            <a:off x="910679" y="1078213"/>
            <a:ext cx="3417481" cy="3310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1800" b="0" dirty="0"/>
              <a:t>In 2015, according to </a:t>
            </a:r>
            <a:r>
              <a:rPr lang="en-GB" sz="1800" b="0" dirty="0">
                <a:solidFill>
                  <a:schemeClr val="bg1"/>
                </a:solidFill>
                <a:hlinkClick r:id="rId3"/>
              </a:rPr>
              <a:t>Rolling Stone</a:t>
            </a:r>
            <a:r>
              <a:rPr lang="en-GB" sz="1800" b="0" dirty="0">
                <a:solidFill>
                  <a:schemeClr val="bg1"/>
                </a:solidFill>
              </a:rPr>
              <a:t> Magazine </a:t>
            </a:r>
            <a:r>
              <a:rPr lang="en-GB" sz="1800" b="0" dirty="0"/>
              <a:t>, six bankers from Birmingham decided to re-enact, record, and post on Instagram a mock ISIS beheading. They went all out with costumes and method acting — and they were fired as soon as the clip circulated online. </a:t>
            </a:r>
            <a:endParaRPr sz="3200" dirty="0"/>
          </a:p>
        </p:txBody>
      </p:sp>
      <p:sp>
        <p:nvSpPr>
          <p:cNvPr id="251" name="Google Shape;251;p2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02" y="1615304"/>
            <a:ext cx="3333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ctrTitle" idx="4294967295"/>
          </p:nvPr>
        </p:nvSpPr>
        <p:spPr>
          <a:xfrm>
            <a:off x="1581239" y="859409"/>
            <a:ext cx="3417481" cy="3310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1800" b="0" dirty="0">
                <a:solidFill>
                  <a:srgbClr val="92D050"/>
                </a:solidFill>
              </a:rPr>
              <a:t>This is almost unbelievable….</a:t>
            </a:r>
            <a:br>
              <a:rPr lang="en-GB" sz="1800" b="0" dirty="0">
                <a:solidFill>
                  <a:srgbClr val="92D050"/>
                </a:solidFill>
              </a:rPr>
            </a:br>
            <a:r>
              <a:rPr lang="en-GB" sz="1800" b="0" dirty="0">
                <a:solidFill>
                  <a:srgbClr val="92D050"/>
                </a:solidFill>
              </a:rPr>
              <a:t>a New York high school teacher posted pictures of several female students on Facebook with captions like, “</a:t>
            </a:r>
            <a:r>
              <a:rPr lang="en-GB" sz="1800" b="0" i="1" dirty="0">
                <a:solidFill>
                  <a:srgbClr val="92D050"/>
                </a:solidFill>
              </a:rPr>
              <a:t>this is sexy</a:t>
            </a:r>
            <a:r>
              <a:rPr lang="en-GB" sz="1800" b="0" dirty="0">
                <a:solidFill>
                  <a:srgbClr val="92D050"/>
                </a:solidFill>
              </a:rPr>
              <a:t>.” In addition, his FB tagline said, “</a:t>
            </a:r>
            <a:r>
              <a:rPr lang="en-GB" sz="1800" b="0" i="1" dirty="0">
                <a:solidFill>
                  <a:srgbClr val="92D050"/>
                </a:solidFill>
              </a:rPr>
              <a:t>I’m not a gynaecologist, but I’ll take a look inside</a:t>
            </a:r>
            <a:r>
              <a:rPr lang="en-GB" sz="1800" b="0" dirty="0">
                <a:solidFill>
                  <a:srgbClr val="92D050"/>
                </a:solidFill>
              </a:rPr>
              <a:t>.</a:t>
            </a:r>
            <a:endParaRPr sz="3200" dirty="0">
              <a:solidFill>
                <a:srgbClr val="92D050"/>
              </a:solidFill>
            </a:endParaRPr>
          </a:p>
        </p:txBody>
      </p:sp>
      <p:sp>
        <p:nvSpPr>
          <p:cNvPr id="251" name="Google Shape;251;p2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33" y="1611085"/>
            <a:ext cx="1958330" cy="25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ctrTitle" idx="4294967295"/>
          </p:nvPr>
        </p:nvSpPr>
        <p:spPr>
          <a:xfrm>
            <a:off x="2715450" y="465825"/>
            <a:ext cx="3691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HELLO!</a:t>
            </a:r>
            <a:endParaRPr sz="6000" dirty="0"/>
          </a:p>
        </p:txBody>
      </p:sp>
      <p:sp>
        <p:nvSpPr>
          <p:cNvPr id="211" name="Google Shape;211;p17"/>
          <p:cNvSpPr txBox="1">
            <a:spLocks noGrp="1"/>
          </p:cNvSpPr>
          <p:nvPr>
            <p:ph type="subTitle" idx="4294967295"/>
          </p:nvPr>
        </p:nvSpPr>
        <p:spPr>
          <a:xfrm>
            <a:off x="2614781" y="1361761"/>
            <a:ext cx="5304425" cy="3450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3CCFF"/>
                </a:solidFill>
              </a:rPr>
              <a:t>I am </a:t>
            </a:r>
            <a:r>
              <a:rPr lang="en-GB" b="1" dirty="0">
                <a:solidFill>
                  <a:srgbClr val="33CCFF"/>
                </a:solidFill>
              </a:rPr>
              <a:t>Fiona Morrison</a:t>
            </a:r>
            <a:endParaRPr b="1" dirty="0">
              <a:solidFill>
                <a:srgbClr val="33CC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Student Adviser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Engagement &amp; Employability, Fife College.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70C0"/>
                </a:solidFill>
              </a:rPr>
              <a:t>Connect with me: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 @fionalmorrison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sz="1800" dirty="0"/>
              <a:t>@</a:t>
            </a:r>
            <a:r>
              <a:rPr lang="en-GB" sz="1800" dirty="0" err="1"/>
              <a:t>fionaleemorrison</a:t>
            </a:r>
            <a:r>
              <a:rPr lang="en-GB" sz="1800" dirty="0"/>
              <a:t>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GB" sz="1800" dirty="0"/>
              <a:t>@ </a:t>
            </a:r>
            <a:r>
              <a:rPr lang="en-GB" sz="1800" dirty="0" err="1"/>
              <a:t>fionaleemorrison</a:t>
            </a:r>
            <a:endParaRPr lang="en-GB" sz="1800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GB" sz="1800" dirty="0"/>
              <a:t>@</a:t>
            </a:r>
            <a:r>
              <a:rPr lang="en-GB" sz="1800" dirty="0" err="1"/>
              <a:t>fionaleemorrison</a:t>
            </a:r>
            <a:endParaRPr lang="en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/>
          </a:p>
        </p:txBody>
      </p:sp>
      <p:pic>
        <p:nvPicPr>
          <p:cNvPr id="212" name="Google Shape;212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0" y="506025"/>
            <a:ext cx="2239200" cy="2239200"/>
          </a:xfrm>
          <a:prstGeom prst="parallelogram">
            <a:avLst>
              <a:gd name="adj" fmla="val 63779"/>
            </a:avLst>
          </a:prstGeom>
          <a:noFill/>
          <a:ln>
            <a:noFill/>
          </a:ln>
        </p:spPr>
      </p:pic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7" y="3286616"/>
            <a:ext cx="257086" cy="257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27" y="3580227"/>
            <a:ext cx="325647" cy="325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7" y="3975177"/>
            <a:ext cx="256048" cy="25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08" y="4388742"/>
            <a:ext cx="266547" cy="266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77" y="1379471"/>
            <a:ext cx="6602964" cy="2641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ctrTitle" idx="4294967295"/>
          </p:nvPr>
        </p:nvSpPr>
        <p:spPr>
          <a:xfrm>
            <a:off x="1097309" y="1705230"/>
            <a:ext cx="7646096" cy="2041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THE FUTURE</a:t>
            </a:r>
            <a:endParaRPr sz="8000" dirty="0"/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4294967295"/>
          </p:nvPr>
        </p:nvSpPr>
        <p:spPr>
          <a:xfrm>
            <a:off x="1672075" y="3411552"/>
            <a:ext cx="5635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2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3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 MEDIA FOR JOB SEEKERS</a:t>
            </a:r>
            <a:endParaRPr dirty="0"/>
          </a:p>
        </p:txBody>
      </p:sp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/>
              <a:t>FACEBOOK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Great for localised job searching and for following industry influencers. Popular with recruiters and careers guidance. Useful for seasonal job opportunities. </a:t>
            </a:r>
            <a:endParaRPr dirty="0"/>
          </a:p>
        </p:txBody>
      </p:sp>
      <p:sp>
        <p:nvSpPr>
          <p:cNvPr id="266" name="Google Shape;266;p23"/>
          <p:cNvSpPr txBox="1">
            <a:spLocks noGrp="1"/>
          </p:cNvSpPr>
          <p:nvPr>
            <p:ph type="body" idx="2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TWITTER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Great for localised job searching as well as for connecting with industry influencers. A great tool to find remote working opportunities and to engage with companies directly.</a:t>
            </a:r>
            <a:endParaRPr dirty="0"/>
          </a:p>
        </p:txBody>
      </p:sp>
      <p:sp>
        <p:nvSpPr>
          <p:cNvPr id="267" name="Google Shape;267;p23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LINKEDIN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/>
              <a:t>A fantastic tool for developing your professional network as well as connecting with industry influencers and companies that are relevant to your career.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29" y="1393370"/>
            <a:ext cx="751659" cy="751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51" y="1510061"/>
            <a:ext cx="653165" cy="653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00" y="1382455"/>
            <a:ext cx="908375" cy="90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952800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CC00"/>
                </a:solidFill>
              </a:rPr>
              <a:t>REMOTE WORKING</a:t>
            </a:r>
            <a:endParaRPr sz="4800" dirty="0">
              <a:solidFill>
                <a:srgbClr val="FFCC00"/>
              </a:solidFill>
            </a:endParaRPr>
          </a:p>
        </p:txBody>
      </p:sp>
      <p:sp>
        <p:nvSpPr>
          <p:cNvPr id="324" name="Google Shape;324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1384500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Increased opportunities. Entrepreneurial ventures. </a:t>
            </a:r>
            <a:endParaRPr sz="1800" dirty="0"/>
          </a:p>
        </p:txBody>
      </p:sp>
      <p:sp>
        <p:nvSpPr>
          <p:cNvPr id="325" name="Google Shape;325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3581693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0066"/>
                </a:solidFill>
              </a:rPr>
              <a:t>NETWORK WORTH</a:t>
            </a:r>
            <a:endParaRPr sz="4800" dirty="0">
              <a:solidFill>
                <a:srgbClr val="FF0066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4013393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/>
              <a:t>Revenue through influence.</a:t>
            </a:r>
            <a:endParaRPr sz="1800" dirty="0"/>
          </a:p>
        </p:txBody>
      </p:sp>
      <p:sp>
        <p:nvSpPr>
          <p:cNvPr id="327" name="Google Shape;327;p30"/>
          <p:cNvSpPr txBox="1">
            <a:spLocks noGrp="1"/>
          </p:cNvSpPr>
          <p:nvPr>
            <p:ph type="ctrTitle" idx="4294967295"/>
          </p:nvPr>
        </p:nvSpPr>
        <p:spPr>
          <a:xfrm>
            <a:off x="1371600" y="2267247"/>
            <a:ext cx="6034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6600"/>
                </a:solidFill>
              </a:rPr>
              <a:t>DIGITAL PORTFOLIOS</a:t>
            </a:r>
            <a:endParaRPr sz="2800" dirty="0">
              <a:solidFill>
                <a:srgbClr val="FF6600"/>
              </a:solidFill>
            </a:endParaRPr>
          </a:p>
        </p:txBody>
      </p:sp>
      <p:sp>
        <p:nvSpPr>
          <p:cNvPr id="328" name="Google Shape;328;p30"/>
          <p:cNvSpPr txBox="1">
            <a:spLocks noGrp="1"/>
          </p:cNvSpPr>
          <p:nvPr>
            <p:ph type="subTitle" idx="4294967295"/>
          </p:nvPr>
        </p:nvSpPr>
        <p:spPr>
          <a:xfrm>
            <a:off x="1371600" y="2698947"/>
            <a:ext cx="6034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Recruitment driven by digital presence.</a:t>
            </a:r>
            <a:endParaRPr sz="1800" dirty="0"/>
          </a:p>
        </p:txBody>
      </p:sp>
      <p:sp>
        <p:nvSpPr>
          <p:cNvPr id="329" name="Google Shape;329;p3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4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 </a:t>
            </a:r>
            <a:endParaRPr dirty="0"/>
          </a:p>
        </p:txBody>
      </p:sp>
      <p:sp>
        <p:nvSpPr>
          <p:cNvPr id="258" name="Google Shape;258;p22"/>
          <p:cNvSpPr txBox="1">
            <a:spLocks noGrp="1"/>
          </p:cNvSpPr>
          <p:nvPr>
            <p:ph type="body" idx="2"/>
          </p:nvPr>
        </p:nvSpPr>
        <p:spPr>
          <a:xfrm>
            <a:off x="4346068" y="9128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Most big companies have a career specific Twitter account or Facebook page - these will help you make the right connections with companies. Twitter is an excellent place to ask questions and connect with companies and their employees as well as industry influencers. </a:t>
            </a:r>
          </a:p>
        </p:txBody>
      </p:sp>
      <p:sp>
        <p:nvSpPr>
          <p:cNvPr id="259" name="Google Shape;259;p2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5" y="1624719"/>
            <a:ext cx="3859923" cy="222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50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837" y="402261"/>
            <a:ext cx="5972100" cy="636000"/>
          </a:xfrm>
        </p:spPr>
        <p:txBody>
          <a:bodyPr/>
          <a:lstStyle/>
          <a:p>
            <a:pPr algn="ctr"/>
            <a:r>
              <a:rPr lang="en-GB" dirty="0"/>
              <a:t>SHOW OFF!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713" y="3492137"/>
            <a:ext cx="6137393" cy="2229394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Employers will always look for vital skills and traits when screening a candidate but they also want someone who is personable and enhances company culture. </a:t>
            </a:r>
          </a:p>
          <a:p>
            <a:pPr marL="114300" indent="0">
              <a:buNone/>
            </a:pPr>
            <a:r>
              <a:rPr lang="en-GB" dirty="0"/>
              <a:t>On social media you can show this off before you’ve even met your new employer!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64" y="1038261"/>
            <a:ext cx="5265819" cy="25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White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Is the color of milk and fresh snow, the color produced by the combination of all the colors of the visible spectrum.</a:t>
            </a:r>
            <a:endParaRPr dirty="0"/>
          </a:p>
        </p:txBody>
      </p:sp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 YOURSELF</a:t>
            </a:r>
            <a:endParaRPr dirty="0"/>
          </a:p>
        </p:txBody>
      </p:sp>
      <p:sp>
        <p:nvSpPr>
          <p:cNvPr id="258" name="Google Shape;258;p22"/>
          <p:cNvSpPr txBox="1">
            <a:spLocks noGrp="1"/>
          </p:cNvSpPr>
          <p:nvPr>
            <p:ph type="body" idx="2"/>
          </p:nvPr>
        </p:nvSpPr>
        <p:spPr>
          <a:xfrm>
            <a:off x="4337360" y="207271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/>
              <a:t>Managing</a:t>
            </a:r>
            <a:r>
              <a:rPr lang="en" dirty="0"/>
              <a:t> your presence online is an important part of expanding your employability appeal.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B0F0"/>
                </a:solidFill>
              </a:rPr>
              <a:t>Be</a:t>
            </a:r>
            <a:r>
              <a:rPr lang="en" b="1" dirty="0">
                <a:solidFill>
                  <a:srgbClr val="00B0F0"/>
                </a:solidFill>
              </a:rPr>
              <a:t> yourself, everyone else is already taken!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259" name="Google Shape;259;p2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8" y="1548850"/>
            <a:ext cx="3347651" cy="244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 txBox="1">
            <a:spLocks noGrp="1"/>
          </p:cNvSpPr>
          <p:nvPr>
            <p:ph type="ctrTitle" idx="4294967295"/>
          </p:nvPr>
        </p:nvSpPr>
        <p:spPr>
          <a:xfrm>
            <a:off x="2390206" y="0"/>
            <a:ext cx="6166569" cy="35317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pic>
        <p:nvPicPr>
          <p:cNvPr id="405" name="Google Shape;405;p3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0" y="506025"/>
            <a:ext cx="2239200" cy="2239200"/>
          </a:xfrm>
          <a:prstGeom prst="parallelogram">
            <a:avLst>
              <a:gd name="adj" fmla="val 63779"/>
            </a:avLst>
          </a:prstGeom>
          <a:noFill/>
          <a:ln>
            <a:noFill/>
          </a:ln>
        </p:spPr>
      </p:pic>
      <p:sp>
        <p:nvSpPr>
          <p:cNvPr id="406" name="Google Shape;406;p3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>
            <a:off x="656028" y="1085665"/>
            <a:ext cx="3077073" cy="4998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BEFORE YOU GO</a:t>
            </a:r>
            <a:endParaRPr dirty="0"/>
          </a:p>
        </p:txBody>
      </p:sp>
      <p:sp>
        <p:nvSpPr>
          <p:cNvPr id="259" name="Google Shape;259;p2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" y="1730054"/>
            <a:ext cx="24384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386" y="473817"/>
            <a:ext cx="33975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400" b="1" dirty="0">
                <a:solidFill>
                  <a:srgbClr val="7030A0"/>
                </a:solidFill>
              </a:rPr>
              <a:t>Any questions?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You can find me at: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GB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fionamorrison@fife.ac.uk</a:t>
            </a:r>
            <a:endParaRPr lang="en-GB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46" y="1820455"/>
            <a:ext cx="3409423" cy="23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ctrTitle"/>
          </p:nvPr>
        </p:nvSpPr>
        <p:spPr>
          <a:xfrm>
            <a:off x="2647900" y="18119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Let’s Get Social</a:t>
            </a:r>
            <a:endParaRPr dirty="0"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1"/>
          </p:nvPr>
        </p:nvSpPr>
        <p:spPr>
          <a:xfrm>
            <a:off x="2647975" y="29162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FACTS</a:t>
            </a:r>
            <a:endParaRPr dirty="0"/>
          </a:p>
        </p:txBody>
      </p:sp>
      <p:sp>
        <p:nvSpPr>
          <p:cNvPr id="220" name="Google Shape;220;p18"/>
          <p:cNvSpPr txBox="1">
            <a:spLocks noGrp="1"/>
          </p:cNvSpPr>
          <p:nvPr>
            <p:ph type="sldNum" idx="4294967295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" dirty="0"/>
              <a:t>“</a:t>
            </a:r>
            <a:r>
              <a:rPr lang="en-GB" b="0" i="0" dirty="0"/>
              <a:t> </a:t>
            </a:r>
            <a:r>
              <a:rPr lang="en-GB" b="0" dirty="0"/>
              <a:t>We’re living at a time when attention is the new currency. Those who insert themselves into as many channels as possible look set to capture the most value. </a:t>
            </a:r>
            <a:r>
              <a:rPr lang="en-GB" b="0" i="0" dirty="0"/>
              <a:t>”</a:t>
            </a:r>
          </a:p>
          <a:p>
            <a:pPr marL="0" lvl="0" indent="0">
              <a:buNone/>
            </a:pPr>
            <a:br>
              <a:rPr lang="en-GB" dirty="0"/>
            </a:br>
            <a:r>
              <a:rPr lang="en-GB" i="0" dirty="0"/>
              <a:t>Pete Cashmore, Founder of mashable.com</a:t>
            </a:r>
            <a:endParaRPr i="0" dirty="0"/>
          </a:p>
        </p:txBody>
      </p:sp>
      <p:sp>
        <p:nvSpPr>
          <p:cNvPr id="226" name="Google Shape;22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7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557651"/>
            <a:ext cx="7010400" cy="39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" y="557347"/>
            <a:ext cx="7657958" cy="41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“Everything you post on Social Media impacts on your personal brand. How do you want to be known?”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/>
              <a:t>Lisa Horn, aka The Publicity Gal</a:t>
            </a:r>
            <a:endParaRPr i="0" dirty="0"/>
          </a:p>
        </p:txBody>
      </p:sp>
      <p:sp>
        <p:nvSpPr>
          <p:cNvPr id="226" name="Google Shape;22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/>
          <p:nvPr/>
        </p:nvSpPr>
        <p:spPr>
          <a:xfrm>
            <a:off x="5146810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33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4"/>
          <p:cNvSpPr txBox="1">
            <a:spLocks noGrp="1"/>
          </p:cNvSpPr>
          <p:nvPr>
            <p:ph type="body" idx="4294967295"/>
          </p:nvPr>
        </p:nvSpPr>
        <p:spPr>
          <a:xfrm>
            <a:off x="1319150" y="671150"/>
            <a:ext cx="3240000" cy="335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3CCCC"/>
                </a:solidFill>
              </a:rPr>
              <a:t>FIRST</a:t>
            </a:r>
            <a:r>
              <a:rPr lang="en" sz="1800" b="1" dirty="0"/>
              <a:t> IMPRESSIONS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373" name="Google Shape;373;p34"/>
          <p:cNvSpPr/>
          <p:nvPr/>
        </p:nvSpPr>
        <p:spPr>
          <a:xfrm>
            <a:off x="5240125" y="839000"/>
            <a:ext cx="1888500" cy="3356100"/>
          </a:xfrm>
          <a:prstGeom prst="rect">
            <a:avLst/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Place your screenshot here</a:t>
            </a:r>
            <a:endParaRPr sz="1000" dirty="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74" name="Google Shape;374;p3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25" y="839000"/>
            <a:ext cx="1888500" cy="3405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"/>
          <p:cNvSpPr/>
          <p:nvPr/>
        </p:nvSpPr>
        <p:spPr>
          <a:xfrm>
            <a:off x="3076725" y="896774"/>
            <a:ext cx="4596701" cy="357858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66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7"/>
          <p:cNvSpPr/>
          <p:nvPr/>
        </p:nvSpPr>
        <p:spPr>
          <a:xfrm>
            <a:off x="3269080" y="1086811"/>
            <a:ext cx="4212000" cy="2689500"/>
          </a:xfrm>
          <a:prstGeom prst="rect">
            <a:avLst/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Place your screenshot here</a:t>
            </a:r>
            <a:endParaRPr sz="10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97" name="Google Shape;397;p37"/>
          <p:cNvSpPr txBox="1">
            <a:spLocks noGrp="1"/>
          </p:cNvSpPr>
          <p:nvPr>
            <p:ph type="body" idx="4294967295"/>
          </p:nvPr>
        </p:nvSpPr>
        <p:spPr>
          <a:xfrm>
            <a:off x="393425" y="577100"/>
            <a:ext cx="2447400" cy="15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6699FF"/>
                </a:solidFill>
              </a:rPr>
              <a:t>CHECK YOUR </a:t>
            </a:r>
            <a:r>
              <a:rPr lang="en" sz="1800" b="1" dirty="0"/>
              <a:t> NETWORK</a:t>
            </a:r>
            <a:endParaRPr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Can your friends tag you in appropriate photos?</a:t>
            </a:r>
            <a:endParaRPr sz="1800" dirty="0"/>
          </a:p>
        </p:txBody>
      </p:sp>
      <p:sp>
        <p:nvSpPr>
          <p:cNvPr id="398" name="Google Shape;398;p3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79" y="1003506"/>
            <a:ext cx="4298885" cy="2836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N Default Document" ma:contentTypeID="0x0101003491B67C085BEA4381EEE65AC97BC87900F3345B6DC586A240B13CC98F8171883A" ma:contentTypeVersion="33" ma:contentTypeDescription="CDN Default Document List" ma:contentTypeScope="" ma:versionID="18c291f2160a61158ef02552569e2965">
  <xsd:schema xmlns:xsd="http://www.w3.org/2001/XMLSchema" xmlns:xs="http://www.w3.org/2001/XMLSchema" xmlns:p="http://schemas.microsoft.com/office/2006/metadata/properties" xmlns:ns2="58145f34-b256-4881-98aa-197eefd36cda" xmlns:ns3="http://schemas.microsoft.com/sharepoint/v3/fields" xmlns:ns4="3da41f1a-f215-4c23-b495-b3a9d9642a80" targetNamespace="http://schemas.microsoft.com/office/2006/metadata/properties" ma:root="true" ma:fieldsID="760bf9c87ca950462b34efde56643060" ns2:_="" ns3:_="" ns4:_="">
    <xsd:import namespace="58145f34-b256-4881-98aa-197eefd36cda"/>
    <xsd:import namespace="http://schemas.microsoft.com/sharepoint/v3/fields"/>
    <xsd:import namespace="3da41f1a-f215-4c23-b495-b3a9d9642a80"/>
    <xsd:element name="properties">
      <xsd:complexType>
        <xsd:sequence>
          <xsd:element name="documentManagement">
            <xsd:complexType>
              <xsd:all>
                <xsd:element ref="ns3:_DCDateCreated" minOccurs="0"/>
                <xsd:element ref="ns2:Tax_x0020_Year_x0060_" minOccurs="0"/>
                <xsd:element ref="ns2:pad299acdc3d4c54b2453fbe8d7b7b7f" minOccurs="0"/>
                <xsd:element ref="ns2:TaxCatchAll" minOccurs="0"/>
                <xsd:element ref="ns2:TaxCatchAllLabel" minOccurs="0"/>
                <xsd:element ref="ns2:e6fd4296aebb462abe262dffcb5bf89e" minOccurs="0"/>
                <xsd:element ref="ns3:_DCDateModified" minOccurs="0"/>
                <xsd:element ref="ns2:p06203fff19a49a8bf6e537224e522bd" minOccurs="0"/>
                <xsd:element ref="ns2:de748d43fb93405aa24a7dfdafd5bf7f" minOccurs="0"/>
                <xsd:element ref="ns2:SharedWithUsers" minOccurs="0"/>
                <xsd:element ref="ns2:SharedWithDetails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45f34-b256-4881-98aa-197eefd36cda" elementFormDefault="qualified">
    <xsd:import namespace="http://schemas.microsoft.com/office/2006/documentManagement/types"/>
    <xsd:import namespace="http://schemas.microsoft.com/office/infopath/2007/PartnerControls"/>
    <xsd:element name="Tax_x0020_Year_x0060_" ma:index="7" nillable="true" ma:displayName="Tax Year" ma:default="0" ma:description="Is this a Tax Year (April to March)" ma:internalName="Tax_x0020_Year_x0060_">
      <xsd:simpleType>
        <xsd:restriction base="dms:Boolean"/>
      </xsd:simpleType>
    </xsd:element>
    <xsd:element name="pad299acdc3d4c54b2453fbe8d7b7b7f" ma:index="8" nillable="true" ma:taxonomy="true" ma:internalName="pad299acdc3d4c54b2453fbe8d7b7b7f" ma:taxonomyFieldName="CDN_x0020_Department" ma:displayName="CDN Department" ma:readOnly="false" ma:default="" ma:fieldId="{9ad299ac-dc3d-4c54-b245-3fbe8d7b7b7f}" ma:sspId="6c33d3eb-c608-48d4-a6c8-22093a3c1c3a" ma:termSetId="0930f63e-1fe0-4dfd-a3b2-f834884275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c14462a3-80da-43b3-a813-3f0d25c1aa8f}" ma:internalName="TaxCatchAll" ma:showField="CatchAllData" ma:web="58145f34-b256-4881-98aa-197eefd36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c14462a3-80da-43b3-a813-3f0d25c1aa8f}" ma:internalName="TaxCatchAllLabel" ma:readOnly="true" ma:showField="CatchAllDataLabel" ma:web="58145f34-b256-4881-98aa-197eefd36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6fd4296aebb462abe262dffcb5bf89e" ma:index="12" nillable="true" ma:taxonomy="true" ma:internalName="e6fd4296aebb462abe262dffcb5bf89e" ma:taxonomyFieldName="CDN_x0020_Document_x0020_Type" ma:displayName="CDN Document Type" ma:readOnly="false" ma:default="" ma:fieldId="{e6fd4296-aebb-462a-be26-2dffcb5bf89e}" ma:taxonomyMulti="true" ma:sspId="6c33d3eb-c608-48d4-a6c8-22093a3c1c3a" ma:termSetId="55d2f72e-493e-45a8-bf4e-03c2804cc8ef" ma:anchorId="6d6640ce-4c0d-41c9-8c3b-bfbcfa8b4374" ma:open="false" ma:isKeyword="false">
      <xsd:complexType>
        <xsd:sequence>
          <xsd:element ref="pc:Terms" minOccurs="0" maxOccurs="1"/>
        </xsd:sequence>
      </xsd:complexType>
    </xsd:element>
    <xsd:element name="p06203fff19a49a8bf6e537224e522bd" ma:index="16" nillable="true" ma:taxonomy="true" ma:internalName="p06203fff19a49a8bf6e537224e522bd" ma:taxonomyFieldName="Financial_x0020__x002F__x0020_Academic_x0020_Year" ma:displayName="Financial / Academic Year" ma:default="" ma:fieldId="{906203ff-f19a-49a8-bf6e-537224e522bd}" ma:sspId="6c33d3eb-c608-48d4-a6c8-22093a3c1c3a" ma:termSetId="dc85b5bd-8b63-4ed8-b9cd-c58b474ad3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748d43fb93405aa24a7dfdafd5bf7f" ma:index="19" nillable="true" ma:taxonomy="true" ma:internalName="de748d43fb93405aa24a7dfdafd5bf7f" ma:taxonomyFieldName="Stakeholders_x002F_Companies" ma:displayName="Stakeholders/Companies" ma:default="" ma:fieldId="{de748d43-fb93-405a-a24a-7dfdafd5bf7f}" ma:sspId="6c33d3eb-c608-48d4-a6c8-22093a3c1c3a" ma:termSetId="34d3210d-307f-4f83-8890-f42e856430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4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15" nillable="true" ma:displayName="Date Modified" ma:description="The date on which this resource was last modified" ma:format="DateTime" ma:hidden="true" ma:internalName="_DCDateModifi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41f1a-f215-4c23-b495-b3a9d9642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 ma:index="2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145f34-b256-4881-98aa-197eefd36cda"/>
    <p06203fff19a49a8bf6e537224e522bd xmlns="58145f34-b256-4881-98aa-197eefd36cda">
      <Terms xmlns="http://schemas.microsoft.com/office/infopath/2007/PartnerControls"/>
    </p06203fff19a49a8bf6e537224e522bd>
    <_DCDateModified xmlns="http://schemas.microsoft.com/sharepoint/v3/fields" xsi:nil="true"/>
    <Tax_x0020_Year_x0060_ xmlns="58145f34-b256-4881-98aa-197eefd36cda">false</Tax_x0020_Year_x0060_>
    <pad299acdc3d4c54b2453fbe8d7b7b7f xmlns="58145f34-b256-4881-98aa-197eefd36cda">
      <Terms xmlns="http://schemas.microsoft.com/office/infopath/2007/PartnerControls"/>
    </pad299acdc3d4c54b2453fbe8d7b7b7f>
    <e6fd4296aebb462abe262dffcb5bf89e xmlns="58145f34-b256-4881-98aa-197eefd36cda">
      <Terms xmlns="http://schemas.microsoft.com/office/infopath/2007/PartnerControls"/>
    </e6fd4296aebb462abe262dffcb5bf89e>
    <de748d43fb93405aa24a7dfdafd5bf7f xmlns="58145f34-b256-4881-98aa-197eefd36cda">
      <Terms xmlns="http://schemas.microsoft.com/office/infopath/2007/PartnerControls"/>
    </de748d43fb93405aa24a7dfdafd5bf7f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EAE8992-038F-4678-9004-7820A6BE8DA5}"/>
</file>

<file path=customXml/itemProps2.xml><?xml version="1.0" encoding="utf-8"?>
<ds:datastoreItem xmlns:ds="http://schemas.openxmlformats.org/officeDocument/2006/customXml" ds:itemID="{4D06183B-16AE-4FCC-9744-59EBC27A79AD}"/>
</file>

<file path=customXml/itemProps3.xml><?xml version="1.0" encoding="utf-8"?>
<ds:datastoreItem xmlns:ds="http://schemas.openxmlformats.org/officeDocument/2006/customXml" ds:itemID="{FA455276-6E7A-4123-BB2C-808C4465C77E}"/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573</Words>
  <Application>Microsoft Office PowerPoint</Application>
  <PresentationFormat>On-screen Show (16:9)</PresentationFormat>
  <Paragraphs>125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Hind</vt:lpstr>
      <vt:lpstr>Arial</vt:lpstr>
      <vt:lpstr>Calibri</vt:lpstr>
      <vt:lpstr>Dumaine</vt:lpstr>
      <vt:lpstr>Social Media &amp;  Employability It’s not all Meme, Meme, Meme!</vt:lpstr>
      <vt:lpstr>HELLO!</vt:lpstr>
      <vt:lpstr> Let’s Get Social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48%</vt:lpstr>
      <vt:lpstr>CONTENT</vt:lpstr>
      <vt:lpstr>EMBELLISHMENT</vt:lpstr>
      <vt:lpstr>VALUES</vt:lpstr>
      <vt:lpstr>Professional emails please!</vt:lpstr>
      <vt:lpstr>BRANDOLOGY</vt:lpstr>
      <vt:lpstr>Three words…</vt:lpstr>
      <vt:lpstr>WHEN IT ALL GOES WRONG…</vt:lpstr>
      <vt:lpstr>In 2015, according to Rolling Stone Magazine , six bankers from Birmingham decided to re-enact, record, and post on Instagram a mock ISIS beheading. They went all out with costumes and method acting — and they were fired as soon as the clip circulated online. </vt:lpstr>
      <vt:lpstr>This is almost unbelievable…. a New York high school teacher posted pictures of several female students on Facebook with captions like, “this is sexy.” In addition, his FB tagline said, “I’m not a gynaecologist, but I’ll take a look inside.</vt:lpstr>
      <vt:lpstr>PowerPoint Presentation</vt:lpstr>
      <vt:lpstr>THE FUTURE</vt:lpstr>
      <vt:lpstr>SOCIAL MEDIA FOR JOB SEEKERS</vt:lpstr>
      <vt:lpstr>REMOTE WORKING</vt:lpstr>
      <vt:lpstr>CONNECT </vt:lpstr>
      <vt:lpstr>SHOW OFF!</vt:lpstr>
      <vt:lpstr>BE YOURSELF</vt:lpstr>
      <vt:lpstr>THANKS!</vt:lpstr>
      <vt:lpstr>BEFORE YOU 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&amp;  Employability It’s not all Meme, Meme, Meme!</dc:title>
  <dc:creator>Fiona Morrison</dc:creator>
  <cp:lastModifiedBy>Samantha Hay</cp:lastModifiedBy>
  <cp:revision>41</cp:revision>
  <dcterms:modified xsi:type="dcterms:W3CDTF">2019-05-24T14:38:45Z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0x0101003491B67C085BEA4381EEE65AC97BC87900F3345B6DC586A240B13CC98F8171883A</vt:lpwstr>
  </property>
</Properties>
</file>