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theme/theme9.xml" ContentType="application/vnd.openxmlformats-officedocument.theme+xml"/>
  <Override PartName="/ppt/theme/theme10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33"/>
  </p:notesMasterIdLst>
  <p:handoutMasterIdLst>
    <p:handoutMasterId r:id="rId34"/>
  </p:handoutMasterIdLst>
  <p:sldIdLst>
    <p:sldId id="263" r:id="rId12"/>
    <p:sldId id="323" r:id="rId13"/>
    <p:sldId id="324" r:id="rId14"/>
    <p:sldId id="326" r:id="rId15"/>
    <p:sldId id="318" r:id="rId16"/>
    <p:sldId id="319" r:id="rId17"/>
    <p:sldId id="320" r:id="rId18"/>
    <p:sldId id="322" r:id="rId19"/>
    <p:sldId id="327" r:id="rId20"/>
    <p:sldId id="302" r:id="rId21"/>
    <p:sldId id="316" r:id="rId22"/>
    <p:sldId id="307" r:id="rId23"/>
    <p:sldId id="329" r:id="rId24"/>
    <p:sldId id="306" r:id="rId25"/>
    <p:sldId id="313" r:id="rId26"/>
    <p:sldId id="315" r:id="rId27"/>
    <p:sldId id="330" r:id="rId28"/>
    <p:sldId id="317" r:id="rId29"/>
    <p:sldId id="331" r:id="rId30"/>
    <p:sldId id="328" r:id="rId31"/>
    <p:sldId id="262" r:id="rId32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95" autoAdjust="0"/>
    <p:restoredTop sz="71029" autoAdjust="0"/>
  </p:normalViewPr>
  <p:slideViewPr>
    <p:cSldViewPr>
      <p:cViewPr varScale="1">
        <p:scale>
          <a:sx n="81" d="100"/>
          <a:sy n="81" d="100"/>
        </p:scale>
        <p:origin x="20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"/>
    </p:cViewPr>
  </p:sorterViewPr>
  <p:notesViewPr>
    <p:cSldViewPr>
      <p:cViewPr varScale="1">
        <p:scale>
          <a:sx n="61" d="100"/>
          <a:sy n="61" d="100"/>
        </p:scale>
        <p:origin x="34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customXml" Target="../customXml/item1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D0384-D324-435A-B53F-91DDCEF280C4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FAE32-3B88-4BD3-B8E7-7F0FEB5D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1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1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8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3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5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1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4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512078" y="3140968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159" y="2285010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</a:rPr>
              <a:t>HN Next Generation:</a:t>
            </a:r>
          </a:p>
          <a:p>
            <a:r>
              <a:rPr lang="en-GB" sz="4400" i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Context, thinking and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40768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 </a:t>
            </a:r>
            <a:r>
              <a:rPr lang="en-GB" i="1" dirty="0">
                <a:solidFill>
                  <a:schemeClr val="bg1"/>
                </a:solidFill>
              </a:rPr>
              <a:t>CDN College Expo19, Wednesday 12 June 2019 </a:t>
            </a:r>
          </a:p>
          <a:p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4159" y="5781538"/>
            <a:ext cx="288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Martyn Ware</a:t>
            </a:r>
          </a:p>
          <a:p>
            <a:r>
              <a:rPr lang="en-GB" b="1" i="1" dirty="0"/>
              <a:t>Head of Assessment Futures</a:t>
            </a: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76067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/>
              <a:t>Students</a:t>
            </a:r>
            <a:r>
              <a:rPr lang="en-GB" sz="2000" dirty="0"/>
              <a:t>: Recent HN graduates and current HN year two students from across a wide variety of subject areas and specialisms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SQA</a:t>
            </a:r>
            <a:r>
              <a:rPr lang="en-GB" sz="2000" dirty="0"/>
              <a:t>: General cross-Directorate open sessions plus specific sessions in targeted at specific staff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Specific colleges</a:t>
            </a:r>
            <a:r>
              <a:rPr lang="en-GB" sz="2000" dirty="0"/>
              <a:t>: Letter to Principals, engagement with senior managers, Curriculum Managers plus feedback &amp; engagement sessions with others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General colleges</a:t>
            </a:r>
            <a:r>
              <a:rPr lang="en-GB" sz="2000" dirty="0"/>
              <a:t>: Colleges Quality Managers Forum; College Expo18; HNNG Steering Group; College Curriculum Advisory Forum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Other groups</a:t>
            </a:r>
            <a:r>
              <a:rPr lang="en-GB" sz="2000" dirty="0"/>
              <a:t>: e.g. Skills Development Scotland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SQA Process</a:t>
            </a:r>
            <a:r>
              <a:rPr lang="en-GB" sz="2000" dirty="0"/>
              <a:t>: Internal cross-directorate working group, Qualifications Committee, Executive Management Team and Advisory Council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r>
              <a:rPr lang="en-GB" sz="2000" dirty="0"/>
              <a:t>500+ people have engaged in Service Design workshops so far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764704"/>
            <a:ext cx="7512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latin typeface="+mj-lt"/>
              </a:rPr>
              <a:t>Engagement Activity: February ‘18 – February ‘19</a:t>
            </a:r>
          </a:p>
        </p:txBody>
      </p:sp>
    </p:spTree>
    <p:extLst>
      <p:ext uri="{BB962C8B-B14F-4D97-AF65-F5344CB8AC3E}">
        <p14:creationId xmlns:p14="http://schemas.microsoft.com/office/powerpoint/2010/main" val="33433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089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i="1" dirty="0">
                <a:solidFill>
                  <a:prstClr val="black"/>
                </a:solidFill>
                <a:latin typeface="+mj-lt"/>
              </a:rPr>
              <a:t>Further Activity</a:t>
            </a:r>
            <a:endParaRPr lang="en-GB" sz="40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7851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prstClr val="black"/>
                </a:solidFill>
              </a:rPr>
              <a:t>Universities</a:t>
            </a:r>
            <a:r>
              <a:rPr lang="en-GB" sz="2200" dirty="0">
                <a:solidFill>
                  <a:prstClr val="black"/>
                </a:solidFill>
              </a:rPr>
              <a:t>: Engagement with various universities, and overarching groups to share direction of travel and to fully consider articulation opportunities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prstClr val="black"/>
                </a:solidFill>
              </a:rPr>
              <a:t>Scottish Funding Council: </a:t>
            </a:r>
            <a:r>
              <a:rPr lang="en-GB" sz="2200" dirty="0">
                <a:solidFill>
                  <a:prstClr val="black"/>
                </a:solidFill>
              </a:rPr>
              <a:t>Initial engagement with SFC on proposed changes; will form an important element of prototyping phase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prstClr val="black"/>
                </a:solidFill>
              </a:rPr>
              <a:t>Scottish Government: </a:t>
            </a:r>
            <a:r>
              <a:rPr lang="en-GB" sz="2200" dirty="0">
                <a:solidFill>
                  <a:prstClr val="black"/>
                </a:solidFill>
              </a:rPr>
              <a:t>Information being provided and update sessions planned as part of next phase – aligned to SG strategic projects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prstClr val="black"/>
                </a:solidFill>
              </a:rPr>
              <a:t>Various collaborative projects: </a:t>
            </a:r>
            <a:r>
              <a:rPr lang="en-GB" sz="2200" dirty="0">
                <a:solidFill>
                  <a:prstClr val="black"/>
                </a:solidFill>
              </a:rPr>
              <a:t>internally and externally with partners such as SDS are contributing to the project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prstClr val="black"/>
                </a:solidFill>
              </a:rPr>
              <a:t>Industry and Sector engagement</a:t>
            </a:r>
            <a:r>
              <a:rPr lang="en-GB" sz="2200" dirty="0">
                <a:solidFill>
                  <a:prstClr val="black"/>
                </a:solidFill>
              </a:rPr>
              <a:t>: Planned as part of the prototyping phase </a:t>
            </a:r>
          </a:p>
        </p:txBody>
      </p:sp>
    </p:spTree>
    <p:extLst>
      <p:ext uri="{BB962C8B-B14F-4D97-AF65-F5344CB8AC3E}">
        <p14:creationId xmlns:p14="http://schemas.microsoft.com/office/powerpoint/2010/main" val="28725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4482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Making use of principles of service design, workshop focus has been on identifying: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Key strengths and weaknesses in current product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Key stakeholders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‘Customer’ viewpoint: Requirements and expectations of the future student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Idea development and iteration: Design process for establishing key ideas for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908720"/>
            <a:ext cx="6455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i="1" dirty="0">
                <a:latin typeface="+mj-lt"/>
              </a:rPr>
              <a:t>Activity Focus: Service Design</a:t>
            </a:r>
          </a:p>
        </p:txBody>
      </p:sp>
    </p:spTree>
    <p:extLst>
      <p:ext uri="{BB962C8B-B14F-4D97-AF65-F5344CB8AC3E}">
        <p14:creationId xmlns:p14="http://schemas.microsoft.com/office/powerpoint/2010/main" val="1719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492896"/>
            <a:ext cx="72365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Intended outcomes and proposed </a:t>
            </a:r>
          </a:p>
          <a:p>
            <a:r>
              <a:rPr lang="en-GB" sz="4000" i="1" dirty="0"/>
              <a:t>Next Gen structure</a:t>
            </a:r>
          </a:p>
        </p:txBody>
      </p:sp>
    </p:spTree>
    <p:extLst>
      <p:ext uri="{BB962C8B-B14F-4D97-AF65-F5344CB8AC3E}">
        <p14:creationId xmlns:p14="http://schemas.microsoft.com/office/powerpoint/2010/main" val="38536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836712"/>
            <a:ext cx="7930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A move away from unitised 1 &amp; 2 Credit blocks to build courses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Towards larger ‘units’ of project-led, mixed and challenge activity, that can include recognition/use of: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Advanced Higher (Level 7)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Professional Development Awards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Larger (4 ‘Credit’+) blocks of activity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Less specific outcome-by-outcome assessment - focus less on specific software, equipment more on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intended skill outcome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, towards project-led assessment tied to national standards, with aim of: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Reducing assessment overload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Altering output of QDT &amp; QST towards exemplification/support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Recognition of learning that can happen in any location and at any time – in centres, online (digital by design), workplace,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Centre-led design of specific content, e.g. projects – led by initial statement of intent, assessment plan, and evidence of need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Creating a new proposed structure based on these principles:</a:t>
            </a:r>
          </a:p>
        </p:txBody>
      </p:sp>
    </p:spTree>
    <p:extLst>
      <p:ext uri="{BB962C8B-B14F-4D97-AF65-F5344CB8AC3E}">
        <p14:creationId xmlns:p14="http://schemas.microsoft.com/office/powerpoint/2010/main" val="14110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3548" y="548680"/>
            <a:ext cx="5112568" cy="5445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31640" y="1543100"/>
            <a:ext cx="3456384" cy="34563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27684" y="1896294"/>
            <a:ext cx="2664296" cy="2749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0122" y="404664"/>
            <a:ext cx="32043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‘Common Core’: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central design feature of all HNC/D, that can be contextualised to suit centres, sectors or specific courses, and is designed to deliver ‘21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Century Skills’ to all learners.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‘</a:t>
            </a:r>
            <a:r>
              <a:rPr lang="en-GB" sz="2200" b="1" dirty="0">
                <a:solidFill>
                  <a:prstClr val="black"/>
                </a:solidFill>
                <a:latin typeface="Calibri"/>
              </a:rPr>
              <a:t>Sector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Context’: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Supporting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project(s) that enable candidates to develop sector-specific contextual understanding, Personal Development Planning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Industry-Specific Training: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skills development for job/sector, which may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include e.g. units, PDAs, Advanced Higher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59832" y="2276872"/>
            <a:ext cx="25562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11960" y="4221088"/>
            <a:ext cx="14581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07904" y="5373216"/>
            <a:ext cx="1908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7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kern="0" spc="-50" dirty="0">
                <a:solidFill>
                  <a:prstClr val="black"/>
                </a:solidFill>
                <a:latin typeface="Calibri" panose="020F0502020204030204" pitchFamily="34" charset="0"/>
              </a:rPr>
              <a:t>Structure:</a:t>
            </a:r>
            <a:endParaRPr lang="en-GB" sz="2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66278"/>
              </p:ext>
            </p:extLst>
          </p:nvPr>
        </p:nvGraphicFramePr>
        <p:xfrm>
          <a:off x="1524000" y="112474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765966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5529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3020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HNC (SCQF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HND (SCQF 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1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Common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  <a:r>
                        <a:rPr lang="en-GB" baseline="0" dirty="0"/>
                        <a:t> points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74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Sector/context 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93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Industry 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339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3697868"/>
            <a:ext cx="3796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kern="0" spc="-50" dirty="0">
                <a:solidFill>
                  <a:prstClr val="black"/>
                </a:solidFill>
                <a:latin typeface="Calibri" panose="020F0502020204030204" pitchFamily="34" charset="0"/>
              </a:rPr>
              <a:t>Sector Prototyping (TBC):</a:t>
            </a:r>
            <a:endParaRPr lang="en-GB" sz="2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6340"/>
              </p:ext>
            </p:extLst>
          </p:nvPr>
        </p:nvGraphicFramePr>
        <p:xfrm>
          <a:off x="1531724" y="429309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128782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84908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Phase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5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5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Creative Industries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7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33187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2938289"/>
            <a:ext cx="6096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80% of credit points per year would be at ‘parent’ level of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(7/8). 20% could be 1 SQCF point higher/lower.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780928"/>
            <a:ext cx="5557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Approach to development</a:t>
            </a:r>
          </a:p>
        </p:txBody>
      </p:sp>
    </p:spTree>
    <p:extLst>
      <p:ext uri="{BB962C8B-B14F-4D97-AF65-F5344CB8AC3E}">
        <p14:creationId xmlns:p14="http://schemas.microsoft.com/office/powerpoint/2010/main" val="21312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314" y="683578"/>
            <a:ext cx="7833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>
                <a:solidFill>
                  <a:prstClr val="black"/>
                </a:solidFill>
              </a:rPr>
              <a:t>Prototyping Phase Timelines (tbc)</a:t>
            </a:r>
            <a:endParaRPr lang="en-GB" sz="4000" i="1" dirty="0"/>
          </a:p>
        </p:txBody>
      </p:sp>
      <p:sp>
        <p:nvSpPr>
          <p:cNvPr id="3" name="Rectangle 2"/>
          <p:cNvSpPr/>
          <p:nvPr/>
        </p:nvSpPr>
        <p:spPr>
          <a:xfrm>
            <a:off x="611560" y="140058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600" b="1" i="1" dirty="0">
                <a:solidFill>
                  <a:prstClr val="black"/>
                </a:solidFill>
                <a:latin typeface="Calibri" panose="020F0502020204030204" pitchFamily="34" charset="0"/>
              </a:rPr>
              <a:t>Phase One: </a:t>
            </a: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</a:rPr>
              <a:t>August 2019 – 18 month engagement, development and prototyping phase (Three sectors)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600" b="1" i="1" dirty="0">
                <a:solidFill>
                  <a:prstClr val="black"/>
                </a:solidFill>
                <a:latin typeface="Calibri" panose="020F0502020204030204" pitchFamily="34" charset="0"/>
              </a:rPr>
              <a:t>Phase Two: </a:t>
            </a: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</a:rPr>
              <a:t>Dec 2019/Jan 2020 – 12 month engagement, development and prototyping phase (Three sectors)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</a:rPr>
              <a:t>Prototyping work completion Spring 2021 for 2021 running option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</a:rPr>
              <a:t>One overarching HN Next Gen Project team will develop prototype models for six sectors, working closely with partner centres, industry and other key stakeholders </a:t>
            </a:r>
          </a:p>
        </p:txBody>
      </p:sp>
    </p:spTree>
    <p:extLst>
      <p:ext uri="{BB962C8B-B14F-4D97-AF65-F5344CB8AC3E}">
        <p14:creationId xmlns:p14="http://schemas.microsoft.com/office/powerpoint/2010/main" val="37211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Creative Commons Clipart, Download Free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2664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4437112"/>
            <a:ext cx="3491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2606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72590"/>
            <a:ext cx="77713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Much has changed in education, business and society since the </a:t>
            </a:r>
          </a:p>
          <a:p>
            <a:r>
              <a:rPr lang="en-GB" sz="2200" dirty="0"/>
              <a:t>last review of Higher National qualifications in 2006. </a:t>
            </a:r>
          </a:p>
          <a:p>
            <a:endParaRPr lang="en-GB" sz="2200" dirty="0"/>
          </a:p>
          <a:p>
            <a:r>
              <a:rPr lang="en-GB" sz="2200" dirty="0"/>
              <a:t>SQA is re-evaluating these key qualifications to ensure that </a:t>
            </a:r>
          </a:p>
          <a:p>
            <a:r>
              <a:rPr lang="en-GB" sz="2200" dirty="0"/>
              <a:t>HNCs and HNDs remain fit for the 21st century, while becoming </a:t>
            </a:r>
          </a:p>
          <a:p>
            <a:r>
              <a:rPr lang="en-GB" sz="2200" dirty="0"/>
              <a:t>world-leading qualifications developing creative, dynamic, </a:t>
            </a:r>
          </a:p>
          <a:p>
            <a:r>
              <a:rPr lang="en-GB" sz="2200" dirty="0"/>
              <a:t>flexible and resilient learners. </a:t>
            </a:r>
          </a:p>
          <a:p>
            <a:endParaRPr lang="en-GB" sz="2200" dirty="0"/>
          </a:p>
          <a:p>
            <a:r>
              <a:rPr lang="en-GB" sz="2200" dirty="0"/>
              <a:t>The Next Gen project continues to re-evaluate and redesign </a:t>
            </a:r>
          </a:p>
          <a:p>
            <a:r>
              <a:rPr lang="en-GB" sz="2200" dirty="0"/>
              <a:t>the key HN qualification, and this session will provide an overview </a:t>
            </a:r>
          </a:p>
          <a:p>
            <a:r>
              <a:rPr lang="en-GB" sz="2200" dirty="0"/>
              <a:t>of the context for this development and on SQA’s </a:t>
            </a:r>
          </a:p>
          <a:p>
            <a:r>
              <a:rPr lang="en-GB" sz="2200" dirty="0"/>
              <a:t>current thinking and plans.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393" y="620688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>
                <a:latin typeface="+mj-lt"/>
              </a:rPr>
              <a:t>HN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39201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348880"/>
            <a:ext cx="2767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i="1" dirty="0"/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3645024"/>
            <a:ext cx="488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Martin.Boyle@sqa.org.uk</a:t>
            </a:r>
          </a:p>
        </p:txBody>
      </p:sp>
    </p:spTree>
    <p:extLst>
      <p:ext uri="{BB962C8B-B14F-4D97-AF65-F5344CB8AC3E}">
        <p14:creationId xmlns:p14="http://schemas.microsoft.com/office/powerpoint/2010/main" val="32081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692696"/>
            <a:ext cx="48958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86" y="206084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Context – k</a:t>
            </a:r>
            <a:r>
              <a:rPr lang="en-GB" sz="2800" dirty="0"/>
              <a:t>ey drivers of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Engagement activity and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Intended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Proposed Next Gen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Approach to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392" y="620688"/>
            <a:ext cx="761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latin typeface="+mj-lt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815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780928"/>
            <a:ext cx="4837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Defining the challenge</a:t>
            </a:r>
          </a:p>
        </p:txBody>
      </p:sp>
    </p:spTree>
    <p:extLst>
      <p:ext uri="{BB962C8B-B14F-4D97-AF65-F5344CB8AC3E}">
        <p14:creationId xmlns:p14="http://schemas.microsoft.com/office/powerpoint/2010/main" val="21355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" y="476672"/>
            <a:ext cx="9010669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7314215" cy="3558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908720"/>
            <a:ext cx="3491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The Turkey Problem</a:t>
            </a:r>
          </a:p>
        </p:txBody>
      </p:sp>
    </p:spTree>
    <p:extLst>
      <p:ext uri="{BB962C8B-B14F-4D97-AF65-F5344CB8AC3E}">
        <p14:creationId xmlns:p14="http://schemas.microsoft.com/office/powerpoint/2010/main" val="35021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34076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Industrial and societal change – ‘4</a:t>
            </a:r>
            <a:r>
              <a:rPr lang="en-GB" sz="24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th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Industrial Revolution’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Digital industrial revolution/changing jobs/changing economy/automation/Different models of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Changing demands for learners, citizens, employees and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Multiple careers – Lifelong learning and training 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Training for jobs that don’t exist right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Global workforce, and requirement for globally-recognised qualifications and capacities: the portable, nomadic, lifelong learner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Mental health and resilience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Capacity to apply skills beyond single qualification/career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3288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prstClr val="black"/>
                </a:solidFill>
                <a:latin typeface="Calibri" panose="020F0502020204030204" pitchFamily="34" charset="0"/>
              </a:rPr>
              <a:t>Key Drivers of Change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5034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488832" cy="5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780928"/>
            <a:ext cx="7624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Engagement activity and approach</a:t>
            </a:r>
          </a:p>
        </p:txBody>
      </p:sp>
    </p:spTree>
    <p:extLst>
      <p:ext uri="{BB962C8B-B14F-4D97-AF65-F5344CB8AC3E}">
        <p14:creationId xmlns:p14="http://schemas.microsoft.com/office/powerpoint/2010/main" val="32679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A5C8EB15-43A5-4A4D-A2B7-5760610B2E25}"/>
    </a:ext>
  </a:extLst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08D93DD5-95AF-4224-92DA-7AB63BEF42F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82DAC372-A731-4CE9-A44F-D8C310159A1A}"/>
    </a:ext>
  </a:extLst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6FEEEAA6-9090-473A-949E-56CEAA0A8859}"/>
    </a:ext>
  </a:extLst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8C2C5270-8414-4D9A-B582-28FA19114139}"/>
    </a:ext>
  </a:extLst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C7CF1094-8846-4004-8BB5-B8DAF1663735}"/>
    </a:ext>
  </a:extLst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470037B3-A001-413B-9AA0-04F45ED74310}"/>
    </a:ext>
  </a:extLst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2EA64CF3-54F2-4822-902B-07CD7F4CE7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N Default Document" ma:contentTypeID="0x0101003491B67C085BEA4381EEE65AC97BC87900F3345B6DC586A240B13CC98F8171883A" ma:contentTypeVersion="33" ma:contentTypeDescription="CDN Default Document List" ma:contentTypeScope="" ma:versionID="18c291f2160a61158ef02552569e2965">
  <xsd:schema xmlns:xsd="http://www.w3.org/2001/XMLSchema" xmlns:xs="http://www.w3.org/2001/XMLSchema" xmlns:p="http://schemas.microsoft.com/office/2006/metadata/properties" xmlns:ns2="58145f34-b256-4881-98aa-197eefd36cda" xmlns:ns3="http://schemas.microsoft.com/sharepoint/v3/fields" xmlns:ns4="3da41f1a-f215-4c23-b495-b3a9d9642a80" targetNamespace="http://schemas.microsoft.com/office/2006/metadata/properties" ma:root="true" ma:fieldsID="760bf9c87ca950462b34efde56643060" ns2:_="" ns3:_="" ns4:_="">
    <xsd:import namespace="58145f34-b256-4881-98aa-197eefd36cda"/>
    <xsd:import namespace="http://schemas.microsoft.com/sharepoint/v3/fields"/>
    <xsd:import namespace="3da41f1a-f215-4c23-b495-b3a9d9642a80"/>
    <xsd:element name="properties">
      <xsd:complexType>
        <xsd:sequence>
          <xsd:element name="documentManagement">
            <xsd:complexType>
              <xsd:all>
                <xsd:element ref="ns3:_DCDateCreated" minOccurs="0"/>
                <xsd:element ref="ns2:Tax_x0020_Year_x0060_" minOccurs="0"/>
                <xsd:element ref="ns2:pad299acdc3d4c54b2453fbe8d7b7b7f" minOccurs="0"/>
                <xsd:element ref="ns2:TaxCatchAll" minOccurs="0"/>
                <xsd:element ref="ns2:TaxCatchAllLabel" minOccurs="0"/>
                <xsd:element ref="ns2:e6fd4296aebb462abe262dffcb5bf89e" minOccurs="0"/>
                <xsd:element ref="ns3:_DCDateModified" minOccurs="0"/>
                <xsd:element ref="ns2:p06203fff19a49a8bf6e537224e522bd" minOccurs="0"/>
                <xsd:element ref="ns2:de748d43fb93405aa24a7dfdafd5bf7f" minOccurs="0"/>
                <xsd:element ref="ns2:SharedWithUsers" minOccurs="0"/>
                <xsd:element ref="ns2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45f34-b256-4881-98aa-197eefd36cda" elementFormDefault="qualified">
    <xsd:import namespace="http://schemas.microsoft.com/office/2006/documentManagement/types"/>
    <xsd:import namespace="http://schemas.microsoft.com/office/infopath/2007/PartnerControls"/>
    <xsd:element name="Tax_x0020_Year_x0060_" ma:index="7" nillable="true" ma:displayName="Tax Year" ma:default="0" ma:description="Is this a Tax Year (April to March)" ma:internalName="Tax_x0020_Year_x0060_">
      <xsd:simpleType>
        <xsd:restriction base="dms:Boolean"/>
      </xsd:simpleType>
    </xsd:element>
    <xsd:element name="pad299acdc3d4c54b2453fbe8d7b7b7f" ma:index="8" nillable="true" ma:taxonomy="true" ma:internalName="pad299acdc3d4c54b2453fbe8d7b7b7f" ma:taxonomyFieldName="CDN_x0020_Department" ma:displayName="CDN Department" ma:readOnly="false" ma:default="" ma:fieldId="{9ad299ac-dc3d-4c54-b245-3fbe8d7b7b7f}" ma:sspId="6c33d3eb-c608-48d4-a6c8-22093a3c1c3a" ma:termSetId="0930f63e-1fe0-4dfd-a3b2-f834884275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14462a3-80da-43b3-a813-3f0d25c1aa8f}" ma:internalName="TaxCatchAll" ma:showField="CatchAllData" ma:web="58145f34-b256-4881-98aa-197eefd36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14462a3-80da-43b3-a813-3f0d25c1aa8f}" ma:internalName="TaxCatchAllLabel" ma:readOnly="true" ma:showField="CatchAllDataLabel" ma:web="58145f34-b256-4881-98aa-197eefd36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6fd4296aebb462abe262dffcb5bf89e" ma:index="12" nillable="true" ma:taxonomy="true" ma:internalName="e6fd4296aebb462abe262dffcb5bf89e" ma:taxonomyFieldName="CDN_x0020_Document_x0020_Type" ma:displayName="CDN Document Type" ma:readOnly="false" ma:default="" ma:fieldId="{e6fd4296-aebb-462a-be26-2dffcb5bf89e}" ma:taxonomyMulti="true" ma:sspId="6c33d3eb-c608-48d4-a6c8-22093a3c1c3a" ma:termSetId="55d2f72e-493e-45a8-bf4e-03c2804cc8ef" ma:anchorId="6d6640ce-4c0d-41c9-8c3b-bfbcfa8b4374" ma:open="false" ma:isKeyword="false">
      <xsd:complexType>
        <xsd:sequence>
          <xsd:element ref="pc:Terms" minOccurs="0" maxOccurs="1"/>
        </xsd:sequence>
      </xsd:complexType>
    </xsd:element>
    <xsd:element name="p06203fff19a49a8bf6e537224e522bd" ma:index="16" nillable="true" ma:taxonomy="true" ma:internalName="p06203fff19a49a8bf6e537224e522bd" ma:taxonomyFieldName="Financial_x0020__x002F__x0020_Academic_x0020_Year" ma:displayName="Financial / Academic Year" ma:default="" ma:fieldId="{906203ff-f19a-49a8-bf6e-537224e522bd}" ma:sspId="6c33d3eb-c608-48d4-a6c8-22093a3c1c3a" ma:termSetId="dc85b5bd-8b63-4ed8-b9cd-c58b474ad3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748d43fb93405aa24a7dfdafd5bf7f" ma:index="19" nillable="true" ma:taxonomy="true" ma:internalName="de748d43fb93405aa24a7dfdafd5bf7f" ma:taxonomyFieldName="Stakeholders_x002F_Companies" ma:displayName="Stakeholders/Companies" ma:default="" ma:fieldId="{de748d43-fb93-405a-a24a-7dfdafd5bf7f}" ma:sspId="6c33d3eb-c608-48d4-a6c8-22093a3c1c3a" ma:termSetId="34d3210d-307f-4f83-8890-f42e856430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4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5" nillable="true" ma:displayName="Date Modified" ma:description="The date on which this resource was last modified" ma:format="DateTime" ma:hidden="true" ma:internalName="_DCDateModifi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41f1a-f215-4c23-b495-b3a9d9642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 ma:index="2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145f34-b256-4881-98aa-197eefd36cda"/>
    <p06203fff19a49a8bf6e537224e522bd xmlns="58145f34-b256-4881-98aa-197eefd36cda">
      <Terms xmlns="http://schemas.microsoft.com/office/infopath/2007/PartnerControls"/>
    </p06203fff19a49a8bf6e537224e522bd>
    <_DCDateModified xmlns="http://schemas.microsoft.com/sharepoint/v3/fields" xsi:nil="true"/>
    <Tax_x0020_Year_x0060_ xmlns="58145f34-b256-4881-98aa-197eefd36cda">false</Tax_x0020_Year_x0060_>
    <pad299acdc3d4c54b2453fbe8d7b7b7f xmlns="58145f34-b256-4881-98aa-197eefd36cda">
      <Terms xmlns="http://schemas.microsoft.com/office/infopath/2007/PartnerControls"/>
    </pad299acdc3d4c54b2453fbe8d7b7b7f>
    <e6fd4296aebb462abe262dffcb5bf89e xmlns="58145f34-b256-4881-98aa-197eefd36cda">
      <Terms xmlns="http://schemas.microsoft.com/office/infopath/2007/PartnerControls"/>
    </e6fd4296aebb462abe262dffcb5bf89e>
    <de748d43fb93405aa24a7dfdafd5bf7f xmlns="58145f34-b256-4881-98aa-197eefd36cda">
      <Terms xmlns="http://schemas.microsoft.com/office/infopath/2007/PartnerControls"/>
    </de748d43fb93405aa24a7dfdafd5bf7f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27352D1-5442-42F3-B6B5-BBC531EF38B3}"/>
</file>

<file path=customXml/itemProps2.xml><?xml version="1.0" encoding="utf-8"?>
<ds:datastoreItem xmlns:ds="http://schemas.openxmlformats.org/officeDocument/2006/customXml" ds:itemID="{C0072726-7511-444B-8551-AEB7E7F54890}"/>
</file>

<file path=customXml/itemProps3.xml><?xml version="1.0" encoding="utf-8"?>
<ds:datastoreItem xmlns:ds="http://schemas.openxmlformats.org/officeDocument/2006/customXml" ds:itemID="{0300CA4A-9571-4060-B963-CB0AA19A6088}"/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35526</TotalTime>
  <Words>936</Words>
  <Application>Microsoft Office PowerPoint</Application>
  <PresentationFormat>On-screen Show (4:3)</PresentationFormat>
  <Paragraphs>113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Arial Narrow</vt:lpstr>
      <vt:lpstr>Calibri</vt:lpstr>
      <vt:lpstr>Symbol</vt:lpstr>
      <vt:lpstr>Times New Roman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Knape</dc:creator>
  <cp:lastModifiedBy>Samantha Hay</cp:lastModifiedBy>
  <cp:revision>100</cp:revision>
  <cp:lastPrinted>2013-10-31T13:53:25Z</cp:lastPrinted>
  <dcterms:created xsi:type="dcterms:W3CDTF">2017-09-29T08:44:10Z</dcterms:created>
  <dcterms:modified xsi:type="dcterms:W3CDTF">2019-06-07T08:46:32Z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0x0101003491B67C085BEA4381EEE65AC97BC87900F3345B6DC586A240B13CC98F8171883A</vt:lpwstr>
  </property>
</Properties>
</file>