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68" r:id="rId10"/>
    <p:sldId id="25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A08A8-41C0-47CA-A627-17AD88EE4D51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F4653-73FA-42BE-B634-EED20385442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2F109-89C1-4908-85C2-8899F4236E5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5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2F109-89C1-4908-85C2-8899F4236E5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6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2F109-89C1-4908-85C2-8899F4236E5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7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4653-73FA-42BE-B634-EED20385442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34000"/>
            <a:ext cx="2438400" cy="1447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2" y="5548101"/>
            <a:ext cx="1542288" cy="10812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72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…………………………………………………………………………………………………………………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34000"/>
            <a:ext cx="2438400" cy="1447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2" y="5548101"/>
            <a:ext cx="1542288" cy="10812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72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…………………………………………………………………………………………………………………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438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334000"/>
            <a:ext cx="2438400" cy="1447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2" y="5548101"/>
            <a:ext cx="1542288" cy="10812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72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…………………………………………………………………………………………………………………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53D00-82E1-4809-9523-D5C98902A5F5}" type="datetimeFigureOut">
              <a:rPr lang="en-GB" smtClean="0"/>
              <a:pPr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4F79-D047-4184-9FDF-02327F3D8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2000" b="1" dirty="0">
              <a:solidFill>
                <a:srgbClr val="00B050"/>
              </a:solidFill>
            </a:endParaRPr>
          </a:p>
          <a:p>
            <a:r>
              <a:rPr lang="en-GB" sz="2000" b="1" dirty="0">
                <a:solidFill>
                  <a:srgbClr val="00B050"/>
                </a:solidFill>
              </a:rPr>
              <a:t>John Gallacher , Regional manager 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BA, MSc , ACIS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632848" cy="5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2" y="2204864"/>
            <a:ext cx="5983262" cy="124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941168"/>
            <a:ext cx="210687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23004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609329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sz="2000" dirty="0"/>
              <a:t>I would consider cutting facility time a false economy</a:t>
            </a:r>
            <a:r>
              <a:rPr lang="en-GB" dirty="0"/>
              <a:t>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47664"/>
            <a:ext cx="2736303" cy="454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9992" y="2780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43651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843808" y="1091789"/>
            <a:ext cx="6300192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As the longest established and most extensive set of partnership arrangements in the British public sector, NHS Scotland provides a leading-edge example of the extent to which innovative industrial relations arrangements may contribute towards improving public service delivery. In our view, partnership in NHS Scotland has matured into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probably the most ambitious and important contemporary innovation in British public sector industrial relations.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These arrangements have evolved since 1999 to ensure partnership adapts to the needs of the service. The research outlined in this report informed NHS Scotland’s latest review of partnership arrangements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In developing and sustaining partnership in NHS Scotland, all sides have worked hard to meet six key partnership challenges. First, partnership requires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i="1" dirty="0">
                <a:solidFill>
                  <a:srgbClr val="FF0000"/>
                </a:solidFill>
              </a:rPr>
              <a:t>shared aim </a:t>
            </a:r>
            <a:r>
              <a:rPr lang="en-US" dirty="0"/>
              <a:t>and a post-devolution consensus developed in NHS Scotland around how to </a:t>
            </a:r>
            <a:r>
              <a:rPr lang="en-US" dirty="0" err="1"/>
              <a:t>organise</a:t>
            </a:r>
            <a:r>
              <a:rPr lang="en-US" dirty="0"/>
              <a:t> health( 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)  services. This </a:t>
            </a:r>
            <a:r>
              <a:rPr lang="en-US" dirty="0">
                <a:solidFill>
                  <a:srgbClr val="FF0000"/>
                </a:solidFill>
              </a:rPr>
              <a:t>consensus</a:t>
            </a:r>
            <a:r>
              <a:rPr lang="en-US" dirty="0"/>
              <a:t> has endured for more than a decade, and partnership is </a:t>
            </a:r>
            <a:r>
              <a:rPr lang="en-US" dirty="0">
                <a:solidFill>
                  <a:srgbClr val="FF0000"/>
                </a:solidFill>
              </a:rPr>
              <a:t>legally-mandated</a:t>
            </a:r>
            <a:r>
              <a:rPr lang="en-US" dirty="0"/>
              <a:t> and an integral part of the service. Sustained </a:t>
            </a:r>
            <a:r>
              <a:rPr lang="en-US" dirty="0">
                <a:solidFill>
                  <a:srgbClr val="FF0000"/>
                </a:solidFill>
              </a:rPr>
              <a:t>commitment</a:t>
            </a:r>
            <a:r>
              <a:rPr lang="en-US" dirty="0"/>
              <a:t> from all those involved has produced genuine national-level partnership working between government, employers and staff representatives that helps the Scottish Government to develop and deliver key health ( 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)  policies and initiatives to improve patient ( </a:t>
            </a:r>
            <a:r>
              <a:rPr lang="en-US" dirty="0">
                <a:solidFill>
                  <a:srgbClr val="FF0000"/>
                </a:solidFill>
              </a:rPr>
              <a:t>student</a:t>
            </a:r>
            <a:r>
              <a:rPr lang="en-US" dirty="0"/>
              <a:t>) services, </a:t>
            </a:r>
            <a:r>
              <a:rPr lang="en-US" dirty="0">
                <a:solidFill>
                  <a:srgbClr val="FF0000"/>
                </a:solidFill>
              </a:rPr>
              <a:t>drive </a:t>
            </a:r>
            <a:r>
              <a:rPr lang="en-US" dirty="0" err="1">
                <a:solidFill>
                  <a:srgbClr val="FF0000"/>
                </a:solidFill>
              </a:rPr>
              <a:t>organisational</a:t>
            </a:r>
            <a:r>
              <a:rPr lang="en-US" dirty="0">
                <a:solidFill>
                  <a:srgbClr val="FF0000"/>
                </a:solidFill>
              </a:rPr>
              <a:t> change, and develop and implement appropriate workforce policies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Second, appropriate </a:t>
            </a:r>
            <a:r>
              <a:rPr lang="en-US" b="1" i="1" dirty="0"/>
              <a:t>partnership structures </a:t>
            </a:r>
            <a:r>
              <a:rPr lang="en-US" dirty="0"/>
              <a:t>have developed with three distinct but inter­related </a:t>
            </a:r>
            <a:r>
              <a:rPr lang="en-US" dirty="0" err="1"/>
              <a:t>fora</a:t>
            </a:r>
            <a:r>
              <a:rPr lang="en-US" dirty="0"/>
              <a:t>. The Scottish Partnership Forum (SPF) discusses overarching strategic issues affecting the service and facilitates </a:t>
            </a:r>
            <a:r>
              <a:rPr lang="en-US" dirty="0">
                <a:solidFill>
                  <a:srgbClr val="FF0000"/>
                </a:solidFill>
              </a:rPr>
              <a:t>joint problem-solving </a:t>
            </a:r>
            <a:r>
              <a:rPr lang="en-US" dirty="0"/>
              <a:t>at an early stage of policy-development. Appropriate workforce policies are then developed in the Scottish Workforce and Staff Governance Committee (SWAG) to help deliver improved health ( 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)  services. Outstanding issues are negotiated in the Scottish Terms and Conditions </a:t>
            </a:r>
            <a:r>
              <a:rPr lang="en-US" dirty="0" err="1"/>
              <a:t>Commitee</a:t>
            </a:r>
            <a:r>
              <a:rPr lang="en-US" dirty="0"/>
              <a:t> (STAC). </a:t>
            </a:r>
            <a:r>
              <a:rPr lang="en-US" dirty="0">
                <a:solidFill>
                  <a:srgbClr val="FF0000"/>
                </a:solidFill>
              </a:rPr>
              <a:t>This structure fosters cooperative </a:t>
            </a:r>
            <a:r>
              <a:rPr lang="en-US" dirty="0" err="1">
                <a:solidFill>
                  <a:srgbClr val="FF0000"/>
                </a:solidFill>
              </a:rPr>
              <a:t>behaviours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Third, </a:t>
            </a:r>
            <a:r>
              <a:rPr lang="en-US" b="1" i="1" dirty="0"/>
              <a:t>frequent partnership meetings </a:t>
            </a:r>
            <a:r>
              <a:rPr lang="en-US" dirty="0"/>
              <a:t>provide appropriate opportunities for staff-side involvement in key decisions and, fourth, the </a:t>
            </a:r>
            <a:r>
              <a:rPr lang="en-US" b="1" i="1" dirty="0"/>
              <a:t>broad scope of issues </a:t>
            </a:r>
            <a:r>
              <a:rPr lang="en-US" dirty="0"/>
              <a:t>discussed extends staff-representatives’ involvement in a </a:t>
            </a:r>
            <a:r>
              <a:rPr lang="en-US" dirty="0">
                <a:solidFill>
                  <a:srgbClr val="FF0000"/>
                </a:solidFill>
              </a:rPr>
              <a:t>wide range of issues beyond those covered by traditional collective bargaining arrangements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Fifth, </a:t>
            </a:r>
            <a:r>
              <a:rPr lang="en-US" b="1" i="1" dirty="0"/>
              <a:t>enhanced voice </a:t>
            </a:r>
            <a:r>
              <a:rPr lang="en-US" dirty="0"/>
              <a:t>in partnership meetings brings together diverse views to develop, refine and help implement a range of health( </a:t>
            </a:r>
            <a:r>
              <a:rPr lang="en-US" dirty="0">
                <a:solidFill>
                  <a:srgbClr val="FF0000"/>
                </a:solidFill>
              </a:rPr>
              <a:t>education</a:t>
            </a:r>
            <a:r>
              <a:rPr lang="en-US" dirty="0"/>
              <a:t>)  and workforce policies. This allows </a:t>
            </a:r>
            <a:r>
              <a:rPr lang="en-US" dirty="0">
                <a:solidFill>
                  <a:srgbClr val="FF0000"/>
                </a:solidFill>
              </a:rPr>
              <a:t>mutual int</a:t>
            </a:r>
            <a:r>
              <a:rPr lang="en-US" dirty="0"/>
              <a:t>erests to develop around a </a:t>
            </a:r>
            <a:r>
              <a:rPr lang="en-US" dirty="0">
                <a:solidFill>
                  <a:srgbClr val="FF0000"/>
                </a:solidFill>
              </a:rPr>
              <a:t>shared agenda</a:t>
            </a:r>
            <a:r>
              <a:rPr lang="en-US" dirty="0"/>
              <a:t> and a </a:t>
            </a:r>
            <a:r>
              <a:rPr lang="en-US" dirty="0">
                <a:solidFill>
                  <a:srgbClr val="FF0000"/>
                </a:solidFill>
              </a:rPr>
              <a:t>joint commitment</a:t>
            </a:r>
            <a:r>
              <a:rPr lang="en-US" dirty="0"/>
              <a:t> to implementing the </a:t>
            </a:r>
            <a:r>
              <a:rPr lang="en-US" dirty="0">
                <a:solidFill>
                  <a:srgbClr val="FF0000"/>
                </a:solidFill>
              </a:rPr>
              <a:t>preferred solution.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948" y="3212976"/>
            <a:ext cx="431052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5244"/>
            <a:ext cx="4038600" cy="22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88640"/>
            <a:ext cx="6248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6588224" cy="354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47725"/>
            <a:ext cx="3066006" cy="207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3429000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THE GUARDIAN</a:t>
            </a:r>
          </a:p>
          <a:p>
            <a:r>
              <a:rPr lang="en-GB" sz="1050" dirty="0"/>
              <a:t>26 July 2011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https://www.staffgovernance.scot.nhs.uk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567777" cy="495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810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addition to this, the Standard, in accordance with the </a:t>
            </a:r>
            <a:r>
              <a:rPr lang="en-GB" dirty="0">
                <a:solidFill>
                  <a:srgbClr val="FF0000"/>
                </a:solidFill>
              </a:rPr>
              <a:t>Information and Consultation Regulations</a:t>
            </a:r>
          </a:p>
          <a:p>
            <a:r>
              <a:rPr lang="en-GB" dirty="0">
                <a:solidFill>
                  <a:srgbClr val="FF0000"/>
                </a:solidFill>
              </a:rPr>
              <a:t>(ICE)</a:t>
            </a:r>
            <a:r>
              <a:rPr lang="en-GB" dirty="0"/>
              <a:t>, entitles all staff to be:</a:t>
            </a:r>
          </a:p>
          <a:p>
            <a:r>
              <a:rPr lang="en-GB" dirty="0"/>
              <a:t>1. well informed</a:t>
            </a:r>
          </a:p>
          <a:p>
            <a:r>
              <a:rPr lang="en-GB" dirty="0"/>
              <a:t>2. appropriately trained</a:t>
            </a:r>
          </a:p>
          <a:p>
            <a:r>
              <a:rPr lang="en-GB" dirty="0"/>
              <a:t>3. </a:t>
            </a:r>
            <a:r>
              <a:rPr lang="en-GB" dirty="0">
                <a:solidFill>
                  <a:srgbClr val="FF0000"/>
                </a:solidFill>
              </a:rPr>
              <a:t>involved in decisions which affect them</a:t>
            </a:r>
          </a:p>
          <a:p>
            <a:r>
              <a:rPr lang="en-GB" dirty="0"/>
              <a:t>4. treated fairly and consistently</a:t>
            </a:r>
          </a:p>
          <a:p>
            <a:r>
              <a:rPr lang="en-GB" dirty="0"/>
              <a:t>5. provided with a safe working environment.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476673"/>
            <a:ext cx="2952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involved in decisions which affect them through:</a:t>
            </a:r>
          </a:p>
          <a:p>
            <a:r>
              <a:rPr lang="en-GB" dirty="0"/>
              <a:t>• working in partnership to enable the involvement of all staff, </a:t>
            </a:r>
            <a:r>
              <a:rPr lang="en-GB" dirty="0">
                <a:solidFill>
                  <a:srgbClr val="FF0000"/>
                </a:solidFill>
              </a:rPr>
              <a:t>through recognised trades</a:t>
            </a:r>
          </a:p>
          <a:p>
            <a:r>
              <a:rPr lang="en-GB" dirty="0">
                <a:solidFill>
                  <a:srgbClr val="FF0000"/>
                </a:solidFill>
              </a:rPr>
              <a:t>unions.</a:t>
            </a:r>
          </a:p>
          <a:p>
            <a:r>
              <a:rPr lang="en-GB" dirty="0"/>
              <a:t>• working together by developing an appropriate framework within colleges with recognised</a:t>
            </a:r>
          </a:p>
          <a:p>
            <a:r>
              <a:rPr lang="en-GB" dirty="0"/>
              <a:t>Trade Unions to enable </a:t>
            </a:r>
            <a:r>
              <a:rPr lang="en-GB" dirty="0">
                <a:solidFill>
                  <a:srgbClr val="FF0000"/>
                </a:solidFill>
              </a:rPr>
              <a:t>effective involvement in strategic college issues</a:t>
            </a:r>
            <a:r>
              <a:rPr lang="en-GB" dirty="0"/>
              <a:t>. This framework will</a:t>
            </a:r>
          </a:p>
          <a:p>
            <a:r>
              <a:rPr lang="en-GB" dirty="0"/>
              <a:t>also provide for the opportunity to review and evaluate Staff Governance on an on-going</a:t>
            </a:r>
          </a:p>
          <a:p>
            <a:r>
              <a:rPr lang="en-GB" dirty="0"/>
              <a:t>basis.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804328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81450"/>
            <a:ext cx="4714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463" y="2147888"/>
            <a:ext cx="25050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304800"/>
            <a:ext cx="8686800" cy="114300"/>
          </a:xfrm>
          <a:prstGeom prst="flowChartAlternateProcess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Fair Work Framework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93041"/>
            <a:ext cx="5562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 is that,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2025, people in Scotland will have a world-leading working life where fair work drives success, wellbeing and prosperity for individuals, businesses, organisations and society.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050428"/>
            <a:ext cx="3201415" cy="3131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8006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The Fair Work Convention (FWC) introduced the Fair Work Framework in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304800"/>
            <a:ext cx="8686800" cy="114300"/>
          </a:xfrm>
          <a:prstGeom prst="flowChartAlternateProcess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8340" y="1188175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dimensions of fair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93041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voice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49" y="2012578"/>
            <a:ext cx="4922278" cy="35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304800"/>
            <a:ext cx="8686800" cy="114300"/>
          </a:xfrm>
          <a:prstGeom prst="flowChartAlternateProcess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recommendation: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746711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organisations deliver fair work that provides effective voice, opportunity, security, fulfilment and respect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56" y="663687"/>
            <a:ext cx="1549601" cy="1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DN Default Document" ma:contentTypeID="0x0101003491B67C085BEA4381EEE65AC97BC87900F3345B6DC586A240B13CC98F8171883A" ma:contentTypeVersion="33" ma:contentTypeDescription="CDN Default Document List" ma:contentTypeScope="" ma:versionID="18c291f2160a61158ef02552569e2965">
  <xsd:schema xmlns:xsd="http://www.w3.org/2001/XMLSchema" xmlns:xs="http://www.w3.org/2001/XMLSchema" xmlns:p="http://schemas.microsoft.com/office/2006/metadata/properties" xmlns:ns2="58145f34-b256-4881-98aa-197eefd36cda" xmlns:ns3="http://schemas.microsoft.com/sharepoint/v3/fields" xmlns:ns4="3da41f1a-f215-4c23-b495-b3a9d9642a80" targetNamespace="http://schemas.microsoft.com/office/2006/metadata/properties" ma:root="true" ma:fieldsID="760bf9c87ca950462b34efde56643060" ns2:_="" ns3:_="" ns4:_="">
    <xsd:import namespace="58145f34-b256-4881-98aa-197eefd36cda"/>
    <xsd:import namespace="http://schemas.microsoft.com/sharepoint/v3/fields"/>
    <xsd:import namespace="3da41f1a-f215-4c23-b495-b3a9d9642a80"/>
    <xsd:element name="properties">
      <xsd:complexType>
        <xsd:sequence>
          <xsd:element name="documentManagement">
            <xsd:complexType>
              <xsd:all>
                <xsd:element ref="ns3:_DCDateCreated" minOccurs="0"/>
                <xsd:element ref="ns2:Tax_x0020_Year_x0060_" minOccurs="0"/>
                <xsd:element ref="ns2:pad299acdc3d4c54b2453fbe8d7b7b7f" minOccurs="0"/>
                <xsd:element ref="ns2:TaxCatchAll" minOccurs="0"/>
                <xsd:element ref="ns2:TaxCatchAllLabel" minOccurs="0"/>
                <xsd:element ref="ns2:e6fd4296aebb462abe262dffcb5bf89e" minOccurs="0"/>
                <xsd:element ref="ns3:_DCDateModified" minOccurs="0"/>
                <xsd:element ref="ns2:p06203fff19a49a8bf6e537224e522bd" minOccurs="0"/>
                <xsd:element ref="ns2:de748d43fb93405aa24a7dfdafd5bf7f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45f34-b256-4881-98aa-197eefd36cda" elementFormDefault="qualified">
    <xsd:import namespace="http://schemas.microsoft.com/office/2006/documentManagement/types"/>
    <xsd:import namespace="http://schemas.microsoft.com/office/infopath/2007/PartnerControls"/>
    <xsd:element name="Tax_x0020_Year_x0060_" ma:index="7" nillable="true" ma:displayName="Tax Year" ma:default="0" ma:description="Is this a Tax Year (April to March)" ma:internalName="Tax_x0020_Year_x0060_">
      <xsd:simpleType>
        <xsd:restriction base="dms:Boolean"/>
      </xsd:simpleType>
    </xsd:element>
    <xsd:element name="pad299acdc3d4c54b2453fbe8d7b7b7f" ma:index="8" nillable="true" ma:taxonomy="true" ma:internalName="pad299acdc3d4c54b2453fbe8d7b7b7f" ma:taxonomyFieldName="CDN_x0020_Department" ma:displayName="CDN Department" ma:readOnly="false" ma:default="" ma:fieldId="{9ad299ac-dc3d-4c54-b245-3fbe8d7b7b7f}" ma:sspId="6c33d3eb-c608-48d4-a6c8-22093a3c1c3a" ma:termSetId="0930f63e-1fe0-4dfd-a3b2-f834884275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14462a3-80da-43b3-a813-3f0d25c1aa8f}" ma:internalName="TaxCatchAll" ma:showField="CatchAllData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14462a3-80da-43b3-a813-3f0d25c1aa8f}" ma:internalName="TaxCatchAllLabel" ma:readOnly="true" ma:showField="CatchAllDataLabel" ma:web="58145f34-b256-4881-98aa-197eefd36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6fd4296aebb462abe262dffcb5bf89e" ma:index="12" nillable="true" ma:taxonomy="true" ma:internalName="e6fd4296aebb462abe262dffcb5bf89e" ma:taxonomyFieldName="CDN_x0020_Document_x0020_Type" ma:displayName="CDN Document Type" ma:readOnly="false" ma:default="" ma:fieldId="{e6fd4296-aebb-462a-be26-2dffcb5bf89e}" ma:taxonomyMulti="true" ma:sspId="6c33d3eb-c608-48d4-a6c8-22093a3c1c3a" ma:termSetId="55d2f72e-493e-45a8-bf4e-03c2804cc8ef" ma:anchorId="6d6640ce-4c0d-41c9-8c3b-bfbcfa8b4374" ma:open="false" ma:isKeyword="false">
      <xsd:complexType>
        <xsd:sequence>
          <xsd:element ref="pc:Terms" minOccurs="0" maxOccurs="1"/>
        </xsd:sequence>
      </xsd:complexType>
    </xsd:element>
    <xsd:element name="p06203fff19a49a8bf6e537224e522bd" ma:index="16" nillable="true" ma:taxonomy="true" ma:internalName="p06203fff19a49a8bf6e537224e522bd" ma:taxonomyFieldName="Financial_x0020__x002F__x0020_Academic_x0020_Year" ma:displayName="Financial / Academic Year" ma:default="" ma:fieldId="{906203ff-f19a-49a8-bf6e-537224e522bd}" ma:sspId="6c33d3eb-c608-48d4-a6c8-22093a3c1c3a" ma:termSetId="dc85b5bd-8b63-4ed8-b9cd-c58b474ad3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748d43fb93405aa24a7dfdafd5bf7f" ma:index="19" nillable="true" ma:taxonomy="true" ma:internalName="de748d43fb93405aa24a7dfdafd5bf7f" ma:taxonomyFieldName="Stakeholders_x002F_Companies" ma:displayName="Stakeholders/Companies" ma:default="" ma:fieldId="{de748d43-fb93-405a-a24a-7dfdafd5bf7f}" ma:sspId="6c33d3eb-c608-48d4-a6c8-22093a3c1c3a" ma:termSetId="34d3210d-307f-4f83-8890-f42e856430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4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5" nillable="true" ma:displayName="Date Modified" ma:description="The date on which this resource was last modified" ma:format="DateTime" ma:hidden="true" ma:internalName="_DCDateModifi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41f1a-f215-4c23-b495-b3a9d9642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 ma:index="2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145f34-b256-4881-98aa-197eefd36cda"/>
    <p06203fff19a49a8bf6e537224e522bd xmlns="58145f34-b256-4881-98aa-197eefd36cda">
      <Terms xmlns="http://schemas.microsoft.com/office/infopath/2007/PartnerControls"/>
    </p06203fff19a49a8bf6e537224e522bd>
    <_DCDateModified xmlns="http://schemas.microsoft.com/sharepoint/v3/fields" xsi:nil="true"/>
    <Tax_x0020_Year_x0060_ xmlns="58145f34-b256-4881-98aa-197eefd36cda">false</Tax_x0020_Year_x0060_>
    <pad299acdc3d4c54b2453fbe8d7b7b7f xmlns="58145f34-b256-4881-98aa-197eefd36cda">
      <Terms xmlns="http://schemas.microsoft.com/office/infopath/2007/PartnerControls"/>
    </pad299acdc3d4c54b2453fbe8d7b7b7f>
    <e6fd4296aebb462abe262dffcb5bf89e xmlns="58145f34-b256-4881-98aa-197eefd36cda">
      <Terms xmlns="http://schemas.microsoft.com/office/infopath/2007/PartnerControls"/>
    </e6fd4296aebb462abe262dffcb5bf89e>
    <de748d43fb93405aa24a7dfdafd5bf7f xmlns="58145f34-b256-4881-98aa-197eefd36cda">
      <Terms xmlns="http://schemas.microsoft.com/office/infopath/2007/PartnerControls"/>
    </de748d43fb93405aa24a7dfdafd5bf7f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68C04D4-346C-4D78-AEC5-FD3720F063A3}"/>
</file>

<file path=customXml/itemProps2.xml><?xml version="1.0" encoding="utf-8"?>
<ds:datastoreItem xmlns:ds="http://schemas.openxmlformats.org/officeDocument/2006/customXml" ds:itemID="{FC383BA6-183A-4F25-942F-E2EE12403A66}"/>
</file>

<file path=customXml/itemProps3.xml><?xml version="1.0" encoding="utf-8"?>
<ds:datastoreItem xmlns:ds="http://schemas.openxmlformats.org/officeDocument/2006/customXml" ds:itemID="{ED4BA983-AF47-4452-8F52-D0BB5A6AFA8C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653</Words>
  <Application>Microsoft Office PowerPoint</Application>
  <PresentationFormat>On-screen Show (4:3)</PresentationFormat>
  <Paragraphs>42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NONE</dc:creator>
  <cp:lastModifiedBy>Samantha Hay</cp:lastModifiedBy>
  <cp:revision>7</cp:revision>
  <dcterms:created xsi:type="dcterms:W3CDTF">2019-06-04T09:44:00Z</dcterms:created>
  <dcterms:modified xsi:type="dcterms:W3CDTF">2019-06-04T12:29:14Z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0x0101003491B67C085BEA4381EEE65AC97BC87900F3345B6DC586A240B13CC98F8171883A</vt:lpwstr>
  </property>
</Properties>
</file>