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7" r:id="rId6"/>
    <p:sldMasterId id="2147483683" r:id="rId7"/>
  </p:sldMasterIdLst>
  <p:notesMasterIdLst>
    <p:notesMasterId r:id="rId22"/>
  </p:notesMasterIdLst>
  <p:handoutMasterIdLst>
    <p:handoutMasterId r:id="rId23"/>
  </p:handoutMasterIdLst>
  <p:sldIdLst>
    <p:sldId id="479" r:id="rId8"/>
    <p:sldId id="445" r:id="rId9"/>
    <p:sldId id="332" r:id="rId10"/>
    <p:sldId id="459" r:id="rId11"/>
    <p:sldId id="314" r:id="rId12"/>
    <p:sldId id="399" r:id="rId13"/>
    <p:sldId id="265" r:id="rId14"/>
    <p:sldId id="401" r:id="rId15"/>
    <p:sldId id="443" r:id="rId16"/>
    <p:sldId id="402" r:id="rId17"/>
    <p:sldId id="469" r:id="rId18"/>
    <p:sldId id="478" r:id="rId19"/>
    <p:sldId id="477" r:id="rId20"/>
    <p:sldId id="481"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4C8CC8"/>
    <a:srgbClr val="DFF3FD"/>
    <a:srgbClr val="C1C919"/>
    <a:srgbClr val="B1B917"/>
    <a:srgbClr val="9FA615"/>
    <a:srgbClr val="FF9933"/>
    <a:srgbClr val="FF6600"/>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0" Type="http://schemas.openxmlformats.org/officeDocument/2006/relationships/slide" Target="slides/slide13.xml"/><Relationship Id="rId16"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C9F90-7572-44F2-9930-6CE7D75CD2DF}"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lang="en-GB"/>
        </a:p>
      </dgm:t>
    </dgm:pt>
    <dgm:pt modelId="{93F7AE95-8A58-4444-97E5-23D9855EC004}">
      <dgm:prSet phldrT="[Text]" custT="1"/>
      <dgm:spPr>
        <a:solidFill>
          <a:srgbClr val="008080"/>
        </a:solidFill>
      </dgm:spPr>
      <dgm:t>
        <a:bodyPr/>
        <a:lstStyle/>
        <a:p>
          <a:r>
            <a:rPr lang="en-GB" sz="1300"/>
            <a:t>Business Engagement</a:t>
          </a:r>
        </a:p>
      </dgm:t>
    </dgm:pt>
    <dgm:pt modelId="{1A993279-C1BE-410D-A602-A84D0836208F}" type="parTrans" cxnId="{4991A560-A3BB-4AD1-861B-AED7B8B45317}">
      <dgm:prSet/>
      <dgm:spPr/>
      <dgm:t>
        <a:bodyPr/>
        <a:lstStyle/>
        <a:p>
          <a:endParaRPr lang="en-GB"/>
        </a:p>
      </dgm:t>
    </dgm:pt>
    <dgm:pt modelId="{3CBC8ABF-7A23-4F00-BD98-F029B26707A4}" type="sibTrans" cxnId="{4991A560-A3BB-4AD1-861B-AED7B8B45317}">
      <dgm:prSet/>
      <dgm:spPr>
        <a:solidFill>
          <a:srgbClr val="DDDDDD"/>
        </a:solidFill>
      </dgm:spPr>
      <dgm:t>
        <a:bodyPr/>
        <a:lstStyle/>
        <a:p>
          <a:endParaRPr lang="en-GB"/>
        </a:p>
      </dgm:t>
    </dgm:pt>
    <dgm:pt modelId="{2112151A-22C4-41BD-9483-57B540816BC9}">
      <dgm:prSet phldrT="[Text]"/>
      <dgm:spPr>
        <a:solidFill>
          <a:srgbClr val="008080"/>
        </a:solidFill>
      </dgm:spPr>
      <dgm:t>
        <a:bodyPr/>
        <a:lstStyle/>
        <a:p>
          <a:r>
            <a:rPr lang="en-GB"/>
            <a:t>Demand Stimulation</a:t>
          </a:r>
        </a:p>
      </dgm:t>
    </dgm:pt>
    <dgm:pt modelId="{70E9053C-2175-4F05-956F-6BE182EC446F}" type="parTrans" cxnId="{8F866FAE-69CE-44D5-9D20-FDCBD408CE52}">
      <dgm:prSet/>
      <dgm:spPr/>
      <dgm:t>
        <a:bodyPr/>
        <a:lstStyle/>
        <a:p>
          <a:endParaRPr lang="en-GB"/>
        </a:p>
      </dgm:t>
    </dgm:pt>
    <dgm:pt modelId="{D142D10F-B763-4FD0-8E00-3DB269C0278C}" type="sibTrans" cxnId="{8F866FAE-69CE-44D5-9D20-FDCBD408CE52}">
      <dgm:prSet/>
      <dgm:spPr>
        <a:solidFill>
          <a:srgbClr val="DDDDDD"/>
        </a:solidFill>
      </dgm:spPr>
      <dgm:t>
        <a:bodyPr/>
        <a:lstStyle/>
        <a:p>
          <a:endParaRPr lang="en-GB"/>
        </a:p>
      </dgm:t>
    </dgm:pt>
    <dgm:pt modelId="{7B1BA20A-8434-496C-A539-686263874967}">
      <dgm:prSet custT="1"/>
      <dgm:spPr>
        <a:solidFill>
          <a:srgbClr val="008080"/>
        </a:solidFill>
      </dgm:spPr>
      <dgm:t>
        <a:bodyPr/>
        <a:lstStyle/>
        <a:p>
          <a:r>
            <a:rPr lang="en-GB" sz="1300"/>
            <a:t>Sector Engagement</a:t>
          </a:r>
        </a:p>
      </dgm:t>
    </dgm:pt>
    <dgm:pt modelId="{6D93757A-75F3-47A1-897B-876BA56D7FCE}" type="parTrans" cxnId="{D0F5C9EE-3676-4E04-8E54-230C1B97CABD}">
      <dgm:prSet/>
      <dgm:spPr/>
      <dgm:t>
        <a:bodyPr/>
        <a:lstStyle/>
        <a:p>
          <a:endParaRPr lang="en-GB"/>
        </a:p>
      </dgm:t>
    </dgm:pt>
    <dgm:pt modelId="{CEF52AFD-5288-4ED8-97F0-AE3D6E0E0FC4}" type="sibTrans" cxnId="{D0F5C9EE-3676-4E04-8E54-230C1B97CABD}">
      <dgm:prSet/>
      <dgm:spPr>
        <a:solidFill>
          <a:srgbClr val="DDDDDD"/>
        </a:solidFill>
      </dgm:spPr>
      <dgm:t>
        <a:bodyPr/>
        <a:lstStyle/>
        <a:p>
          <a:endParaRPr lang="en-GB"/>
        </a:p>
      </dgm:t>
    </dgm:pt>
    <dgm:pt modelId="{45BA7773-4633-42C2-BB34-45F3298DC5D9}">
      <dgm:prSet/>
      <dgm:spPr/>
      <dgm:t>
        <a:bodyPr/>
        <a:lstStyle/>
        <a:p>
          <a:endParaRPr lang="en-GB"/>
        </a:p>
      </dgm:t>
    </dgm:pt>
    <dgm:pt modelId="{0AE14D9B-FE0E-4F10-AB25-04D136B18001}" type="parTrans" cxnId="{8D6CF694-2174-41B4-97E0-46A8689CACB0}">
      <dgm:prSet/>
      <dgm:spPr/>
      <dgm:t>
        <a:bodyPr/>
        <a:lstStyle/>
        <a:p>
          <a:endParaRPr lang="en-GB"/>
        </a:p>
      </dgm:t>
    </dgm:pt>
    <dgm:pt modelId="{DFA602BC-1C72-40CF-9F63-9BA103155852}" type="sibTrans" cxnId="{8D6CF694-2174-41B4-97E0-46A8689CACB0}">
      <dgm:prSet/>
      <dgm:spPr/>
      <dgm:t>
        <a:bodyPr/>
        <a:lstStyle/>
        <a:p>
          <a:endParaRPr lang="en-GB"/>
        </a:p>
      </dgm:t>
    </dgm:pt>
    <dgm:pt modelId="{C5E323F9-B6C3-47C1-B5F3-52F567ED354C}">
      <dgm:prSet/>
      <dgm:spPr>
        <a:solidFill>
          <a:srgbClr val="008080"/>
        </a:solidFill>
      </dgm:spPr>
      <dgm:t>
        <a:bodyPr/>
        <a:lstStyle/>
        <a:p>
          <a:r>
            <a:rPr lang="en-GB"/>
            <a:t>Funding</a:t>
          </a:r>
        </a:p>
      </dgm:t>
    </dgm:pt>
    <dgm:pt modelId="{CE8F4101-95ED-4136-91DD-342C834ED1FA}" type="parTrans" cxnId="{02D57B54-42EB-4EA7-8ED9-B027A301B744}">
      <dgm:prSet/>
      <dgm:spPr/>
      <dgm:t>
        <a:bodyPr/>
        <a:lstStyle/>
        <a:p>
          <a:endParaRPr lang="en-GB"/>
        </a:p>
      </dgm:t>
    </dgm:pt>
    <dgm:pt modelId="{590CEAAE-5E87-4550-AB56-92802FA7515D}" type="sibTrans" cxnId="{02D57B54-42EB-4EA7-8ED9-B027A301B744}">
      <dgm:prSet/>
      <dgm:spPr>
        <a:solidFill>
          <a:srgbClr val="DDDDDD"/>
        </a:solidFill>
      </dgm:spPr>
      <dgm:t>
        <a:bodyPr/>
        <a:lstStyle/>
        <a:p>
          <a:endParaRPr lang="en-GB"/>
        </a:p>
      </dgm:t>
    </dgm:pt>
    <dgm:pt modelId="{8B7D327B-D5B0-4352-9C95-5DB203023980}">
      <dgm:prSet/>
      <dgm:spPr>
        <a:solidFill>
          <a:srgbClr val="008080"/>
        </a:solidFill>
      </dgm:spPr>
      <dgm:t>
        <a:bodyPr/>
        <a:lstStyle/>
        <a:p>
          <a:r>
            <a:rPr lang="en-GB"/>
            <a:t>Policy Influencing &amp; Development</a:t>
          </a:r>
        </a:p>
      </dgm:t>
    </dgm:pt>
    <dgm:pt modelId="{BF08E3E4-B36E-4EBD-8197-A931E0BA91AC}" type="parTrans" cxnId="{9A9AB93E-4D8A-40F9-9281-9B128274D2D8}">
      <dgm:prSet/>
      <dgm:spPr/>
      <dgm:t>
        <a:bodyPr/>
        <a:lstStyle/>
        <a:p>
          <a:endParaRPr lang="en-GB"/>
        </a:p>
      </dgm:t>
    </dgm:pt>
    <dgm:pt modelId="{EC806520-94CE-4248-B25C-44538180F3E7}" type="sibTrans" cxnId="{9A9AB93E-4D8A-40F9-9281-9B128274D2D8}">
      <dgm:prSet/>
      <dgm:spPr>
        <a:solidFill>
          <a:srgbClr val="DDDDDD"/>
        </a:solidFill>
      </dgm:spPr>
      <dgm:t>
        <a:bodyPr/>
        <a:lstStyle/>
        <a:p>
          <a:endParaRPr lang="en-GB"/>
        </a:p>
      </dgm:t>
    </dgm:pt>
    <dgm:pt modelId="{409EAC46-5532-46B7-A2E9-6727926D01F4}">
      <dgm:prSet/>
      <dgm:spPr/>
      <dgm:t>
        <a:bodyPr/>
        <a:lstStyle/>
        <a:p>
          <a:endParaRPr lang="en-GB"/>
        </a:p>
      </dgm:t>
    </dgm:pt>
    <dgm:pt modelId="{68FE6E20-930A-40B2-A6A3-C0D3FDC38D8E}" type="parTrans" cxnId="{771D4753-086D-40C3-AE8F-9C5F9FF8B85B}">
      <dgm:prSet/>
      <dgm:spPr/>
      <dgm:t>
        <a:bodyPr/>
        <a:lstStyle/>
        <a:p>
          <a:endParaRPr lang="en-GB"/>
        </a:p>
      </dgm:t>
    </dgm:pt>
    <dgm:pt modelId="{40849FDD-5BDF-4C4B-9D7D-2A903C5F7419}" type="sibTrans" cxnId="{771D4753-086D-40C3-AE8F-9C5F9FF8B85B}">
      <dgm:prSet/>
      <dgm:spPr/>
      <dgm:t>
        <a:bodyPr/>
        <a:lstStyle/>
        <a:p>
          <a:endParaRPr lang="en-GB"/>
        </a:p>
      </dgm:t>
    </dgm:pt>
    <dgm:pt modelId="{555031E6-D4ED-486F-A340-93344BFEE722}">
      <dgm:prSet/>
      <dgm:spPr/>
      <dgm:t>
        <a:bodyPr/>
        <a:lstStyle/>
        <a:p>
          <a:endParaRPr lang="en-GB"/>
        </a:p>
      </dgm:t>
    </dgm:pt>
    <dgm:pt modelId="{755715EF-9839-4621-931C-F65C27DC3079}" type="parTrans" cxnId="{5621F946-2B1A-4E52-BBCA-884FE1B49E6A}">
      <dgm:prSet/>
      <dgm:spPr/>
      <dgm:t>
        <a:bodyPr/>
        <a:lstStyle/>
        <a:p>
          <a:endParaRPr lang="en-GB"/>
        </a:p>
      </dgm:t>
    </dgm:pt>
    <dgm:pt modelId="{F4B97B36-B398-4BA3-9618-6DB54EDB9D8A}" type="sibTrans" cxnId="{5621F946-2B1A-4E52-BBCA-884FE1B49E6A}">
      <dgm:prSet/>
      <dgm:spPr/>
      <dgm:t>
        <a:bodyPr/>
        <a:lstStyle/>
        <a:p>
          <a:endParaRPr lang="en-GB"/>
        </a:p>
      </dgm:t>
    </dgm:pt>
    <dgm:pt modelId="{F692D170-8752-4F6D-9839-18F073FD8338}">
      <dgm:prSet/>
      <dgm:spPr/>
      <dgm:t>
        <a:bodyPr/>
        <a:lstStyle/>
        <a:p>
          <a:endParaRPr lang="en-GB"/>
        </a:p>
      </dgm:t>
    </dgm:pt>
    <dgm:pt modelId="{F2274F5C-72F0-497B-AAD5-1C3CC8562CB4}" type="parTrans" cxnId="{2D8B41F7-FF90-4CFE-A9CB-FD50089E310F}">
      <dgm:prSet/>
      <dgm:spPr/>
      <dgm:t>
        <a:bodyPr/>
        <a:lstStyle/>
        <a:p>
          <a:endParaRPr lang="en-GB"/>
        </a:p>
      </dgm:t>
    </dgm:pt>
    <dgm:pt modelId="{216139A1-C221-43C2-A5FD-574448F79F22}" type="sibTrans" cxnId="{2D8B41F7-FF90-4CFE-A9CB-FD50089E310F}">
      <dgm:prSet/>
      <dgm:spPr/>
      <dgm:t>
        <a:bodyPr/>
        <a:lstStyle/>
        <a:p>
          <a:endParaRPr lang="en-GB"/>
        </a:p>
      </dgm:t>
    </dgm:pt>
    <dgm:pt modelId="{3BCF562E-CEC8-4096-BA8F-2EDF23DEF664}">
      <dgm:prSet/>
      <dgm:spPr/>
      <dgm:t>
        <a:bodyPr/>
        <a:lstStyle/>
        <a:p>
          <a:endParaRPr lang="en-GB"/>
        </a:p>
      </dgm:t>
    </dgm:pt>
    <dgm:pt modelId="{6DFF245D-FDB4-4DC0-8F7A-6DCEE52ACEF1}" type="parTrans" cxnId="{A41B2B93-28FC-40C3-A0E0-C0D74A969B16}">
      <dgm:prSet/>
      <dgm:spPr/>
      <dgm:t>
        <a:bodyPr/>
        <a:lstStyle/>
        <a:p>
          <a:endParaRPr lang="en-GB"/>
        </a:p>
      </dgm:t>
    </dgm:pt>
    <dgm:pt modelId="{CF878303-74E0-469A-B0F4-00112D674C96}" type="sibTrans" cxnId="{A41B2B93-28FC-40C3-A0E0-C0D74A969B16}">
      <dgm:prSet/>
      <dgm:spPr/>
      <dgm:t>
        <a:bodyPr/>
        <a:lstStyle/>
        <a:p>
          <a:endParaRPr lang="en-GB"/>
        </a:p>
      </dgm:t>
    </dgm:pt>
    <dgm:pt modelId="{F3463D46-C308-4E16-B5C2-8DCBDED65422}">
      <dgm:prSet phldrT="[Text]" custT="1"/>
      <dgm:spPr>
        <a:blipFill rotWithShape="0">
          <a:blip xmlns:r="http://schemas.openxmlformats.org/officeDocument/2006/relationships" r:embed="rId1"/>
          <a:srcRect/>
          <a:stretch>
            <a:fillRect l="-15000" r="-15000"/>
          </a:stretch>
        </a:blipFill>
      </dgm:spPr>
      <dgm:t>
        <a:bodyPr/>
        <a:lstStyle/>
        <a:p>
          <a:endParaRPr lang="en-GB" sz="1200"/>
        </a:p>
      </dgm:t>
    </dgm:pt>
    <dgm:pt modelId="{B927FA19-3098-448F-92B9-0E7E860DDE69}" type="sibTrans" cxnId="{B7ABF117-54B6-4215-988E-00A1FF7425FD}">
      <dgm:prSet/>
      <dgm:spPr/>
      <dgm:t>
        <a:bodyPr/>
        <a:lstStyle/>
        <a:p>
          <a:endParaRPr lang="en-GB"/>
        </a:p>
      </dgm:t>
    </dgm:pt>
    <dgm:pt modelId="{1C3C73C1-51CE-4357-9172-424896D4F522}" type="parTrans" cxnId="{B7ABF117-54B6-4215-988E-00A1FF7425FD}">
      <dgm:prSet/>
      <dgm:spPr/>
      <dgm:t>
        <a:bodyPr/>
        <a:lstStyle/>
        <a:p>
          <a:endParaRPr lang="en-GB"/>
        </a:p>
      </dgm:t>
    </dgm:pt>
    <dgm:pt modelId="{5BB35990-14B6-48CF-BB05-BF1DECF72185}" type="pres">
      <dgm:prSet presAssocID="{23AC9F90-7572-44F2-9930-6CE7D75CD2DF}" presName="Name0" presStyleCnt="0">
        <dgm:presLayoutVars>
          <dgm:chMax val="1"/>
          <dgm:dir/>
          <dgm:animLvl val="ctr"/>
          <dgm:resizeHandles val="exact"/>
        </dgm:presLayoutVars>
      </dgm:prSet>
      <dgm:spPr/>
    </dgm:pt>
    <dgm:pt modelId="{D8D83FCF-0E24-4F81-8241-435EB514C650}" type="pres">
      <dgm:prSet presAssocID="{F3463D46-C308-4E16-B5C2-8DCBDED65422}" presName="centerShape" presStyleLbl="node0" presStyleIdx="0" presStyleCnt="1" custScaleX="121743" custScaleY="122471"/>
      <dgm:spPr/>
    </dgm:pt>
    <dgm:pt modelId="{EFB8A96F-ADA3-45C8-9A4F-ED71DE396A03}" type="pres">
      <dgm:prSet presAssocID="{93F7AE95-8A58-4444-97E5-23D9855EC004}" presName="node" presStyleLbl="node1" presStyleIdx="0" presStyleCnt="5">
        <dgm:presLayoutVars>
          <dgm:bulletEnabled val="1"/>
        </dgm:presLayoutVars>
      </dgm:prSet>
      <dgm:spPr/>
    </dgm:pt>
    <dgm:pt modelId="{D6B813A4-F8B7-4876-8F4B-DC6B864C9246}" type="pres">
      <dgm:prSet presAssocID="{93F7AE95-8A58-4444-97E5-23D9855EC004}" presName="dummy" presStyleCnt="0"/>
      <dgm:spPr/>
    </dgm:pt>
    <dgm:pt modelId="{3DD18058-9100-4992-A9DD-3F865587F8BD}" type="pres">
      <dgm:prSet presAssocID="{3CBC8ABF-7A23-4F00-BD98-F029B26707A4}" presName="sibTrans" presStyleLbl="sibTrans2D1" presStyleIdx="0" presStyleCnt="5"/>
      <dgm:spPr/>
    </dgm:pt>
    <dgm:pt modelId="{84B6B3FD-AE4C-4DB0-B61B-3C8D7835F528}" type="pres">
      <dgm:prSet presAssocID="{7B1BA20A-8434-496C-A539-686263874967}" presName="node" presStyleLbl="node1" presStyleIdx="1" presStyleCnt="5">
        <dgm:presLayoutVars>
          <dgm:bulletEnabled val="1"/>
        </dgm:presLayoutVars>
      </dgm:prSet>
      <dgm:spPr/>
    </dgm:pt>
    <dgm:pt modelId="{A0399AAE-5DCD-4FA3-BE93-3EE03BEFDBBD}" type="pres">
      <dgm:prSet presAssocID="{7B1BA20A-8434-496C-A539-686263874967}" presName="dummy" presStyleCnt="0"/>
      <dgm:spPr/>
    </dgm:pt>
    <dgm:pt modelId="{27D8B87B-E06C-4315-886A-CA05C4F03D92}" type="pres">
      <dgm:prSet presAssocID="{CEF52AFD-5288-4ED8-97F0-AE3D6E0E0FC4}" presName="sibTrans" presStyleLbl="sibTrans2D1" presStyleIdx="1" presStyleCnt="5"/>
      <dgm:spPr/>
    </dgm:pt>
    <dgm:pt modelId="{4DC3CE2D-AD68-4C36-BD8C-1DFC26060F0C}" type="pres">
      <dgm:prSet presAssocID="{C5E323F9-B6C3-47C1-B5F3-52F567ED354C}" presName="node" presStyleLbl="node1" presStyleIdx="2" presStyleCnt="5">
        <dgm:presLayoutVars>
          <dgm:bulletEnabled val="1"/>
        </dgm:presLayoutVars>
      </dgm:prSet>
      <dgm:spPr/>
    </dgm:pt>
    <dgm:pt modelId="{F2C54C44-0F06-4C79-AC3B-3C14D53DB698}" type="pres">
      <dgm:prSet presAssocID="{C5E323F9-B6C3-47C1-B5F3-52F567ED354C}" presName="dummy" presStyleCnt="0"/>
      <dgm:spPr/>
    </dgm:pt>
    <dgm:pt modelId="{7F0E9043-F76C-4A78-90EA-124A448A1FCD}" type="pres">
      <dgm:prSet presAssocID="{590CEAAE-5E87-4550-AB56-92802FA7515D}" presName="sibTrans" presStyleLbl="sibTrans2D1" presStyleIdx="2" presStyleCnt="5"/>
      <dgm:spPr/>
    </dgm:pt>
    <dgm:pt modelId="{CD5C122B-1E27-4301-B294-277613424F69}" type="pres">
      <dgm:prSet presAssocID="{8B7D327B-D5B0-4352-9C95-5DB203023980}" presName="node" presStyleLbl="node1" presStyleIdx="3" presStyleCnt="5">
        <dgm:presLayoutVars>
          <dgm:bulletEnabled val="1"/>
        </dgm:presLayoutVars>
      </dgm:prSet>
      <dgm:spPr/>
    </dgm:pt>
    <dgm:pt modelId="{51335831-04C4-4A99-B071-C512B81FC7A1}" type="pres">
      <dgm:prSet presAssocID="{8B7D327B-D5B0-4352-9C95-5DB203023980}" presName="dummy" presStyleCnt="0"/>
      <dgm:spPr/>
    </dgm:pt>
    <dgm:pt modelId="{7EF63D1D-1A6C-4676-A0A0-842F5E02E35D}" type="pres">
      <dgm:prSet presAssocID="{EC806520-94CE-4248-B25C-44538180F3E7}" presName="sibTrans" presStyleLbl="sibTrans2D1" presStyleIdx="3" presStyleCnt="5"/>
      <dgm:spPr/>
    </dgm:pt>
    <dgm:pt modelId="{BFBFF34A-A9B2-4C2F-B03A-076C522338C9}" type="pres">
      <dgm:prSet presAssocID="{2112151A-22C4-41BD-9483-57B540816BC9}" presName="node" presStyleLbl="node1" presStyleIdx="4" presStyleCnt="5">
        <dgm:presLayoutVars>
          <dgm:bulletEnabled val="1"/>
        </dgm:presLayoutVars>
      </dgm:prSet>
      <dgm:spPr/>
    </dgm:pt>
    <dgm:pt modelId="{895559BB-AA2D-4CB5-980F-7B791EE7ABF6}" type="pres">
      <dgm:prSet presAssocID="{2112151A-22C4-41BD-9483-57B540816BC9}" presName="dummy" presStyleCnt="0"/>
      <dgm:spPr/>
    </dgm:pt>
    <dgm:pt modelId="{E71D8F40-1D89-43CB-9120-EB61E0898972}" type="pres">
      <dgm:prSet presAssocID="{D142D10F-B763-4FD0-8E00-3DB269C0278C}" presName="sibTrans" presStyleLbl="sibTrans2D1" presStyleIdx="4" presStyleCnt="5"/>
      <dgm:spPr/>
    </dgm:pt>
  </dgm:ptLst>
  <dgm:cxnLst>
    <dgm:cxn modelId="{ED279715-9A12-4920-A9F8-B44264A25FC4}" type="presOf" srcId="{C5E323F9-B6C3-47C1-B5F3-52F567ED354C}" destId="{4DC3CE2D-AD68-4C36-BD8C-1DFC26060F0C}" srcOrd="0" destOrd="0" presId="urn:microsoft.com/office/officeart/2005/8/layout/radial6"/>
    <dgm:cxn modelId="{B7ABF117-54B6-4215-988E-00A1FF7425FD}" srcId="{23AC9F90-7572-44F2-9930-6CE7D75CD2DF}" destId="{F3463D46-C308-4E16-B5C2-8DCBDED65422}" srcOrd="0" destOrd="0" parTransId="{1C3C73C1-51CE-4357-9172-424896D4F522}" sibTransId="{B927FA19-3098-448F-92B9-0E7E860DDE69}"/>
    <dgm:cxn modelId="{FEB4001D-5257-4438-827A-71DE1BE64354}" type="presOf" srcId="{23AC9F90-7572-44F2-9930-6CE7D75CD2DF}" destId="{5BB35990-14B6-48CF-BB05-BF1DECF72185}" srcOrd="0" destOrd="0" presId="urn:microsoft.com/office/officeart/2005/8/layout/radial6"/>
    <dgm:cxn modelId="{9A9AB93E-4D8A-40F9-9281-9B128274D2D8}" srcId="{F3463D46-C308-4E16-B5C2-8DCBDED65422}" destId="{8B7D327B-D5B0-4352-9C95-5DB203023980}" srcOrd="3" destOrd="0" parTransId="{BF08E3E4-B36E-4EBD-8197-A931E0BA91AC}" sibTransId="{EC806520-94CE-4248-B25C-44538180F3E7}"/>
    <dgm:cxn modelId="{1530A05D-D35D-403E-9FC8-ABACDD005F73}" type="presOf" srcId="{CEF52AFD-5288-4ED8-97F0-AE3D6E0E0FC4}" destId="{27D8B87B-E06C-4315-886A-CA05C4F03D92}" srcOrd="0" destOrd="0" presId="urn:microsoft.com/office/officeart/2005/8/layout/radial6"/>
    <dgm:cxn modelId="{4991A560-A3BB-4AD1-861B-AED7B8B45317}" srcId="{F3463D46-C308-4E16-B5C2-8DCBDED65422}" destId="{93F7AE95-8A58-4444-97E5-23D9855EC004}" srcOrd="0" destOrd="0" parTransId="{1A993279-C1BE-410D-A602-A84D0836208F}" sibTransId="{3CBC8ABF-7A23-4F00-BD98-F029B26707A4}"/>
    <dgm:cxn modelId="{5621F946-2B1A-4E52-BBCA-884FE1B49E6A}" srcId="{23AC9F90-7572-44F2-9930-6CE7D75CD2DF}" destId="{555031E6-D4ED-486F-A340-93344BFEE722}" srcOrd="3" destOrd="0" parTransId="{755715EF-9839-4621-931C-F65C27DC3079}" sibTransId="{F4B97B36-B398-4BA3-9618-6DB54EDB9D8A}"/>
    <dgm:cxn modelId="{0F90224B-9F33-4758-9ED2-426100D48FE0}" type="presOf" srcId="{3CBC8ABF-7A23-4F00-BD98-F029B26707A4}" destId="{3DD18058-9100-4992-A9DD-3F865587F8BD}" srcOrd="0" destOrd="0" presId="urn:microsoft.com/office/officeart/2005/8/layout/radial6"/>
    <dgm:cxn modelId="{BED8C94D-49BB-4A6C-B8E4-EAB55206C251}" type="presOf" srcId="{7B1BA20A-8434-496C-A539-686263874967}" destId="{84B6B3FD-AE4C-4DB0-B61B-3C8D7835F528}" srcOrd="0" destOrd="0" presId="urn:microsoft.com/office/officeart/2005/8/layout/radial6"/>
    <dgm:cxn modelId="{771D4753-086D-40C3-AE8F-9C5F9FF8B85B}" srcId="{23AC9F90-7572-44F2-9930-6CE7D75CD2DF}" destId="{409EAC46-5532-46B7-A2E9-6727926D01F4}" srcOrd="2" destOrd="0" parTransId="{68FE6E20-930A-40B2-A6A3-C0D3FDC38D8E}" sibTransId="{40849FDD-5BDF-4C4B-9D7D-2A903C5F7419}"/>
    <dgm:cxn modelId="{02D57B54-42EB-4EA7-8ED9-B027A301B744}" srcId="{F3463D46-C308-4E16-B5C2-8DCBDED65422}" destId="{C5E323F9-B6C3-47C1-B5F3-52F567ED354C}" srcOrd="2" destOrd="0" parTransId="{CE8F4101-95ED-4136-91DD-342C834ED1FA}" sibTransId="{590CEAAE-5E87-4550-AB56-92802FA7515D}"/>
    <dgm:cxn modelId="{6B3BC37D-1549-47DF-A6A6-EFBCED0A2697}" type="presOf" srcId="{590CEAAE-5E87-4550-AB56-92802FA7515D}" destId="{7F0E9043-F76C-4A78-90EA-124A448A1FCD}" srcOrd="0" destOrd="0" presId="urn:microsoft.com/office/officeart/2005/8/layout/radial6"/>
    <dgm:cxn modelId="{0211B986-95C9-441C-9717-B4191FAC30A7}" type="presOf" srcId="{F3463D46-C308-4E16-B5C2-8DCBDED65422}" destId="{D8D83FCF-0E24-4F81-8241-435EB514C650}" srcOrd="0" destOrd="0" presId="urn:microsoft.com/office/officeart/2005/8/layout/radial6"/>
    <dgm:cxn modelId="{BBCAEC86-5C45-4F7F-8F60-5A6233B9FFAE}" type="presOf" srcId="{EC806520-94CE-4248-B25C-44538180F3E7}" destId="{7EF63D1D-1A6C-4676-A0A0-842F5E02E35D}" srcOrd="0" destOrd="0" presId="urn:microsoft.com/office/officeart/2005/8/layout/radial6"/>
    <dgm:cxn modelId="{A41B2B93-28FC-40C3-A0E0-C0D74A969B16}" srcId="{23AC9F90-7572-44F2-9930-6CE7D75CD2DF}" destId="{3BCF562E-CEC8-4096-BA8F-2EDF23DEF664}" srcOrd="5" destOrd="0" parTransId="{6DFF245D-FDB4-4DC0-8F7A-6DCEE52ACEF1}" sibTransId="{CF878303-74E0-469A-B0F4-00112D674C96}"/>
    <dgm:cxn modelId="{8D6CF694-2174-41B4-97E0-46A8689CACB0}" srcId="{23AC9F90-7572-44F2-9930-6CE7D75CD2DF}" destId="{45BA7773-4633-42C2-BB34-45F3298DC5D9}" srcOrd="1" destOrd="0" parTransId="{0AE14D9B-FE0E-4F10-AB25-04D136B18001}" sibTransId="{DFA602BC-1C72-40CF-9F63-9BA103155852}"/>
    <dgm:cxn modelId="{E468F39E-2F89-432E-BC59-D965FE7FC3AD}" type="presOf" srcId="{93F7AE95-8A58-4444-97E5-23D9855EC004}" destId="{EFB8A96F-ADA3-45C8-9A4F-ED71DE396A03}" srcOrd="0" destOrd="0" presId="urn:microsoft.com/office/officeart/2005/8/layout/radial6"/>
    <dgm:cxn modelId="{8F866FAE-69CE-44D5-9D20-FDCBD408CE52}" srcId="{F3463D46-C308-4E16-B5C2-8DCBDED65422}" destId="{2112151A-22C4-41BD-9483-57B540816BC9}" srcOrd="4" destOrd="0" parTransId="{70E9053C-2175-4F05-956F-6BE182EC446F}" sibTransId="{D142D10F-B763-4FD0-8E00-3DB269C0278C}"/>
    <dgm:cxn modelId="{3AFBC7B0-CE55-42DA-91D5-D347526E7830}" type="presOf" srcId="{D142D10F-B763-4FD0-8E00-3DB269C0278C}" destId="{E71D8F40-1D89-43CB-9120-EB61E0898972}" srcOrd="0" destOrd="0" presId="urn:microsoft.com/office/officeart/2005/8/layout/radial6"/>
    <dgm:cxn modelId="{ECC4BCC5-D097-41BB-B305-0AF0F914EB6F}" type="presOf" srcId="{2112151A-22C4-41BD-9483-57B540816BC9}" destId="{BFBFF34A-A9B2-4C2F-B03A-076C522338C9}" srcOrd="0" destOrd="0" presId="urn:microsoft.com/office/officeart/2005/8/layout/radial6"/>
    <dgm:cxn modelId="{5CE60BCD-F48C-4A42-9E89-FF4A8E3E3E9B}" type="presOf" srcId="{8B7D327B-D5B0-4352-9C95-5DB203023980}" destId="{CD5C122B-1E27-4301-B294-277613424F69}" srcOrd="0" destOrd="0" presId="urn:microsoft.com/office/officeart/2005/8/layout/radial6"/>
    <dgm:cxn modelId="{D0F5C9EE-3676-4E04-8E54-230C1B97CABD}" srcId="{F3463D46-C308-4E16-B5C2-8DCBDED65422}" destId="{7B1BA20A-8434-496C-A539-686263874967}" srcOrd="1" destOrd="0" parTransId="{6D93757A-75F3-47A1-897B-876BA56D7FCE}" sibTransId="{CEF52AFD-5288-4ED8-97F0-AE3D6E0E0FC4}"/>
    <dgm:cxn modelId="{2D8B41F7-FF90-4CFE-A9CB-FD50089E310F}" srcId="{23AC9F90-7572-44F2-9930-6CE7D75CD2DF}" destId="{F692D170-8752-4F6D-9839-18F073FD8338}" srcOrd="4" destOrd="0" parTransId="{F2274F5C-72F0-497B-AAD5-1C3CC8562CB4}" sibTransId="{216139A1-C221-43C2-A5FD-574448F79F22}"/>
    <dgm:cxn modelId="{E1A94EDF-7860-47BA-9923-636C57DE3D03}" type="presParOf" srcId="{5BB35990-14B6-48CF-BB05-BF1DECF72185}" destId="{D8D83FCF-0E24-4F81-8241-435EB514C650}" srcOrd="0" destOrd="0" presId="urn:microsoft.com/office/officeart/2005/8/layout/radial6"/>
    <dgm:cxn modelId="{EE11F663-8B38-4461-BE6E-9F24031AE723}" type="presParOf" srcId="{5BB35990-14B6-48CF-BB05-BF1DECF72185}" destId="{EFB8A96F-ADA3-45C8-9A4F-ED71DE396A03}" srcOrd="1" destOrd="0" presId="urn:microsoft.com/office/officeart/2005/8/layout/radial6"/>
    <dgm:cxn modelId="{E66EE65A-5EFE-4B1C-A65C-C8D036ACFC40}" type="presParOf" srcId="{5BB35990-14B6-48CF-BB05-BF1DECF72185}" destId="{D6B813A4-F8B7-4876-8F4B-DC6B864C9246}" srcOrd="2" destOrd="0" presId="urn:microsoft.com/office/officeart/2005/8/layout/radial6"/>
    <dgm:cxn modelId="{15377A6B-7D89-4726-A0B0-2D4186CF7433}" type="presParOf" srcId="{5BB35990-14B6-48CF-BB05-BF1DECF72185}" destId="{3DD18058-9100-4992-A9DD-3F865587F8BD}" srcOrd="3" destOrd="0" presId="urn:microsoft.com/office/officeart/2005/8/layout/radial6"/>
    <dgm:cxn modelId="{0CAC36D3-5DB9-438A-83E2-B83D3012ED28}" type="presParOf" srcId="{5BB35990-14B6-48CF-BB05-BF1DECF72185}" destId="{84B6B3FD-AE4C-4DB0-B61B-3C8D7835F528}" srcOrd="4" destOrd="0" presId="urn:microsoft.com/office/officeart/2005/8/layout/radial6"/>
    <dgm:cxn modelId="{065882BE-8712-47A7-A08B-29DCD76413AD}" type="presParOf" srcId="{5BB35990-14B6-48CF-BB05-BF1DECF72185}" destId="{A0399AAE-5DCD-4FA3-BE93-3EE03BEFDBBD}" srcOrd="5" destOrd="0" presId="urn:microsoft.com/office/officeart/2005/8/layout/radial6"/>
    <dgm:cxn modelId="{F0E90ED2-6F84-43BA-8AC9-C776938838A4}" type="presParOf" srcId="{5BB35990-14B6-48CF-BB05-BF1DECF72185}" destId="{27D8B87B-E06C-4315-886A-CA05C4F03D92}" srcOrd="6" destOrd="0" presId="urn:microsoft.com/office/officeart/2005/8/layout/radial6"/>
    <dgm:cxn modelId="{DE5B39A6-421F-4F94-9C08-85BCF188EB7C}" type="presParOf" srcId="{5BB35990-14B6-48CF-BB05-BF1DECF72185}" destId="{4DC3CE2D-AD68-4C36-BD8C-1DFC26060F0C}" srcOrd="7" destOrd="0" presId="urn:microsoft.com/office/officeart/2005/8/layout/radial6"/>
    <dgm:cxn modelId="{A5C7901F-B9C0-4917-A04C-B9D29C285EF6}" type="presParOf" srcId="{5BB35990-14B6-48CF-BB05-BF1DECF72185}" destId="{F2C54C44-0F06-4C79-AC3B-3C14D53DB698}" srcOrd="8" destOrd="0" presId="urn:microsoft.com/office/officeart/2005/8/layout/radial6"/>
    <dgm:cxn modelId="{1EBE62F2-60C7-46D1-B2D2-F65C7D4D2AF0}" type="presParOf" srcId="{5BB35990-14B6-48CF-BB05-BF1DECF72185}" destId="{7F0E9043-F76C-4A78-90EA-124A448A1FCD}" srcOrd="9" destOrd="0" presId="urn:microsoft.com/office/officeart/2005/8/layout/radial6"/>
    <dgm:cxn modelId="{FE057F80-CC16-4503-90D2-7CEF8488284A}" type="presParOf" srcId="{5BB35990-14B6-48CF-BB05-BF1DECF72185}" destId="{CD5C122B-1E27-4301-B294-277613424F69}" srcOrd="10" destOrd="0" presId="urn:microsoft.com/office/officeart/2005/8/layout/radial6"/>
    <dgm:cxn modelId="{3BB986E3-5BE7-4D70-A1A1-DBE310BDF3D4}" type="presParOf" srcId="{5BB35990-14B6-48CF-BB05-BF1DECF72185}" destId="{51335831-04C4-4A99-B071-C512B81FC7A1}" srcOrd="11" destOrd="0" presId="urn:microsoft.com/office/officeart/2005/8/layout/radial6"/>
    <dgm:cxn modelId="{EDEF1BDA-FB75-48EC-B7EA-8B16C6F9D518}" type="presParOf" srcId="{5BB35990-14B6-48CF-BB05-BF1DECF72185}" destId="{7EF63D1D-1A6C-4676-A0A0-842F5E02E35D}" srcOrd="12" destOrd="0" presId="urn:microsoft.com/office/officeart/2005/8/layout/radial6"/>
    <dgm:cxn modelId="{83A7F7CF-7399-4FCE-96F7-9CBC24138E4D}" type="presParOf" srcId="{5BB35990-14B6-48CF-BB05-BF1DECF72185}" destId="{BFBFF34A-A9B2-4C2F-B03A-076C522338C9}" srcOrd="13" destOrd="0" presId="urn:microsoft.com/office/officeart/2005/8/layout/radial6"/>
    <dgm:cxn modelId="{78EBB8C4-E13C-4AEA-BC4B-E4C1A80630DD}" type="presParOf" srcId="{5BB35990-14B6-48CF-BB05-BF1DECF72185}" destId="{895559BB-AA2D-4CB5-980F-7B791EE7ABF6}" srcOrd="14" destOrd="0" presId="urn:microsoft.com/office/officeart/2005/8/layout/radial6"/>
    <dgm:cxn modelId="{0D12618C-EF9B-4990-8C8D-3037B22FEF11}" type="presParOf" srcId="{5BB35990-14B6-48CF-BB05-BF1DECF72185}" destId="{E71D8F40-1D89-43CB-9120-EB61E0898972}"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76A5F-C953-4C54-AACA-F97C0871EA90}"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GB"/>
        </a:p>
      </dgm:t>
    </dgm:pt>
    <dgm:pt modelId="{E2D026F0-C4F0-4149-A03E-6A0631D127C4}">
      <dgm:prSet phldrT="[Text]" custT="1"/>
      <dgm:spPr/>
      <dgm:t>
        <a:bodyPr/>
        <a:lstStyle/>
        <a:p>
          <a:pPr>
            <a:lnSpc>
              <a:spcPct val="100000"/>
            </a:lnSpc>
            <a:spcAft>
              <a:spcPts val="600"/>
            </a:spcAft>
          </a:pPr>
          <a:r>
            <a:rPr lang="en-GB" sz="1600" dirty="0"/>
            <a:t>- Student projects</a:t>
          </a:r>
        </a:p>
        <a:p>
          <a:pPr>
            <a:lnSpc>
              <a:spcPct val="100000"/>
            </a:lnSpc>
            <a:spcAft>
              <a:spcPts val="600"/>
            </a:spcAft>
          </a:pPr>
          <a:r>
            <a:rPr lang="en-GB" sz="1600" dirty="0"/>
            <a:t>- Access facilities</a:t>
          </a:r>
        </a:p>
      </dgm:t>
    </dgm:pt>
    <dgm:pt modelId="{5AA00B97-E155-4866-A725-5681B446380D}" type="parTrans" cxnId="{5FC955B7-C6E9-4BA4-BAB6-AD2460D8A1B2}">
      <dgm:prSet/>
      <dgm:spPr/>
      <dgm:t>
        <a:bodyPr/>
        <a:lstStyle/>
        <a:p>
          <a:endParaRPr lang="en-GB"/>
        </a:p>
      </dgm:t>
    </dgm:pt>
    <dgm:pt modelId="{2F965283-428B-4273-9218-11783EEE2F01}" type="sibTrans" cxnId="{5FC955B7-C6E9-4BA4-BAB6-AD2460D8A1B2}">
      <dgm:prSet/>
      <dgm:spPr/>
      <dgm:t>
        <a:bodyPr/>
        <a:lstStyle/>
        <a:p>
          <a:endParaRPr lang="en-GB"/>
        </a:p>
      </dgm:t>
    </dgm:pt>
    <dgm:pt modelId="{F1459847-9534-4B07-AF5A-B6915CDFBA88}">
      <dgm:prSet phldrT="[Text]" custT="1"/>
      <dgm:spPr/>
      <dgm:t>
        <a:bodyPr/>
        <a:lstStyle/>
        <a:p>
          <a:pPr>
            <a:lnSpc>
              <a:spcPct val="100000"/>
            </a:lnSpc>
            <a:spcAft>
              <a:spcPts val="600"/>
            </a:spcAft>
          </a:pPr>
          <a:r>
            <a:rPr lang="en-GB" sz="1600" dirty="0"/>
            <a:t>- R&amp;D grants</a:t>
          </a:r>
        </a:p>
        <a:p>
          <a:pPr marL="0">
            <a:lnSpc>
              <a:spcPct val="100000"/>
            </a:lnSpc>
            <a:spcAft>
              <a:spcPts val="600"/>
            </a:spcAft>
          </a:pPr>
          <a:r>
            <a:rPr lang="en-GB" sz="1600" dirty="0"/>
            <a:t>- Innovation  vouchers</a:t>
          </a:r>
        </a:p>
        <a:p>
          <a:pPr>
            <a:lnSpc>
              <a:spcPct val="100000"/>
            </a:lnSpc>
            <a:spcAft>
              <a:spcPts val="600"/>
            </a:spcAft>
          </a:pPr>
          <a:r>
            <a:rPr lang="en-GB" sz="1600" dirty="0"/>
            <a:t>- H2020 SME Engagement Vouchers</a:t>
          </a:r>
        </a:p>
        <a:p>
          <a:pPr>
            <a:lnSpc>
              <a:spcPct val="100000"/>
            </a:lnSpc>
            <a:spcAft>
              <a:spcPts val="600"/>
            </a:spcAft>
          </a:pPr>
          <a:r>
            <a:rPr lang="en-GB" sz="1600" dirty="0"/>
            <a:t>- SMART</a:t>
          </a:r>
        </a:p>
      </dgm:t>
    </dgm:pt>
    <dgm:pt modelId="{5A364A3D-DCCC-47D8-8AF3-2FDB46E5E31B}" type="parTrans" cxnId="{0C5DB813-78A0-4E03-8046-3A9A88155CB1}">
      <dgm:prSet/>
      <dgm:spPr/>
      <dgm:t>
        <a:bodyPr/>
        <a:lstStyle/>
        <a:p>
          <a:endParaRPr lang="en-GB"/>
        </a:p>
      </dgm:t>
    </dgm:pt>
    <dgm:pt modelId="{15130B36-BCFE-4C1D-B35F-35C234F8AF51}" type="sibTrans" cxnId="{0C5DB813-78A0-4E03-8046-3A9A88155CB1}">
      <dgm:prSet/>
      <dgm:spPr/>
      <dgm:t>
        <a:bodyPr/>
        <a:lstStyle/>
        <a:p>
          <a:endParaRPr lang="en-GB"/>
        </a:p>
      </dgm:t>
    </dgm:pt>
    <dgm:pt modelId="{F5B680D0-E97B-46EB-8DC4-810C6B09419D}">
      <dgm:prSet phldrT="[Text]" custT="1"/>
      <dgm:spPr/>
      <dgm:t>
        <a:bodyPr/>
        <a:lstStyle/>
        <a:p>
          <a:pPr>
            <a:lnSpc>
              <a:spcPct val="100000"/>
            </a:lnSpc>
            <a:spcAft>
              <a:spcPts val="600"/>
            </a:spcAft>
          </a:pPr>
          <a:r>
            <a:rPr lang="en-GB" sz="1600"/>
            <a:t>- UKRI/ Innovate UK collaborative grants</a:t>
          </a:r>
        </a:p>
        <a:p>
          <a:pPr>
            <a:lnSpc>
              <a:spcPct val="100000"/>
            </a:lnSpc>
            <a:spcAft>
              <a:spcPts val="600"/>
            </a:spcAft>
          </a:pPr>
          <a:r>
            <a:rPr lang="en-GB" sz="1600"/>
            <a:t>- Consultancy</a:t>
          </a:r>
          <a:endParaRPr lang="en-GB" sz="1600" dirty="0"/>
        </a:p>
      </dgm:t>
    </dgm:pt>
    <dgm:pt modelId="{0BD6D52C-2F78-428E-8977-BD6EF3C98930}" type="parTrans" cxnId="{89BAB3FC-E134-4899-93B5-8DF1DF34FFD6}">
      <dgm:prSet/>
      <dgm:spPr/>
      <dgm:t>
        <a:bodyPr/>
        <a:lstStyle/>
        <a:p>
          <a:endParaRPr lang="en-GB"/>
        </a:p>
      </dgm:t>
    </dgm:pt>
    <dgm:pt modelId="{F65C6626-D1BD-4555-BA7B-D8A361D9F0DB}" type="sibTrans" cxnId="{89BAB3FC-E134-4899-93B5-8DF1DF34FFD6}">
      <dgm:prSet/>
      <dgm:spPr/>
      <dgm:t>
        <a:bodyPr/>
        <a:lstStyle/>
        <a:p>
          <a:endParaRPr lang="en-GB"/>
        </a:p>
      </dgm:t>
    </dgm:pt>
    <dgm:pt modelId="{32E1F4C5-778F-4179-A6ED-17853A0C51AD}">
      <dgm:prSet custT="1"/>
      <dgm:spPr/>
      <dgm:t>
        <a:bodyPr/>
        <a:lstStyle/>
        <a:p>
          <a:r>
            <a:rPr lang="en-GB" sz="1600" dirty="0"/>
            <a:t>- Horizon 2020</a:t>
          </a:r>
        </a:p>
      </dgm:t>
    </dgm:pt>
    <dgm:pt modelId="{9A45133D-C5F1-4942-8017-B9F3115BDD5C}" type="parTrans" cxnId="{CF3F66EE-96ED-4B88-82BA-883E55279A42}">
      <dgm:prSet/>
      <dgm:spPr/>
      <dgm:t>
        <a:bodyPr/>
        <a:lstStyle/>
        <a:p>
          <a:endParaRPr lang="en-GB"/>
        </a:p>
      </dgm:t>
    </dgm:pt>
    <dgm:pt modelId="{8C471CC7-137F-4427-A08A-BC8A48E22B1A}" type="sibTrans" cxnId="{CF3F66EE-96ED-4B88-82BA-883E55279A42}">
      <dgm:prSet/>
      <dgm:spPr/>
      <dgm:t>
        <a:bodyPr/>
        <a:lstStyle/>
        <a:p>
          <a:endParaRPr lang="en-GB"/>
        </a:p>
      </dgm:t>
    </dgm:pt>
    <dgm:pt modelId="{82B33DC5-A6ED-45C6-81F7-14AB7C869AF0}">
      <dgm:prSet custT="1"/>
      <dgm:spPr/>
      <dgm:t>
        <a:bodyPr/>
        <a:lstStyle/>
        <a:p>
          <a:r>
            <a:rPr lang="en-GB" sz="1600" dirty="0"/>
            <a:t>- Knowledge Transfer Partnerships</a:t>
          </a:r>
        </a:p>
      </dgm:t>
    </dgm:pt>
    <dgm:pt modelId="{51B7E3E0-F735-497A-8820-4F6F7D2413C1}" type="parTrans" cxnId="{310690A2-9D36-4A86-92BF-0A6E0BB9E3E6}">
      <dgm:prSet/>
      <dgm:spPr/>
      <dgm:t>
        <a:bodyPr/>
        <a:lstStyle/>
        <a:p>
          <a:endParaRPr lang="en-GB"/>
        </a:p>
      </dgm:t>
    </dgm:pt>
    <dgm:pt modelId="{6D62C632-4A2C-484B-9D67-90B7C8ACFE8F}" type="sibTrans" cxnId="{310690A2-9D36-4A86-92BF-0A6E0BB9E3E6}">
      <dgm:prSet/>
      <dgm:spPr/>
      <dgm:t>
        <a:bodyPr/>
        <a:lstStyle/>
        <a:p>
          <a:endParaRPr lang="en-GB"/>
        </a:p>
      </dgm:t>
    </dgm:pt>
    <dgm:pt modelId="{7D4C0E06-18A4-4535-985C-B23C9093E984}" type="pres">
      <dgm:prSet presAssocID="{01F76A5F-C953-4C54-AACA-F97C0871EA90}" presName="arrowDiagram" presStyleCnt="0">
        <dgm:presLayoutVars>
          <dgm:chMax val="5"/>
          <dgm:dir/>
          <dgm:resizeHandles val="exact"/>
        </dgm:presLayoutVars>
      </dgm:prSet>
      <dgm:spPr/>
    </dgm:pt>
    <dgm:pt modelId="{C1CC0FE4-DB7F-48E0-88FA-B99A30959508}" type="pres">
      <dgm:prSet presAssocID="{01F76A5F-C953-4C54-AACA-F97C0871EA90}" presName="arrow" presStyleLbl="bgShp" presStyleIdx="0" presStyleCnt="1"/>
      <dgm:spPr/>
    </dgm:pt>
    <dgm:pt modelId="{F894B806-7832-4F78-945D-3CA4066F3A72}" type="pres">
      <dgm:prSet presAssocID="{01F76A5F-C953-4C54-AACA-F97C0871EA90}" presName="arrowDiagram5" presStyleCnt="0"/>
      <dgm:spPr/>
    </dgm:pt>
    <dgm:pt modelId="{4C3D0C60-4B55-421D-BACE-635F400979BE}" type="pres">
      <dgm:prSet presAssocID="{E2D026F0-C4F0-4149-A03E-6A0631D127C4}" presName="bullet5a" presStyleLbl="node1" presStyleIdx="0" presStyleCnt="5"/>
      <dgm:spPr/>
    </dgm:pt>
    <dgm:pt modelId="{A4ABE62C-43E8-4FD4-A39F-0AF218A9857E}" type="pres">
      <dgm:prSet presAssocID="{E2D026F0-C4F0-4149-A03E-6A0631D127C4}" presName="textBox5a" presStyleLbl="revTx" presStyleIdx="0" presStyleCnt="5" custLinFactNeighborX="3320" custLinFactNeighborY="-2193">
        <dgm:presLayoutVars>
          <dgm:bulletEnabled val="1"/>
        </dgm:presLayoutVars>
      </dgm:prSet>
      <dgm:spPr/>
    </dgm:pt>
    <dgm:pt modelId="{0E09BD0E-994A-403D-B152-60F245621327}" type="pres">
      <dgm:prSet presAssocID="{F1459847-9534-4B07-AF5A-B6915CDFBA88}" presName="bullet5b" presStyleLbl="node1" presStyleIdx="1" presStyleCnt="5"/>
      <dgm:spPr/>
    </dgm:pt>
    <dgm:pt modelId="{44AEF8F6-34AC-4661-A899-0CDEB4F1D432}" type="pres">
      <dgm:prSet presAssocID="{F1459847-9534-4B07-AF5A-B6915CDFBA88}" presName="textBox5b" presStyleLbl="revTx" presStyleIdx="1" presStyleCnt="5" custScaleX="108896" custLinFactNeighborX="7859" custLinFactNeighborY="415">
        <dgm:presLayoutVars>
          <dgm:bulletEnabled val="1"/>
        </dgm:presLayoutVars>
      </dgm:prSet>
      <dgm:spPr/>
    </dgm:pt>
    <dgm:pt modelId="{F6F0BDD5-7A3D-4BBC-9531-FCA7F768F02F}" type="pres">
      <dgm:prSet presAssocID="{F5B680D0-E97B-46EB-8DC4-810C6B09419D}" presName="bullet5c" presStyleLbl="node1" presStyleIdx="2" presStyleCnt="5"/>
      <dgm:spPr/>
    </dgm:pt>
    <dgm:pt modelId="{0E86B1C7-F921-404E-BEE3-C5E26B10448D}" type="pres">
      <dgm:prSet presAssocID="{F5B680D0-E97B-46EB-8DC4-810C6B09419D}" presName="textBox5c" presStyleLbl="revTx" presStyleIdx="2" presStyleCnt="5" custScaleX="111711" custScaleY="48931" custLinFactNeighborX="7252" custLinFactNeighborY="-21950">
        <dgm:presLayoutVars>
          <dgm:bulletEnabled val="1"/>
        </dgm:presLayoutVars>
      </dgm:prSet>
      <dgm:spPr/>
    </dgm:pt>
    <dgm:pt modelId="{D68DB42C-74FB-4A4A-B6AE-0517261273F5}" type="pres">
      <dgm:prSet presAssocID="{82B33DC5-A6ED-45C6-81F7-14AB7C869AF0}" presName="bullet5d" presStyleLbl="node1" presStyleIdx="3" presStyleCnt="5"/>
      <dgm:spPr/>
    </dgm:pt>
    <dgm:pt modelId="{16B522E9-76E0-4AC0-B461-FAA39111D2F1}" type="pres">
      <dgm:prSet presAssocID="{82B33DC5-A6ED-45C6-81F7-14AB7C869AF0}" presName="textBox5d" presStyleLbl="revTx" presStyleIdx="3" presStyleCnt="5" custScaleY="17180" custLinFactNeighborX="4892" custLinFactNeighborY="-37384">
        <dgm:presLayoutVars>
          <dgm:bulletEnabled val="1"/>
        </dgm:presLayoutVars>
      </dgm:prSet>
      <dgm:spPr/>
    </dgm:pt>
    <dgm:pt modelId="{FE5904AD-EF2E-4AE0-BB49-5C9DFBC1E476}" type="pres">
      <dgm:prSet presAssocID="{32E1F4C5-778F-4179-A6ED-17853A0C51AD}" presName="bullet5e" presStyleLbl="node1" presStyleIdx="4" presStyleCnt="5"/>
      <dgm:spPr/>
    </dgm:pt>
    <dgm:pt modelId="{FA84B8D9-DA9D-4123-94ED-7C7E7501A3D5}" type="pres">
      <dgm:prSet presAssocID="{32E1F4C5-778F-4179-A6ED-17853A0C51AD}" presName="textBox5e" presStyleLbl="revTx" presStyleIdx="4" presStyleCnt="5" custScaleX="105137" custScaleY="42569" custLinFactNeighborX="1828" custLinFactNeighborY="-24330">
        <dgm:presLayoutVars>
          <dgm:bulletEnabled val="1"/>
        </dgm:presLayoutVars>
      </dgm:prSet>
      <dgm:spPr/>
    </dgm:pt>
  </dgm:ptLst>
  <dgm:cxnLst>
    <dgm:cxn modelId="{0C5DB813-78A0-4E03-8046-3A9A88155CB1}" srcId="{01F76A5F-C953-4C54-AACA-F97C0871EA90}" destId="{F1459847-9534-4B07-AF5A-B6915CDFBA88}" srcOrd="1" destOrd="0" parTransId="{5A364A3D-DCCC-47D8-8AF3-2FDB46E5E31B}" sibTransId="{15130B36-BCFE-4C1D-B35F-35C234F8AF51}"/>
    <dgm:cxn modelId="{81DC407A-704E-4D1B-B52D-0F6FB3316787}" type="presOf" srcId="{32E1F4C5-778F-4179-A6ED-17853A0C51AD}" destId="{FA84B8D9-DA9D-4123-94ED-7C7E7501A3D5}" srcOrd="0" destOrd="0" presId="urn:microsoft.com/office/officeart/2005/8/layout/arrow2"/>
    <dgm:cxn modelId="{03C2138A-C3A4-4FA2-A1A2-EFFA6656D0B9}" type="presOf" srcId="{F1459847-9534-4B07-AF5A-B6915CDFBA88}" destId="{44AEF8F6-34AC-4661-A899-0CDEB4F1D432}" srcOrd="0" destOrd="0" presId="urn:microsoft.com/office/officeart/2005/8/layout/arrow2"/>
    <dgm:cxn modelId="{310690A2-9D36-4A86-92BF-0A6E0BB9E3E6}" srcId="{01F76A5F-C953-4C54-AACA-F97C0871EA90}" destId="{82B33DC5-A6ED-45C6-81F7-14AB7C869AF0}" srcOrd="3" destOrd="0" parTransId="{51B7E3E0-F735-497A-8820-4F6F7D2413C1}" sibTransId="{6D62C632-4A2C-484B-9D67-90B7C8ACFE8F}"/>
    <dgm:cxn modelId="{5FC955B7-C6E9-4BA4-BAB6-AD2460D8A1B2}" srcId="{01F76A5F-C953-4C54-AACA-F97C0871EA90}" destId="{E2D026F0-C4F0-4149-A03E-6A0631D127C4}" srcOrd="0" destOrd="0" parTransId="{5AA00B97-E155-4866-A725-5681B446380D}" sibTransId="{2F965283-428B-4273-9218-11783EEE2F01}"/>
    <dgm:cxn modelId="{4895B2B7-6E73-4A30-9C69-FB50526C26DE}" type="presOf" srcId="{F5B680D0-E97B-46EB-8DC4-810C6B09419D}" destId="{0E86B1C7-F921-404E-BEE3-C5E26B10448D}" srcOrd="0" destOrd="0" presId="urn:microsoft.com/office/officeart/2005/8/layout/arrow2"/>
    <dgm:cxn modelId="{620F85DB-4596-47A9-A71C-73B8F1D5D39A}" type="presOf" srcId="{01F76A5F-C953-4C54-AACA-F97C0871EA90}" destId="{7D4C0E06-18A4-4535-985C-B23C9093E984}" srcOrd="0" destOrd="0" presId="urn:microsoft.com/office/officeart/2005/8/layout/arrow2"/>
    <dgm:cxn modelId="{4184DFE9-2335-471E-9DE0-67E1E9D9638A}" type="presOf" srcId="{82B33DC5-A6ED-45C6-81F7-14AB7C869AF0}" destId="{16B522E9-76E0-4AC0-B461-FAA39111D2F1}" srcOrd="0" destOrd="0" presId="urn:microsoft.com/office/officeart/2005/8/layout/arrow2"/>
    <dgm:cxn modelId="{3D3961EB-1DE5-45B8-934A-41CF54729942}" type="presOf" srcId="{E2D026F0-C4F0-4149-A03E-6A0631D127C4}" destId="{A4ABE62C-43E8-4FD4-A39F-0AF218A9857E}" srcOrd="0" destOrd="0" presId="urn:microsoft.com/office/officeart/2005/8/layout/arrow2"/>
    <dgm:cxn modelId="{CF3F66EE-96ED-4B88-82BA-883E55279A42}" srcId="{01F76A5F-C953-4C54-AACA-F97C0871EA90}" destId="{32E1F4C5-778F-4179-A6ED-17853A0C51AD}" srcOrd="4" destOrd="0" parTransId="{9A45133D-C5F1-4942-8017-B9F3115BDD5C}" sibTransId="{8C471CC7-137F-4427-A08A-BC8A48E22B1A}"/>
    <dgm:cxn modelId="{89BAB3FC-E134-4899-93B5-8DF1DF34FFD6}" srcId="{01F76A5F-C953-4C54-AACA-F97C0871EA90}" destId="{F5B680D0-E97B-46EB-8DC4-810C6B09419D}" srcOrd="2" destOrd="0" parTransId="{0BD6D52C-2F78-428E-8977-BD6EF3C98930}" sibTransId="{F65C6626-D1BD-4555-BA7B-D8A361D9F0DB}"/>
    <dgm:cxn modelId="{D18FBE51-67A8-4E32-92B9-A916D0946BC8}" type="presParOf" srcId="{7D4C0E06-18A4-4535-985C-B23C9093E984}" destId="{C1CC0FE4-DB7F-48E0-88FA-B99A30959508}" srcOrd="0" destOrd="0" presId="urn:microsoft.com/office/officeart/2005/8/layout/arrow2"/>
    <dgm:cxn modelId="{E1D153BA-96E3-42AC-97CA-07FAD0B534FD}" type="presParOf" srcId="{7D4C0E06-18A4-4535-985C-B23C9093E984}" destId="{F894B806-7832-4F78-945D-3CA4066F3A72}" srcOrd="1" destOrd="0" presId="urn:microsoft.com/office/officeart/2005/8/layout/arrow2"/>
    <dgm:cxn modelId="{11042333-4332-493D-A437-ED4BB89BF445}" type="presParOf" srcId="{F894B806-7832-4F78-945D-3CA4066F3A72}" destId="{4C3D0C60-4B55-421D-BACE-635F400979BE}" srcOrd="0" destOrd="0" presId="urn:microsoft.com/office/officeart/2005/8/layout/arrow2"/>
    <dgm:cxn modelId="{CC1658C7-53F3-4E15-A840-9D10C6A01A69}" type="presParOf" srcId="{F894B806-7832-4F78-945D-3CA4066F3A72}" destId="{A4ABE62C-43E8-4FD4-A39F-0AF218A9857E}" srcOrd="1" destOrd="0" presId="urn:microsoft.com/office/officeart/2005/8/layout/arrow2"/>
    <dgm:cxn modelId="{1830F7DE-2FEF-4CDC-891F-FF163CA263C1}" type="presParOf" srcId="{F894B806-7832-4F78-945D-3CA4066F3A72}" destId="{0E09BD0E-994A-403D-B152-60F245621327}" srcOrd="2" destOrd="0" presId="urn:microsoft.com/office/officeart/2005/8/layout/arrow2"/>
    <dgm:cxn modelId="{A9F2CCCE-B5BD-4BA7-B5A7-EE6BC0C94F9C}" type="presParOf" srcId="{F894B806-7832-4F78-945D-3CA4066F3A72}" destId="{44AEF8F6-34AC-4661-A899-0CDEB4F1D432}" srcOrd="3" destOrd="0" presId="urn:microsoft.com/office/officeart/2005/8/layout/arrow2"/>
    <dgm:cxn modelId="{9E7DC0B8-4952-4830-82D0-A9419FAF1411}" type="presParOf" srcId="{F894B806-7832-4F78-945D-3CA4066F3A72}" destId="{F6F0BDD5-7A3D-4BBC-9531-FCA7F768F02F}" srcOrd="4" destOrd="0" presId="urn:microsoft.com/office/officeart/2005/8/layout/arrow2"/>
    <dgm:cxn modelId="{B741FC05-5B16-4228-BA28-4A686AAD5B5D}" type="presParOf" srcId="{F894B806-7832-4F78-945D-3CA4066F3A72}" destId="{0E86B1C7-F921-404E-BEE3-C5E26B10448D}" srcOrd="5" destOrd="0" presId="urn:microsoft.com/office/officeart/2005/8/layout/arrow2"/>
    <dgm:cxn modelId="{ADDD986A-7981-4966-9046-607DDF3F45F4}" type="presParOf" srcId="{F894B806-7832-4F78-945D-3CA4066F3A72}" destId="{D68DB42C-74FB-4A4A-B6AE-0517261273F5}" srcOrd="6" destOrd="0" presId="urn:microsoft.com/office/officeart/2005/8/layout/arrow2"/>
    <dgm:cxn modelId="{C7B496E4-1F22-4D18-A165-9189CD052505}" type="presParOf" srcId="{F894B806-7832-4F78-945D-3CA4066F3A72}" destId="{16B522E9-76E0-4AC0-B461-FAA39111D2F1}" srcOrd="7" destOrd="0" presId="urn:microsoft.com/office/officeart/2005/8/layout/arrow2"/>
    <dgm:cxn modelId="{CB67713D-BB2A-4279-BDFA-B1F2A5FB59BB}" type="presParOf" srcId="{F894B806-7832-4F78-945D-3CA4066F3A72}" destId="{FE5904AD-EF2E-4AE0-BB49-5C9DFBC1E476}" srcOrd="8" destOrd="0" presId="urn:microsoft.com/office/officeart/2005/8/layout/arrow2"/>
    <dgm:cxn modelId="{22CE0FEE-7162-45EA-BB45-F00E9D7D2CBC}" type="presParOf" srcId="{F894B806-7832-4F78-945D-3CA4066F3A72}" destId="{FA84B8D9-DA9D-4123-94ED-7C7E7501A3D5}"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D8F40-1D89-43CB-9120-EB61E0898972}">
      <dsp:nvSpPr>
        <dsp:cNvPr id="0" name=""/>
        <dsp:cNvSpPr/>
      </dsp:nvSpPr>
      <dsp:spPr>
        <a:xfrm>
          <a:off x="1608705" y="634707"/>
          <a:ext cx="4230370" cy="4230370"/>
        </a:xfrm>
        <a:prstGeom prst="blockArc">
          <a:avLst>
            <a:gd name="adj1" fmla="val 11880000"/>
            <a:gd name="adj2" fmla="val 16200000"/>
            <a:gd name="adj3" fmla="val 4636"/>
          </a:avLst>
        </a:prstGeom>
        <a:solidFill>
          <a:srgbClr val="DDDDDD"/>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EF63D1D-1A6C-4676-A0A0-842F5E02E35D}">
      <dsp:nvSpPr>
        <dsp:cNvPr id="0" name=""/>
        <dsp:cNvSpPr/>
      </dsp:nvSpPr>
      <dsp:spPr>
        <a:xfrm>
          <a:off x="1608705" y="634707"/>
          <a:ext cx="4230370" cy="4230370"/>
        </a:xfrm>
        <a:prstGeom prst="blockArc">
          <a:avLst>
            <a:gd name="adj1" fmla="val 7560000"/>
            <a:gd name="adj2" fmla="val 11880000"/>
            <a:gd name="adj3" fmla="val 4636"/>
          </a:avLst>
        </a:prstGeom>
        <a:solidFill>
          <a:srgbClr val="DDDDDD"/>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F0E9043-F76C-4A78-90EA-124A448A1FCD}">
      <dsp:nvSpPr>
        <dsp:cNvPr id="0" name=""/>
        <dsp:cNvSpPr/>
      </dsp:nvSpPr>
      <dsp:spPr>
        <a:xfrm>
          <a:off x="1608705" y="634707"/>
          <a:ext cx="4230370" cy="4230370"/>
        </a:xfrm>
        <a:prstGeom prst="blockArc">
          <a:avLst>
            <a:gd name="adj1" fmla="val 3240000"/>
            <a:gd name="adj2" fmla="val 7560000"/>
            <a:gd name="adj3" fmla="val 4636"/>
          </a:avLst>
        </a:prstGeom>
        <a:solidFill>
          <a:srgbClr val="DDDDDD"/>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7D8B87B-E06C-4315-886A-CA05C4F03D92}">
      <dsp:nvSpPr>
        <dsp:cNvPr id="0" name=""/>
        <dsp:cNvSpPr/>
      </dsp:nvSpPr>
      <dsp:spPr>
        <a:xfrm>
          <a:off x="1608705" y="634707"/>
          <a:ext cx="4230370" cy="4230370"/>
        </a:xfrm>
        <a:prstGeom prst="blockArc">
          <a:avLst>
            <a:gd name="adj1" fmla="val 20520000"/>
            <a:gd name="adj2" fmla="val 3240000"/>
            <a:gd name="adj3" fmla="val 4636"/>
          </a:avLst>
        </a:prstGeom>
        <a:solidFill>
          <a:srgbClr val="DDDDDD"/>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DD18058-9100-4992-A9DD-3F865587F8BD}">
      <dsp:nvSpPr>
        <dsp:cNvPr id="0" name=""/>
        <dsp:cNvSpPr/>
      </dsp:nvSpPr>
      <dsp:spPr>
        <a:xfrm>
          <a:off x="1608705" y="634707"/>
          <a:ext cx="4230370" cy="4230370"/>
        </a:xfrm>
        <a:prstGeom prst="blockArc">
          <a:avLst>
            <a:gd name="adj1" fmla="val 16200000"/>
            <a:gd name="adj2" fmla="val 20520000"/>
            <a:gd name="adj3" fmla="val 4636"/>
          </a:avLst>
        </a:prstGeom>
        <a:solidFill>
          <a:srgbClr val="DDDDDD"/>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8D83FCF-0E24-4F81-8241-435EB514C650}">
      <dsp:nvSpPr>
        <dsp:cNvPr id="0" name=""/>
        <dsp:cNvSpPr/>
      </dsp:nvSpPr>
      <dsp:spPr>
        <a:xfrm>
          <a:off x="2539582" y="1558502"/>
          <a:ext cx="2368616" cy="2382780"/>
        </a:xfrm>
        <a:prstGeom prst="ellipse">
          <a:avLst/>
        </a:prstGeom>
        <a:blipFill rotWithShape="0">
          <a:blip xmlns:r="http://schemas.openxmlformats.org/officeDocument/2006/relationships" r:embed="rId1"/>
          <a:srcRect/>
          <a:stretch>
            <a:fillRect l="-15000" r="-1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86458" y="1907452"/>
        <a:ext cx="1674864" cy="1684880"/>
      </dsp:txXfrm>
    </dsp:sp>
    <dsp:sp modelId="{EFB8A96F-ADA3-45C8-9A4F-ED71DE396A03}">
      <dsp:nvSpPr>
        <dsp:cNvPr id="0" name=""/>
        <dsp:cNvSpPr/>
      </dsp:nvSpPr>
      <dsp:spPr>
        <a:xfrm>
          <a:off x="3042934" y="2781"/>
          <a:ext cx="1361911" cy="1361911"/>
        </a:xfrm>
        <a:prstGeom prst="ellipse">
          <a:avLst/>
        </a:prstGeom>
        <a:solidFill>
          <a:srgbClr val="00808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Business Engagement</a:t>
          </a:r>
        </a:p>
      </dsp:txBody>
      <dsp:txXfrm>
        <a:off x="3242381" y="202228"/>
        <a:ext cx="963017" cy="963017"/>
      </dsp:txXfrm>
    </dsp:sp>
    <dsp:sp modelId="{84B6B3FD-AE4C-4DB0-B61B-3C8D7835F528}">
      <dsp:nvSpPr>
        <dsp:cNvPr id="0" name=""/>
        <dsp:cNvSpPr/>
      </dsp:nvSpPr>
      <dsp:spPr>
        <a:xfrm>
          <a:off x="5007966" y="1430460"/>
          <a:ext cx="1361911" cy="1361911"/>
        </a:xfrm>
        <a:prstGeom prst="ellipse">
          <a:avLst/>
        </a:prstGeom>
        <a:solidFill>
          <a:srgbClr val="00808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Sector Engagement</a:t>
          </a:r>
        </a:p>
      </dsp:txBody>
      <dsp:txXfrm>
        <a:off x="5207413" y="1629907"/>
        <a:ext cx="963017" cy="963017"/>
      </dsp:txXfrm>
    </dsp:sp>
    <dsp:sp modelId="{4DC3CE2D-AD68-4C36-BD8C-1DFC26060F0C}">
      <dsp:nvSpPr>
        <dsp:cNvPr id="0" name=""/>
        <dsp:cNvSpPr/>
      </dsp:nvSpPr>
      <dsp:spPr>
        <a:xfrm>
          <a:off x="4257391" y="3740493"/>
          <a:ext cx="1361911" cy="1361911"/>
        </a:xfrm>
        <a:prstGeom prst="ellipse">
          <a:avLst/>
        </a:prstGeom>
        <a:solidFill>
          <a:srgbClr val="00808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Funding</a:t>
          </a:r>
        </a:p>
      </dsp:txBody>
      <dsp:txXfrm>
        <a:off x="4456838" y="3939940"/>
        <a:ext cx="963017" cy="963017"/>
      </dsp:txXfrm>
    </dsp:sp>
    <dsp:sp modelId="{CD5C122B-1E27-4301-B294-277613424F69}">
      <dsp:nvSpPr>
        <dsp:cNvPr id="0" name=""/>
        <dsp:cNvSpPr/>
      </dsp:nvSpPr>
      <dsp:spPr>
        <a:xfrm>
          <a:off x="1828478" y="3740493"/>
          <a:ext cx="1361911" cy="1361911"/>
        </a:xfrm>
        <a:prstGeom prst="ellipse">
          <a:avLst/>
        </a:prstGeom>
        <a:solidFill>
          <a:srgbClr val="00808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Policy Influencing &amp; Development</a:t>
          </a:r>
        </a:p>
      </dsp:txBody>
      <dsp:txXfrm>
        <a:off x="2027925" y="3939940"/>
        <a:ext cx="963017" cy="963017"/>
      </dsp:txXfrm>
    </dsp:sp>
    <dsp:sp modelId="{BFBFF34A-A9B2-4C2F-B03A-076C522338C9}">
      <dsp:nvSpPr>
        <dsp:cNvPr id="0" name=""/>
        <dsp:cNvSpPr/>
      </dsp:nvSpPr>
      <dsp:spPr>
        <a:xfrm>
          <a:off x="1077903" y="1430460"/>
          <a:ext cx="1361911" cy="1361911"/>
        </a:xfrm>
        <a:prstGeom prst="ellipse">
          <a:avLst/>
        </a:prstGeom>
        <a:solidFill>
          <a:srgbClr val="00808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Demand Stimulation</a:t>
          </a:r>
        </a:p>
      </dsp:txBody>
      <dsp:txXfrm>
        <a:off x="1277350" y="1629907"/>
        <a:ext cx="963017" cy="963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C0FE4-DB7F-48E0-88FA-B99A30959508}">
      <dsp:nvSpPr>
        <dsp:cNvPr id="0" name=""/>
        <dsp:cNvSpPr/>
      </dsp:nvSpPr>
      <dsp:spPr>
        <a:xfrm>
          <a:off x="21602" y="0"/>
          <a:ext cx="8410534" cy="5256583"/>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D0C60-4B55-421D-BACE-635F400979BE}">
      <dsp:nvSpPr>
        <dsp:cNvPr id="0" name=""/>
        <dsp:cNvSpPr/>
      </dsp:nvSpPr>
      <dsp:spPr>
        <a:xfrm>
          <a:off x="850039" y="3908795"/>
          <a:ext cx="193442" cy="1934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BE62C-43E8-4FD4-A39F-0AF218A9857E}">
      <dsp:nvSpPr>
        <dsp:cNvPr id="0" name=""/>
        <dsp:cNvSpPr/>
      </dsp:nvSpPr>
      <dsp:spPr>
        <a:xfrm>
          <a:off x="983340" y="3978081"/>
          <a:ext cx="1101780" cy="125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01" tIns="0" rIns="0" bIns="0" numCol="1" spcCol="1270" anchor="t" anchorCtr="0">
          <a:noAutofit/>
        </a:bodyPr>
        <a:lstStyle/>
        <a:p>
          <a:pPr marL="0" lvl="0" indent="0" algn="l" defTabSz="711200">
            <a:lnSpc>
              <a:spcPct val="100000"/>
            </a:lnSpc>
            <a:spcBef>
              <a:spcPct val="0"/>
            </a:spcBef>
            <a:spcAft>
              <a:spcPts val="600"/>
            </a:spcAft>
            <a:buNone/>
          </a:pPr>
          <a:r>
            <a:rPr lang="en-GB" sz="1600" kern="1200" dirty="0"/>
            <a:t>- Student projects</a:t>
          </a:r>
        </a:p>
        <a:p>
          <a:pPr marL="0" lvl="0" indent="0" algn="l" defTabSz="711200">
            <a:lnSpc>
              <a:spcPct val="100000"/>
            </a:lnSpc>
            <a:spcBef>
              <a:spcPct val="0"/>
            </a:spcBef>
            <a:spcAft>
              <a:spcPts val="600"/>
            </a:spcAft>
            <a:buNone/>
          </a:pPr>
          <a:r>
            <a:rPr lang="en-GB" sz="1600" kern="1200" dirty="0"/>
            <a:t>- Access facilities</a:t>
          </a:r>
        </a:p>
      </dsp:txBody>
      <dsp:txXfrm>
        <a:off x="983340" y="3978081"/>
        <a:ext cx="1101780" cy="1251066"/>
      </dsp:txXfrm>
    </dsp:sp>
    <dsp:sp modelId="{0E09BD0E-994A-403D-B152-60F245621327}">
      <dsp:nvSpPr>
        <dsp:cNvPr id="0" name=""/>
        <dsp:cNvSpPr/>
      </dsp:nvSpPr>
      <dsp:spPr>
        <a:xfrm>
          <a:off x="1897151" y="2902685"/>
          <a:ext cx="302779" cy="302779"/>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AEF8F6-34AC-4661-A899-0CDEB4F1D432}">
      <dsp:nvSpPr>
        <dsp:cNvPr id="0" name=""/>
        <dsp:cNvSpPr/>
      </dsp:nvSpPr>
      <dsp:spPr>
        <a:xfrm>
          <a:off x="2096163" y="3054075"/>
          <a:ext cx="1520350" cy="2202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36" tIns="0" rIns="0" bIns="0" numCol="1" spcCol="1270" anchor="t" anchorCtr="0">
          <a:noAutofit/>
        </a:bodyPr>
        <a:lstStyle/>
        <a:p>
          <a:pPr lvl="0" indent="0" algn="l" defTabSz="711200">
            <a:lnSpc>
              <a:spcPct val="100000"/>
            </a:lnSpc>
            <a:spcBef>
              <a:spcPct val="0"/>
            </a:spcBef>
            <a:spcAft>
              <a:spcPts val="600"/>
            </a:spcAft>
            <a:buNone/>
          </a:pPr>
          <a:r>
            <a:rPr lang="en-GB" sz="1600" kern="1200" dirty="0"/>
            <a:t>- R&amp;D grants</a:t>
          </a:r>
        </a:p>
        <a:p>
          <a:pPr marL="0" lvl="0" indent="0" algn="l" defTabSz="711200">
            <a:lnSpc>
              <a:spcPct val="100000"/>
            </a:lnSpc>
            <a:spcBef>
              <a:spcPct val="0"/>
            </a:spcBef>
            <a:spcAft>
              <a:spcPts val="600"/>
            </a:spcAft>
            <a:buNone/>
          </a:pPr>
          <a:r>
            <a:rPr lang="en-GB" sz="1600" kern="1200" dirty="0"/>
            <a:t>- Innovation  vouchers</a:t>
          </a:r>
        </a:p>
        <a:p>
          <a:pPr lvl="0" indent="0" algn="l" defTabSz="711200">
            <a:lnSpc>
              <a:spcPct val="100000"/>
            </a:lnSpc>
            <a:spcBef>
              <a:spcPct val="0"/>
            </a:spcBef>
            <a:spcAft>
              <a:spcPts val="600"/>
            </a:spcAft>
            <a:buNone/>
          </a:pPr>
          <a:r>
            <a:rPr lang="en-GB" sz="1600" kern="1200" dirty="0"/>
            <a:t>- H2020 SME Engagement Vouchers</a:t>
          </a:r>
        </a:p>
        <a:p>
          <a:pPr lvl="0" indent="0" algn="l" defTabSz="711200">
            <a:lnSpc>
              <a:spcPct val="100000"/>
            </a:lnSpc>
            <a:spcBef>
              <a:spcPct val="0"/>
            </a:spcBef>
            <a:spcAft>
              <a:spcPts val="600"/>
            </a:spcAft>
            <a:buNone/>
          </a:pPr>
          <a:r>
            <a:rPr lang="en-GB" sz="1600" kern="1200" dirty="0"/>
            <a:t>- SMART</a:t>
          </a:r>
        </a:p>
      </dsp:txBody>
      <dsp:txXfrm>
        <a:off x="2096163" y="3054075"/>
        <a:ext cx="1520350" cy="2202508"/>
      </dsp:txXfrm>
    </dsp:sp>
    <dsp:sp modelId="{F6F0BDD5-7A3D-4BBC-9531-FCA7F768F02F}">
      <dsp:nvSpPr>
        <dsp:cNvPr id="0" name=""/>
        <dsp:cNvSpPr/>
      </dsp:nvSpPr>
      <dsp:spPr>
        <a:xfrm>
          <a:off x="3242837" y="2100530"/>
          <a:ext cx="403705" cy="40370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6B1C7-F921-404E-BEE3-C5E26B10448D}">
      <dsp:nvSpPr>
        <dsp:cNvPr id="0" name=""/>
        <dsp:cNvSpPr/>
      </dsp:nvSpPr>
      <dsp:spPr>
        <a:xfrm>
          <a:off x="3467358" y="2408277"/>
          <a:ext cx="1813329" cy="144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15" tIns="0" rIns="0" bIns="0" numCol="1" spcCol="1270" anchor="t" anchorCtr="0">
          <a:noAutofit/>
        </a:bodyPr>
        <a:lstStyle/>
        <a:p>
          <a:pPr marL="0" lvl="0" indent="0" algn="l" defTabSz="711200">
            <a:lnSpc>
              <a:spcPct val="100000"/>
            </a:lnSpc>
            <a:spcBef>
              <a:spcPct val="0"/>
            </a:spcBef>
            <a:spcAft>
              <a:spcPts val="600"/>
            </a:spcAft>
            <a:buNone/>
          </a:pPr>
          <a:r>
            <a:rPr lang="en-GB" sz="1600" kern="1200"/>
            <a:t>- UKRI/ Innovate UK collaborative grants</a:t>
          </a:r>
        </a:p>
        <a:p>
          <a:pPr marL="0" lvl="0" indent="0" algn="l" defTabSz="711200">
            <a:lnSpc>
              <a:spcPct val="100000"/>
            </a:lnSpc>
            <a:spcBef>
              <a:spcPct val="0"/>
            </a:spcBef>
            <a:spcAft>
              <a:spcPts val="600"/>
            </a:spcAft>
            <a:buNone/>
          </a:pPr>
          <a:r>
            <a:rPr lang="en-GB" sz="1600" kern="1200"/>
            <a:t>- Consultancy</a:t>
          </a:r>
          <a:endParaRPr lang="en-GB" sz="1600" kern="1200" dirty="0"/>
        </a:p>
      </dsp:txBody>
      <dsp:txXfrm>
        <a:off x="3467358" y="2408277"/>
        <a:ext cx="1813329" cy="1445519"/>
      </dsp:txXfrm>
    </dsp:sp>
    <dsp:sp modelId="{D68DB42C-74FB-4A4A-B6AE-0517261273F5}">
      <dsp:nvSpPr>
        <dsp:cNvPr id="0" name=""/>
        <dsp:cNvSpPr/>
      </dsp:nvSpPr>
      <dsp:spPr>
        <a:xfrm>
          <a:off x="4807196" y="1473946"/>
          <a:ext cx="521453" cy="521453"/>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522E9-76E0-4AC0-B461-FAA39111D2F1}">
      <dsp:nvSpPr>
        <dsp:cNvPr id="0" name=""/>
        <dsp:cNvSpPr/>
      </dsp:nvSpPr>
      <dsp:spPr>
        <a:xfrm>
          <a:off x="5150211" y="1876464"/>
          <a:ext cx="1682106" cy="60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307"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t>- Knowledge Transfer Partnerships</a:t>
          </a:r>
        </a:p>
      </dsp:txBody>
      <dsp:txXfrm>
        <a:off x="5150211" y="1876464"/>
        <a:ext cx="1682106" cy="605064"/>
      </dsp:txXfrm>
    </dsp:sp>
    <dsp:sp modelId="{FE5904AD-EF2E-4AE0-BB49-5C9DFBC1E476}">
      <dsp:nvSpPr>
        <dsp:cNvPr id="0" name=""/>
        <dsp:cNvSpPr/>
      </dsp:nvSpPr>
      <dsp:spPr>
        <a:xfrm>
          <a:off x="6417813" y="1055522"/>
          <a:ext cx="664432" cy="66443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4B8D9-DA9D-4123-94ED-7C7E7501A3D5}">
      <dsp:nvSpPr>
        <dsp:cNvPr id="0" name=""/>
        <dsp:cNvSpPr/>
      </dsp:nvSpPr>
      <dsp:spPr>
        <a:xfrm>
          <a:off x="6728427" y="1557406"/>
          <a:ext cx="1768516" cy="1646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69"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t>- Horizon 2020</a:t>
          </a:r>
        </a:p>
      </dsp:txBody>
      <dsp:txXfrm>
        <a:off x="6728427" y="1557406"/>
        <a:ext cx="1768516" cy="164692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4109586C-C49A-496D-9CA6-75DEE211EFBB}" type="datetimeFigureOut">
              <a:rPr lang="en-GB" smtClean="0"/>
              <a:t>07/06/2019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5AC33162-DDE4-4D83-85F8-B4F32A2727D5}" type="slidenum">
              <a:rPr lang="en-GB" smtClean="0"/>
              <a:t>‹#›</a:t>
            </a:fld>
            <a:endParaRPr lang="en-GB"/>
          </a:p>
        </p:txBody>
      </p:sp>
    </p:spTree>
    <p:extLst>
      <p:ext uri="{BB962C8B-B14F-4D97-AF65-F5344CB8AC3E}">
        <p14:creationId xmlns:p14="http://schemas.microsoft.com/office/powerpoint/2010/main" val="37468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A49CBF4A-6479-4B65-814D-B205FC114232}" type="datetimeFigureOut">
              <a:rPr lang="en-GB" smtClean="0"/>
              <a:t>07/06/2019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DA557AF2-30BF-4643-9A9D-AD364595D39B}" type="slidenum">
              <a:rPr lang="en-GB" smtClean="0"/>
              <a:t>‹#›</a:t>
            </a:fld>
            <a:endParaRPr lang="en-GB"/>
          </a:p>
        </p:txBody>
      </p:sp>
    </p:spTree>
    <p:extLst>
      <p:ext uri="{BB962C8B-B14F-4D97-AF65-F5344CB8AC3E}">
        <p14:creationId xmlns:p14="http://schemas.microsoft.com/office/powerpoint/2010/main" val="388955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57AF2-30BF-4643-9A9D-AD364595D39B}" type="slidenum">
              <a:rPr lang="en-GB" smtClean="0"/>
              <a:t>2</a:t>
            </a:fld>
            <a:endParaRPr lang="en-GB"/>
          </a:p>
        </p:txBody>
      </p:sp>
    </p:spTree>
    <p:extLst>
      <p:ext uri="{BB962C8B-B14F-4D97-AF65-F5344CB8AC3E}">
        <p14:creationId xmlns:p14="http://schemas.microsoft.com/office/powerpoint/2010/main" val="338173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Background</a:t>
            </a:r>
          </a:p>
          <a:p>
            <a:r>
              <a:rPr lang="en-GB" dirty="0">
                <a:effectLst/>
              </a:rPr>
              <a:t>Dundee entrepreneur, Karen Hamilton is a designer and a bespoke dress-maker creating tailored bridal and evening wear. As an independent fashion designer, Karen offers a unique service that means her outfits are made to fit the customer rather than a generic size that does not exist.</a:t>
            </a:r>
          </a:p>
          <a:p>
            <a:r>
              <a:rPr lang="en-GB" dirty="0">
                <a:effectLst/>
              </a:rPr>
              <a:t> </a:t>
            </a:r>
          </a:p>
          <a:p>
            <a:r>
              <a:rPr lang="en-GB" b="1" dirty="0">
                <a:effectLst/>
              </a:rPr>
              <a:t>Challenge</a:t>
            </a:r>
            <a:endParaRPr lang="en-GB" dirty="0">
              <a:effectLst/>
            </a:endParaRPr>
          </a:p>
          <a:p>
            <a:r>
              <a:rPr lang="en-GB" dirty="0">
                <a:effectLst/>
              </a:rPr>
              <a:t>Taught by her grandmother how to sew since the age of five, and with over 30 years’ experience of dressmaking and garment construction, Karen was keen to further develop her recently launched fashion business.</a:t>
            </a:r>
          </a:p>
          <a:p>
            <a:r>
              <a:rPr lang="en-GB" dirty="0">
                <a:effectLst/>
              </a:rPr>
              <a:t>While studying for her Higher National Diploma (HND) in Textiles, Karen began to experiment with 3D printing and was keen to explore new ways of how it could be used within the creative industries sector. The entrepreneur began developing lace designs for printing and managed to print 3D lace samples and collar pieces which could be added to garments. </a:t>
            </a:r>
          </a:p>
          <a:p>
            <a:r>
              <a:rPr lang="en-GB" dirty="0">
                <a:effectLst/>
              </a:rPr>
              <a:t>Previously, designers have developed component pieces that can be joined together to create clothing or component parts. However, Karen wanted to develop this further and produce a prototype using different printing filaments which would allow her to print unique lace designs that can be used as a textile.</a:t>
            </a:r>
          </a:p>
          <a:p>
            <a:r>
              <a:rPr lang="en-GB" dirty="0">
                <a:effectLst/>
              </a:rPr>
              <a:t>Karen’s pioneering idea was that the lace fabric would be printed in a single piece and not printed in component parts that are then joined together. By using all recycled materials to produce the prototypes and because the design will be printed to the shape, there would be no material waste.</a:t>
            </a:r>
          </a:p>
          <a:p>
            <a:r>
              <a:rPr lang="en-GB" dirty="0">
                <a:effectLst/>
              </a:rPr>
              <a:t>This is a new innovative use of an established printing technique as no other company or designer is using the technology to produce textiles with the potential to transform the industry. Therefore, academic support was required to access the specialist equipment and resources to develop a lace textile that is flexible, could be easily adapted and printed quickly by using 3D printing. </a:t>
            </a:r>
          </a:p>
          <a:p>
            <a:r>
              <a:rPr lang="en-GB" dirty="0">
                <a:effectLst/>
              </a:rPr>
              <a:t> </a:t>
            </a:r>
          </a:p>
          <a:p>
            <a:r>
              <a:rPr lang="en-GB" b="1" dirty="0">
                <a:effectLst/>
              </a:rPr>
              <a:t>Solution</a:t>
            </a:r>
            <a:endParaRPr lang="en-GB" dirty="0">
              <a:effectLst/>
            </a:endParaRPr>
          </a:p>
          <a:p>
            <a:r>
              <a:rPr lang="en-GB" dirty="0">
                <a:effectLst/>
              </a:rPr>
              <a:t>Karen’s project was successfully awarded a £5000 Scottish Funding Council (SFC) Innovation Voucher, administered by Interface, which enabled her to collaborate with Dundee and Angus College to access their specialist facilities. The Learning Lab at Dundee and Angus College, which is a space promoting the use of innovative technology through hands-on learning, with the support of learning technologies staff, provided Karen with guidance, expert knowledge and practical supervision of the use of equipment.</a:t>
            </a:r>
          </a:p>
          <a:p>
            <a:r>
              <a:rPr lang="en-GB" dirty="0">
                <a:effectLst/>
              </a:rPr>
              <a:t>Dundee has always been a hub for design and innovation and in December 2014 it became the UK’s only UNESCO City of Design. The city has a long-established connection with the textiles industry, dating back more than a century.</a:t>
            </a:r>
          </a:p>
          <a:p>
            <a:r>
              <a:rPr lang="en-GB" dirty="0">
                <a:effectLst/>
              </a:rPr>
              <a:t> </a:t>
            </a:r>
          </a:p>
          <a:p>
            <a:r>
              <a:rPr lang="en-GB" b="1" dirty="0">
                <a:effectLst/>
              </a:rPr>
              <a:t>Business benefits</a:t>
            </a:r>
            <a:endParaRPr lang="en-GB" dirty="0">
              <a:effectLst/>
            </a:endParaRPr>
          </a:p>
          <a:p>
            <a:r>
              <a:rPr lang="en-GB" sz="1200" b="0" i="1" kern="1200" dirty="0">
                <a:solidFill>
                  <a:schemeClr val="tx1"/>
                </a:solidFill>
                <a:effectLst/>
                <a:latin typeface="+mn-lt"/>
                <a:ea typeface="+mn-ea"/>
                <a:cs typeface="+mn-cs"/>
              </a:rPr>
              <a:t>This collaboration allowed me to develop a unique and innovative prototype, which can show alternative uses for 3D printing.</a:t>
            </a:r>
          </a:p>
          <a:p>
            <a:r>
              <a:rPr lang="en-GB" sz="1200" b="0" i="1" kern="1200" dirty="0">
                <a:solidFill>
                  <a:schemeClr val="tx1"/>
                </a:solidFill>
                <a:effectLst/>
                <a:latin typeface="+mn-lt"/>
                <a:ea typeface="+mn-ea"/>
                <a:cs typeface="+mn-cs"/>
              </a:rPr>
              <a:t>My business has a unique selling point and offers a service that no other dressmaker or designer is currently offering in Scotland.</a:t>
            </a:r>
          </a:p>
          <a:p>
            <a:r>
              <a:rPr lang="en-GB" sz="1200" b="1" i="0" kern="1200" dirty="0">
                <a:solidFill>
                  <a:schemeClr val="tx1"/>
                </a:solidFill>
                <a:effectLst/>
                <a:latin typeface="+mn-lt"/>
                <a:ea typeface="+mn-ea"/>
                <a:cs typeface="+mn-cs"/>
              </a:rPr>
              <a:t>Karen Hamilton, Designer and Dressmaker</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Academic benefits</a:t>
            </a:r>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From the perspective of the College, this is an example of cutting-edge research and development activity within the digital field in respect of commercial fabric design and construction and depending on outcomes, could inform future curriculum content and afford student project opportunities.</a:t>
            </a:r>
          </a:p>
          <a:p>
            <a:r>
              <a:rPr lang="en-GB" sz="1200" b="0" i="1" kern="1200" dirty="0">
                <a:solidFill>
                  <a:schemeClr val="tx1"/>
                </a:solidFill>
                <a:effectLst/>
                <a:latin typeface="+mn-lt"/>
                <a:ea typeface="+mn-ea"/>
                <a:cs typeface="+mn-cs"/>
              </a:rPr>
              <a:t>The project has provided an excellent opportunity to engage in applied research- something not normally associated with the college sector - using internal resources and academic staff with expertise in digital and related areas of work activity. It represents a fine example of commercial and academic partnership and will serve as a good model for future collaborations.</a:t>
            </a:r>
          </a:p>
          <a:p>
            <a:r>
              <a:rPr lang="en-GB" sz="1200" b="1" i="0" kern="1200" dirty="0">
                <a:solidFill>
                  <a:schemeClr val="tx1"/>
                </a:solidFill>
                <a:effectLst/>
                <a:latin typeface="+mn-lt"/>
                <a:ea typeface="+mn-ea"/>
                <a:cs typeface="+mn-cs"/>
              </a:rPr>
              <a:t>Brian Riley, Business Advisor, Dundee and Angus College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Additional impacts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Earlier this year, Karen joined some of the best and brightest talents in the city and presented her first ever collection on the catwalk at Dundee Fashion Week.</a:t>
            </a:r>
          </a:p>
          <a:p>
            <a:r>
              <a:rPr lang="en-GB" sz="1200" b="0" i="0" kern="1200" dirty="0">
                <a:solidFill>
                  <a:schemeClr val="tx1"/>
                </a:solidFill>
                <a:effectLst/>
                <a:latin typeface="+mn-lt"/>
                <a:ea typeface="+mn-ea"/>
                <a:cs typeface="+mn-cs"/>
              </a:rPr>
              <a:t>The impact of the project has a potential to change the way how textiles can be manufactured in Scotland/UK.</a:t>
            </a:r>
          </a:p>
          <a:p>
            <a:r>
              <a:rPr lang="en-GB" sz="1200" b="0" i="0" kern="1200" dirty="0">
                <a:solidFill>
                  <a:schemeClr val="tx1"/>
                </a:solidFill>
                <a:effectLst/>
                <a:latin typeface="+mn-lt"/>
                <a:ea typeface="+mn-ea"/>
                <a:cs typeface="+mn-cs"/>
              </a:rPr>
              <a:t>There is also a societal impact to create a new form of textiles industry within Dundee and being able to develop a saleable product that can be produced directly by Karen’s business, to create jobs within the city for digital production as well as manufacturing 3D printed textiles.</a:t>
            </a:r>
          </a:p>
          <a:p>
            <a:r>
              <a:rPr lang="en-GB" sz="1200" b="0" i="0" kern="1200" dirty="0">
                <a:solidFill>
                  <a:schemeClr val="tx1"/>
                </a:solidFill>
                <a:effectLst/>
                <a:latin typeface="+mn-lt"/>
                <a:ea typeface="+mn-ea"/>
                <a:cs typeface="+mn-cs"/>
              </a:rPr>
              <a:t>The novelty and success of the project (in terms of producing a physical artefact) has also generated interest and welcomed publicity for the Dundee and Angus College as a participant in the Scottish Funding Innovation Voucher scheme.</a:t>
            </a:r>
          </a:p>
          <a:p>
            <a:endParaRPr lang="en-GB" dirty="0">
              <a:effectLst/>
            </a:endParaRPr>
          </a:p>
        </p:txBody>
      </p:sp>
      <p:sp>
        <p:nvSpPr>
          <p:cNvPr id="4" name="Slide Number Placeholder 3"/>
          <p:cNvSpPr>
            <a:spLocks noGrp="1"/>
          </p:cNvSpPr>
          <p:nvPr>
            <p:ph type="sldNum" sz="quarter" idx="10"/>
          </p:nvPr>
        </p:nvSpPr>
        <p:spPr/>
        <p:txBody>
          <a:bodyPr/>
          <a:lstStyle/>
          <a:p>
            <a:fld id="{DA557AF2-30BF-4643-9A9D-AD364595D39B}" type="slidenum">
              <a:rPr lang="en-GB" smtClean="0"/>
              <a:t>11</a:t>
            </a:fld>
            <a:endParaRPr lang="en-GB"/>
          </a:p>
        </p:txBody>
      </p:sp>
    </p:spTree>
    <p:extLst>
      <p:ext uri="{BB962C8B-B14F-4D97-AF65-F5344CB8AC3E}">
        <p14:creationId xmlns:p14="http://schemas.microsoft.com/office/powerpoint/2010/main" val="417777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57AF2-30BF-4643-9A9D-AD364595D39B}" type="slidenum">
              <a:rPr lang="en-GB" smtClean="0"/>
              <a:t>12</a:t>
            </a:fld>
            <a:endParaRPr lang="en-GB"/>
          </a:p>
        </p:txBody>
      </p:sp>
    </p:spTree>
    <p:extLst>
      <p:ext uri="{BB962C8B-B14F-4D97-AF65-F5344CB8AC3E}">
        <p14:creationId xmlns:p14="http://schemas.microsoft.com/office/powerpoint/2010/main" val="47495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57AF2-30BF-4643-9A9D-AD364595D39B}" type="slidenum">
              <a:rPr lang="en-GB" smtClean="0"/>
              <a:t>13</a:t>
            </a:fld>
            <a:endParaRPr lang="en-GB"/>
          </a:p>
        </p:txBody>
      </p:sp>
    </p:spTree>
    <p:extLst>
      <p:ext uri="{BB962C8B-B14F-4D97-AF65-F5344CB8AC3E}">
        <p14:creationId xmlns:p14="http://schemas.microsoft.com/office/powerpoint/2010/main" val="400590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i="1" dirty="0">
                <a:solidFill>
                  <a:schemeClr val="tx1"/>
                </a:solidFill>
                <a:ea typeface="Verdana" pitchFamily="34" charset="0"/>
                <a:cs typeface="Verdana" pitchFamily="34" charset="0"/>
              </a:rPr>
              <a:t>“Businesses and organisations need a knowledge exchange system that is easy to navigate and provides them with the expert knowledge and research they need……and has the potential to stimulate even greater knowledge exchange”. That’s where Interface comes in, as we match the right business to the right academic expertise.</a:t>
            </a:r>
          </a:p>
          <a:p>
            <a:pPr>
              <a:defRPr/>
            </a:pPr>
            <a:r>
              <a:rPr lang="en-GB" sz="1200" b="1" i="1" dirty="0">
                <a:solidFill>
                  <a:schemeClr val="tx1"/>
                </a:solidFill>
                <a:ea typeface="Verdana" pitchFamily="34" charset="0"/>
                <a:cs typeface="Verdana" pitchFamily="34" charset="0"/>
              </a:rPr>
              <a:t>Scotland has 26 colleges, 19 universities and 4 research institutes, with over 1,200 specialist facilities for commercial use. There are over 2,000 academic departments and more </a:t>
            </a:r>
            <a:r>
              <a:rPr lang="en-GB" sz="1200" b="1" i="1">
                <a:solidFill>
                  <a:schemeClr val="tx1"/>
                </a:solidFill>
                <a:ea typeface="Verdana" pitchFamily="34" charset="0"/>
                <a:cs typeface="Verdana" pitchFamily="34" charset="0"/>
              </a:rPr>
              <a:t>than </a:t>
            </a:r>
            <a:r>
              <a:rPr lang="en-GB" sz="1200" b="1" i="1">
                <a:solidFill>
                  <a:schemeClr val="tx1"/>
                </a:solidFill>
                <a:highlight>
                  <a:srgbClr val="FFFF00"/>
                </a:highlight>
                <a:ea typeface="Verdana" pitchFamily="34" charset="0"/>
                <a:cs typeface="Verdana" pitchFamily="34" charset="0"/>
              </a:rPr>
              <a:t>27,000 </a:t>
            </a:r>
            <a:r>
              <a:rPr lang="en-GB" sz="1200" b="1" i="1" dirty="0">
                <a:solidFill>
                  <a:schemeClr val="tx1"/>
                </a:solidFill>
                <a:ea typeface="Verdana" pitchFamily="34" charset="0"/>
                <a:cs typeface="Verdana" pitchFamily="34" charset="0"/>
              </a:rPr>
              <a:t>academic staff between them (22,400 university </a:t>
            </a:r>
            <a:r>
              <a:rPr lang="en-GB" sz="1200" b="1" i="1">
                <a:solidFill>
                  <a:schemeClr val="tx1"/>
                </a:solidFill>
                <a:ea typeface="Verdana" pitchFamily="34" charset="0"/>
                <a:cs typeface="Verdana" pitchFamily="34" charset="0"/>
              </a:rPr>
              <a:t>/ 5,343 </a:t>
            </a:r>
            <a:r>
              <a:rPr lang="en-GB" sz="1200" b="1" i="1" dirty="0">
                <a:solidFill>
                  <a:schemeClr val="tx1"/>
                </a:solidFill>
                <a:ea typeface="Verdana" pitchFamily="34" charset="0"/>
                <a:cs typeface="Verdana" pitchFamily="34" charset="0"/>
              </a:rPr>
              <a:t>college). </a:t>
            </a:r>
          </a:p>
          <a:p>
            <a:pPr>
              <a:defRPr/>
            </a:pPr>
            <a:r>
              <a:rPr lang="en-GB" sz="1200" b="1" i="1" dirty="0">
                <a:solidFill>
                  <a:schemeClr val="tx1"/>
                </a:solidFill>
                <a:ea typeface="Verdana" pitchFamily="34" charset="0"/>
                <a:cs typeface="Verdana" pitchFamily="34" charset="0"/>
              </a:rPr>
              <a:t>4 of our universities are in the world’s top 200 and we have above the UK average proportion of world-leading research in disciplines such as chemistry, biological sciences, physics, history, art and design, agriculture, veterinary, food science, music, drama, dance and the performing arts.</a:t>
            </a:r>
          </a:p>
          <a:p>
            <a:pPr>
              <a:defRPr/>
            </a:pPr>
            <a:r>
              <a:rPr lang="en-GB" sz="1200" b="1" i="1" dirty="0">
                <a:solidFill>
                  <a:schemeClr val="tx1"/>
                </a:solidFill>
                <a:ea typeface="Verdana" pitchFamily="34" charset="0"/>
                <a:cs typeface="Verdana" pitchFamily="34" charset="0"/>
              </a:rPr>
              <a:t>Scotland has research teams from all disciplines (science, medicine, arts and social sciences) to support businesses in product, process, workforce and service innovation.</a:t>
            </a:r>
          </a:p>
          <a:p>
            <a:pPr algn="l">
              <a:defRPr/>
            </a:pPr>
            <a:endParaRPr lang="en-GB" sz="900" i="1" dirty="0">
              <a:solidFill>
                <a:schemeClr val="tx1"/>
              </a:solidFill>
              <a:ea typeface="Verdana" pitchFamily="34" charset="0"/>
              <a:cs typeface="Verdana" pitchFamily="34" charset="0"/>
            </a:endParaRPr>
          </a:p>
          <a:p>
            <a:pPr algn="l">
              <a:buFont typeface="Wingdings" pitchFamily="2" charset="2"/>
              <a:buNone/>
              <a:defRPr/>
            </a:pPr>
            <a:r>
              <a:rPr lang="en-GB" sz="800" dirty="0">
                <a:solidFill>
                  <a:schemeClr val="tx1"/>
                </a:solidFill>
                <a:ea typeface="Verdana" pitchFamily="34" charset="0"/>
                <a:cs typeface="Verdana" pitchFamily="34" charset="0"/>
              </a:rPr>
              <a:t>BUILDING A SMARTER FUTURE TOWARDS A SUSTAINABLE SCOTTISH SOLUTION FOR THE FUTURE OF HIGHER EDUCATION-Scottish Government 2011</a:t>
            </a:r>
          </a:p>
        </p:txBody>
      </p:sp>
      <p:sp>
        <p:nvSpPr>
          <p:cNvPr id="4" name="Slide Number Placeholder 3"/>
          <p:cNvSpPr>
            <a:spLocks noGrp="1"/>
          </p:cNvSpPr>
          <p:nvPr>
            <p:ph type="sldNum" sz="quarter" idx="10"/>
          </p:nvPr>
        </p:nvSpPr>
        <p:spPr/>
        <p:txBody>
          <a:bodyPr/>
          <a:lstStyle/>
          <a:p>
            <a:fld id="{DA557AF2-30BF-4643-9A9D-AD364595D39B}" type="slidenum">
              <a:rPr lang="en-GB" smtClean="0"/>
              <a:t>3</a:t>
            </a:fld>
            <a:endParaRPr lang="en-GB"/>
          </a:p>
        </p:txBody>
      </p:sp>
    </p:spTree>
    <p:extLst>
      <p:ext uri="{BB962C8B-B14F-4D97-AF65-F5344CB8AC3E}">
        <p14:creationId xmlns:p14="http://schemas.microsoft.com/office/powerpoint/2010/main" val="81197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kern="1200" dirty="0">
                <a:solidFill>
                  <a:schemeClr val="tx1"/>
                </a:solidFill>
                <a:effectLst/>
                <a:latin typeface="+mn-lt"/>
                <a:ea typeface="+mn-ea"/>
                <a:cs typeface="+mn-cs"/>
              </a:rPr>
              <a:t>Four interlinked priorities outline the Interface ambition:- </a:t>
            </a:r>
          </a:p>
          <a:p>
            <a:endParaRPr lang="en-GB" sz="1050" kern="1200" dirty="0">
              <a:solidFill>
                <a:schemeClr val="tx1"/>
              </a:solidFill>
              <a:effectLst/>
              <a:latin typeface="+mn-lt"/>
              <a:ea typeface="+mn-ea"/>
              <a:cs typeface="+mn-cs"/>
            </a:endParaRPr>
          </a:p>
          <a:p>
            <a:r>
              <a:rPr lang="en-GB" sz="1050" b="1" kern="1200" dirty="0">
                <a:solidFill>
                  <a:schemeClr val="tx1"/>
                </a:solidFill>
                <a:effectLst/>
                <a:latin typeface="+mn-lt"/>
                <a:ea typeface="+mn-ea"/>
                <a:cs typeface="+mn-cs"/>
              </a:rPr>
              <a:t>PRIORITY ONE - </a:t>
            </a:r>
            <a:r>
              <a:rPr lang="en-GB" sz="1050" b="1" u="sng" kern="1200" dirty="0">
                <a:solidFill>
                  <a:srgbClr val="FF0000"/>
                </a:solidFill>
                <a:effectLst/>
                <a:latin typeface="+mn-lt"/>
                <a:ea typeface="+mn-ea"/>
                <a:cs typeface="+mn-cs"/>
              </a:rPr>
              <a:t>Inspire</a:t>
            </a:r>
            <a:r>
              <a:rPr lang="en-GB" sz="1050" b="1" kern="1200" dirty="0">
                <a:solidFill>
                  <a:schemeClr val="tx1"/>
                </a:solidFill>
                <a:effectLst/>
                <a:latin typeface="+mn-lt"/>
                <a:ea typeface="+mn-ea"/>
                <a:cs typeface="+mn-cs"/>
              </a:rPr>
              <a:t> more businesses to partner with Scotland’s Universities - </a:t>
            </a:r>
            <a:r>
              <a:rPr lang="en-GB" sz="1050" i="1" kern="1200" dirty="0">
                <a:solidFill>
                  <a:schemeClr val="tx1"/>
                </a:solidFill>
                <a:effectLst/>
                <a:latin typeface="+mn-lt"/>
                <a:ea typeface="+mn-ea"/>
                <a:cs typeface="+mn-cs"/>
              </a:rPr>
              <a:t>We will stimulate business demand for collaboration with Universities by significantly growing the number of business supported. We will further enhance our partnership approaches with the wider innovation ecosystem and are committed to adopting simplified and streamlined business user journeys with our partner Universities to deliver efficient working practices. </a:t>
            </a:r>
            <a:endParaRPr lang="en-GB" sz="1050" kern="1200" dirty="0">
              <a:solidFill>
                <a:schemeClr val="tx1"/>
              </a:solidFill>
              <a:effectLst/>
              <a:latin typeface="+mn-lt"/>
              <a:ea typeface="+mn-ea"/>
              <a:cs typeface="+mn-cs"/>
            </a:endParaRPr>
          </a:p>
          <a:p>
            <a:r>
              <a:rPr lang="en-GB" sz="1050" b="1" kern="1200" dirty="0">
                <a:solidFill>
                  <a:schemeClr val="tx1"/>
                </a:solidFill>
                <a:effectLst/>
                <a:latin typeface="+mn-lt"/>
                <a:ea typeface="+mn-ea"/>
                <a:cs typeface="+mn-cs"/>
              </a:rPr>
              <a:t>PRIORITY TWO - Escalate and deepen company partnerships with Scotland’s Universities to accelerate the scale up of businesses through </a:t>
            </a:r>
            <a:r>
              <a:rPr lang="en-GB" sz="1050" b="1" u="sng" kern="1200" dirty="0">
                <a:solidFill>
                  <a:srgbClr val="FF0000"/>
                </a:solidFill>
                <a:effectLst>
                  <a:outerShdw blurRad="38100" dist="38100" dir="2700000" algn="tl">
                    <a:srgbClr val="000000">
                      <a:alpha val="43137"/>
                    </a:srgbClr>
                  </a:outerShdw>
                </a:effectLst>
                <a:latin typeface="+mn-lt"/>
                <a:ea typeface="+mn-ea"/>
                <a:cs typeface="+mn-cs"/>
              </a:rPr>
              <a:t>innovation</a:t>
            </a:r>
            <a:r>
              <a:rPr lang="en-GB" sz="1050" b="1" u="sng" kern="1200" dirty="0">
                <a:solidFill>
                  <a:schemeClr val="tx1"/>
                </a:solidFill>
                <a:effectLst>
                  <a:outerShdw blurRad="38100" dist="38100" dir="2700000" algn="tl">
                    <a:srgbClr val="000000">
                      <a:alpha val="43137"/>
                    </a:srgbClr>
                  </a:outerShdw>
                </a:effectLst>
                <a:latin typeface="+mn-lt"/>
                <a:ea typeface="+mn-ea"/>
                <a:cs typeface="+mn-cs"/>
              </a:rPr>
              <a:t> </a:t>
            </a:r>
            <a:r>
              <a:rPr lang="en-GB" sz="1050" b="1" kern="1200" dirty="0">
                <a:solidFill>
                  <a:schemeClr val="tx1"/>
                </a:solidFill>
                <a:effectLst/>
                <a:latin typeface="+mn-lt"/>
                <a:ea typeface="+mn-ea"/>
                <a:cs typeface="+mn-cs"/>
              </a:rPr>
              <a:t>- </a:t>
            </a:r>
            <a:r>
              <a:rPr lang="en-GB" sz="1050" i="1" kern="1200" dirty="0">
                <a:solidFill>
                  <a:schemeClr val="tx1"/>
                </a:solidFill>
                <a:effectLst/>
                <a:latin typeface="+mn-lt"/>
                <a:ea typeface="+mn-ea"/>
                <a:cs typeface="+mn-cs"/>
              </a:rPr>
              <a:t>We will provide greater support to businesses and Universities to escalate initial small scale “transactional” relationship to deep, long-term, synergistic partnerships leading to an enhanced business confidence to innovate with academic partners.</a:t>
            </a:r>
            <a:endParaRPr lang="en-GB" sz="1050" kern="1200" dirty="0">
              <a:solidFill>
                <a:schemeClr val="tx1"/>
              </a:solidFill>
              <a:effectLst/>
              <a:latin typeface="+mn-lt"/>
              <a:ea typeface="+mn-ea"/>
              <a:cs typeface="+mn-cs"/>
            </a:endParaRPr>
          </a:p>
          <a:p>
            <a:r>
              <a:rPr lang="en-GB" sz="1050" b="1" kern="1200" dirty="0">
                <a:solidFill>
                  <a:schemeClr val="tx1"/>
                </a:solidFill>
                <a:effectLst/>
                <a:latin typeface="+mn-lt"/>
                <a:ea typeface="+mn-ea"/>
                <a:cs typeface="+mn-cs"/>
              </a:rPr>
              <a:t>PRIORITY THREE - Enable economic and societal </a:t>
            </a:r>
            <a:r>
              <a:rPr lang="en-GB" sz="1050" b="1" u="sng" kern="1200" dirty="0">
                <a:solidFill>
                  <a:schemeClr val="tx1"/>
                </a:solidFill>
                <a:effectLst/>
                <a:latin typeface="+mn-lt"/>
                <a:ea typeface="+mn-ea"/>
                <a:cs typeface="+mn-cs"/>
              </a:rPr>
              <a:t>impact</a:t>
            </a:r>
            <a:r>
              <a:rPr lang="en-GB" sz="1050" b="1" kern="1200" dirty="0">
                <a:solidFill>
                  <a:schemeClr val="tx1"/>
                </a:solidFill>
                <a:effectLst/>
                <a:latin typeface="+mn-lt"/>
                <a:ea typeface="+mn-ea"/>
                <a:cs typeface="+mn-cs"/>
              </a:rPr>
              <a:t> to transform lives locally and globally - </a:t>
            </a:r>
            <a:r>
              <a:rPr lang="en-GB" sz="1050" i="1" kern="1200" dirty="0">
                <a:solidFill>
                  <a:schemeClr val="tx1"/>
                </a:solidFill>
                <a:effectLst/>
                <a:latin typeface="+mn-lt"/>
                <a:ea typeface="+mn-ea"/>
                <a:cs typeface="+mn-cs"/>
              </a:rPr>
              <a:t>We are committed to maximising the benefits from collaborative partnerships for businesses, Universities and Colleges to enable the greatest possible impacts. Our support will deliver enhanced skills and exploitation of new / improved products, processes and services. </a:t>
            </a:r>
            <a:endParaRPr lang="en-GB" sz="1050" kern="1200" dirty="0">
              <a:solidFill>
                <a:schemeClr val="tx1"/>
              </a:solidFill>
              <a:effectLst/>
              <a:latin typeface="+mn-lt"/>
              <a:ea typeface="+mn-ea"/>
              <a:cs typeface="+mn-cs"/>
            </a:endParaRPr>
          </a:p>
          <a:p>
            <a:r>
              <a:rPr lang="en-GB" sz="1050" b="1" kern="1200" dirty="0">
                <a:solidFill>
                  <a:schemeClr val="tx1"/>
                </a:solidFill>
                <a:effectLst/>
                <a:latin typeface="+mn-lt"/>
                <a:ea typeface="+mn-ea"/>
                <a:cs typeface="+mn-cs"/>
              </a:rPr>
              <a:t>PRIORITY FOUR - </a:t>
            </a:r>
            <a:r>
              <a:rPr lang="en-GB" sz="1050" b="1" u="sng" kern="1200" dirty="0">
                <a:solidFill>
                  <a:schemeClr val="tx1"/>
                </a:solidFill>
                <a:effectLst/>
                <a:latin typeface="+mn-lt"/>
                <a:ea typeface="+mn-ea"/>
                <a:cs typeface="+mn-cs"/>
              </a:rPr>
              <a:t>Inform </a:t>
            </a:r>
            <a:r>
              <a:rPr lang="en-GB" sz="1050" b="1" kern="1200" dirty="0">
                <a:solidFill>
                  <a:schemeClr val="tx1"/>
                </a:solidFill>
                <a:effectLst/>
                <a:latin typeface="+mn-lt"/>
                <a:ea typeface="+mn-ea"/>
                <a:cs typeface="+mn-cs"/>
              </a:rPr>
              <a:t>policy and practice in an ever-changing landscape  - </a:t>
            </a:r>
            <a:r>
              <a:rPr lang="en-GB" sz="1050" i="1" kern="1200" dirty="0">
                <a:solidFill>
                  <a:schemeClr val="tx1"/>
                </a:solidFill>
                <a:effectLst/>
                <a:latin typeface="+mn-lt"/>
                <a:ea typeface="+mn-ea"/>
                <a:cs typeface="+mn-cs"/>
              </a:rPr>
              <a:t>Through our overarching national role we will continue to support the development and implementation of policy and practice through informed evidence including contributing to the seamless and simplified innovation ecosystem for businesses to maximise opportunities for Universities’ and Colleges’ support for skills and R&amp;D development.</a:t>
            </a:r>
            <a:endParaRPr lang="en-GB"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A557AF2-30BF-4643-9A9D-AD364595D39B}"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2913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We work with organisations of all sizes and from all sectors and although</a:t>
            </a:r>
            <a:r>
              <a:rPr lang="en-GB" baseline="0" dirty="0"/>
              <a:t> 87% of enquiries </a:t>
            </a:r>
            <a:r>
              <a:rPr lang="en-GB" dirty="0"/>
              <a:t>are from Scottish SMEs, 13% are from the rest of the UK &amp; International organisations (figures from January 2015)</a:t>
            </a:r>
          </a:p>
          <a:p>
            <a:endParaRPr lang="en-GB" dirty="0"/>
          </a:p>
        </p:txBody>
      </p:sp>
      <p:sp>
        <p:nvSpPr>
          <p:cNvPr id="4" name="Slide Number Placeholder 3"/>
          <p:cNvSpPr>
            <a:spLocks noGrp="1"/>
          </p:cNvSpPr>
          <p:nvPr>
            <p:ph type="sldNum" sz="quarter" idx="10"/>
          </p:nvPr>
        </p:nvSpPr>
        <p:spPr/>
        <p:txBody>
          <a:bodyPr/>
          <a:lstStyle/>
          <a:p>
            <a:fld id="{DA557AF2-30BF-4643-9A9D-AD364595D39B}" type="slidenum">
              <a:rPr lang="en-GB" smtClean="0"/>
              <a:t>5</a:t>
            </a:fld>
            <a:endParaRPr lang="en-GB"/>
          </a:p>
        </p:txBody>
      </p:sp>
    </p:spTree>
    <p:extLst>
      <p:ext uri="{BB962C8B-B14F-4D97-AF65-F5344CB8AC3E}">
        <p14:creationId xmlns:p14="http://schemas.microsoft.com/office/powerpoint/2010/main" val="427561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accent6"/>
                </a:solidFill>
                <a:latin typeface="Century Gothic" pitchFamily="34" charset="0"/>
              </a:rPr>
              <a:t>Even when there is willingness by both parties to collaborate there are many other reasons or issues which ‘get in the way’ of a contracted project. The Research Connections facilitator assists with some of the administrative burden and helps sets the expectations for the project outcomes.</a:t>
            </a:r>
          </a:p>
          <a:p>
            <a:endParaRPr lang="en-AU" dirty="0"/>
          </a:p>
        </p:txBody>
      </p:sp>
      <p:sp>
        <p:nvSpPr>
          <p:cNvPr id="4" name="Slide Number Placeholder 3"/>
          <p:cNvSpPr>
            <a:spLocks noGrp="1"/>
          </p:cNvSpPr>
          <p:nvPr>
            <p:ph type="sldNum" sz="quarter" idx="10"/>
          </p:nvPr>
        </p:nvSpPr>
        <p:spPr/>
        <p:txBody>
          <a:bodyPr/>
          <a:lstStyle/>
          <a:p>
            <a:fld id="{D7F3CF32-81F7-4708-A93A-2269E39C156D}" type="slidenum">
              <a:rPr lang="en-AU" smtClean="0"/>
              <a:pPr/>
              <a:t>6</a:t>
            </a:fld>
            <a:endParaRPr lang="en-AU"/>
          </a:p>
        </p:txBody>
      </p:sp>
    </p:spTree>
    <p:extLst>
      <p:ext uri="{BB962C8B-B14F-4D97-AF65-F5344CB8AC3E}">
        <p14:creationId xmlns:p14="http://schemas.microsoft.com/office/powerpoint/2010/main" val="269487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57AF2-30BF-4643-9A9D-AD364595D39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3336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57AF2-30BF-4643-9A9D-AD364595D39B}" type="slidenum">
              <a:rPr lang="en-GB" smtClean="0"/>
              <a:t>8</a:t>
            </a:fld>
            <a:endParaRPr lang="en-GB"/>
          </a:p>
        </p:txBody>
      </p:sp>
    </p:spTree>
    <p:extLst>
      <p:ext uri="{BB962C8B-B14F-4D97-AF65-F5344CB8AC3E}">
        <p14:creationId xmlns:p14="http://schemas.microsoft.com/office/powerpoint/2010/main" val="154450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557AF2-30BF-4643-9A9D-AD364595D39B}" type="slidenum">
              <a:rPr lang="en-GB" smtClean="0"/>
              <a:t>9</a:t>
            </a:fld>
            <a:endParaRPr lang="en-GB"/>
          </a:p>
        </p:txBody>
      </p:sp>
    </p:spTree>
    <p:extLst>
      <p:ext uri="{BB962C8B-B14F-4D97-AF65-F5344CB8AC3E}">
        <p14:creationId xmlns:p14="http://schemas.microsoft.com/office/powerpoint/2010/main" val="297423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43000"/>
            <a:ext cx="4114800" cy="3086100"/>
          </a:xfrm>
        </p:spPr>
      </p:sp>
      <p:sp>
        <p:nvSpPr>
          <p:cNvPr id="3" name="Notes Placeholder 2"/>
          <p:cNvSpPr>
            <a:spLocks noGrp="1"/>
          </p:cNvSpPr>
          <p:nvPr>
            <p:ph type="body" idx="1"/>
          </p:nvPr>
        </p:nvSpPr>
        <p:spPr/>
        <p:txBody>
          <a:bodyPr/>
          <a:lstStyle/>
          <a:p>
            <a:r>
              <a:rPr lang="en-GB" b="1">
                <a:effectLst/>
              </a:rPr>
              <a:t>Background</a:t>
            </a:r>
            <a:endParaRPr lang="en-GB">
              <a:effectLst/>
            </a:endParaRPr>
          </a:p>
          <a:p>
            <a:r>
              <a:rPr lang="en-GB" dirty="0">
                <a:effectLst/>
              </a:rPr>
              <a:t>James Frew Ltd is one of the largest privately owned building services companies in Scotland providing integrated building services, including plumbing, heating, mechanical services, micro renewables, gas maintenance, and property upgrades for the public and private sectors, including design installation and maintenance.</a:t>
            </a:r>
          </a:p>
          <a:p>
            <a:r>
              <a:rPr lang="en-GB" dirty="0">
                <a:effectLst/>
              </a:rPr>
              <a:t>The company operates from their headquarters in Stevenson, Ayrshire, covering all areas of Scotland.</a:t>
            </a:r>
          </a:p>
          <a:p>
            <a:r>
              <a:rPr lang="en-GB" dirty="0">
                <a:effectLst/>
              </a:rPr>
              <a:t> </a:t>
            </a:r>
          </a:p>
          <a:p>
            <a:r>
              <a:rPr lang="en-GB" b="1" dirty="0">
                <a:effectLst/>
              </a:rPr>
              <a:t>Challenge</a:t>
            </a:r>
            <a:endParaRPr lang="en-GB" dirty="0">
              <a:effectLst/>
            </a:endParaRPr>
          </a:p>
          <a:p>
            <a:r>
              <a:rPr lang="en-GB" dirty="0">
                <a:effectLst/>
              </a:rPr>
              <a:t>James Frew  believes the strength of the company is in its people and is committed to the training, health and safety of its employees.</a:t>
            </a:r>
          </a:p>
          <a:p>
            <a:r>
              <a:rPr lang="en-GB" dirty="0">
                <a:effectLst/>
              </a:rPr>
              <a:t>Over half of the total workforce consists of fully qualified gas engineers who are each required to be certified; often multiple certifications per employee are required to practice.  The certification process requires each gas operative to undergo training and assessment of a core gas safety qualification in addition to various specialism qualifications relating to the nature of the work being undertaken.  These qualifications must be refreshed every five years and, in almost all cases, are not synchronised which leads to difficulties in the training scheduling, increased training costs, and workforce planning issues through lost time and lack of continuity. </a:t>
            </a:r>
          </a:p>
          <a:p>
            <a:r>
              <a:rPr lang="en-GB" dirty="0">
                <a:effectLst/>
              </a:rPr>
              <a:t>For a business such as James Frew Ltd and its employees, compliance in this field is paramount and non-compliance threatens jobs and the security of the business.</a:t>
            </a:r>
          </a:p>
          <a:p>
            <a:r>
              <a:rPr lang="en-GB" dirty="0">
                <a:effectLst/>
              </a:rPr>
              <a:t> </a:t>
            </a:r>
          </a:p>
          <a:p>
            <a:r>
              <a:rPr lang="en-GB" b="1" dirty="0">
                <a:effectLst/>
              </a:rPr>
              <a:t>Solution</a:t>
            </a:r>
            <a:endParaRPr lang="en-GB" dirty="0">
              <a:effectLst/>
            </a:endParaRPr>
          </a:p>
          <a:p>
            <a:r>
              <a:rPr lang="en-GB" dirty="0">
                <a:effectLst/>
              </a:rPr>
              <a:t>Academic input was required as the project involved a strong focus on developing pedagogy for identifying training needs and linking these requirements to business process improvement; in particular, in bringing into the industry context tools that have been developed and are widely used in education but can be further developed to meet the needs of business.</a:t>
            </a:r>
          </a:p>
          <a:p>
            <a:r>
              <a:rPr lang="en-GB" dirty="0">
                <a:effectLst/>
              </a:rPr>
              <a:t>The company was awarded a Scottish Funding Council (SFC) Innovation Voucher, administered by Interface, which gave it the opportunity to collaborate with West College Scotland to develop a new innovative training planning process, including the monitoring of certification renewals, development of individual training plans and the measurement of the impact of training through AMI (Achievement Measurement Indexing). </a:t>
            </a:r>
          </a:p>
          <a:p>
            <a:r>
              <a:rPr lang="en-GB" dirty="0">
                <a:effectLst/>
              </a:rPr>
              <a:t> </a:t>
            </a:r>
          </a:p>
          <a:p>
            <a:r>
              <a:rPr lang="en-GB" dirty="0">
                <a:effectLst/>
              </a:rPr>
              <a:t>"We are delighted to work with West College Scotland on the Scottish Funding Council Innovation Voucher and it has helped us align training plans and enhance our service offer".   Roddy Frew, Managing Director.</a:t>
            </a:r>
          </a:p>
          <a:p>
            <a:r>
              <a:rPr lang="en-GB" dirty="0">
                <a:effectLst/>
              </a:rPr>
              <a:t>"The SFC Innovation Voucher has allowed James Frew and WCS to positively collaborate to implement business improvements and develop more meaningful relationships that are mutually beneficial. In doing so, our staff at the college have been able to use this knowledge to work with other organisations to help them improve and enhance the products and services that they offer".  Andrew Fogarty, Head of Energy and Engineering, West College Scotland</a:t>
            </a:r>
          </a:p>
          <a:p>
            <a:r>
              <a:rPr lang="en-GB" dirty="0">
                <a:effectLst/>
              </a:rPr>
              <a:t>Dr Stuart </a:t>
            </a:r>
            <a:r>
              <a:rPr lang="en-GB" dirty="0" err="1">
                <a:effectLst/>
              </a:rPr>
              <a:t>Fancey</a:t>
            </a:r>
            <a:r>
              <a:rPr lang="en-GB" dirty="0">
                <a:effectLst/>
              </a:rPr>
              <a:t>, director of research and innovation at the Scottish Funding Council, said:</a:t>
            </a:r>
          </a:p>
          <a:p>
            <a:r>
              <a:rPr lang="en-GB" dirty="0">
                <a:effectLst/>
              </a:rPr>
              <a:t>“The Innovation Voucher Scheme has been a huge success, linking hundreds of Scottish small businesses with universities’ expertise. Entrepreneurs growing their businesses have been able to develop their products in ways they would have struggled to do by themselves and I’m excited that this expertise now includes Scotland’s colleges as well as universities.”</a:t>
            </a:r>
          </a:p>
          <a:p>
            <a:r>
              <a:rPr lang="en-GB" dirty="0">
                <a:effectLst/>
              </a:rPr>
              <a:t> </a:t>
            </a:r>
          </a:p>
          <a:p>
            <a:r>
              <a:rPr lang="en-GB" b="1" dirty="0">
                <a:effectLst/>
              </a:rPr>
              <a:t>Benefits</a:t>
            </a:r>
            <a:endParaRPr lang="en-GB" dirty="0">
              <a:effectLst/>
            </a:endParaRPr>
          </a:p>
          <a:p>
            <a:r>
              <a:rPr lang="en-GB" b="1" dirty="0">
                <a:effectLst/>
              </a:rPr>
              <a:t>Company</a:t>
            </a:r>
            <a:r>
              <a:rPr lang="en-GB" dirty="0">
                <a:effectLst/>
              </a:rPr>
              <a:t> – Through reduced costs and improved quality of training, this new process will provide business efficiency savings ensuring that James Frew Ltd continues to maintain a sustainable competitive advantage in a fast moving commercial market.  By enabling a more structured approach to developing people through training, the project will also impact on the motivation of staff and employee satisfaction.</a:t>
            </a:r>
          </a:p>
          <a:p>
            <a:r>
              <a:rPr lang="en-GB" b="1" dirty="0">
                <a:effectLst/>
              </a:rPr>
              <a:t>College – </a:t>
            </a:r>
            <a:r>
              <a:rPr lang="en-GB" dirty="0">
                <a:effectLst/>
              </a:rPr>
              <a:t>West College Scotland will improve their service delivery in gas engineering and develop a greater understanding of training needs analysis for the building services sector as a result of the collaboration.  The project will also enhance understanding of industry within the College and support the development of processes that will make the College more responsive to business needs.</a:t>
            </a:r>
          </a:p>
          <a:p>
            <a:r>
              <a:rPr lang="en-GB" dirty="0">
                <a:effectLst/>
              </a:rPr>
              <a:t> </a:t>
            </a:r>
          </a:p>
          <a:p>
            <a:r>
              <a:rPr lang="en-GB" b="1" dirty="0">
                <a:effectLst/>
              </a:rPr>
              <a:t>Impacts</a:t>
            </a:r>
            <a:endParaRPr lang="en-GB" dirty="0">
              <a:effectLst/>
            </a:endParaRPr>
          </a:p>
          <a:p>
            <a:r>
              <a:rPr lang="en-GB" dirty="0">
                <a:effectLst/>
              </a:rPr>
              <a:t>The project developed a process that identifies the need for early training interventions, determine more specifically exact training requirements and demonstrate </a:t>
            </a:r>
            <a:r>
              <a:rPr lang="en-GB" dirty="0" err="1">
                <a:effectLst/>
              </a:rPr>
              <a:t>measureable</a:t>
            </a:r>
            <a:r>
              <a:rPr lang="en-GB" dirty="0">
                <a:effectLst/>
              </a:rPr>
              <a:t> achievement in knowledge transfer.</a:t>
            </a:r>
          </a:p>
          <a:p>
            <a:r>
              <a:rPr lang="en-GB" dirty="0">
                <a:effectLst/>
              </a:rPr>
              <a:t>The impact of the project will lead to improved training interventions that are linked to individual training plans and business process improvements.  In terms of outcomes and impact it is envisaged that whilst improving the relevance of training interventions, significant cost savings and improved efficiency will be realised through a more planned and systematic approach to training.</a:t>
            </a:r>
          </a:p>
          <a:p>
            <a:r>
              <a:rPr lang="en-GB" dirty="0">
                <a:effectLst/>
              </a:rPr>
              <a:t>By developing a more structured approach to developing people through training, the project will impact on the motivation of key staff and will increase employee satisfaction.</a:t>
            </a:r>
          </a:p>
          <a:p>
            <a:endParaRPr lang="en-GB" dirty="0"/>
          </a:p>
        </p:txBody>
      </p:sp>
      <p:sp>
        <p:nvSpPr>
          <p:cNvPr id="4" name="Slide Number Placeholder 3"/>
          <p:cNvSpPr>
            <a:spLocks noGrp="1"/>
          </p:cNvSpPr>
          <p:nvPr>
            <p:ph type="sldNum" sz="quarter" idx="10"/>
          </p:nvPr>
        </p:nvSpPr>
        <p:spPr/>
        <p:txBody>
          <a:bodyPr/>
          <a:lstStyle/>
          <a:p>
            <a:fld id="{12EE8955-A4D0-4647-98F8-20B88572B2F1}" type="slidenum">
              <a:rPr lang="en-GB" smtClean="0"/>
              <a:t>10</a:t>
            </a:fld>
            <a:endParaRPr lang="en-GB"/>
          </a:p>
        </p:txBody>
      </p:sp>
    </p:spTree>
    <p:extLst>
      <p:ext uri="{BB962C8B-B14F-4D97-AF65-F5344CB8AC3E}">
        <p14:creationId xmlns:p14="http://schemas.microsoft.com/office/powerpoint/2010/main" val="2513284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876425" y="2897188"/>
            <a:ext cx="72675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330063"/>
            <a:ext cx="2339752" cy="5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userDrawn="1"/>
        </p:nvSpPr>
        <p:spPr bwMode="auto">
          <a:xfrm>
            <a:off x="8101013" y="6453188"/>
            <a:ext cx="982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r>
              <a:rPr lang="en-US" sz="1200">
                <a:latin typeface="Tahoma" pitchFamily="34" charset="0"/>
                <a:cs typeface="Tahoma" pitchFamily="34" charset="0"/>
              </a:rPr>
              <a:t>©</a:t>
            </a:r>
            <a:r>
              <a:rPr lang="en-GB" sz="1200">
                <a:latin typeface="Tahoma" pitchFamily="34" charset="0"/>
              </a:rPr>
              <a:t> Interface</a:t>
            </a:r>
          </a:p>
        </p:txBody>
      </p:sp>
      <p:sp>
        <p:nvSpPr>
          <p:cNvPr id="13" name="Text Placeholder 12"/>
          <p:cNvSpPr>
            <a:spLocks noGrp="1"/>
          </p:cNvSpPr>
          <p:nvPr>
            <p:ph type="body" sz="quarter" idx="13"/>
          </p:nvPr>
        </p:nvSpPr>
        <p:spPr>
          <a:xfrm>
            <a:off x="179512" y="1343026"/>
            <a:ext cx="8569325"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p:cNvSpPr>
            <a:spLocks noGrp="1"/>
          </p:cNvSpPr>
          <p:nvPr>
            <p:ph type="title"/>
          </p:nvPr>
        </p:nvSpPr>
        <p:spPr>
          <a:xfrm>
            <a:off x="179512" y="116632"/>
            <a:ext cx="8229600" cy="1143000"/>
          </a:xfrm>
        </p:spPr>
        <p:txBody>
          <a:bodyPr>
            <a:normAutofit/>
          </a:bodyPr>
          <a:lstStyle>
            <a:lvl1pPr algn="l">
              <a:defRPr sz="3200" b="1">
                <a:solidFill>
                  <a:srgbClr val="008080"/>
                </a:solidFill>
              </a:defRPr>
            </a:lvl1pPr>
          </a:lstStyle>
          <a:p>
            <a:r>
              <a:rPr lang="en-US"/>
              <a:t>Click to edit Master title style</a:t>
            </a:r>
            <a:endParaRPr lang="en-GB"/>
          </a:p>
        </p:txBody>
      </p:sp>
    </p:spTree>
    <p:extLst>
      <p:ext uri="{BB962C8B-B14F-4D97-AF65-F5344CB8AC3E}">
        <p14:creationId xmlns:p14="http://schemas.microsoft.com/office/powerpoint/2010/main" val="392017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24E21D-22C9-4A0A-9666-547A4892DE3E}"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319251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122978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3439091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072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Box 19"/>
          <p:cNvSpPr txBox="1">
            <a:spLocks noChangeArrowheads="1"/>
          </p:cNvSpPr>
          <p:nvPr userDrawn="1"/>
        </p:nvSpPr>
        <p:spPr bwMode="auto">
          <a:xfrm>
            <a:off x="8101013" y="6453188"/>
            <a:ext cx="982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r>
              <a:rPr lang="en-US" sz="1200">
                <a:solidFill>
                  <a:prstClr val="black"/>
                </a:solidFill>
                <a:latin typeface="Tahoma" pitchFamily="34" charset="0"/>
                <a:cs typeface="Tahoma" pitchFamily="34" charset="0"/>
              </a:rPr>
              <a:t>©</a:t>
            </a:r>
            <a:r>
              <a:rPr lang="en-GB" sz="1200">
                <a:solidFill>
                  <a:prstClr val="black"/>
                </a:solidFill>
                <a:latin typeface="Tahoma" pitchFamily="34" charset="0"/>
              </a:rPr>
              <a:t> Interface</a:t>
            </a:r>
          </a:p>
        </p:txBody>
      </p:sp>
      <p:sp>
        <p:nvSpPr>
          <p:cNvPr id="13" name="Text Placeholder 12"/>
          <p:cNvSpPr>
            <a:spLocks noGrp="1"/>
          </p:cNvSpPr>
          <p:nvPr>
            <p:ph type="body" sz="quarter" idx="13"/>
          </p:nvPr>
        </p:nvSpPr>
        <p:spPr>
          <a:xfrm>
            <a:off x="179512" y="1343026"/>
            <a:ext cx="8569325"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itle 13"/>
          <p:cNvSpPr>
            <a:spLocks noGrp="1"/>
          </p:cNvSpPr>
          <p:nvPr>
            <p:ph type="title"/>
          </p:nvPr>
        </p:nvSpPr>
        <p:spPr>
          <a:xfrm>
            <a:off x="179512" y="116632"/>
            <a:ext cx="8229600" cy="1143000"/>
          </a:xfrm>
        </p:spPr>
        <p:txBody>
          <a:bodyPr>
            <a:normAutofit/>
          </a:bodyPr>
          <a:lstStyle>
            <a:lvl1pPr algn="l">
              <a:defRPr sz="3200" b="1">
                <a:solidFill>
                  <a:srgbClr val="008080"/>
                </a:solidFill>
              </a:defRPr>
            </a:lvl1pPr>
          </a:lstStyle>
          <a:p>
            <a:r>
              <a:rPr lang="en-US"/>
              <a:t>Click to edit Master title style</a:t>
            </a:r>
            <a:endParaRPr lang="en-GB"/>
          </a:p>
        </p:txBody>
      </p:sp>
    </p:spTree>
    <p:extLst>
      <p:ext uri="{BB962C8B-B14F-4D97-AF65-F5344CB8AC3E}">
        <p14:creationId xmlns:p14="http://schemas.microsoft.com/office/powerpoint/2010/main" val="428894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
        <p:nvSpPr>
          <p:cNvPr id="9" name="Text Box 19"/>
          <p:cNvSpPr txBox="1">
            <a:spLocks noChangeArrowheads="1"/>
          </p:cNvSpPr>
          <p:nvPr userDrawn="1"/>
        </p:nvSpPr>
        <p:spPr bwMode="auto">
          <a:xfrm>
            <a:off x="8101013" y="6453188"/>
            <a:ext cx="982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r>
              <a:rPr lang="en-US" sz="1200">
                <a:solidFill>
                  <a:prstClr val="black"/>
                </a:solidFill>
                <a:latin typeface="Tahoma" pitchFamily="34" charset="0"/>
                <a:cs typeface="Tahoma" pitchFamily="34" charset="0"/>
              </a:rPr>
              <a:t>©</a:t>
            </a:r>
            <a:r>
              <a:rPr lang="en-GB" sz="1200">
                <a:solidFill>
                  <a:prstClr val="black"/>
                </a:solidFill>
                <a:latin typeface="Tahoma" pitchFamily="34" charset="0"/>
              </a:rPr>
              <a:t> Interface</a:t>
            </a:r>
          </a:p>
        </p:txBody>
      </p:sp>
    </p:spTree>
    <p:extLst>
      <p:ext uri="{BB962C8B-B14F-4D97-AF65-F5344CB8AC3E}">
        <p14:creationId xmlns:p14="http://schemas.microsoft.com/office/powerpoint/2010/main" val="261406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706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079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825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876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9" name="Text Box 19"/>
          <p:cNvSpPr txBox="1">
            <a:spLocks noChangeArrowheads="1"/>
          </p:cNvSpPr>
          <p:nvPr userDrawn="1"/>
        </p:nvSpPr>
        <p:spPr bwMode="auto">
          <a:xfrm>
            <a:off x="8003584" y="6506031"/>
            <a:ext cx="7216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r>
              <a:rPr lang="en-US" sz="800" dirty="0">
                <a:latin typeface="Tahoma" pitchFamily="34" charset="0"/>
                <a:cs typeface="Tahoma" pitchFamily="34" charset="0"/>
              </a:rPr>
              <a:t>©</a:t>
            </a:r>
            <a:r>
              <a:rPr lang="en-GB" sz="800" dirty="0">
                <a:latin typeface="Tahoma" pitchFamily="34" charset="0"/>
              </a:rPr>
              <a:t> Interface</a:t>
            </a:r>
          </a:p>
        </p:txBody>
      </p:sp>
    </p:spTree>
    <p:extLst>
      <p:ext uri="{BB962C8B-B14F-4D97-AF65-F5344CB8AC3E}">
        <p14:creationId xmlns:p14="http://schemas.microsoft.com/office/powerpoint/2010/main" val="153980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437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8913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9096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6117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424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0AA6792-7EB8-403D-A715-0272CE899F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1545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195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002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895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955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224E21D-22C9-4A0A-9666-547A4892DE3E}"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2731195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0962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936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5335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7132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03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6861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6EE9A7-59B8-4E87-902F-4561B143A849}"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E0A2D13-6D6E-4AF9-BD3C-C3AA9D6C782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615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6190" y="5025712"/>
            <a:ext cx="8706048" cy="523220"/>
          </a:xfrm>
        </p:spPr>
        <p:txBody>
          <a:bodyPr/>
          <a:lstStyle/>
          <a:p>
            <a:r>
              <a:rPr lang="en-US"/>
              <a:t>Click to edit Master title style</a:t>
            </a:r>
            <a:endParaRPr lang="en-GB"/>
          </a:p>
        </p:txBody>
      </p:sp>
      <p:sp>
        <p:nvSpPr>
          <p:cNvPr id="4" name="Picture Placeholder 2"/>
          <p:cNvSpPr>
            <a:spLocks noGrp="1"/>
          </p:cNvSpPr>
          <p:nvPr>
            <p:ph type="pic" idx="1"/>
          </p:nvPr>
        </p:nvSpPr>
        <p:spPr>
          <a:xfrm>
            <a:off x="225286" y="1709530"/>
            <a:ext cx="8706679" cy="3856383"/>
          </a:xfrm>
        </p:spPr>
        <p:txBody>
          <a:bodyPr/>
          <a:lstStyle>
            <a:lvl1pPr marL="0" indent="0">
              <a:buNone/>
              <a:defRPr sz="1600">
                <a:solidFill>
                  <a:schemeClr val="bg1">
                    <a:lumMod val="40000"/>
                    <a:lumOff val="6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Tree>
    <p:extLst>
      <p:ext uri="{BB962C8B-B14F-4D97-AF65-F5344CB8AC3E}">
        <p14:creationId xmlns:p14="http://schemas.microsoft.com/office/powerpoint/2010/main" val="409878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2" y="2367930"/>
            <a:ext cx="8640417" cy="1151084"/>
          </a:xfrm>
        </p:spPr>
        <p:txBody>
          <a:bodyPr/>
          <a:lstStyle>
            <a:lvl1pPr>
              <a:buClr>
                <a:schemeClr val="bg1"/>
              </a:buClr>
              <a:buSzPct val="100000"/>
              <a:defRPr>
                <a:solidFill>
                  <a:schemeClr val="bg1"/>
                </a:solidFill>
              </a:defRPr>
            </a:lvl1pPr>
            <a:lvl2pP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Rectangle 2"/>
          <p:cNvSpPr>
            <a:spLocks noGrp="1" noChangeArrowheads="1"/>
          </p:cNvSpPr>
          <p:nvPr>
            <p:ph type="title"/>
          </p:nvPr>
        </p:nvSpPr>
        <p:spPr bwMode="auto">
          <a:xfrm>
            <a:off x="238539" y="1721539"/>
            <a:ext cx="8653670" cy="523220"/>
          </a:xfrm>
          <a:prstGeom prst="rect">
            <a:avLst/>
          </a:prstGeom>
          <a:solidFill>
            <a:srgbClr val="FFFFFF">
              <a:alpha val="41961"/>
            </a:srgbClr>
          </a:solidFill>
          <a:ln>
            <a:noFill/>
          </a:ln>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GB" dirty="0"/>
          </a:p>
        </p:txBody>
      </p:sp>
    </p:spTree>
    <p:extLst>
      <p:ext uri="{BB962C8B-B14F-4D97-AF65-F5344CB8AC3E}">
        <p14:creationId xmlns:p14="http://schemas.microsoft.com/office/powerpoint/2010/main" val="4153142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3"/>
          <p:cNvSpPr>
            <a:spLocks noGrp="1"/>
          </p:cNvSpPr>
          <p:nvPr>
            <p:ph sz="half" idx="2"/>
          </p:nvPr>
        </p:nvSpPr>
        <p:spPr>
          <a:xfrm>
            <a:off x="251791" y="2333899"/>
            <a:ext cx="4245597" cy="320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5025" y="2333899"/>
            <a:ext cx="4260436" cy="32055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0214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4E21D-22C9-4A0A-9666-547A4892DE3E}"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86346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24E21D-22C9-4A0A-9666-547A4892DE3E}"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78111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24E21D-22C9-4A0A-9666-547A4892DE3E}"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71734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24E21D-22C9-4A0A-9666-547A4892DE3E}"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27432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4E21D-22C9-4A0A-9666-547A4892DE3E}"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289195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24E21D-22C9-4A0A-9666-547A4892DE3E}"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AA6792-7EB8-403D-A715-0272CE899F2C}" type="slidenum">
              <a:rPr lang="en-GB" smtClean="0"/>
              <a:t>‹#›</a:t>
            </a:fld>
            <a:endParaRPr lang="en-GB"/>
          </a:p>
        </p:txBody>
      </p:sp>
    </p:spTree>
    <p:extLst>
      <p:ext uri="{BB962C8B-B14F-4D97-AF65-F5344CB8AC3E}">
        <p14:creationId xmlns:p14="http://schemas.microsoft.com/office/powerpoint/2010/main" val="303859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4E21D-22C9-4A0A-9666-547A4892DE3E}" type="datetimeFigureOut">
              <a:rPr lang="en-GB" smtClean="0"/>
              <a:t>07/06/2019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A6792-7EB8-403D-A715-0272CE899F2C}" type="slidenum">
              <a:rPr lang="en-GB" smtClean="0"/>
              <a:t>‹#›</a:t>
            </a:fld>
            <a:endParaRPr lang="en-GB"/>
          </a:p>
        </p:txBody>
      </p:sp>
    </p:spTree>
    <p:extLst>
      <p:ext uri="{BB962C8B-B14F-4D97-AF65-F5344CB8AC3E}">
        <p14:creationId xmlns:p14="http://schemas.microsoft.com/office/powerpoint/2010/main" val="268149787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4E21D-22C9-4A0A-9666-547A4892DE3E}" type="datetimeFigureOut">
              <a:rPr lang="en-GB" smtClean="0">
                <a:solidFill>
                  <a:prstClr val="black">
                    <a:tint val="75000"/>
                  </a:prstClr>
                </a:solidFill>
              </a:rPr>
              <a:pPr/>
              <a:t>07/06/2019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solidFill>
                  <a:prstClr val="black">
                    <a:tint val="75000"/>
                  </a:prstClr>
                </a:solidFill>
              </a:rPr>
              <a:t>@</a:t>
            </a:r>
            <a:r>
              <a:rPr lang="en-GB" err="1">
                <a:solidFill>
                  <a:prstClr val="black">
                    <a:tint val="75000"/>
                  </a:prstClr>
                </a:solidFill>
              </a:rPr>
              <a:t>InterfaceOnline</a:t>
            </a:r>
            <a:endParaRPr lang="en-GB">
              <a:solidFill>
                <a:prstClr val="black">
                  <a:tint val="75000"/>
                </a:prstClr>
              </a:solidFill>
            </a:endParaRPr>
          </a:p>
        </p:txBody>
      </p:sp>
    </p:spTree>
    <p:extLst>
      <p:ext uri="{BB962C8B-B14F-4D97-AF65-F5344CB8AC3E}">
        <p14:creationId xmlns:p14="http://schemas.microsoft.com/office/powerpoint/2010/main" val="15187974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C36EE9A7-59B8-4E87-902F-4561B143A849}" type="datetimeFigureOut">
              <a:rPr lang="en-GB" smtClean="0">
                <a:solidFill>
                  <a:prstClr val="black">
                    <a:tint val="75000"/>
                  </a:prstClr>
                </a:solidFill>
                <a:latin typeface="Times New Roman" pitchFamily="18" charset="0"/>
              </a:rPr>
              <a:pPr eaLnBrk="0" fontAlgn="base" hangingPunct="0">
                <a:spcBef>
                  <a:spcPct val="0"/>
                </a:spcBef>
                <a:spcAft>
                  <a:spcPct val="0"/>
                </a:spcAft>
              </a:pPr>
              <a:t>07/06/2019</a:t>
            </a:fld>
            <a:endParaRPr lang="en-GB">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GB">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DE0A2D13-6D6E-4AF9-BD3C-C3AA9D6C7827}" type="slidenum">
              <a:rPr lang="en-GB" smtClean="0">
                <a:solidFill>
                  <a:prstClr val="black">
                    <a:tint val="75000"/>
                  </a:prstClr>
                </a:solidFill>
                <a:latin typeface="Times New Roman" pitchFamily="18" charset="0"/>
              </a:rPr>
              <a:pPr eaLnBrk="0" fontAlgn="base" hangingPunct="0">
                <a:spcBef>
                  <a:spcPct val="0"/>
                </a:spcBef>
                <a:spcAft>
                  <a:spcPct val="0"/>
                </a:spcAft>
              </a:pPr>
              <a:t>‹#›</a:t>
            </a:fld>
            <a:endParaRPr lang="en-GB">
              <a:solidFill>
                <a:prstClr val="black">
                  <a:tint val="75000"/>
                </a:prstClr>
              </a:solidFill>
              <a:latin typeface="Times New Roman" pitchFamily="18" charset="0"/>
            </a:endParaRPr>
          </a:p>
        </p:txBody>
      </p:sp>
    </p:spTree>
    <p:extLst>
      <p:ext uri="{BB962C8B-B14F-4D97-AF65-F5344CB8AC3E}">
        <p14:creationId xmlns:p14="http://schemas.microsoft.com/office/powerpoint/2010/main" val="21403838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7.xml"/><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7.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52347"/>
            <a:ext cx="6976102" cy="2677656"/>
          </a:xfrm>
        </p:spPr>
        <p:txBody>
          <a:bodyPr>
            <a:normAutofit fontScale="90000"/>
          </a:bodyPr>
          <a:lstStyle/>
          <a:p>
            <a:pPr algn="l"/>
            <a:br>
              <a:rPr lang="en-GB" dirty="0"/>
            </a:br>
            <a:br>
              <a:rPr lang="en-GB" dirty="0"/>
            </a:br>
            <a:r>
              <a:rPr lang="en-GB" sz="3600" b="1" dirty="0">
                <a:solidFill>
                  <a:srgbClr val="800080"/>
                </a:solidFill>
              </a:rPr>
              <a:t>Connecting Businesses to Academics</a:t>
            </a:r>
            <a:br>
              <a:rPr lang="en-GB" dirty="0"/>
            </a:br>
            <a:r>
              <a:rPr lang="en-GB" sz="2700" dirty="0"/>
              <a:t>12 June 2019</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837" y="6145485"/>
            <a:ext cx="1952625" cy="687801"/>
          </a:xfrm>
          <a:prstGeom prst="rect">
            <a:avLst/>
          </a:prstGeom>
        </p:spPr>
      </p:pic>
      <p:pic>
        <p:nvPicPr>
          <p:cNvPr id="1026" name="Picture 2"/>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533"/>
          <a:stretch/>
        </p:blipFill>
        <p:spPr bwMode="auto">
          <a:xfrm>
            <a:off x="0" y="0"/>
            <a:ext cx="9144000" cy="55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clipart&#10;&#10;Description automatically generated">
            <a:extLst>
              <a:ext uri="{FF2B5EF4-FFF2-40B4-BE49-F238E27FC236}">
                <a16:creationId xmlns:a16="http://schemas.microsoft.com/office/drawing/2014/main" id="{97FCB2F6-0DD4-4C3D-B0D5-A634B2313A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15699" y="6219567"/>
            <a:ext cx="1810522" cy="613719"/>
          </a:xfrm>
          <a:prstGeom prst="rect">
            <a:avLst/>
          </a:prstGeom>
        </p:spPr>
      </p:pic>
      <p:sp>
        <p:nvSpPr>
          <p:cNvPr id="4" name="TextBox 3"/>
          <p:cNvSpPr txBox="1"/>
          <p:nvPr/>
        </p:nvSpPr>
        <p:spPr>
          <a:xfrm>
            <a:off x="1919416" y="1474573"/>
            <a:ext cx="5263979" cy="1754326"/>
          </a:xfrm>
          <a:prstGeom prst="rect">
            <a:avLst/>
          </a:prstGeom>
          <a:solidFill>
            <a:schemeClr val="bg1">
              <a:alpha val="40000"/>
            </a:schemeClr>
          </a:solidFill>
        </p:spPr>
        <p:txBody>
          <a:bodyPr wrap="square" rtlCol="0">
            <a:spAutoFit/>
          </a:bodyPr>
          <a:lstStyle/>
          <a:p>
            <a:pPr algn="ctr" eaLnBrk="0" fontAlgn="base" hangingPunct="0">
              <a:spcBef>
                <a:spcPct val="0"/>
              </a:spcBef>
              <a:spcAft>
                <a:spcPct val="0"/>
              </a:spcAft>
            </a:pPr>
            <a:r>
              <a:rPr lang="en-GB" sz="3600" b="1" dirty="0">
                <a:solidFill>
                  <a:prstClr val="black"/>
                </a:solidFill>
                <a:cs typeface="Arial" panose="020B0604020202020204" pitchFamily="34" charset="0"/>
              </a:rPr>
              <a:t>Andrew Youngson</a:t>
            </a:r>
          </a:p>
          <a:p>
            <a:pPr algn="ctr" eaLnBrk="0" fontAlgn="base" hangingPunct="0">
              <a:spcBef>
                <a:spcPct val="0"/>
              </a:spcBef>
              <a:spcAft>
                <a:spcPct val="0"/>
              </a:spcAft>
            </a:pPr>
            <a:r>
              <a:rPr lang="en-GB" sz="3600" dirty="0">
                <a:solidFill>
                  <a:prstClr val="black"/>
                </a:solidFill>
                <a:cs typeface="Arial" panose="020B0604020202020204" pitchFamily="34" charset="0"/>
              </a:rPr>
              <a:t>Senior Policy Officer</a:t>
            </a:r>
          </a:p>
          <a:p>
            <a:pPr algn="ctr" eaLnBrk="0" fontAlgn="base" hangingPunct="0">
              <a:spcBef>
                <a:spcPct val="0"/>
              </a:spcBef>
              <a:spcAft>
                <a:spcPct val="0"/>
              </a:spcAft>
            </a:pPr>
            <a:r>
              <a:rPr lang="en-GB" sz="3600" dirty="0">
                <a:solidFill>
                  <a:prstClr val="black"/>
                </a:solidFill>
                <a:cs typeface="Arial" panose="020B0604020202020204" pitchFamily="34" charset="0"/>
              </a:rPr>
              <a:t>Scottish Funding Council</a:t>
            </a:r>
          </a:p>
        </p:txBody>
      </p:sp>
    </p:spTree>
    <p:extLst>
      <p:ext uri="{BB962C8B-B14F-4D97-AF65-F5344CB8AC3E}">
        <p14:creationId xmlns:p14="http://schemas.microsoft.com/office/powerpoint/2010/main" val="222241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4705"/>
            <a:ext cx="3620034" cy="2316823"/>
          </a:xfrm>
          <a:prstGeom prst="rect">
            <a:avLst/>
          </a:prstGeom>
        </p:spPr>
      </p:pic>
      <p:sp>
        <p:nvSpPr>
          <p:cNvPr id="11" name="Rectangle 10"/>
          <p:cNvSpPr/>
          <p:nvPr/>
        </p:nvSpPr>
        <p:spPr>
          <a:xfrm>
            <a:off x="0" y="0"/>
            <a:ext cx="9144000" cy="764704"/>
          </a:xfrm>
          <a:prstGeom prst="rect">
            <a:avLst/>
          </a:prstGeom>
          <a:solidFill>
            <a:srgbClr val="4C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9652" y="5925758"/>
            <a:ext cx="8704695" cy="830997"/>
          </a:xfrm>
          <a:prstGeom prst="rect">
            <a:avLst/>
          </a:prstGeom>
        </p:spPr>
        <p:txBody>
          <a:bodyPr wrap="square">
            <a:spAutoFit/>
          </a:bodyPr>
          <a:lstStyle/>
          <a:p>
            <a:pPr algn="ctr"/>
            <a:r>
              <a:rPr lang="en-GB" sz="1600" b="1" i="1" dirty="0">
                <a:solidFill>
                  <a:srgbClr val="008080"/>
                </a:solidFill>
              </a:rPr>
              <a:t>“</a:t>
            </a:r>
            <a:r>
              <a:rPr lang="en-GB" sz="1600" b="1" dirty="0">
                <a:solidFill>
                  <a:srgbClr val="008080"/>
                </a:solidFill>
              </a:rPr>
              <a:t>We are delighted to work with West College Scotland on the Scottish Funding Council Innovation Voucher and it has helped us align training plans and enhance our service offer</a:t>
            </a:r>
            <a:r>
              <a:rPr lang="en-GB" sz="1600" b="1" i="1" dirty="0">
                <a:solidFill>
                  <a:srgbClr val="008080"/>
                </a:solidFill>
              </a:rPr>
              <a:t>.” </a:t>
            </a:r>
          </a:p>
          <a:p>
            <a:pPr algn="ctr"/>
            <a:r>
              <a:rPr lang="en-GB" sz="1400" i="1" dirty="0">
                <a:solidFill>
                  <a:srgbClr val="008080"/>
                </a:solidFill>
              </a:rPr>
              <a:t>Roddy Frew, James Frew</a:t>
            </a:r>
          </a:p>
        </p:txBody>
      </p:sp>
      <p:sp>
        <p:nvSpPr>
          <p:cNvPr id="6" name="Rectangle 5"/>
          <p:cNvSpPr/>
          <p:nvPr/>
        </p:nvSpPr>
        <p:spPr>
          <a:xfrm>
            <a:off x="251519" y="116634"/>
            <a:ext cx="7645571" cy="584775"/>
          </a:xfrm>
          <a:prstGeom prst="rect">
            <a:avLst/>
          </a:prstGeom>
        </p:spPr>
        <p:txBody>
          <a:bodyPr wrap="square">
            <a:spAutoFit/>
          </a:bodyPr>
          <a:lstStyle/>
          <a:p>
            <a:r>
              <a:rPr lang="en-GB" sz="3200" b="1">
                <a:solidFill>
                  <a:schemeClr val="bg1"/>
                </a:solidFill>
                <a:cs typeface="Tahoma" pitchFamily="34" charset="0"/>
              </a:rPr>
              <a:t>Technology &amp; Engineering</a:t>
            </a:r>
          </a:p>
        </p:txBody>
      </p:sp>
      <p:sp>
        <p:nvSpPr>
          <p:cNvPr id="5" name="Rectangle 4"/>
          <p:cNvSpPr/>
          <p:nvPr/>
        </p:nvSpPr>
        <p:spPr>
          <a:xfrm>
            <a:off x="251519" y="3191855"/>
            <a:ext cx="8482381" cy="2708434"/>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t>Committed to the training, health and safety of its employees, James Frew developed a </a:t>
            </a:r>
            <a:r>
              <a:rPr lang="en-GB" sz="1600" b="1" dirty="0">
                <a:solidFill>
                  <a:srgbClr val="008080"/>
                </a:solidFill>
              </a:rPr>
              <a:t>new training planning process </a:t>
            </a:r>
            <a:r>
              <a:rPr lang="en-GB" sz="1600" dirty="0"/>
              <a:t>which monitors certification renewals, develops individual training plans and measures the impact of training.</a:t>
            </a:r>
          </a:p>
          <a:p>
            <a:pPr marL="285750" indent="-285750">
              <a:spcAft>
                <a:spcPts val="600"/>
              </a:spcAft>
              <a:buFont typeface="Arial" panose="020B0604020202020204" pitchFamily="34" charset="0"/>
              <a:buChar char="•"/>
            </a:pPr>
            <a:r>
              <a:rPr lang="en-GB" sz="1600" dirty="0"/>
              <a:t>Funded through an Innovation Voucher, new improved processes were created - leading to more structured approach to developing people through training, improving motivation of staff and employee satisfaction.</a:t>
            </a:r>
          </a:p>
          <a:p>
            <a:pPr marL="285750" indent="-285750">
              <a:buFont typeface="Arial" panose="020B0604020202020204" pitchFamily="34" charset="0"/>
              <a:buChar char="•"/>
            </a:pPr>
            <a:r>
              <a:rPr lang="en-GB" sz="1600" dirty="0"/>
              <a:t>IMPACTS:</a:t>
            </a:r>
          </a:p>
          <a:p>
            <a:pPr marL="742950" lvl="1" indent="-285750">
              <a:buFont typeface="Calibri" panose="020F0502020204030204" pitchFamily="34" charset="0"/>
              <a:buChar char="‒"/>
            </a:pPr>
            <a:r>
              <a:rPr lang="en-GB" sz="1600" dirty="0"/>
              <a:t>Increase in overall productivity, products and turnover for the business</a:t>
            </a:r>
          </a:p>
          <a:p>
            <a:pPr marL="742950" lvl="1" indent="-285750">
              <a:buFont typeface="Calibri" panose="020F0502020204030204" pitchFamily="34" charset="0"/>
              <a:buChar char="‒"/>
            </a:pPr>
            <a:r>
              <a:rPr lang="en-GB" sz="1600" dirty="0"/>
              <a:t>Improvements in gas engineering service delivery for West College Scotland, including greater understanding of training needs analysis for building services sector</a:t>
            </a:r>
          </a:p>
        </p:txBody>
      </p:sp>
      <p:sp>
        <p:nvSpPr>
          <p:cNvPr id="4" name="Rectangle 3"/>
          <p:cNvSpPr/>
          <p:nvPr/>
        </p:nvSpPr>
        <p:spPr>
          <a:xfrm>
            <a:off x="3765704" y="2031350"/>
            <a:ext cx="4889310" cy="923330"/>
          </a:xfrm>
          <a:prstGeom prst="rect">
            <a:avLst/>
          </a:prstGeom>
        </p:spPr>
        <p:txBody>
          <a:bodyPr wrap="square">
            <a:spAutoFit/>
          </a:bodyPr>
          <a:lstStyle/>
          <a:p>
            <a:pPr algn="just">
              <a:spcAft>
                <a:spcPts val="1200"/>
              </a:spcAft>
            </a:pPr>
            <a:r>
              <a:rPr lang="en-GB" dirty="0"/>
              <a:t>Building services company providing integrated building services, including plumbing, heating, mechanical services and gas maintenance.</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864" y="957711"/>
            <a:ext cx="1700184" cy="94155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517" y="1113124"/>
            <a:ext cx="1882483" cy="630729"/>
          </a:xfrm>
          <a:prstGeom prst="rect">
            <a:avLst/>
          </a:prstGeom>
        </p:spPr>
      </p:pic>
    </p:spTree>
    <p:extLst>
      <p:ext uri="{BB962C8B-B14F-4D97-AF65-F5344CB8AC3E}">
        <p14:creationId xmlns:p14="http://schemas.microsoft.com/office/powerpoint/2010/main" val="364340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521296-199F-4842-8331-857A897E4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47"/>
            <a:ext cx="4035414" cy="2582665"/>
          </a:xfrm>
          <a:prstGeom prst="rect">
            <a:avLst/>
          </a:prstGeom>
          <a:effectLst/>
        </p:spPr>
      </p:pic>
      <p:sp>
        <p:nvSpPr>
          <p:cNvPr id="4" name="Rectangle 3"/>
          <p:cNvSpPr/>
          <p:nvPr/>
        </p:nvSpPr>
        <p:spPr>
          <a:xfrm>
            <a:off x="0" y="0"/>
            <a:ext cx="9144000" cy="764704"/>
          </a:xfrm>
          <a:prstGeom prst="rect">
            <a:avLst/>
          </a:prstGeom>
          <a:solidFill>
            <a:srgbClr val="D7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Rectangle 4"/>
          <p:cNvSpPr>
            <a:spLocks noChangeArrowheads="1"/>
          </p:cNvSpPr>
          <p:nvPr/>
        </p:nvSpPr>
        <p:spPr bwMode="auto">
          <a:xfrm>
            <a:off x="30163" y="116632"/>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r>
              <a:rPr lang="en-GB" sz="3200" b="1">
                <a:solidFill>
                  <a:schemeClr val="bg1"/>
                </a:solidFill>
                <a:cs typeface="Tahoma" pitchFamily="34" charset="0"/>
              </a:rPr>
              <a:t>Creative Industries</a:t>
            </a:r>
          </a:p>
        </p:txBody>
      </p:sp>
      <p:sp>
        <p:nvSpPr>
          <p:cNvPr id="6" name="Content Placeholder 3"/>
          <p:cNvSpPr txBox="1">
            <a:spLocks/>
          </p:cNvSpPr>
          <p:nvPr/>
        </p:nvSpPr>
        <p:spPr>
          <a:xfrm>
            <a:off x="246888" y="3469882"/>
            <a:ext cx="8433506" cy="195702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1600" dirty="0">
                <a:solidFill>
                  <a:prstClr val="black"/>
                </a:solidFill>
              </a:rPr>
              <a:t>SFC Innovation Voucher awarded to develop pioneering 3D lace printing project, working with Dundee and Angus College.</a:t>
            </a:r>
          </a:p>
          <a:p>
            <a:r>
              <a:rPr lang="en-GB" sz="1600" dirty="0">
                <a:solidFill>
                  <a:prstClr val="black"/>
                </a:solidFill>
              </a:rPr>
              <a:t>Keen to access the College's specialist facilities, the designer worked with D&amp;A to</a:t>
            </a:r>
            <a:r>
              <a:rPr lang="en-GB" sz="1600" dirty="0"/>
              <a:t> produce a prototype using different printing filaments which would allow her to print unique lace designs.</a:t>
            </a:r>
          </a:p>
          <a:p>
            <a:r>
              <a:rPr lang="en-GB" sz="1600" dirty="0"/>
              <a:t>IMPACTS - the project could potentially change the way in which textiles can be manufactured in Scotland/UK. Karen going from strength to strength with additional support received through Zero Waste Scotland. </a:t>
            </a:r>
            <a:endParaRPr lang="en-GB" sz="1600" dirty="0">
              <a:solidFill>
                <a:prstClr val="black"/>
              </a:solidFill>
            </a:endParaRPr>
          </a:p>
        </p:txBody>
      </p:sp>
      <p:sp>
        <p:nvSpPr>
          <p:cNvPr id="2" name="Rectangle 1"/>
          <p:cNvSpPr/>
          <p:nvPr/>
        </p:nvSpPr>
        <p:spPr>
          <a:xfrm>
            <a:off x="4179793" y="2164734"/>
            <a:ext cx="4607591" cy="923330"/>
          </a:xfrm>
          <a:prstGeom prst="rect">
            <a:avLst/>
          </a:prstGeom>
        </p:spPr>
        <p:txBody>
          <a:bodyPr wrap="square">
            <a:spAutoFit/>
          </a:bodyPr>
          <a:lstStyle/>
          <a:p>
            <a:r>
              <a:rPr lang="en-GB" dirty="0"/>
              <a:t>Karen Hamilton is a designer and bespoke dress-maker creating tailored bridal and evening wear. </a:t>
            </a:r>
            <a:endParaRPr lang="en-GB" sz="1600" dirty="0"/>
          </a:p>
        </p:txBody>
      </p:sp>
      <p:pic>
        <p:nvPicPr>
          <p:cNvPr id="11" name="Picture 10">
            <a:extLst>
              <a:ext uri="{FF2B5EF4-FFF2-40B4-BE49-F238E27FC236}">
                <a16:creationId xmlns:a16="http://schemas.microsoft.com/office/drawing/2014/main" id="{80FF8770-542B-4BC8-8699-E858D18E3207}"/>
              </a:ext>
            </a:extLst>
          </p:cNvPr>
          <p:cNvPicPr>
            <a:picLocks noChangeAspect="1"/>
          </p:cNvPicPr>
          <p:nvPr/>
        </p:nvPicPr>
        <p:blipFill>
          <a:blip r:embed="rId4"/>
          <a:stretch>
            <a:fillRect/>
          </a:stretch>
        </p:blipFill>
        <p:spPr>
          <a:xfrm>
            <a:off x="5120640" y="983456"/>
            <a:ext cx="840517" cy="954100"/>
          </a:xfrm>
          <a:prstGeom prst="rect">
            <a:avLst/>
          </a:prstGeom>
        </p:spPr>
      </p:pic>
      <p:sp>
        <p:nvSpPr>
          <p:cNvPr id="3" name="Rectangle 2">
            <a:extLst>
              <a:ext uri="{FF2B5EF4-FFF2-40B4-BE49-F238E27FC236}">
                <a16:creationId xmlns:a16="http://schemas.microsoft.com/office/drawing/2014/main" id="{B7224455-EB88-4FF9-B533-758DA66C799B}"/>
              </a:ext>
            </a:extLst>
          </p:cNvPr>
          <p:cNvSpPr/>
          <p:nvPr/>
        </p:nvSpPr>
        <p:spPr>
          <a:xfrm>
            <a:off x="355247" y="5457440"/>
            <a:ext cx="8433506" cy="1077218"/>
          </a:xfrm>
          <a:prstGeom prst="rect">
            <a:avLst/>
          </a:prstGeom>
        </p:spPr>
        <p:txBody>
          <a:bodyPr wrap="square">
            <a:spAutoFit/>
          </a:bodyPr>
          <a:lstStyle/>
          <a:p>
            <a:pPr lvl="0" algn="ctr">
              <a:defRPr/>
            </a:pPr>
            <a:r>
              <a:rPr lang="en-GB" sz="1600" b="1" i="1" dirty="0">
                <a:solidFill>
                  <a:srgbClr val="4BACC6">
                    <a:lumMod val="75000"/>
                  </a:srgbClr>
                </a:solidFill>
              </a:rPr>
              <a:t>“</a:t>
            </a:r>
            <a:r>
              <a:rPr lang="en-GB" sz="1600" b="1" i="1" dirty="0">
                <a:solidFill>
                  <a:srgbClr val="008080"/>
                </a:solidFill>
              </a:rPr>
              <a:t>This collaboration allowed me to develop a unique and innovative prototype, which can show alternative uses for 3D printing. My business has a unique selling point and offers a service that no other dressmaker or designer is currently offering in Scotland.”</a:t>
            </a:r>
          </a:p>
          <a:p>
            <a:pPr lvl="0" algn="ctr">
              <a:defRPr/>
            </a:pPr>
            <a:r>
              <a:rPr lang="en-GB" sz="1400" i="1" dirty="0">
                <a:solidFill>
                  <a:srgbClr val="008080"/>
                </a:solidFill>
              </a:rPr>
              <a:t>Karen Hamilton, Designer and Dressmaker</a:t>
            </a:r>
          </a:p>
        </p:txBody>
      </p:sp>
      <p:pic>
        <p:nvPicPr>
          <p:cNvPr id="8" name="Picture 7">
            <a:extLst>
              <a:ext uri="{FF2B5EF4-FFF2-40B4-BE49-F238E27FC236}">
                <a16:creationId xmlns:a16="http://schemas.microsoft.com/office/drawing/2014/main" id="{D857DA5B-372D-4F40-BAAE-12B20B07AA14}"/>
              </a:ext>
            </a:extLst>
          </p:cNvPr>
          <p:cNvPicPr>
            <a:picLocks noChangeAspect="1"/>
          </p:cNvPicPr>
          <p:nvPr/>
        </p:nvPicPr>
        <p:blipFill rotWithShape="1">
          <a:blip r:embed="rId5"/>
          <a:srcRect l="5609" t="4641" r="4747" b="6148"/>
          <a:stretch/>
        </p:blipFill>
        <p:spPr>
          <a:xfrm>
            <a:off x="6874182" y="943563"/>
            <a:ext cx="998802" cy="993993"/>
          </a:xfrm>
          <a:prstGeom prst="rect">
            <a:avLst/>
          </a:prstGeom>
        </p:spPr>
      </p:pic>
    </p:spTree>
    <p:extLst>
      <p:ext uri="{BB962C8B-B14F-4D97-AF65-F5344CB8AC3E}">
        <p14:creationId xmlns:p14="http://schemas.microsoft.com/office/powerpoint/2010/main" val="378678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384"/>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sp>
        <p:nvSpPr>
          <p:cNvPr id="8" name="Title 1"/>
          <p:cNvSpPr txBox="1">
            <a:spLocks/>
          </p:cNvSpPr>
          <p:nvPr/>
        </p:nvSpPr>
        <p:spPr>
          <a:xfrm>
            <a:off x="0" y="-27383"/>
            <a:ext cx="9144000" cy="76470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prstClr val="white"/>
                </a:solidFill>
                <a:ea typeface="Verdana" pitchFamily="34" charset="0"/>
                <a:cs typeface="Verdana" pitchFamily="34" charset="0"/>
              </a:rPr>
              <a:t>Case Study – Live Demo</a:t>
            </a:r>
          </a:p>
        </p:txBody>
      </p:sp>
      <p:sp>
        <p:nvSpPr>
          <p:cNvPr id="3" name="TextBox 2">
            <a:extLst>
              <a:ext uri="{FF2B5EF4-FFF2-40B4-BE49-F238E27FC236}">
                <a16:creationId xmlns:a16="http://schemas.microsoft.com/office/drawing/2014/main" id="{95D0BFF4-D5E6-4F64-A42B-E97CA25FCAA2}"/>
              </a:ext>
            </a:extLst>
          </p:cNvPr>
          <p:cNvSpPr txBox="1"/>
          <p:nvPr/>
        </p:nvSpPr>
        <p:spPr>
          <a:xfrm>
            <a:off x="589788" y="1316736"/>
            <a:ext cx="7964424" cy="4539704"/>
          </a:xfrm>
          <a:prstGeom prst="rect">
            <a:avLst/>
          </a:prstGeom>
          <a:noFill/>
        </p:spPr>
        <p:txBody>
          <a:bodyPr wrap="square" rtlCol="0">
            <a:spAutoFit/>
          </a:bodyPr>
          <a:lstStyle/>
          <a:p>
            <a:r>
              <a:rPr lang="en-GB" sz="2400" dirty="0">
                <a:solidFill>
                  <a:srgbClr val="008080"/>
                </a:solidFill>
              </a:rPr>
              <a:t>Electrical Engineering Graduate and part of the City of Glasgow’s Entrepreneurship Academy, Dale Colley, developed a prototype ‘</a:t>
            </a:r>
            <a:r>
              <a:rPr lang="en-GB" sz="2400" dirty="0" err="1">
                <a:solidFill>
                  <a:srgbClr val="008080"/>
                </a:solidFill>
              </a:rPr>
              <a:t>Aquabot</a:t>
            </a:r>
            <a:r>
              <a:rPr lang="en-GB" sz="2400" dirty="0">
                <a:solidFill>
                  <a:srgbClr val="008080"/>
                </a:solidFill>
              </a:rPr>
              <a:t>’ with mentoring support from the college, to monitor water quality in canals.</a:t>
            </a:r>
          </a:p>
          <a:p>
            <a:pPr>
              <a:spcAft>
                <a:spcPts val="600"/>
              </a:spcAft>
            </a:pPr>
            <a:endParaRPr lang="en-GB" dirty="0"/>
          </a:p>
          <a:p>
            <a:r>
              <a:rPr lang="en-GB" sz="2800" dirty="0"/>
              <a:t>Demonstration by:</a:t>
            </a:r>
          </a:p>
          <a:p>
            <a:endParaRPr lang="en-GB" dirty="0"/>
          </a:p>
          <a:p>
            <a:pPr marL="285750" indent="-285750">
              <a:spcAft>
                <a:spcPts val="1200"/>
              </a:spcAft>
              <a:buFont typeface="Arial" panose="020B0604020202020204" pitchFamily="34" charset="0"/>
              <a:buChar char="•"/>
            </a:pPr>
            <a:r>
              <a:rPr lang="en-GB" sz="2400" b="1" dirty="0"/>
              <a:t>Dale Colley</a:t>
            </a:r>
            <a:r>
              <a:rPr lang="en-GB" sz="2400" dirty="0"/>
              <a:t>, Inventor, Altitude Thinking</a:t>
            </a:r>
          </a:p>
          <a:p>
            <a:pPr marL="285750" indent="-285750">
              <a:buFont typeface="Arial" panose="020B0604020202020204" pitchFamily="34" charset="0"/>
              <a:buChar char="•"/>
            </a:pPr>
            <a:r>
              <a:rPr lang="en-GB" sz="2400" b="1" dirty="0"/>
              <a:t>Douglas Morrison</a:t>
            </a:r>
            <a:r>
              <a:rPr lang="en-GB" sz="2400" dirty="0"/>
              <a:t>, Associate Director of Innovation and STEM, City of Glasgow College &amp; Director at Scottish Institute of Innovation and Knowledge Exchange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8963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2617235" y="945119"/>
            <a:ext cx="3874034" cy="566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0"/>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72008" y="116632"/>
            <a:ext cx="8964488" cy="8068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chemeClr val="bg1"/>
                </a:solidFill>
                <a:ea typeface="Verdana" pitchFamily="34" charset="0"/>
                <a:cs typeface="Verdana" pitchFamily="34" charset="0"/>
              </a:rPr>
              <a:t>Contact Us</a:t>
            </a:r>
          </a:p>
        </p:txBody>
      </p:sp>
      <p:sp>
        <p:nvSpPr>
          <p:cNvPr id="11" name="TextBox 10">
            <a:extLst>
              <a:ext uri="{FF2B5EF4-FFF2-40B4-BE49-F238E27FC236}">
                <a16:creationId xmlns:a16="http://schemas.microsoft.com/office/drawing/2014/main" id="{D7FC9624-A4C4-4B7D-A28E-CF987D030498}"/>
              </a:ext>
            </a:extLst>
          </p:cNvPr>
          <p:cNvSpPr txBox="1"/>
          <p:nvPr/>
        </p:nvSpPr>
        <p:spPr>
          <a:xfrm>
            <a:off x="1761175" y="1670335"/>
            <a:ext cx="5621650" cy="1892826"/>
          </a:xfrm>
          <a:prstGeom prst="rect">
            <a:avLst/>
          </a:prstGeom>
          <a:noFill/>
        </p:spPr>
        <p:txBody>
          <a:bodyPr wrap="square" rtlCol="0">
            <a:spAutoFit/>
          </a:bodyPr>
          <a:lstStyle/>
          <a:p>
            <a:pPr>
              <a:spcAft>
                <a:spcPts val="600"/>
              </a:spcAft>
            </a:pPr>
            <a:r>
              <a:rPr lang="en-GB" sz="2800" b="1" dirty="0">
                <a:solidFill>
                  <a:srgbClr val="008080"/>
                </a:solidFill>
              </a:rPr>
              <a:t>Tel:</a:t>
            </a:r>
            <a:r>
              <a:rPr lang="en-GB" sz="2800" dirty="0"/>
              <a:t> 	 </a:t>
            </a:r>
            <a:r>
              <a:rPr lang="en-GB" sz="2800" b="1" dirty="0"/>
              <a:t>0845 013 0536</a:t>
            </a:r>
            <a:endParaRPr lang="en-GB" sz="2800" dirty="0"/>
          </a:p>
          <a:p>
            <a:pPr>
              <a:spcAft>
                <a:spcPts val="600"/>
              </a:spcAft>
            </a:pPr>
            <a:r>
              <a:rPr lang="en-GB" sz="2800" b="1" dirty="0">
                <a:solidFill>
                  <a:srgbClr val="008080"/>
                </a:solidFill>
              </a:rPr>
              <a:t>Email:</a:t>
            </a:r>
            <a:r>
              <a:rPr lang="en-GB" sz="2800" dirty="0"/>
              <a:t> </a:t>
            </a:r>
            <a:r>
              <a:rPr lang="en-GB" sz="2800" b="1" dirty="0"/>
              <a:t>info@interface-online.org.uk</a:t>
            </a:r>
            <a:endParaRPr lang="en-GB" sz="2800" dirty="0"/>
          </a:p>
          <a:p>
            <a:pPr>
              <a:spcAft>
                <a:spcPts val="600"/>
              </a:spcAft>
            </a:pPr>
            <a:r>
              <a:rPr lang="en-GB" sz="2800" b="1" dirty="0">
                <a:solidFill>
                  <a:srgbClr val="008080"/>
                </a:solidFill>
              </a:rPr>
              <a:t>Web: 	 </a:t>
            </a:r>
            <a:r>
              <a:rPr lang="en-GB" sz="2800" b="1" dirty="0"/>
              <a:t>interface-online.org.uk</a:t>
            </a:r>
          </a:p>
          <a:p>
            <a:endParaRPr lang="en-GB" dirty="0"/>
          </a:p>
        </p:txBody>
      </p:sp>
      <p:grpSp>
        <p:nvGrpSpPr>
          <p:cNvPr id="17" name="Group 16">
            <a:extLst>
              <a:ext uri="{FF2B5EF4-FFF2-40B4-BE49-F238E27FC236}">
                <a16:creationId xmlns:a16="http://schemas.microsoft.com/office/drawing/2014/main" id="{3FBC4AE5-9C5A-4F7B-A402-8C75C63D47B5}"/>
              </a:ext>
            </a:extLst>
          </p:cNvPr>
          <p:cNvGrpSpPr/>
          <p:nvPr/>
        </p:nvGrpSpPr>
        <p:grpSpPr>
          <a:xfrm>
            <a:off x="1646323" y="3775768"/>
            <a:ext cx="6877850" cy="1786162"/>
            <a:chOff x="1625691" y="3429000"/>
            <a:chExt cx="6877850" cy="1786162"/>
          </a:xfrm>
        </p:grpSpPr>
        <p:pic>
          <p:nvPicPr>
            <p:cNvPr id="18" name="Picture 2">
              <a:extLst>
                <a:ext uri="{FF2B5EF4-FFF2-40B4-BE49-F238E27FC236}">
                  <a16:creationId xmlns:a16="http://schemas.microsoft.com/office/drawing/2014/main" id="{E98EA8EA-9E13-459C-A870-A5637F58BC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5691" y="3429000"/>
              <a:ext cx="1009292" cy="177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EDFA327C-80DB-4C39-9B25-2723F7DF9A54}"/>
                </a:ext>
              </a:extLst>
            </p:cNvPr>
            <p:cNvGrpSpPr/>
            <p:nvPr/>
          </p:nvGrpSpPr>
          <p:grpSpPr>
            <a:xfrm>
              <a:off x="2825662" y="3511928"/>
              <a:ext cx="5677879" cy="1268859"/>
              <a:chOff x="2414680" y="3973331"/>
              <a:chExt cx="5864939" cy="1651577"/>
            </a:xfrm>
          </p:grpSpPr>
          <p:sp>
            <p:nvSpPr>
              <p:cNvPr id="20" name="TextBox 19">
                <a:extLst>
                  <a:ext uri="{FF2B5EF4-FFF2-40B4-BE49-F238E27FC236}">
                    <a16:creationId xmlns:a16="http://schemas.microsoft.com/office/drawing/2014/main" id="{2BFAD742-46E8-4985-ABEB-7E85F41F27C0}"/>
                  </a:ext>
                </a:extLst>
              </p:cNvPr>
              <p:cNvSpPr txBox="1"/>
              <p:nvPr/>
            </p:nvSpPr>
            <p:spPr>
              <a:xfrm>
                <a:off x="2414681" y="3973331"/>
                <a:ext cx="4592733" cy="520792"/>
              </a:xfrm>
              <a:prstGeom prst="rect">
                <a:avLst/>
              </a:prstGeom>
              <a:noFill/>
            </p:spPr>
            <p:txBody>
              <a:bodyPr wrap="square" rtlCol="0">
                <a:spAutoFit/>
              </a:bodyPr>
              <a:lstStyle/>
              <a:p>
                <a:r>
                  <a:rPr lang="en-GB" sz="2000" b="1" dirty="0"/>
                  <a:t>@</a:t>
                </a:r>
                <a:r>
                  <a:rPr lang="en-GB" sz="2000" b="1" dirty="0" err="1"/>
                  <a:t>InterfaceOnline</a:t>
                </a:r>
                <a:endParaRPr lang="en-GB" sz="2000" b="1" dirty="0"/>
              </a:p>
            </p:txBody>
          </p:sp>
          <p:sp>
            <p:nvSpPr>
              <p:cNvPr id="21" name="TextBox 20">
                <a:extLst>
                  <a:ext uri="{FF2B5EF4-FFF2-40B4-BE49-F238E27FC236}">
                    <a16:creationId xmlns:a16="http://schemas.microsoft.com/office/drawing/2014/main" id="{892D6CC3-B7A7-4179-8DD2-789DD8DA2DF9}"/>
                  </a:ext>
                </a:extLst>
              </p:cNvPr>
              <p:cNvSpPr txBox="1"/>
              <p:nvPr/>
            </p:nvSpPr>
            <p:spPr>
              <a:xfrm>
                <a:off x="2414680" y="4538724"/>
                <a:ext cx="4586626" cy="520792"/>
              </a:xfrm>
              <a:prstGeom prst="rect">
                <a:avLst/>
              </a:prstGeom>
              <a:noFill/>
            </p:spPr>
            <p:txBody>
              <a:bodyPr wrap="square" rtlCol="0">
                <a:spAutoFit/>
              </a:bodyPr>
              <a:lstStyle/>
              <a:p>
                <a:r>
                  <a:rPr lang="en-GB" sz="2000" b="1" dirty="0" err="1"/>
                  <a:t>InterfaceOnlineUK</a:t>
                </a:r>
                <a:endParaRPr lang="en-GB" sz="2000" b="1" dirty="0"/>
              </a:p>
            </p:txBody>
          </p:sp>
          <p:sp>
            <p:nvSpPr>
              <p:cNvPr id="22" name="TextBox 21">
                <a:extLst>
                  <a:ext uri="{FF2B5EF4-FFF2-40B4-BE49-F238E27FC236}">
                    <a16:creationId xmlns:a16="http://schemas.microsoft.com/office/drawing/2014/main" id="{ECE4F48A-9C74-4C4F-8682-8729EE7D8EC2}"/>
                  </a:ext>
                </a:extLst>
              </p:cNvPr>
              <p:cNvSpPr txBox="1"/>
              <p:nvPr/>
            </p:nvSpPr>
            <p:spPr>
              <a:xfrm>
                <a:off x="2414680" y="5104116"/>
                <a:ext cx="5864939" cy="520792"/>
              </a:xfrm>
              <a:prstGeom prst="rect">
                <a:avLst/>
              </a:prstGeom>
              <a:noFill/>
            </p:spPr>
            <p:txBody>
              <a:bodyPr wrap="square" rtlCol="0">
                <a:spAutoFit/>
              </a:bodyPr>
              <a:lstStyle/>
              <a:p>
                <a:r>
                  <a:rPr lang="en-GB" sz="2000" b="1" dirty="0"/>
                  <a:t>Interface-the knowledge connection for business </a:t>
                </a:r>
              </a:p>
            </p:txBody>
          </p:sp>
        </p:grpSp>
        <p:sp>
          <p:nvSpPr>
            <p:cNvPr id="23" name="TextBox 22">
              <a:extLst>
                <a:ext uri="{FF2B5EF4-FFF2-40B4-BE49-F238E27FC236}">
                  <a16:creationId xmlns:a16="http://schemas.microsoft.com/office/drawing/2014/main" id="{0A81B567-89DC-4A03-A8E2-07BAABA8D2C5}"/>
                </a:ext>
              </a:extLst>
            </p:cNvPr>
            <p:cNvSpPr txBox="1"/>
            <p:nvPr/>
          </p:nvSpPr>
          <p:spPr>
            <a:xfrm>
              <a:off x="2825662" y="4815053"/>
              <a:ext cx="4440337" cy="400109"/>
            </a:xfrm>
            <a:prstGeom prst="rect">
              <a:avLst/>
            </a:prstGeom>
            <a:noFill/>
          </p:spPr>
          <p:txBody>
            <a:bodyPr wrap="square" rtlCol="0">
              <a:spAutoFit/>
            </a:bodyPr>
            <a:lstStyle/>
            <a:p>
              <a:r>
                <a:rPr lang="en-GB" sz="2000" b="1" dirty="0"/>
                <a:t>facebook.com/</a:t>
              </a:r>
              <a:r>
                <a:rPr lang="en-GB" sz="2000" b="1" dirty="0" err="1"/>
                <a:t>InterfaceKE</a:t>
              </a:r>
              <a:r>
                <a:rPr lang="en-GB" sz="2000" b="1" dirty="0"/>
                <a:t>/</a:t>
              </a:r>
            </a:p>
          </p:txBody>
        </p:sp>
      </p:grpSp>
    </p:spTree>
    <p:extLst>
      <p:ext uri="{BB962C8B-B14F-4D97-AF65-F5344CB8AC3E}">
        <p14:creationId xmlns:p14="http://schemas.microsoft.com/office/powerpoint/2010/main" val="419341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52347"/>
            <a:ext cx="6976102" cy="2677656"/>
          </a:xfrm>
        </p:spPr>
        <p:txBody>
          <a:bodyPr>
            <a:normAutofit fontScale="90000"/>
          </a:bodyPr>
          <a:lstStyle/>
          <a:p>
            <a:pPr algn="l"/>
            <a:br>
              <a:rPr lang="en-GB" dirty="0"/>
            </a:br>
            <a:br>
              <a:rPr lang="en-GB" dirty="0"/>
            </a:br>
            <a:r>
              <a:rPr lang="en-GB" sz="3600" b="1" dirty="0">
                <a:solidFill>
                  <a:srgbClr val="800080"/>
                </a:solidFill>
              </a:rPr>
              <a:t>Connecting Businesses to Academics</a:t>
            </a:r>
            <a:br>
              <a:rPr lang="en-GB" dirty="0"/>
            </a:br>
            <a:r>
              <a:rPr lang="en-GB" sz="2700" dirty="0"/>
              <a:t>12 June 2019</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6837" y="6145485"/>
            <a:ext cx="1952625" cy="687801"/>
          </a:xfrm>
          <a:prstGeom prst="rect">
            <a:avLst/>
          </a:prstGeom>
        </p:spPr>
      </p:pic>
      <p:pic>
        <p:nvPicPr>
          <p:cNvPr id="1026" name="Picture 2"/>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533"/>
          <a:stretch/>
        </p:blipFill>
        <p:spPr bwMode="auto">
          <a:xfrm>
            <a:off x="0" y="0"/>
            <a:ext cx="9144000" cy="55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clipart&#10;&#10;Description automatically generated">
            <a:extLst>
              <a:ext uri="{FF2B5EF4-FFF2-40B4-BE49-F238E27FC236}">
                <a16:creationId xmlns:a16="http://schemas.microsoft.com/office/drawing/2014/main" id="{97FCB2F6-0DD4-4C3D-B0D5-A634B2313A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115699" y="6219567"/>
            <a:ext cx="1810522" cy="613719"/>
          </a:xfrm>
          <a:prstGeom prst="rect">
            <a:avLst/>
          </a:prstGeom>
        </p:spPr>
      </p:pic>
      <p:sp>
        <p:nvSpPr>
          <p:cNvPr id="4" name="TextBox 3"/>
          <p:cNvSpPr txBox="1"/>
          <p:nvPr/>
        </p:nvSpPr>
        <p:spPr>
          <a:xfrm>
            <a:off x="1919416" y="1960606"/>
            <a:ext cx="5263979" cy="1107996"/>
          </a:xfrm>
          <a:prstGeom prst="rect">
            <a:avLst/>
          </a:prstGeom>
          <a:solidFill>
            <a:schemeClr val="bg1">
              <a:alpha val="40000"/>
            </a:schemeClr>
          </a:solidFill>
        </p:spPr>
        <p:txBody>
          <a:bodyPr wrap="square" rtlCol="0">
            <a:spAutoFit/>
          </a:bodyPr>
          <a:lstStyle/>
          <a:p>
            <a:pPr algn="ctr" eaLnBrk="0" fontAlgn="base" hangingPunct="0">
              <a:spcBef>
                <a:spcPct val="0"/>
              </a:spcBef>
              <a:spcAft>
                <a:spcPct val="0"/>
              </a:spcAft>
            </a:pPr>
            <a:r>
              <a:rPr lang="en-GB" sz="6600" b="1" dirty="0">
                <a:solidFill>
                  <a:prstClr val="black"/>
                </a:solidFill>
                <a:cs typeface="Arial" panose="020B0604020202020204" pitchFamily="34" charset="0"/>
              </a:rPr>
              <a:t>Discussion</a:t>
            </a:r>
            <a:endParaRPr lang="en-GB" sz="6600" dirty="0">
              <a:solidFill>
                <a:prstClr val="black"/>
              </a:solidFill>
              <a:cs typeface="Arial" panose="020B0604020202020204" pitchFamily="34" charset="0"/>
            </a:endParaRPr>
          </a:p>
        </p:txBody>
      </p:sp>
    </p:spTree>
    <p:extLst>
      <p:ext uri="{BB962C8B-B14F-4D97-AF65-F5344CB8AC3E}">
        <p14:creationId xmlns:p14="http://schemas.microsoft.com/office/powerpoint/2010/main" val="207149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92189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0"/>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screenshot of a cell phone&#10;&#10;Description generated with high confidence">
            <a:extLst>
              <a:ext uri="{FF2B5EF4-FFF2-40B4-BE49-F238E27FC236}">
                <a16:creationId xmlns:a16="http://schemas.microsoft.com/office/drawing/2014/main" id="{7A685D4E-7C52-43F6-8C3A-735FC86ED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581" y="6032486"/>
            <a:ext cx="4364833" cy="761506"/>
          </a:xfrm>
          <a:prstGeom prst="rect">
            <a:avLst/>
          </a:prstGeom>
        </p:spPr>
      </p:pic>
      <p:pic>
        <p:nvPicPr>
          <p:cNvPr id="8" name="Picture 7">
            <a:extLst>
              <a:ext uri="{FF2B5EF4-FFF2-40B4-BE49-F238E27FC236}">
                <a16:creationId xmlns:a16="http://schemas.microsoft.com/office/drawing/2014/main" id="{AC059755-B441-4E3E-8E6B-EB5ED9E02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08" b="3432"/>
          <a:stretch/>
        </p:blipFill>
        <p:spPr>
          <a:xfrm>
            <a:off x="0" y="1282333"/>
            <a:ext cx="9144000" cy="3589449"/>
          </a:xfrm>
          <a:prstGeom prst="rect">
            <a:avLst/>
          </a:prstGeom>
        </p:spPr>
      </p:pic>
      <p:sp>
        <p:nvSpPr>
          <p:cNvPr id="5" name="Rectangle 4"/>
          <p:cNvSpPr/>
          <p:nvPr/>
        </p:nvSpPr>
        <p:spPr>
          <a:xfrm>
            <a:off x="-2" y="4492874"/>
            <a:ext cx="9144000" cy="117148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a:spLocks noChangeArrowheads="1"/>
          </p:cNvSpPr>
          <p:nvPr/>
        </p:nvSpPr>
        <p:spPr bwMode="auto">
          <a:xfrm>
            <a:off x="2015329" y="4399483"/>
            <a:ext cx="5113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GB" sz="2800" b="1" dirty="0">
                <a:solidFill>
                  <a:srgbClr val="008080"/>
                </a:solidFill>
                <a:latin typeface="+mn-lt"/>
              </a:rPr>
              <a:t>Dr </a:t>
            </a:r>
            <a:r>
              <a:rPr lang="en-GB" sz="2800" b="1" dirty="0" err="1">
                <a:solidFill>
                  <a:srgbClr val="008080"/>
                </a:solidFill>
                <a:latin typeface="+mn-lt"/>
              </a:rPr>
              <a:t>Siobhán</a:t>
            </a:r>
            <a:r>
              <a:rPr lang="en-GB" sz="2800" b="1" dirty="0">
                <a:solidFill>
                  <a:srgbClr val="008080"/>
                </a:solidFill>
                <a:latin typeface="+mn-lt"/>
              </a:rPr>
              <a:t> Jordan</a:t>
            </a:r>
          </a:p>
          <a:p>
            <a:pPr algn="ctr"/>
            <a:r>
              <a:rPr lang="en-GB" b="1" dirty="0">
                <a:latin typeface="+mn-lt"/>
              </a:rPr>
              <a:t>Director, Interface</a:t>
            </a:r>
          </a:p>
          <a:p>
            <a:pPr algn="ctr"/>
            <a:r>
              <a:rPr lang="en-GB" sz="2000" i="1" dirty="0">
                <a:latin typeface="+mn-lt"/>
              </a:rPr>
              <a:t>siobhan@interface-online.org.uk</a:t>
            </a:r>
            <a:endParaRPr lang="en-GB" sz="2000" b="1" i="1" dirty="0">
              <a:latin typeface="+mn-lt"/>
            </a:endParaRPr>
          </a:p>
        </p:txBody>
      </p:sp>
      <p:sp>
        <p:nvSpPr>
          <p:cNvPr id="2" name="Rectangle 1">
            <a:extLst>
              <a:ext uri="{FF2B5EF4-FFF2-40B4-BE49-F238E27FC236}">
                <a16:creationId xmlns:a16="http://schemas.microsoft.com/office/drawing/2014/main" id="{AFA9DE78-649F-41D5-9C3D-D95B51EAA399}"/>
              </a:ext>
            </a:extLst>
          </p:cNvPr>
          <p:cNvSpPr/>
          <p:nvPr/>
        </p:nvSpPr>
        <p:spPr>
          <a:xfrm>
            <a:off x="2563436" y="1134024"/>
            <a:ext cx="4017125" cy="954107"/>
          </a:xfrm>
          <a:prstGeom prst="rect">
            <a:avLst/>
          </a:prstGeom>
        </p:spPr>
        <p:txBody>
          <a:bodyPr wrap="none">
            <a:spAutoFit/>
          </a:bodyPr>
          <a:lstStyle/>
          <a:p>
            <a:pPr algn="ctr"/>
            <a:r>
              <a:rPr lang="en-GB" sz="2800" b="1"/>
              <a:t>Connecting businesses to </a:t>
            </a:r>
          </a:p>
          <a:p>
            <a:pPr algn="ctr"/>
            <a:r>
              <a:rPr lang="en-GB" sz="2800" b="1"/>
              <a:t>academics</a:t>
            </a:r>
            <a:endParaRPr lang="en-GB" sz="2800"/>
          </a:p>
        </p:txBody>
      </p:sp>
      <p:pic>
        <p:nvPicPr>
          <p:cNvPr id="12" name="Picture 11" descr="A picture containing clipart&#10;&#10;Description automatically generated">
            <a:extLst>
              <a:ext uri="{FF2B5EF4-FFF2-40B4-BE49-F238E27FC236}">
                <a16:creationId xmlns:a16="http://schemas.microsoft.com/office/drawing/2014/main" id="{97FCB2F6-0DD4-4C3D-B0D5-A634B2313A3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783065" y="125074"/>
            <a:ext cx="2985826" cy="954107"/>
          </a:xfrm>
          <a:prstGeom prst="rect">
            <a:avLst/>
          </a:prstGeom>
        </p:spPr>
      </p:pic>
    </p:spTree>
    <p:extLst>
      <p:ext uri="{BB962C8B-B14F-4D97-AF65-F5344CB8AC3E}">
        <p14:creationId xmlns:p14="http://schemas.microsoft.com/office/powerpoint/2010/main" val="224596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itle 1"/>
          <p:cNvSpPr txBox="1">
            <a:spLocks/>
          </p:cNvSpPr>
          <p:nvPr/>
        </p:nvSpPr>
        <p:spPr>
          <a:xfrm>
            <a:off x="72008" y="77455"/>
            <a:ext cx="8964488" cy="8068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chemeClr val="bg1"/>
                </a:solidFill>
                <a:latin typeface="+mn-lt"/>
                <a:ea typeface="Verdana" pitchFamily="34" charset="0"/>
                <a:cs typeface="Verdana" pitchFamily="34" charset="0"/>
              </a:rPr>
              <a:t>Driving Knowledge Exchange in Scotland</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1018406"/>
            <a:ext cx="7227518"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827584" y="3798192"/>
            <a:ext cx="7338008" cy="22151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endParaRPr lang="en-GB" sz="1600" dirty="0">
              <a:solidFill>
                <a:schemeClr val="tx1"/>
              </a:solidFill>
              <a:ea typeface="Verdana" pitchFamily="34" charset="0"/>
              <a:cs typeface="Verdana" pitchFamily="34" charset="0"/>
            </a:endParaRPr>
          </a:p>
          <a:p>
            <a:pPr>
              <a:defRPr/>
            </a:pPr>
            <a:r>
              <a:rPr lang="en-GB" sz="2400" dirty="0"/>
              <a:t>Interface’s free and impartial service connects businesses to the right academic expertise for increased R&amp;D activity leading to the creation and development of new products, services and processes.</a:t>
            </a:r>
          </a:p>
        </p:txBody>
      </p:sp>
    </p:spTree>
    <p:extLst>
      <p:ext uri="{BB962C8B-B14F-4D97-AF65-F5344CB8AC3E}">
        <p14:creationId xmlns:p14="http://schemas.microsoft.com/office/powerpoint/2010/main" val="201874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itle 1"/>
          <p:cNvSpPr txBox="1">
            <a:spLocks/>
          </p:cNvSpPr>
          <p:nvPr/>
        </p:nvSpPr>
        <p:spPr>
          <a:xfrm>
            <a:off x="179512" y="107268"/>
            <a:ext cx="8964488" cy="56028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mn-lt"/>
                <a:ea typeface="Verdana" pitchFamily="34" charset="0"/>
                <a:cs typeface="Verdana" pitchFamily="34" charset="0"/>
              </a:rPr>
              <a:t>Interface</a:t>
            </a:r>
          </a:p>
        </p:txBody>
      </p:sp>
      <p:sp>
        <p:nvSpPr>
          <p:cNvPr id="3" name="AutoShape 2" descr="data:image/png;base64,%20iVBORw0KGgoAAAANSUhEUgAAAx8AAAIcCAYAAAHgQCMpAAAAAXNSR0IArs4c6QAAAARnQU1BAACxjwv8YQUAAAAJcEhZcwAADsMAAA7DAcdvqGQAAP+lSURBVHhe7J0FYBPXG8C/JPXi7u4MZ8AYDJn8YQPGhsMGEwYztqFN2qRt6vgYsMFwdx0wnA2Gu7u7llKqSXP/73v3rk3TpE3btLTlfnC9d+8kd8++9z35HsjkLBR8n+MREO7MFAqEO3MkuS5C5syZA9evX2d+hMlkAp1OB2fOnIF169ZBQEAA8/f19WVuPz8/0Ov1zI+QI8RByDkkh4E5oTV3ZgqlUrmHO2VkchHLli2rzJ0Zw8+vGAwa5MyPZDLC0qVLX6xcuZLEQyKbN28WVqxYYb+80Kr5nSIRsbEC6DR2379q1Sph8eLF/G5BoPfBxOEQeZWrkAJhzZo1bG8JneeXWsfHawi/1CqgGZlmoJpHhCULFy58fSJl0aJFy/h3C7t27eKulCxZssTAb0lB2O5/+VUi4OstDFy3RjDPManlFCkyBgwYwPbm9O/fn+3TTBR5BUp9EvPnz+eulNgMEL2WXyFCkUFsvHRBKD5+NHNL8DtSwE8nQhFjLXL45Xkb/q2Mbdu2CV988YXw1VdfCVu2bBH27dsn3Llzh5+1ESA+Xvwsnscc0WXJQsEzJDAxYihnSICfT4pnYM7byU8z6PclLCMlXfLMASj5/pWxYMECpn3PmjWLBCxcuXIFypYty8/awGjkDgB3Dw9Yf/4cREVHsWOFnw8IASHMbQsXF5d23MnAcOeu5G7CYLBZamYJryRCzD+6cOHC4O/vzzb6+EOHDiVr6rCKc1LtNiYmhu2FwFBwcXNj7mQkJIgXmBEbGzuZOxlz587lLoB58+Zxl4iz2W9lB68kQrC6y10ArVu3ZhFBm9SqIaVKlDVsn4L0BFJQmAd3JdKvX7+fMFL4kci4ceMAi0t+lESPHj1yTWtGhkFhXYbK57TACPmV35ICVy4vUiO1WhYmCn6VCMkw2syha/jleR9LhdASewLji9Ur+NUpsUc5TE0PeVVVXgX9OHc7hPS0pqI+UgUvv9q7d+/E4goDgtxf9+3bdzbzSAsM+Nldu8GXjZuww0IhARBBQt8v0K73wFz4g1KpnFKqVCkmL27fvk2/f6hPnz7N+SWpYjKZvsHr/+SHmSZZhFAZWrBgQShTpgxMnDiRCdyIiAgqR6mtCYoVK4YVHCO8ePECihcvDs+ePSMBCcHBwfwJ6YsQc3x9fY8GBASIoZqLsIwQrVYLP/74I/zxxx9Qu3ZtuHDhAquwkD/W7iA+Pp7VIu/duwcqlQq+//57KFGiBL87m3NIZn5Lem5Gn+Go+y1xdA7JVigwJBr+/ht3JVEiLJjtq/06nu3N4Y9I9gzinZnThQ0XLwjNpv8ugNdwYeTmTfxMcvjtifeD9yjusg9+e5bzyhTDE7duweOoKFh86iRUGBPK/B69jIQyo4Ph8s/DQDH8Z+aXFgfu3IYEwQSNsZjF+jKM37cX8gf68bO2KZE/P9vPOnYEXPU65t53+ya4+2uZ+/25s0DhNZy5czfqETxNYaqyqOlw7wzBH5HhZ/DbM30/Q5P0jZ56nQB+foX4mSwmJMB6VvX1OcpdyWg5Y5oAPklFARULKittSdYgoc6dOZpSvFgloqOjhcePHwtB/+xM/o2BvknHOo046sJOUq8RaTVXwSSMBaWiPwSFtmR+vpq9EBD6NnObo1PPEAJCByq8R1HHNZz4aRg0/G0CCEFhGa555Ti0mqlCYMj3S5Ysgb5nTgBWk2BhzbrQoWNHKPbruHgIDHVl1+m850NgSH/m9tEMAVenX8CQEI1VAE94GVcXPF0nYdAXw7N7UGi0wfDsyq5NlSFDxIfbi9b79PXwZ6yYuvr0ifDvjeuJra78ityPVh219q+/hBKjg4UrT58mfh8BVHRZotU8w+LMhbn9RjZle8Jfe4O7UmA75VKEFMq3AQtdFW4BEDz6X/QVIEAXAfHGeMwxxcULk2Avhih8vcXjgBBQ+Hhh0Tcmb+QQhL6x+NhQmNW5K3y+egVWJsrCri++BoW/pirow67xy0R0mguYa2qhElIdFLHFQHD6B0ubyxiKV/Hsh3gui1suUV6Y02XR/LyTOyTMcoUE+fGzmSZrUq5OfQ0UyqMQENKD++QtdJqH+LcEZhcmR0Af7LBwfKVFCUtdOZBXWQlx/A/7egukoDFcUJ6lknpsRcierauh9Qefwra1C6BEmQrQoFkbfiZjkEz7vnkLmPpRF+6TOmlGCBZRhdzc6DoIpw6ywNBsikCtejd3JcfXey93JcNZ70thnAxFKnoIvySR4/t2sL3JlMD2u/5aLOzfsV7YvjZpIITCP7mcIqS+dFtYK/dTg7+edbJYhqQOVeW06q3g590YvHEjdOpLWLf+mrnN0QwpLr3c7ps3E1/0aXSU1ZcNCAhoxC6ywc0r57hLZNeGJWxPEULPbTdnJouIg7dvs31UfBzbkz+rfqP7u7/WCduvXkG3GIixBgPzvxf5gg2O2Hb1MjsmpD3hjd9K78dfNQmdhl0k9aNgWCS5terR/CoRrbY26Lw+wd9OwHPn8d6NWA2eCF5eFZiMTTdazWLuSo7edxl3JUerjrnx/DkLrHyhAcJd+mjpY23ATqYC5RBix/pFbE9IEUJYBibtF5w4Lqw5dzZZANP11SdNEHZeu8r8q6LbmCDmQuke2iT466UEEyhFQIUJY1iEFgjRsz27x1IPsRV+aWC7cVGp6IMfso4NownwZS/O/XtCoJ8AGk0ddiyhcs1fsWBBAKMBXkbHQNkxoeDm6gq7byTN5bAXjAC2r1y7Adu379yX7QkhwURt3uKBtMfweH/ebKhWpCh8vmo5dK2NryadI9B96aeh0H7OTBr0AFfQ7eTnAyq9DgR9MLtn0+VL/OJUMBjW9OnTB5qVK88OX8TEQkEP3mVvNG4XHRyF8A5GylXwVfuwYx+fXizS/PycMIf8htq87Yh3GDzlmqOgyLQBvyTHwV/POrzZXr19qyCND7Nn2Kq9OL524K8VKBUyBGEMBIWhqm4d9jEWXL58GW7cuAHlypWDEydOQJcuXcDT05OdO3nyJDx69AicnJygXbt2NOANGjVqxGZUdezYEf777z/WDVunTh3Yu3cvtGrVCvLly8dGubz11lvsPnpmyZIloWnTpnD8+HE4d+4czRmBGjVqQJMmYoelPbWsDZ8NYMXLhwvnObSWlU3VNetYi5CcQJoRkoVkzQ9TLiENVqdP9fm5NkL8RpYBwfkucyucVaDXmwmsnARGhDm3qNblo/6An80bmNXeJKy29GaQ1FMCCeT4uFGgCp8KCYUjIWi0ijUnm+JuQGBYGX5VIvRypBVLY2vJXcLDEx5ptK+sCHA09I00VKlvX6z5Ye1tMconcifLVVr1dnBxeRcSFM4YVo3g4bMTUKKIFi/6DIVcFXaNb4B4vc57EASGZMEgCa2GaYONpk1ltY9dWOeX4FfkfjAnLFq0SIiKima6TcFgvfD85UvhaUQE6iOacH5Vpkh9kIMfapVS3VmjeQNj/h98kYV4nGK8LOaHac9iYuD43TvgibmiHQ0S4P0iuQWdTjeOO20gsNzgGSAOhIiIRT0Ea4BFChSgw/PMU8LXB/U49Z9MZ1Ori2KEfcr8dZpTmCs647mz/Die7bMChY5rrVhXd8UXITBSck0O8fX1ncidNnkeG8O+C0b+InRZsoC55x8/loO/kSuHz6LFbM19cwX2RAh+06yFZs0s36xbjd+JKd5BZJuwpZfnzgwhCc2MPke632QyPUBnSeaZTqRnMLy9PgFB+RxCQ3dxn9wFBSSRYDIJGCjCTxv/Ev43f7ZQOixY+G79WuHTJYuEMmNChTH/7Rbuv3ghBOwSm+IfR71ke/6YxOcQM44cTmrcw/3AtauZ+2d8tiX8dhYh3CuRCCyGKDeXGh3CfQThTaycWMIfkTfg3yTcCA8XTLi/9OSx6IHEGY1sf/npE4yAKBZhBt4aK8EfkyxCaE66xKUnT4SLjx8Ll3H/Mi6O+ybBb7caITSCJMZgEK49e8p9rMMfkaVkW5GFAbGZOzOEUqnsQPuMPsfsfpq+ZXWk4aNHj2qVKFHiAj9MgfSMrCTbIsQmOnUTUDkdwZCiQjrVLl+b0KADhaIEu18w/QgBoVP5GfvRadR4fyjePwuV3oHc9zVDM5IXBsmxu3am1wr3UN5YokR5AqNG1eNXpY6fj3DVSlHl5O+45pBcweyjR/ini/ywcjl3iaQZKRZtSlMPHeCuJMDHR+xJsgWvotvC7oSR67EICJrjUW/yr/woCdbOYwN+SSLj9/2XrNuWSLXjyMdrMr8sEXqvq+HP+JEIa8/LRl7J/BDzif0lx4bB7ls34fTjR6DQqgFrV/wMIUznjuRYSbnDN2+i6WD8SEQIGYNFknfSmFpzFMofaffpquXM2ABtJIOqThzH3AXHiu+ojM+6lg1rZH+EaNXJFKlxbduzfu0WFSpCMTc3KDM6KbLerVKVuywws+Qg8XunLiCY6W2JKJWHuSsZfu3fZfvV3XpCxaI0EN0MjNiIkWI7XEKgOJkou8j+CFFAKe5iRMTFAuoh8DQmBp5ER8OTmGh+BqBSocLcZYFFTqCc9d2bzWFTvwHcxwwbBU6d4kljxW8+fQIl8hdgCWPGx5+Itb1XRPZHiNK1Lnelyawjh7jLAktLDtQ7iXSsUYMaOJk7kQTjH9yVjF6Lk1uJeBT5ghVV36xbw31E2syawV15GT5yI1+wv1AkNFDIF+jPmi3KjA1lmwTKipRlE6Ed1ZNfwrR+c8wrDIG7LGY2maPX8atSxzXAz/Yz8gw69SD+vTahtil+tXUsamrWAF9N6qZ8eDuYLRw5vCfno9PcPnH/Pv/05FirRVkllUixu5/bxjPSTBBZxKuTXhI0MpKaTajm5OSEHsJECAwbJp60A2/vFqAS9rOxYCSMSZ4EhKTvu0LURZ0NLk8MRilDKbpCYMg6fiAjI5NjePVFlp2wct0BJOv1y4G8kqaTzODt7Q3h4eFsT5Z1xo8fz9wUX7QPCgpilnd+/fVXFCvmzTC5g1wXIQQNjg4JCWHLUTx//hw8PDwo5bPB1GQCifZPnjxJXLoiNyEXWTIyMrmIXJF9X6fiKtdFyLVr15jhY0lgk21IsgVpQm2falU3b96Enj17wooVK4CMa9aqVYtdR8gR4iDkHJLDwNQvrz8l8xozc+bM/GvWrMmc3cJRo8pxl0xGkcxSmEN+/HTa+HkLgf8kWwpE7FTSauweuUi/d/fuXXZvREQE+/3169dbmZCUx9m6dSsLBGtcvXo17UhJo8cwrQ4qDPiN/FKGtMyRBNmm55fmfaQlj/755x+2twZdwy9PicWAuDdn/Zk4SM68WzY1u5GxZiPnCfNVdiSWL18u2kvMy2DK7MK/l02gTA08f5rfloyFJ80Mxfh4Cb/zYaQpRi7a6AqmYkni/PnzwoQJE9hSFVqtVrhy5Qo/8+pWSMhWliwRzSwRO3bsEFCxE/bs2SPo9XqWSr/88kt+1kaACAKzV08k5grcU+AvPnUyWaT4bN9iNUAx5fMrUufhw4d5P0LMUycF/rhx44SoqCjuI3Lp0iW2txohOvVP7CSHRQZtNCgB91V/m8jPCILRZLIaoJcvX+ZXJEFyyxr8lmwj2/tDqC9DgpbDoCUbRo8enbgOVZrrTwWG/cZdiXSpXYetQUVcffyI7YlPl1hfMonWuTIHcyb8+eefbG8OLTWR3WR7hLx8+ZJN6ibefls0kC2tQUUb9QJKYAIdxZ3JYHavzLCVjtdfSD51XMI8URC//fYb/PDDD/DBB8mtgJC1oNcC82LLFiTw+eUpsVhY0hrMnF8q/Ptv8pVCSajfu3ePHwlCXFxcthdXrxSp6muNVKu8EmnpIVq11VHvEvPnz/e0tezr06dP6R2yd9g7J1tX2LGEaly09lPbtm3Z8ZEjR5gBs759+9r3DF/vs1jO1WHzQJDnsbFQOCQgXQbF6B2o2b5u3bpMZlBw2P37iMPDz/yBOp24sEmhQoXYOlTUn0D9DtTXQOU7rTXl5+fH/GhkB5XFtGbV8OFJC5/khiZua/j6+q7C7+rGD+3GPPxo1AvJRao09OrVi1m8ozCqUqUKYC2O9dNgUczCkSovLVq0gHr16jHreRLZmkMy+lvSMzFh5EfnC+aZTugZmflW6R0sycwzXzn08rYgmXD9WfL5fRL8dhYh3CsR1pjoM4qtP9VjKeotNtaWovu5k6Hy1eCWpETS/anBXiAbeGXjshTqEbDp0kUoTmU+0q5SFaiEekntSRNg7flzgEod80+LqsWKgxA0mq0/teLEMRCCR0NR/szUcHd2gQSsYhcPDQTFqGFQtmhR5t950TxoNXM6tJmVOxdeSw6mcrJlQoT+u4tSvbiEM4edyAD8dqs5xF7ofu7MEOwFCIvaHR3zM1mMWl0FtJoN/Ihe5H229/GpyPaW6HXCzYgI/pqC4OwvzlBiBiNzASTUudM2AaJt+/t8XoukT7GmG3OkqdTDh1dm+9DA5Od9vNpj2G7jR8mwXWSpVAZwh6/xx7Zinf46SrVZzMIcgPUIoSonXz6bLMkV9uR9PCYn0XpnDseuGlZMDKs5eRQpwr6x77lT7Pjt8hQsZhgTZmKAX2dhqNPcAEO8aOvdz68AhucWKFJiP+ZXscVC6y1avk4TX424kKB5R4+lwXkzKpM9dMy+eiyqft66RWzso81Klsaqs/W54zmcTgvmCS9Qg2crz+F3keUi4uwjG63Ctla5SwXbOcRkioQAbQQKyzsY2z/jCxiwUs0m21vjeng4Mwjgt2MbTNrzD8T7B/EGP4HWW8oTbLh0AfK7uMCY/3Vkx7UnT2D7ur/ZMETn7avA4qkVhp2YQwYNcgZfTNTLl4vThrMcOwVebs0hhP/O7eK3cbvvZPeLn8qh6HRvgY86hh9ZJTdHCIMSmo3iOFciRQhLYjkQ9pKvCMcqhpphtViq0YzIcOqhdafu377O3Hu2rGT7zJLCukNm8FX3o+Lqg7mzWbGFtaSv+JlswNz8qVadtIq9NTSj3ucJLJG3/vwjVRnCL0tk3451wvZ1C4Xdf69gxycPiX0WsTFibYbq+5ZIZbktKGGkF/aS1tBqxvJLGFu3c3mi9UpptcjX2/r6XYRG0527UkATw23jpFqPEfEIdZCnWMOqDd5eByBk9F/8bHKUiq21p06GLZ8PwCrwaKykCeJKn7dvCZbN4QqFoibW+5NNAKRVdd7t0o+5I58/g+2YU97r+jk7dnVLPm6NbJK8X7UaHLyHKo5CAUdx/+682fBghAbcg/zADWtCRd3d4c4wscNx+7WrMPvYUXxFBTyKjoZtVy7BS60/eDo7i2aZMEzNTUbhu7H1p1BZTN5lmGAccfjkGbh05iR8ceUCHOvyKSxbtgz9TWTXa7B4EcfZuTUE+YuRaxDKQ0LceVDAFRAU5fAFyfxQOlrF/bwXQ48eKvD2Tt7J7De8BHeloM3sGYIvNZdIwo42ytJWii5bOWTbGnE1NimHELevXeQuDDWeQ6S9E2nEPIfQ70hrSblhQEhIOUS6p+bkXxPdZA213tRJydafIthLWuH683Bh4YIFQky8QWzU9B4lHDtxUrgTEZHyHsxN3JUSraY3d6XAugxRKPtAq1ZOoBCasGYA2rTqcFB6zGCKok5zhF+ZyL/Xr8Gd5xHcGgPAyaEj2UrRmLPYsT1Qjrh74zK07iDmaMo15SrXYG6G1ODI98aEBFjUsw/TmimF01pSgzesg3jz2bdm99Sa/Ctcf/YMFnzag91jwrA//egR3md9nTNLKo8JhX6ffQY1f5/EvrNe2XLQqEF9KDfWSueis9MIpq3r1Atwvxa3fcwOvFa9HrOquLhWluLnp7wfGcnTmAi+jNXUlmtrWTrNc36JUChIz130nckbUTNDOsoxO6Eiir6J+nNsdKVShOj1emYFk3sxzpw5A/fu3WO9kNRjGRkZydaIoi5W6oE7evQomwJN3bxVq1aFsmXLsnWnqlWrxvzpHnrGG2+8Adu3bwc3Nzc2o4ruXbt2Leuxo1Et5H/+/HkwGo2sx84SW51RDF/vF0pByB/jFwgeAb6QIEA0BIaIi2TlVmQ9xDaO1UMInfoOs/DjrbbZ7pXrEeWouOVo1CN4GhOx9cJSDsmNOPNamwR9Mz+VDfh6iyb2qAoXSDWtUbWxmhnE/CzBFy0xNkxYcfaM+KL8xamKya9IJNdGCP8madR+YgeVZcKjEoL0Nz91J9xj1ZP8vAdhON5nNS1vNblXM39a0S4raDD1N2HYti1ssAC9YO9VKwTtzh1Wc0lujZCVZ0+zSHgRGyuQNTz6Njp+b+4shwVq6rWs4agIujvfBAG+xaOH4OryN0RE5YPx41NW8yjroubbvlp12HnxAixE/eCz5UtEC2/Ztt541vLlmlXCD81aQNM/Jou1SKz90aAKz0A/iJZWXSO06r0QFPY27uPBxcWZ1TqfRpSCAgXewpv+wHAshdW9d/AhTbCG9iu/y8FgNiUiYmKTDcXhZ/MGvMhyJaFOmjpuhLViOWeA5eHQvzewl1RQUaVVa/iZvAOPlLt8VQZrRXKugL19JsjMM0wm09/sJRDulW747UnoNGHc5VCyrWynj+owfy5sOX8WdnzzHXyxYgnc8vKBdrNnQIfqNdga5e0qV2FtTAMaNoazjx7CtWdP4am3L7uftGfLgLkT8QJaz5oO14eNhIN37kALKtuROqVKwdkhQ5mbwNs2K5VK1hFu+QyFjxcUy58fQj/oAL/t+w+eRscAmBLgrlpcq1AiVe3dgWRrhNCeRiTSCgh3Xoi1wXyuruCiVEFRvlD8o6govAaFJbqj4w1QnY8otBYhcfic+5EvUtiIv/n8OVQslGSHAG+zGSES0QYD3OXvRFS3MNCf5yIEi41Mr0GViWccwftZks/oM+j3uTNLybYIsYlObQKFUgH4H7PO+xActp2fsQ+/YcVA4fGYGVImI/3m1c/0oFPfw+Bwwyp6Ee7zmsE7iSxJV1OE1rrt9nTVfKx0AbMxAV5elfgVrwG86ijxCypc5px+8CDNAK0zaQK/WsRyGoI9kbLVyvRocyCVnr28g0ZTh38v43lMjNBq5p9CuzkzuY8I6/61hUWE0rXS4pTmYA66z+9IiUUEugTr6Xp+JFJh3Gj7c5qDcHzze1o4gbhsNXInIgIKhQTAf7duwK7r16D9vNn8DNaGqPvXBuYDEoiBzVqAq3/yairDZEq2mk8igwY5U5MHQdVsGugQHxfHupvJzQY+IDeHj6LI38gOsolsjxCpeks0mjYFinl6QjGs+hbLlw9qFijIz3C0mqfclYRO3Zy7Epl59DAbR0x95OYc+n4Id1lQpgSbDK/Q61JELnF48PfchSgUH3JXtpDtEVLCMx93gbjmlNlGC+QnR0i6WEJQlOauRFROThD47y5QWeSSsuLC87bBXJHAB0HQ+lO0oaICb042a++ziOSsJtsj5Dxq4Hajck05FyUodC13MWjNKKNOjwpiJLharE1VNszG2L6EhESTDSo+KiaxqEL9b9qnPZgfJ/VVenI9Wk2ilRdartt8Kx4WJFSaOIadKygNMrOGWVXVsvrcb1WSpZ/UOn9qYS3NsnJgycOXkdku1F8NaQQEgbJiEb86JX5+bvwyYfNl0XKQJax5PDV81Mv4pTZJyypd3sJGpDyJiqJUn/bymj5e/kH/iIvgW5JqldkcnfftRSdP8LuSiMcq9KuKjFfbdKL1GgkK5Ri2/hT1LNKW3uW7KeDofmkNK0Gg3rpW/Kx9YOKgH2UxkJnmFxkZmSwmV2RNKte5M1NkV59GZsh1EUIWd2hMLoWtEnUIsmBE6075+PiAJ2r9dJ6WQ6Jjuo6WQAoMDGT35oYIyRVQhEhgQLNNQrK/6+fnJwQEBDC3BJl9Nffjj8vRyEWWjExqyCnGgeS0YlEuETKPHIAOxFoGmTNnDrRp04YtmyWZYaRKIdmMpvRbo0YNePDgAXz//fdkAR3q1KkDa9asgZo1a8KdO3fA3d2drZ1JNqffe+89NhGMJoH9+OOPMHXqVOjWrRvs2rULfvrpJ/6LScgZJPNkfwfuawwZoqVFYQnKS0WLFmULxFIGGjt2LJs52bhxYyDj6+XLlycb4PDLL7+wa3/+WbSVRTMracYlaVeUySjDWcscMo5BLmEciDUJ8iqRJYiMjIyMjMyr4rUXwYsXL6ZxkWzygclkYvV9qplQLwtB7j59+mRdOPlp6oDS6SwbDUDQhAqqqdHIAqoh0WYSNkJQaCfxgqxh6dKl61A/6kLrX0hhQLoQHt/o16+faAr6NeS1zCCo2ArUjfjZZ58xxbh69er8jG2ohYmU4/Ss8mITH81gUMK0YS3fhvEdPuKeaaPQaQC1c4cMh1m4cOFQLAQm5M+fHzp1SjvvXblyBQ4fPkwZ5wkWGMW5t0xeYtmyZbTgMOnSjOPHjwvklx4uXLhgfV1Fe8CCOa3Rmk+jo4Rr4dbXT5GgOS3g6/2cPzVdLFiwoIVkm8UW1pafNYdsvGAhY3vOjUzuw1qioISAEoEfpY90ZxLdyHdtTYUk2KhXX29h3snjwtuzZzB37xVi5jUfUy7x08b1qY4htwZWo+5aLoq3d+/eNDPEgAEDhOvXr/MjkbNnz9KazTmq1U4mg6xatUo4efIkj9okaOV0rC4I0dHR3CeJmJgY7rJOfHy8gAnO/gRiQ3KQvzSR4r9bN5mbthiDQTAmJIjHtuYY07h+nca61TILUHIUkKx7WWPKlCnC7Nmz+ZHIvn37hOHDba/IRVVVfOYB/hN5ktdCB6HSHjMCP0piw4YNTDG/du0anDp1ivuKkJKKaSBxT6jVatbzLUGddHbpJFp1J1TC/xJCkwwqK/11gIoQCEGh0GD6VDh17x7zZ3PpEGm2aTv8vZ39BjD9I3++fPDCK2kVHrJJUn7iOAD/oDTfARNyQs2aNZVNmjRhx1g4JDZEUC//oEGD2KrMltBCjM2aNUu2WjNdL4GFRNY2YrxiXuue9BcvXrCNlO/p06fDhAkTYMaMGcxNPd60b926NduTP2WWDJGgiLQsikz+gSxz0FRsKXMQikA/tknsunRJtNYdGJoscxDhMbHcZReG2Nik6+fPn88SupTYu3fvDpfwt8xByQorVqxgbula88xBhQu1dOVlXosMggk7buvWrfwoiYoVK0KlSpVYwnd2dgZq0aFSldyUmGhPCUDam3P//v3EYSNpEhr6LzglnxRsjc616oCg07PNhS9ylxr1J43HZG8U18BKg379+rndunWLH6WElo+nFj1Ckha0tDwNgbEFSmZqBsaXyLvkWdFoCdWXacxT6dJJlga+/vprVn2qX78+nD59mvvahqpY1CRM91DVIl1NvoKgQH3CZGkrYvWF82wlE6KEhye0LF+euc89fgyXnommK4q4u8M7FZJP0s8X4AtRJPoCQuzMpaxp1wsLgzB8b+6THKlKKTV9ox7GBktagyQLShChd+/e8ni+vAIm6hjLVpz0QoruypUrM956g0q5z/at/GkZgyn2Pj4plSo7IZ1MWi/WksGDBwtfffWV8OWXX3KflND9GA7v8cflaRRYCiRfVymHgVUetv6TI8GMEoff7ULDx4sXT7vPi3qXqcR0dXWlurpjpC4lcuq1NlPcU+PD+XPg7ytYBRLgNwgKFYf2ZhJqhSMh9PHHH7P5mKmBBQurZqKEqYBK+W3unWkwHj7FnU48ynmksLQqsWDBAraYzTfffAM7d+6EgQMH8jOsRYTqtPxIhKooNBSbFrYxh+qwI0eOZEohtZykF4yQLK0GLlu2rDhG0iP6GdxzX/a7TPfAakazzz///DD3zhqoqdbJiWYJcw8OtTKZhHsQGFKW+2QpKBmCMDn8iLpVQaPRSJNn12N1q49er08KGAeDYf4NhnXK5jPEy8uLpTOqztL8F1owyRKaXB0cbHsBx+HDh8P48RlXk2xmEK1WyxI8zTs4e/YsjBgxgrXmxMXFsck8WPdkL37hwgV2Pa3mVKVKFdRHQ1mJW6hQIfaB1DIUHh7OElxAQADLMHRMdVuaUR4WFgbFihVLlgHNwfuyVU/y9fU9iu8ptoW+ptDS/hgGaa8m7wBSyyBkYaBAgQJM96NJZb///jvzp0aELVu2sNXEKH2SDtmhQwdWcN+9Ky7WT2ntyJEjbIIZNb7QymIdO3Zk56dNm8auadq0KTRv3pytZGZruI3NDJJTyGgGeRXfZfmuGPn50esFP8wWzN8hJ4RBWqSWQWSyEEoc1mj4+29sD94jmX3gNefOCh4BvoIzX3yGUPKebUNCglB+bJjghMfXnj1jwzuqTky2FnEy+E8nQhmEn7LJuvPnmNL996WLwpQD+8XlofhWanSwMOnAXrFHXT1C6LUs9TFUBP9pBvdKxtWnTxN75lX4XSbcd1owTygeFsz8I+PiEhelIWjcl/TNc48dFYfEoF+TP6YwP0v4T+cZsrX6kiF8vY9gTCev8lD/Q6yxFNbnbFozTSuyaCWK3w7sA3XrNtwn81iWnnlJgtCjrmHVuGqR1JclsAyDRHTe1MJQjbnptaTLBFT8gkbn7d7GrIBK8ZB/d1Ec24RKM5dA/5f8FodAOgh3vraQDsKdmQel4/fr1/IYs86hO7fFpuscSMYkiI+POIHGVXVNbHnBbxPgP1C6vAt6fTz4+bQHffBOtuB6vPFLUKjOQmCg/S1BGFjUoVZkdDCER0XBij79oHvtuhCXYMSfdGJDLwi6Zsx/u8Fr53YAv8CMfYsFmDiOYyE4iR++EjDNUEH8yhIM/v4IVHLf4IcZh8cjQePWCBoTR9K7we+Twb9YSTZy4X//+x8UQcnE5rsIqgoQHJyyGVmnngcm1QxQJKyDoLCi0KOHCqpUKQ8uyv5ggrvgoprJWv3i4rHGAVUgOKwYaveFwBUKQ7zCDVTCSUzun0NQ6FKsSj4AV9eSEBdHAy2boVsJOr3V9OOQROVQtOrnLStWKrh34GBQY8IfvXMbviXvrEWxfGuEGiqMCYEbuK8x5VeI0/qzDBOgdBmQIF5lE4yEZT///HMcP5TJBH5+fqm22QeY4qd9VKu2e1+F2NH/cY8e8DwmGsqODYNaxYrDv19/AyVHh0BxT0+YWK4Sa8499+gh1J021WGFnSNI/4sMGeIKhTy/RNcIcHauyhIvWeBOMF0HhdATc/kzUJhmY05th8pcMLi6eINfkAJ81DQS7k/M2ePYc2yh9WoAJuEEraui0KpZX0DBfJ4QEYk1KV5vXfvZAOi6cB40rVgJDn71Daho5Ksdy+rS2sd6vf4IP5TJSnTqaZCQMFgIHsMOaVnIc7+MgDqTJ7JjBtaS74zUJK4e0n7OTNh141oCBISmPXxGq7kL7m5lwMdPie5pmM4GQWz8IHBSHEYR9QjcnDaBoHDGNHkS9dURkN/9LiQoSoIpfhWmldb8KbkUnXomSgVWP5XQ/bNL6LBkiXAnIoL7CML0w4cElZ/9k4Zy6+LguRa9Llmr36SD+1kL2ShazF2rFtZdvMDPCGILHsY5vzPHkPOqWObovOdjMfM5oO5Rp1QZKIMlzXYabkGShEbX2jEPwhxZgrwiSAGnuS8hojQxp0RYEDyOjqbFcsvDmDF3uHeOIWdnEAdjnkGw0KrCPGXsQqFQXOPO14rck0F06kEgQFVwcZoJvkHixIV0YpFBcmSzYk6FmtW4M+NoNMXBWViGusE7GJd7QeXSA/T6R/ysTLrQav4l0bz/1k1KyymgfpL0tp2b6yD8MakSFxcjbFs7nx8Jwu6/V3CXIOz6S+zVfvH8abJrzKE6tcI/qYfeFruuXROc9L78KP1g4cF+q9z40cJTK/PrHQEPtvTj6/2U4snWe0XExorx6OudrR2q9pLxUkGrXgkuzt3AYIwBhckLjKo94AxOkCDUwKfOhcBQF0zkC9E9D3WIcHB2DQB9kH0Lx2KA3R+lgZHbt8LCY0dhx5ffQPvKSbbLzPtBWEuXAhZA0Og0hwrbK0G2r1sIzdt9BPkLFGbHuzevhHc6dGf+7338GURGPIPjB3ZCqbKVIeplBDRq0Z5dd2DXRihboSqUr1qLHbPlQZUKMPkFJb4z0IhhPjsxRqcHd70WQJnUkUwRYtIHi30C1K6PvF+1Gmzt/yW4BeshLj4eXJ2cIc5ogLEfdISRWzbhTUnRaMTfcvLD3+L30u/RdF1i4v69MGwzXs+h+e8v4uKgID6XPQOD5LGXFop5Jh+RTWRIgmA8Sv0gh46fgmsXz7FBrsT1mzfhwL59rB+ErN4TLIzSao2kgjEgRLzG1zsGnJ3dWJgaDGRxbwYG7gNwUvhDguk9ULqchMhIAE/Xb1Fi1QKVsl96l/lL/0fbQq2uAmFhma+n+qj/K5Yv39uP1T6w7MxpqFW8BKy5cB702zazSN824CuoV7I0/LxlIyzt1pPdYlfAIvZmkOuXzsAN3Np1Sr5+/c6/FkP7zuJsvF0bluD55HOWpAwkkSKDYBozN8pAU3YNmElYJsdMk3iOX2tOo9Jl4PzTJxCLGUS6TkLKfFJiLDt+NNx7/lx8Bm41MQypc+728/Bk91LHq1tA0vx3CcvnE+nOIHqdoGnZCj4pURaunD1Fw25gnskA2y5fEq1H0uMwPk990gPOXLjARuVeLlEUNLt2YkTlnH4Qu6drMvx8BPzSy/AytgV4uDTEr+wCSkVbzMUN2Adr1U/wqouYW7FogHvg7EKzzj5ipVl8vBFMwnEMflcICmvAnmcNJTx8ERsN1zEyey8Xe1/vj/KGthUrwqVnz+D9WX9CtbLl4MrDB7DsxPHE0tGRVK7xBtsIyhRVazeAitXq4me6MD9zdmJGqVyjHrvePHNkhOqTJsDNF8+hQuEicAu/39XZCb5r2hx+O7gfjn37A7hTSZ8GZSeMgXsvXkCDMmWgiJsH9Ssw/6ODvoMSY1DiYsbsXa8+bLx0EV54++IZKicU8HaFilDC0xPWnDvLrncEFQoWhAa1a8DSh7ehR+26sG36VMwcWNrzufyFPdyhXqNGbCOWnj7J9qmiVRuwMHHCdGjAV5+M2zlMxU8BXLZD/MtKoHT6FNNiM4ysj1hGNAilQCU0x2+sit9KfXAmTH9pGwjI0aAYnbjvPyrkGWUnjBXrqXwz0RBUjpIyLZnVsYP06iAySfBgSx9UxeIcv3+PjQJmtr+0auHC48eJo4olWPzK2IlmRH0KsGoTx/HgS4KGqbNh1+lcPzu9GYQMPZhz4MAB7hIh64IS+/fv5y5B2LFjh3D06FHm3rp1q3D+/HnmtiQ8PFw4d+6cYO88eYPBwF0iO3fuFB5jQpNIy9gdsX37du5KHzzY0g/FkdnweaLxH5O5S4QZwEtnXGYXOaaulx3Yq4PkVGgpNkzgzIaVvUjLur3xRubGHmZISbdEqz6IVZ9mTKmmarch/jAEjW7Gz8q8auQqVsbhwfbakbMliD+K3QQjG/G5dcBXUL1oUZh99Aj8tH6tqOgZhJoQFpbcHGAqmEsQmWyEqk9GI/Rv0AjmdevBPQFaTP8dDt69k6FhQ9lFxl8q0E+AuPgbUL9RNTh1LA6CwpxAq4nGsjkUHxsAQbzZldqtFc4FQTBEJLZfp4VWHQ6mhEI0EnTA2tUwrytZhkmCjKrdwOpGu8qVwTPAl1qy7HqunEGyGcoY1CwdFMY9kkOWGSUjdgrvUVjoqe5CYFg55mGJVr0dBKgJKuVTrO81wGpae6wGbAWTsgIohX9A5dIAEuIDca8HU/wTSFBURf9jeOcZcMFzCpMnxBtVEB1fGDxcIiEwVOwoCvIXMK1hOs2OpmWdph13ZRwf9QBJqdPt2slaNgi3IH2iG3xGJboJcvO7U8W8iiWTxWjVh118xVEEZGyPjM09j3wpVJk4Towv3B5HREhG6Nh1oBkhgK+aplI4Hpq8lwEynmv8vCoA2UL2cLmJpcS74O6+A6s8nuAMURD+Mh94uK5GafIBbvPB2aW/3asiadX3m5YrV2pFr74weMsW2Hr2FD7CBEt794fei+bCvu9+hpYzporXJiQAmzdiZ0ehTDaC0uPc90PgxLbt0KnLx1BgdBA81Wjha6werz17hsVdQQ8P2DvoO6hbvAS75YvVK2HeyeOYmG3UNLTqvaBSDAaT0B6TbgPcWqB7Hp6JABV8BkVLvQdP7l+FaENjcHPpAUqUHkoIR8kTgtt/4Oo6BOINzFgApvwIvM8V0+xH6amm5wzMpMORu3cEBS0Uw0sd2gxGIxvDQ7z15x/pXkhGJm18fX3NZjZlAF91D+r3IDA9Cg2nTRG2XLksOJvF5c5r19hegvmPHZ66iUcZEWe9r+COSnpqKFGEY6kiWgGTcSiZziCEj1db8wxAGeUY7zCUzC8RzKwRZQ6arZrDyPnVEu3ImuDifoEZh6DWRmo/NyWcR2WuDr9CJgvw9vYeFxISMoIfZo6ffy4EhfKFs/4PKR6pW4VaIp1UWF3PmS1YeRJeKDHI2BtxCkstc07ZsGxujfuRL7hLEK6nsbgmwV+Dwb2sQsO/Tz24L8QaDML5x4+Y+86LCLanTeL0gwfclTZYQv/NfzoR9LPrAecePeIukXOPHnJX+uE/nSfgY6LzJpMO7IWTD+5D/d8mQgKWXv/euM6aE+v/NoGd7zhfXC3JM9CPmaHR7tjGjrEawBR/uufX/fuYwQHixw3r2TD0OpN/ZcelR4dAxfGjmTu9rD53FjZdugQxWKLSe5x59BCKeXhC/SmT2PsSNMq3bsmSbE/mjVhTaBZA31cqfz5mcUThI/5Gu9kz2e95BPhBBfzG+vjNUji8TuQ50faqSzDzIRnZ/S74c5uVSmWyFadIguArleSH2YJDhqXIyORkHKKk5wFe35yu02zEvx+S4vh+tRqwrFcfKMyXG4uMi4Ov1qyEladP8dl/ijMQGFKPnXQkvprBIABrhatcuAhs/+IrqIJ7IharXn47t8OYf3ZK8ycMbJZmVqD1GghK1QwUQax/olWVKvAmzbl5+hT+uigub8FQKA5DQIg8uDDP4uenpObEfiuWUu0nXYTu3iU2RarVRfnTMg4+p0iwnj/Zfi4/fSK+g6935pUBPz8Petb/5iVfGz0tTj14IL6DVvNKzbPKOBp/rVBpXBiP5pSUHRPKDB80+30ySwC26Lp4gcBmVmYEmkOtHsGfZB0ldaThezx4Gcl9UnLi/n0xkWYUfH7v5cnnuqQXWhoiU+8gk4PARDf/+DEetSlpMuMPlij7rFwmfLhgHpvpdjciyYKjJZdpjQ0ahJkefL0TKo4fzZ9gHXqmBL1DWmQkgSrwN6Li4/kTkthz47o4CY2+y3LD3/ls1XJ+ZXLyeibJ+zqITvM2GI3/WVr1U+jUgPV/+1AoUsx9Z02eTkotBISltHBgDUxIklEFW1T5dTxcf/oE3q5cBfZev5bmfPsWf/4BB2/fegFBYQW5V+poNbtcVaq2sf6B7PCb9Wtg5sEDko5jH5gnpnX6GAY3a84O/7t5E95btADifHR5Mi3l6X4QhknY1BKVTkuEwDCmgE/u8CHbx/oHMf/qpUoDODtT+yj0rPOG1cxBeLd7F0PPSbwpLbzV39Ow79Q48/AhXA9/xn7rv6++Yb9fOCz1x+/+Gq9TqUTLz/bg7NT234GD+AHAzOPH2GBPo18g/PPlQGbNJOjdD9hvS7hwayvxfgEAMTHMcoqUOYhWFStCXGw0P8p75P0MohRG77t6lR84jgn7/qNhE7v4Yeo4u06zLKVvPX8OCj9vrPL4gMpfC/V+/435O6Gbjun655gg6ZiZD8JrS45LnlHH7cV3oKE39mI0Rvy8aQM/QOKSVoJoO2cm+x3tjq3JnhmfkMD8XfS+vEUvOXHGhPS9Qy4j72eQwNEhTCI4GGqGxaqNaDEuLWgZZXyHzWQTilOhUCEsmUOwRA7GAtsE/6tWg5XURpRkCbiR24AlewJWachN1z4coeF3i/hsx8ScHhtSgaGFDt4xW5uG9+epMIHTb2jbtEPRmiQ9JJy4FLG2prsbGb4zCCnXZ84jvD79IKgDxGGCoyoDIRlbsxdz/SHD809Q4Z3d9VP4slHyJRdpKImtWXdfrVsNIe3fh1L583MfEfYOyoj8oP893UvQ0SjoBL19tcPUYNYfTcKnEDJ6DfeSydX4ej+2p3XIFjRMG5+RsohNDz7qMKawZxBmIoeagjOLr098RsOChUNGm7pzGa+PBDFHNxy1TJcD1Gu84+vB0N6KEk+cfvgA6k+aILbyKITeEBC2jJ/KPLTGXu3qRlKIx3f8CIa1bMVPJCfGYAAP0kmY5FOshMCQJKsHjsDPD+t6BjYU/aOatWDDZwP4iSSYTd8N61GVcgWD0eiD0jP15rg8xOuZQWzh7V0W6+VKq4tIZhd+I0qBEVNikSKPYPjwGO4rIyMjIyMjk6uQq1gOhCmwOQh5XkbmkQPQgVjLIL6+vpA/f36oWrUqHDt2DBo1asT6PWg7ffo0Wx+8YsWKMHbsWGY/t1u3bqDVaqFSpUrw9ddfM/8qVarAmTNnwN/fnz0vICCAPVun01EmAFqEhs5ZImcQmRwFZRBLJIvwBw8eZNuhQ4fYnjh8+LAQFRXFrLaTP23Pnj0TMDOw83SMmUq0BoL7Bw8eCNHR0ew+QnrOkSNH2N4S/loymUAuYRxITkuUsgSRkZHJUuQSxkHkxCqNLEEyT94frCgjkwnkEsZB2JIgfn5+MHz4cJgwYQJradLr9eDm5gaurq5sxSjzlilyDxs2DGbMmAERERHw448/wqJFi+Dly5dQoUIFuHbtGhQpUgSePn0KxYsXh9atW8PatWuttmARsgTJPLIEySYKFiwIf/zxBz8C+O6778BIQ+YtKFCgAISHh1OGgxIlSsCAAQOgUKFCbE9Q5qAm4yFDhsCaNWvStRybTPqRM0g24ezsDI8fP+ZHAFu2bAFaJ52gfox169aBwWCAK1euQL58+Vj/hjVI0lzlE8ASEhIyvfagTOrIIthByEp63kSWIDIyqSCXMA7CZDK15s4cA1bd9nCnjIyMjIyMjIyMTE5B1kHMWLx4ccno6GjVwIED73Gv7MVvkAdA4WIAbi9Br3/GfWVeIa91Blm0aFE3Z2fnlVKHHc3RIKhfQtoLgjCmT58+Wbe0klZ9Hn+oFv6QaNGQNmqdlYy0UV+J6WmGzPvYy7Jly+rgd55ApzO1VtNG3+7i4gIxMTE/9OvX73fxyteP1zKDkKTAHa3dx4ZrlC9fXjxhAQ33+OuvvzCtqqhTrsfnn3++kp/KPDrNEfzbhLJiQio2ez9fuQwWnjopZpT0GImzgyVLltBK/0EUDqVKlYI2bdqwb5U4efIkm9RFfphh7vTu3dt6QOVhXrsMgoliByaI9pQxypYlIyZpB0F8fDysWrWKEokRE0nmzTSSXSt8JtnFtZfm03+HQ3fvoFgTqoI+7Br3zjArVqwQ6Lt69uyZ2KOfGgsXLmTXoTR9rdLMa/WxWKU6gBmiOUYy90kfNHCQhoz06tUr4+Hm6y24YaaM4cay08NtlGi0oCbEmyrD6NE3uHe6QQkq0HdYG8dF48AuXboEzZsnGaiWOH/+PJw4cQLi4uLcv/zyy1junad5bXrSsQRsaJ45IiMjWWSnB5o/TuOf8FlLuFf6CPAVyFhdapmj5hRxBV1rlC9YEK4PGwngorzOvdLN0qVLBRpNnJFBjrVr14a2bdvSSOTXxl7Xa5NBsHp0/OOPP+ZHwAYGvnjxgh/ZD2UwfFZvfmg/Pl5t8Udt2uAlyN7upcePRZu3yFUszcmyujmVChWGuiVKAOjTb34UJeBhapD45JNP2PH8+fNh+/btzJ0aWC1FgSVWB0uXLs0GU1IVjXnkcV6LDIIJYx2V/B4eHtwHmIWROXPm8KP0Qa07WBKnz0avSrXr1A8/8YPkRMTFJWYEsqKOOZBllqqFC0O5IimXRDzz4y8AtOzAkCGu3MsuUII2JSko0b9/f1Zt/O+//7gPQGH8TfPqFY06/vvvv8HLK6khr3PnzqyAWbNmTSHulWd5LTIIJowulnpH5cqV4f333+dH6YNM85hMJvv1EErIggD1SpbiHkk8jY6GQiEBNByYWZD32r5VzCSYoSnT3PppKL8yOe0qVwEoWtBuPQD1jpVSM7Y5VEicO3eOub/44gtmamjgwIGAOgbzi42NZZLGklq1alF1M5wfyuRmSCm1BBOGgCUoP0o/qIcImHAq859IHa3mdokwak1Nzug9/7I1AGv+NoEdc+vxbN0/Qkk6Cx4fvXeXHVtC1/FfSJNly5YJL1++5HemBDMEdyWBGYa7rEPhyh+fZ8nzEgQTcieqXlnSsmXLxFl6VGrSDD8yxEZ+Dx8+TPRTq9Xwww8/sOvMoeqaSqVaxw9Tx0lVbvfXg/mBSMVfx4HXti0w9n8fwoUhQ8UqlpMT1C5ThkQe00MSdHpoXaUqNJk2FYZt+ZvfmTEoDDw9PflRckiKTJqUclVn8vfxSa4DvW68DlWsH93d3bkzCSwAIRqrN5I7DvWAe/fusU4xjUaT6Pfo0SPqTYavvvqKXStRo0YNUtbr8cPUwapNzWLF+IHIrWfP4NDg72FEy7cT9Y/Bzd+Cc4N/YE3JTA9B/90DvoIZH38CE/daGblOVabp09PdL/PkyRNWnaJt+fLlcOjQIWb90Rp3796FDRs2JF5PFh4lKNOhDtOMH+ZJ8nwGQf2jBktwFlDH3+rVq1lv+fTp02H27NksQ9B+xIgRbE9bly5d2J7mlJtDLTmkrNsFZjZLSN9ogDqJlDmI6Qf3s9WmSAGWoPMDGzdNtsJVIvTce/fSpagTxTCzzp07l23UUfjRRx+xcCBonjsZkZCgVqtOnTolXm8+xZcKESR5zs9jvA4Z5CAlfEvefvtteO+994CkC52nRInXsj31MFPpSG6SHrS3VHCpFEYFNmXdzRo2euufxVisDks92q6Y3u3o2WbQmLFz5zLdJ0EZYOhQsTGALKiQAk5QdTM01PZS1BReuN3kh3mSPJ9BsBoUTAnekgMHDsDRo0dZ5ggJCYHg4GBWtaE9Kp8QFBTE3Hv27GF7SjjmkHEFZDU7SAustq2/cJ4f2EZAnUPa7IIy3ooV9mXSNCBzRJs2bYLPP/+cZRgyDEF6WGpQdbRv375n+WGeJM9nkN69e5/BTMKPkujQoQN8+umnLJK//fZbZluKMgvtqa5N9qzI3aRJE7YnczzmkETp169fT36YOvHG9Z8sStlUmhkSrDTZpgZl/osXL/KjlNCAzWXLxBXm6FvHjx8P77zzDjt+ncnzGYSgQXZ37tzhRyKkfFNrFVWfpk6dylpryJgb7an1hpYgIDdJGdrT0BQJXve2n+DQj002qlkZxVWvoxexewF4rA7+j74lLUaNGgWTJ09mVcvUIP0NwyGlaM5jvBYZBCOy+e7du/mRyPr162Hjxo0so5A+8eDBA1anpv2zZ8/g/v37zE1ShfbmOgj1PuNx2mM0zMFM2nnRPH4gUipffljT9/PEzRxb/hK0fjoEhVXjh2mCVaet9H3mGd2SefPmsRa8Dz74IM1RBhQuKEHT3UCQ23BssZaDoY4yar1p396+tf9tQZll165dVPdOf9hRB2Aqcz/sReE9ihSAR5hBaF6L3cyfP785StMDtkYzk1IuDX0nKUmtd9bgQ98f43NKcK88y2shQQgaok5VKqk5M6NQ5ihUqFDyNl97MZm2SQMRM8obk38lhYKkR7oyB9G/f/+DmLANJAGtQYq6hNSJagn1m5A+8zpkDuK1kSAEViGKYuQ+oclS5cqV4772QbrKypUrqfl3KFZXbI9JTwtf7zjMKC5CoO3mU1tUHD8ablEGDwzNVLyRNKVRvSgFuY99kOSgzNG7d+/XJt0osC59nLtzIoFKpdK+plQ72bRpk+vz589jeSsU900dUkipzo2J6gMshbdx74zjqzkBAjQIbP8+aNu2456po/DxEiWHPtghiXPx4sVbcPcBDT+hztDUoHkzNFmKql89e/Z0aObI4ekPFFjXTGeTTPaBrzYIM8gMfuhQMIFQ76ELZZR3332Xzck2h/o9aD46QT3m3bt3d2yp6eeH1VtjAqYQqF28BBz77kdws+ggDN39D3hv3iR2HAqwCIJCP+OnHAZJE+oUpXAg6UDLLFBGoEYKqo5SMzj5x8TE5MPCIYrf5jBycvojbGYQaZAadZLRWBzqPJKglg7LHlZvb2/W4WaO+Yqs1u5Ji6zMIBJYH1+LCeBjy6UIKJFgteosSpmsNp+uAJ36BShV+SizJIMkRryhH2aMxdwny8BwqKVQKBZimDfEMFdhhqEpvT/h94ulRBZhK/0R1NRO/VGkG1HHrSXU2kiZ19Y4MurXQd2TH2UMmxmEXo5OkfglEUtNoU2bNmVrVtB4HSpZaMAejdWhOcw0qI2gTjUaGUrNp9SvQL2x1Bt99uxZ9ryGDRuyCTdhYWFspCytd0GTl8jPErw+yzOIzKvFVvojtm7dCtevX4fbt29DtWrVWGcmpTMaxUBpixYYog5Nkn6YTlh6RP0oMTM1aNCAzZ6k/p8LFy6wjlJq6qZraWnty5cvs3FpP/1kfSIbYbMVix5CmYBml9HU1KioKPYDNAKWXoiUVhryTS1DVI8lPxLP9AI0yUaCztFKSgSFBWU0gvypTZ4+/sgRsoAjI5OcMmXKwK1bt1i6oQxBaY3SHB2TxKe0NnLkSJb2yI8yE6U9Glgq1QgondIzaBQyXdOiRQsmlWj4EdUSqIBOjTyrg2T3d2FkpdBRsvsd8OcuYHjV5oc5IgzSIrvfMb28Nv0gMjIyZlDJZAmoR3CXbT5dslCoN2VSimtBM5K7rMN/Nhn8lE1APVw49eCB8NWalQJo1cKt588Fla83O+firxV6LF0sDFy7WoiKj2d+aYFVjWRDhrl3IjUnjRfuR74QPAN8hXJjw7hvSsb8t5u70gf/2TzFaylBjFhnHbZ5I5ucpMRt6N8boUCw2Iu8+sxpIOsjC3r1ZeeJShPGghAyhvVFfLt+LfNzBELoOPhyzUrYce0avpQRak+eCOM7fMTO0TvuuXkdJnb8CHbh+bJjw8CUyTR44adh8MumDUyfdOVNygtPHmfTe/ffvgUB/+xkfkpeU1p6+hREYx2ewoG+/dLTJ3AT9UmVnw8sP3uaXZPXeb0yCEW2ZiRsuXIZrvDGgnCtP/y6awc8VWvZMdmtogRxHRPCC50eFF7D4QYZa0OoSfHvSxeY2xFM3LcXjl6/Bhd/HsreLSoyEiLjxcldJlQiH4SHQz4XF6hSpAjce3gfHmPCzgz38PnLjh6BTV8Pgl/eagm1fpsIny9bArXIzhbyRcPGbD9i3Rq271H3DShKBQe+G1ETM2nFQoXAFBcHmy7ZHjqfl3Bs55ej8fIqCB4uz6l0TYZCcRkCQmrwI6ukJfJ/3b8XPq5dByoXKsx9MkdeV9JD/90Fmjap9/rbVNL9hhUDpcdjZsuLoNeiS2mejjGhIwSHbRZP5DxybgbRaWjN5GIj324NY/7XUfTjsNGsVEVQuqhAr7c6cyi7E2cOySBXMYMkDoHPCWGA8UgdjhWD3n0ffCwy2H83b0DrWX9iPKoA9EE5Ny3mOHy975PSmhqzjx0RFDrvbE0AMulEqz4t2fhKDWYPzN8nD8VloJ/ADDFbQ68TK/fm0PX2MnSouxSo4D1ScMN7zUkwmViA3nkRIfRevkQAv7wUsHkMs8yxdv1f3CVChvcWLVrEjzCuyQieTmO9Duejfg9CAzCuR5bhPgAheBzkn764D9YLoNVM5Ud2kTGxptcJWHfsAK5wCuJMJ9HHBILCAC7O5VjdUqcXn6tTvwnOLodYndPexV8w4w1q2Aimd+7K7NPSvTQ0nOZgq7DO2nfNKlhy/CgzhCD4BYrXKF2csaploahkDK1W+wWNIHhVUGKxWlXJRvR6/VzuzDj+WqFNhYrwz5cDYfXa9RAXEwX58ueHzp06wTtzZsL6T7vD35v+Zr3gNKp6762b0IqqWwEhKb+dClgpTflo/gI3l04sTeG9mK6UmLHOQVBYbfj550JQwGMfnrsArq6fABkM9Meqm1btg0m9Ezg7tUB9diskKL4ApaDF0CZ9rR6m2d4QGLqDPd+CjEWEr89VfLnHEBTagsxqwsUrlaBW1ZtgUvyGjywDTs7DmG5AIlbl+iYoE86CX1BVfnfqmM26U/prYXH3XtCjTl1wQjcFCGtl0mlgfo9e8Hn9huCC/oaEhF0YQJmbKphD8PPz648J1LEWHl4FPB5Xr8PMER0Fzm7uULhhPXhvzixW6FFBGj5sFDOMTQKE5qawws7WXBed91UIDKmK1e91kGAcjRlgAWBlAt1jMd0ZIDh0FqbFyaByGQpC/Bp8aBA4Oy8G38Cq+C5n8EdpTElZ/OE9+Btfgq/mCgSEVsNzd/EY/a3zSksqq/CApXb3/d8Pgbem/w6PvHygxOhgscTAwHy/Vl2oWqQw/PFRZ8BqFiw7fcrkp3IVrS3bAAtlwd/ffwE/zLHkhgzi7e1d2tnZ2ablb5K/vqb4eaubNIfY6GhwcnWDnkf2s0zRq1FjWHbkMChdXVj6fjFCDX9v3Qo9u3cXl30ICst5aTJdUN3PEl/vsdyVhFadtgkNa/B6Kynp5Kb98Qf3hNB9e1mP8o5rV6X6qnDh8SPh7RnT6Bpq8UoVTHi5wgIgZRDuzLHodDqx0yg1eDyuWL2GjUKgeDz14L7gTtVzij/0K4JpyRwW5/ZCOrA1PThAJw4rt4T0mAyQ/o5C6jTSaq6CzusTrLDXZH4mUyz6HWB1Rdq0apqi1pCd81X3wuM/8bx9FviwlIk1GqFv4ybscOYn3aDR1Mmg+XsDeAb6wbvzyZAAidYEqFmsOOy9xizfpG7hTOaV0f2TrlCvbDn4b9C3UP+3iRAj9WmhnvfspYWFlfSoXpQO6XqpAShA24it/UhVfLKQr9UYMd2Z9awKJqbUa7zSNeksAz3pwgvcXoJSEQlBQRdREb+HL0p2O2vj9gJf/AxW3DqAoJwII0aUggTVIRSbg/BG+wwdmEy73VHULvqkO7NH+3XjpvwEx2BE/9CkBTCpPyQobL14IJNjwAzQYYGo69PQnfake5CFS6omE5i4Z3dPWqjr6L176csgABGi4k7pETEkbISoOFGXMJlQUVWehBhDCZRW4twLlWoj/v5RUCk7sONcDYpgzbbNXPAKQrQhXmi/ZJHww6YN3EeEiWStl11zxOUqluOwq4pF8GoWEWMwCMXHBAsXnzxhzfS+u2ix4SRYtUur6crvzDHkzLFYgaGK0N3/wtszp7FDdydn2NG7L0zpKA7kI5hCR1NSg0ZnbJkomezgomTmiObbPxrpDQfv3mbVY33bpEZHbucL4zLUcSNBHUTOHayImWTfvbus6Y8GD743dxY0mPobC0yx70O5wdEL68s4mMDQWlhtekDxNeuoOGuUmuaFsHHMfe7xI7Ggc3MT+ytyIDk3gxB+GGjULq5ULd1x9UrMqYf3b6PO8R7zCwhJOYldJucRGFoaTMoqAzesEws7zBBsQ3fdKZMoBfbPyQXda1MCkw6i1+sTh8FgtbcKd+YolixZ8kmfPn3E8eY5CIVCcY07mQ4SGBhoe7F3mdyHpZIuqoYy9sKDjWG3kp4HyNlVLAmf4ZVBqw4FX8133EcmN6Lz8gWd+gFoNQ9Bp/HnvjmanJ1BfL0NrPlPUF2DBKMaDMbf2TFbKnnEW/yqLOXxgzuwc/0i2L4uaZQKDbDbuWExbFubM0aufL1uTWK9Pkci9Z4bE/TNypUv2bx8+RJgMPgxPzonkwEo8Hy8uIBPzpmHD8QA99WIK+DbQUaqWLs2LBUunDrM3CcO7GJ74vzJQ2Qggbl3rF8k3Lt1lbnNqT35V5aR7aHPymVC0+m/86P0QUYfxAIjaX31rIAHGyNdVSx8pwJB/vwpKSlGQ5coLnMoGZMgAb67scqTfEUaCWZz1gKtWgdabXV+lDYY4VUKF2Yjd61Rt0RJ1suuUqpqg7fXQO7tUEhitPmwJ3h45od//15Og1sSYR2++GfnX4uhfee+EB0VCZiZxJMZYMmpk+CawSH2M4+Jzac3h420vhLuqwQTft/6DSDCx497pOSxRgffvtlcLBDtQaf+Ba+1/qG+muSL0Vvi5+fGXXaTsVYsGiTmG6DAFx2FR3XA2WkAG5rJEE6D0RQEQaHL8fwLcHXJD/EGvMfKOH9r6DS+YErQC0GjxSqDYAIhMCmjjNn3H3ht3gQdatWG1T16g0cgBr6tIdJmWGnFshohRqMB9mxeCe06iYvMPLx3E65fPA2ly1eGqMgXUKfRW5h5FsJ7H38Gu/G6dzp0Z9fR41CaMH+izpRJcP7xIxD0wfDr/v0wdPMGTAjNYNrhQ+y8M2aIJ17eUDAkkB1LmPD69RfOQdclfA0PGuLPl0qgJaE7VKsBm69coh+EJT17Q58V4rqCDKUCyuXLD3deiKMviE41a8FffJUqhY76j8SgclE5QZyvHgqE6CEyTlxJzdPFBV7aSMzmc1TsasWiqQ5G4xtCqDiOlRZGpYV7pMfQMbmlxXzEadSq6xAYlnrrok5zFNNSU9RjxmLxvgKKRZ2Ax55H8GEvQKVqidU4DBBTBCid2uLzalBBBvFxVMKdASdlIfAPGc6fZBcZkyA02Z4GiSldxmFM9cOXCmdjbKgUTDAtx2wnfqQLZo44QzxgZNiNUqG/OFS0IsLgGS9fsB5WXbiAp8VX3nXjOrhTTzpNitGOsmtB/4CAgEa0eXt7i+Y7rHDl7PHEzEGULFMRWrTrBBWr1YV7t67Q+iCYWcTPkzIHQZFdskwFfpQcKWlNO3QQJnCzPgZ8Tn5XNzg6+Ad23Kh0GTj4zXesxKLMUbFQYTD5B7OwVvgl6RaUOcZ80AE+b9gI2lWqAt3q1GX+yzGzXPtpGJz4bgic+eFniPQR1zrfcFG0wsI65DBz/N6pC0Tr/KGAqyt4bdvCMseJ736ERd17QlR8PAzZtIFdb4kUdrSpVKrS3Ns2CkWyzEHh8xJ/a/HpU+xdJqHUpUJlyZIl7Boyq4Q3VWYHqeHs3BiC/EyYclfh9TPg58lxmO5IchRm6VIQVBA0ejAGZA0qRLBwfozX9QSVK80baSk+5FUQoPuTuzIHiloCS0HhRsRzIWT3v8LV5xFiPVWnFowJJqHBtN+F5zEx7Lq6kyfSmKzENnpbpEcH2bZ2vhATHcWPRI7v35Godxzduy3RLXFs33Zh7451/Ci5DvLr/n3MfeD2LXZcaeLYZPoJuVvNnM7cK86cYceWG0H7ghZDxH/etIH53wgPZ8fnHz0Sx6hReFnc626hC1B4Stckbjb0Ph5sDLt0EB6PixctEjCDCDFx8UKPZUvYezVBfYv2TWdMY9Nu6TzB3jmHkT4JotUsBr1WNMXvo07ehOMbSCN2k9BoaoGPj32zCK1QbnQwtJo9E7y3bYYbz7iBYaUKnHw1cPLOLSgUGsgMqTUpXZYkV9olTzp47+PP4dShf+HwHjNrNCi5pOqBZ/7kA5OpylW9bhNo2T71hWgkUksFkrShxXUWfNojcbOX2lN+ZVLH4J+yBhQTJ9rcsmRht6TfmdvNvpWt0wTjhi31hh/UvXsPcNdrYcWJo/DPV9/A0Tu34cyQX+DIrZtsJmHnrp8k3pMq4rSJjC0FocvYfemo+xDCx1idust0EFa1UTcGlTAYnkUfhvz5O6G7On5kR0ywfIFtUwMsup3AFNsZBEVT9Pdmw9Ol+cWpgQF7BzOGK9aL353xB8zqhQFZrTocun8POs2fwwLz8tMnsOky1scTEhxuHr5Zm44QE/2SNeW+3/VzMBqSEpeTE1btkBisJuzdvpZlqMxCJnBKjAmBR6PE6pRu5zbo9UY9uB0RAQXd3eGzBuL0GntBqcVdHBPGFxYwBbFgaV+pMmy6chkmduyEutEm+GzlchjeqjXMOHoEnqPS7BAw/miuOWXKmlMnwQrUg3osXgBtZ4u2yGmtRalRIZ87152l0sEWCsWnWLpEYeH8AVahumCVcSCWks6gUi4DZ5c+EBcXjedP4ZXHQFCOASdhFfo3Qf+neG9RlJjvoY6TrrUV0ydBlEoPTB3VWV2PobgNJuVuKFLEgC/zNb5cRfTMx84z/UAliMYUlIOwBP4P9ZMr4n2pgBlo3nH8PlRMFajTrO2FSi/6fb1qOZt222kuzSswwC9vt2YTpp5ER6FmDR/wux2Ku0c+ljl2rF+M+maSTYiqtRvCrr+WwLnj+21mjnhKkHzuA1v0Hze2dDMSR8/i5xh0LfI4OhrCY2LgGVl5xPPLsL6+DzPOp7XrsPPkF0cFkxlkopT8BS6Xvm3anBUeIzdvhG+boZv/DjV0OKEu+AKfv/b8WehV9w345a234YtGojo2/r898BJ1kBhuRdFRuKOucx0LNa/tW+FDzPASlYoUyUi/jRJULg0wsZMi1wO/8xEWukpwckalEb9fpfIAV+cW6P4MnIyY9lCZpzB3di4qZj6FY9SAV4pWW0+qv0qwuinfnPQ67isIGNFivdkO5KEmmYMHG8MuHQTjpXCwnt8tCNuvXBHyB+mFdefPMT2H5oTsupbUf1QqLEgQZwTmLNInQbKDoKDTJDEkw9EEiWJpM/iKS7pRadd18UKAqLh8zEMmZxEQogiPjYUrfIGad6tWhcgXz2HUjq2wql9/KFu0KLStLLYG3nkRAQ/I7nAOHPKe8zIIQcOfUfegTPLg5UvumUTjP6ZA/iB/qj68C+PHO3xhSYJWwqImXXNoRSyJ8PBw2LFDNKVEqxhJ0FLRlsRgtcaSGzfIIiewxTItf0dCagIl9u7dy11JSM+Q2LfPQu+wgBblPHz4MD9KgpbAyxJMygrVJ42HuVhlJoTRE+DCDz9DtwVz4c4w6kITLciXHzcaT6pStbX8qshxOTYZOg1VUoOZm6S8pMSRop/OOQT2dhRKUAsMGZBr1aoVlCxZkiXQRo0asRVvyd2sWTPYvHkzW0ruo48+YmsyFsF6Na3fSOvfUeKl9RtbtmzJlvkqiiUmnaMlwmipOtpozT1a1o7W1qPES8+jpcGqV6/O9vfu3YNKlSpBoUKF2IKVdExrRtJ6j40bN2ZLU1PLGr0TQe9F11+9ehXu3LnDVu6lTE3LHdC7165dG1asWMG+h45p8UvK0MWLF4c2bdqw5a5pDXk6tgR/JzG87eooTII6lE2kC/Vt2Ah+7SguBjt88yZYQAYASV91oOE/mQySF3QQTMACZhx+ZB9btmzhrszBg42RrrFYEjp1E2YmlvQM2sitUzfnZ2VeNbKSnjl4sDEylEFyKTlTB5GRySHk/Ayi9f6CdUxK4lmnuc/PyOQmtOrtYrWKN9lTXPpqJvOzOZacm0E0P5VkAZlgmDO63bsQ6e0Lp7/9EcoWKFCK+Wdyog0pnTkRX1/fLtyZo+DBln50oz5i8WUyvXtpyC+JzfX/DPiKjAD+yM6p1UX51TJ2ofVqQAF34v49XgNOCa1Cm561QSx1kJwK1u9zvLUWu3UQnXoYxWN8gpHHWkqO37snShQvr0r8rhxFxkoGGosfFDoSxWYsqFSuqPEmgKeHis37iIu/A/k8yoFapwBf7yegUBYFZycaHtITAoJX8CekDgbYY7UP7Lx+HRqVKQPVCxfhJ0S++Ws9zOjcBRTeIwGcXeIhIMSVn7KJZTNvToUySGBg4F/8MEdCGcSuZl6MR5IWBA3VcaLmec669euhYYMGULFiRbj7IgLKUV+IrXk9NLUiLi4A01J3UDrXAxMmtARTd1App4IA28FJ2Q2UNEIzwYBpkSxT0mC9o1hNqI3PLMsklJNiOgimKZhe5+F+NASG/c78XRUlQR9qc2ZqxqtYPqNaYv4S9QEnZRMxc8StAM8C9SHGKI7mc3IqCqYEI8TGbrE7c2jVkW4qFRTz8IReyxZDjQnJDcf3XLUKZh4+AJ5hgSCE4DlBEDsBZHIWWAVuX0UczH3i7HnW/3IdCzyJly9fso7NW3fuYLW5IKZfzBtaTdJMr5Q4YeYgi+ZOmCk2gpvraoz8zqAQVOAf7ImZxw2P8zPrjAohAq8zYup+l92pUCjxniPg4rIL08tX4OYmrjLl6foETNAX09xxdpyl0FgaR+BrNk8CSyAVKuiSm849i4lh7obTpor+ZFpfpxHHn6SCXMVyHHZVsUh6ICfOnGHzPWjJtfuRkeI4LIpLjDdpLsitu2JVmvlnFb4+/bgrXThOSVdrM67ImYPhRJQaF8aUuYS4OHgcIxropum3zWb9yfwH8DW9O9d9g+6xZxql3FObzZy7cAHOnTqF+rkJAp8+gtKhgVCjREm4QcNMsLrV7+xJNgZ5zz+7xBuykoBgPoc5fWQ8UTMF2ckTK5etwFW1BeLj12D97hMUZ5gUE+5gqi2DIk2J/pGgVHngC9o394RKHswAbLAiPQu3KV0+gR9XL4cxnbvCqI1YPefD7W+N0MAvm9bD6rNn4iEoLE09JDeApfNHWL/fyA9zL1q1sKPd+/Dg/n0Ie/EMTt+9C4U8PaFm8RJw8NZNtiQCrReSuIwFwoa/p2ZfgFouqQA1GlH3da0KprgTbH6HTv0IlK7lwGQ8CGD6BVxcF4OBZocpXFE/LQs676cQGFIUq3B9wSgcABflVSwuy4DSdATTjc3l14jMSpBY/BEDGOLnQj7XX1jClVoEDUJjZthBoTCBE01WTycUEPisbvUawI/r16BbCT7bt0KxQoX4BTRWMQFWn6b5MYqkUX2ZwNfX9zZ3vjLyROYgMO7at28Pffv1Y7MjL/wyHJ7HxLDMQdSf+hsc/P5H5rYbShMJxmbMnRC/EgTFMvBTV2OZxN8fFXTTeVRmCuCe1smsjNc/xox6GPeDwW94CTDGHgKVYjUbyxcSch/FQ8pRpDkenSah0vgxrE56O+IF27O6qbRpvYTjZs2/zM9B5IQMkmfAeIkzGlgcjd7zL5v/cUxq0sXNhToK0U+Cze0hvxyG43QQRxEYqrrxPJw5yxXIz/alChakabVsdty5n0dAw1KiUQ1XPx9Wl5XJgZiEha6+GD/IqFbvQEmU/NuuXYGDg0TrsR1q1kpWveq6eAHWOuLf5ocyqaLTqLE+Kpjwny2KhgQIKgeXOLIEcTCop1YYG8ZjTBCWnT3DWq9237wuPI8VrdIQJElkE6TpxUc9gIljHy/hwctIHpSCoNu+VTRrkwXiWM4gWQBNicZMYU68MalnHXwwc+TAqpVExluxsgud5gioVE1YFYsaAKhKFWt8E5Ush1sy0Wq1t4KCgqxbf5PJOL7eD1BRLklVZBaPBLXbiI06uyAgJGk9thxGzs8g6YSVSq+OQgqFgnpx6T2W485+g1YOwNqgwlcQHkp8Deu/qVYXBif4Ft80HlQuf4BeH83PyGQXlCAkTt2/z/ZnHz1ke4mLTx5zV+pI90fFxye60yDRohy6l4te1qFF9aVnMjduD1++ZPt7L8TWO3pPY0ICc9sD/+lk8FOpYh4+j/AdTj98wI8yRJ4qdHNeK5YDqT95Itu3mjkdyoYGQqUJZP8V4Pu/1rHjbksXMbtSZceKxqHLjgmBHzesh8oTxsLsY0fho3mzoNqv46ECnv9o/mzxmnFh8CQ6Gr5dvxbqT53E/DJC/SmT4GlMNGy8dBHq42/UK1kKZh49zMaglRkdDO3mzGQW31lLHVIU3/duZGpDlTKGm14H1YsUBYWPF/y4cT1UGD8amk6bCv+bNxszF8AXq1bAh/PnwME7t8F/13Z+1+tDns4gVMelDOCqcoJ7L1+Cf7t3mbnSe5GR8DQuDlafPA7OWjUtowAfLpgL956Hw5ROXaCohzt8vWwxs2p4dsgvsLZff+busmg+OCmU8C5muDIFCrDe4cxwH9/poxo12XsuOXWC+ZE5IyqCVVhbisf6Or0vQcsoN5jyG3M7EgX+Ew3aCTDloy7wIb0PsmXAV6D/ZwfMwzC6gxlTidcNaERjBWVyNVzMJ3LpyRO+fyxExMYyt2ToOdYgdmSZX0NcffqU7aXjy0+fJLqla1/ExQq3nj9nbjPsrmJJzyGkZz+NjmYtPNLxjefhiQ3d5tfbgv90MvipVLn6TPxegn6Hvpd4EhXFwuxJdJQQbYhPpdE9GXmqiiUr6Y5FVtJTU9JzIXkug5hMJjOT7Onjxo0bbSpVqvQvP8wI3ZRKJTNkh+9BykNrcmcX+NsduDORzIRHRsDM0TEvZRAZM+SOQhlL8pwESTc673XgpOrCOrCoNkK1FOrEMsTvgaDRfBmHLEanHgfOLsOl8WbiOygBjKZLEBBcC4+zp0T28akMioQ5+HvNMCzccH8OTMIICA7LVimUk3h9MwiN/aFlCDBTrOjdD7rTxCvOliuX4MMF88QWJMosdeo7Qc+evAvYgdAQC8oUuI3/qDMMadESnPlcl2P37kH7uTMBlWQxwyigCehDssaILs3toYyJm4uzM3xapy5br3Dz5Utw99kzNnpBgZvgEZ0PRmaNLeScyuuXQbTqg1RCDmjYCObasXKT387tEPDPTnI+gsDQkswzs/hqvgMBfi+TPz/cHanhnrbZd+smvD1zujjMJp02iVNF570RS4gPyxYoAHdGJFnTt4bX1s0w5r/dYoGRA62wZxWvVwahkhJLa2nV2BRQaU4JwApshqOrCybuTCZQrWYfhvpbCfpgau7hnvZBnXlsYSJ9cObjjaQXSlCbYWEDthotGct2xDvkAvJ2R6E5Os3t1BJE2I5t8PNf62yusMTWbKe58X4+GZ/b7qMZQpmDphTbyhyprbpE8ycUlIkzOzTc19sI8fHpzhwErUZbxMUVFDl4BK4jeT0yyJAhBfBvOZbIrXDk7l0IOrAPNl67CpUnJjczZA5bqthkUoH3yKbcK30o4TeSHLbQbN+COUQBxfjQF2uYKFFj4gat1zbulT581B1Q71KZT1ZKL0+9dSCgbqTw9eHWNPIur0cGKVIg4s8ufCVVK3RYMAfeKlceSnh6QvWixeFHMgxhg7M//oLVMKeUq9CkBZa45QoUtCk5aN3CsN3/gkAZyCRA0z//4GdSwjK6QvkeP0wfSsXf91LRezZfvcLWMSdJ9v6i+dw3JbQGuiCY8oShjNTI+xnEz8+NWme+afom90jJ0+houB0ZCa0qVIQTD+/D1P0pV3OSqFOihNgUS+tdpAesGt0egTqEDdZfOA+ebuJqrzsGfMmWSk4Vqmpp1Xv4kX14q7+HBCOUzi9OZTan3u+/gcLPBzrSCsLc+Mb2SxeZH+kdZP3QkjdKlBR1mTxM3s8gpvgXLStYnwNFVlIk80IXHz+CsVjNeknWYlBRV+h1sOLsaX5lctRt2wE4Ods/YUvr9QdL0KnQ4416EEUrRqEi3vCPKfDcx5efsU6kXyAl5Fb80D5cnadu+mIgPwCIRn2LvpMywZmHD7mvFZydodz4MUyq+OwUl50jTv/4MzjlcU0k72cQhcJ578Bv+YEIRTRljBCx+VYsjS03TDw9lyxi1+24elm8jhP63v/INhM/sgMX129nd7dvgf67tAQ0cpMbrrBFPmpJSu8wK3znjtWTlgJ8n6QFSUN7wYIkZGdy1ceIEgmldJ61nJH3M4iVREStSP8N+g6KYVVjff8voZiHB9brQ9kx1e8t9+9Wrc7vzCCYML9MY6i4njIrvir1jbhh4rdraDsl7kyMnt379SCm88zq+mmama1J+fLs2hQNHaxAie/Nj/IceT+D2IDmXdDEp0is1tCeqhu0Jyz3mcaOkt5/53ZoWk408veIOu14j3qq0HNHjPDgRxnmu7/WsUIj3i+ASc5EMPGv6/MZyxif1W/IPa0hiMbc8iCvbQbJVmy0XCUDrzk86Hus0nlBfldXlvgHrEm5pHQy6Ln58lnvuLGDg3zCV7whnukhLv46+AclK5MUXFr8vPVvdm5oKi17oBQyN3MsByNnkOwApYGlTkHKOGshYpvYOUhuUDmJe0z8808cN7tGnHqbDJIyen08P0o3RsFC/8DfbDtnZrLfvPH0KT9pA8qkhpi5/CjPkfcziJMTrD1vc32UDEFTdu2qAkkYjU/azZnFD0Soo04qqTGVwfxPe4hurNYk+WPa8wtMdpwVuDlnYokVGpoT+lsqTWC5m7yfQQyGoE+otcaBlA0LIgV5Hz9Mm7iEKtfDn/GD5JAxBOLzBmIdP5kSjEp4IfotK3yyZKE4Lis9CKbwIiGBzBmFuoY3b8WL8Q1gGdCdWsYsQSmzsldfqxn01MMH6SsociEZbgHJVeiSlgKTKBwSAB5YcsYYDeCOCS0yNo7V/V+g0l7AYh+p9eN3ibDxUqmZ6bcGvsP1YSOhUqHC3ENEofMGVxdniNXpuU8Se27ehHdm/2k1cbJ3eP6yIEyenD5TJzws/r11E3z/2QX/9v+Cn0g/pC9hBhkMgWF/cq88R96XIIRgusBGoXJGbfkbnsfGYlXpBYTHxMC9Fy8gMj6OHb+0sq89+Vd+JyYKGlGrUGSgecv0aeXxotkhc7rWrQuPR1kfoNi6YkWr/RStaeg7VW3SmzkIhRJUOg20qVAxU5nj98MHmb6UlzPH64Wvt/DJ4oVkwyDDjNmzO3PLLeh1grPZEnOEpVE7S8rzpSAknkVHZ37JB7xfu30rf2L6STCZxHfw83s9CtjXBozUb9au5tGcPmYcPZz5hEngM4oE+fOnpg+UduI7qNM5Dswa+JyhmzbwJ9vPy7g48R3IuPhrwOuhg5hDkYvVlhQ9wqmQP8AXXtLQkvTqHbagiVs0H4OGz9vJB/NmwbarV9ElNMVqzVHRN5NQWKCyTiNz7aHqxHFwjRobTML/IDhsK/fO07x+GYTgc7BJYSbF2RZN/5gCR+/fc/xUV8JXcwUEqEpz0OP9bS85TiZOpx85JOocWTHVldbvA6EIDYf579sf4G3UTcwh3azsmFDcxwNb7z6zMypzGa9nBpHQaWiNOnGMOY0poo4zVGITp91SJ1hASNaGkVZ9E5TKCmzYCCnktNHvSu9ATbkJUSVBP/6R6JFF6DSL8Tf7sHAwQ4EZWEhIuA9BYWW412vF651BzFGri4IrFMYtHLzD0ug+ziK8vAqitCoCTrFRWZ4hZGRkZGRkZGRkZGRkZHIcspLuIKgTjTtzDNaWQ5BJH/JQARmZVJAzSBYyatQo8Pb2pmUV2DG5aXv58iUEBwczN+Hl5cXcdD2hVqvh/PnzzC3d888//7BjHx8fGDNG7IGXrqf7ZbIGOYNkIS4uLtCkSRNQ8jkTTk5O7DhfvnxgMBigdOnSzF+67q233mLHBQoUgMWLFzO3s7MzVK5cmWUQnU7HMla3bt3YOQ8PD5b56H6ZrEHOIFkMJeYE3jtNeylxx8bGwnfffQehoaKZUfL/5JNP4I8//oC4uDhQ8Z50Um0iIiKgWbNmYOJD32fPFlfcNRqNEBAQwNwyMjkaUtItOXjwYLL9oUOH2BYTEyM8evRIOHLkCPOn8+Qv7YkrV64Id+/eTXYvcfz4ceHZs2fMbfl8S/iryWQCuZXDQeTEBCm3YmUeuYolIyMjI5MxZBEsk+MwmUxnuVPGBkqlsi53ysi8MmQBIpPjkBvg0kZuf5HJCciJUCbHkR4BsmHDBrh//z58+OGHUKhQIVi0aBG4ublB//792flp06ax8QsDBw6E+fPnsy5Ygsrf+vXrs+5XYsmSJRAZGQlffPEFG5fw999/w507d6B169ZQq1YtePjwIWzbtg1iYmKgbNmy7PeePHkCa9asYfebQ+Mg3nzzTdixI2mpIer2bdiwIZQrVw7WrVvHxlZ8/fXX7Bx1+1KXb+fOnRPHVqSFLEBkcgJyJ4hMrubx48esoCfBQON4yH3t2jXQasVluuj4Ll/jgQTN7du3mXAhgbJ+/frE6x48eMCulWQXCQe6LyoqCm7dusXG/9D9JATatm3LfqtYsWLwzTffsDFCdC+NHaLjXr16MUFDfjTobsCAAUw4keCg96Tfvn79Ovj7+7ON3pf87BUeMjI5BVmAyOQ5ihcvDm+//TYrnEn7SA1JYEijraVBpTQolM4VLFiQCal69eox4VCpUiUYPXo0e7Z0bWqQ5rF27VoIDw9nmkv58uWZ9hMUFMS0jvj4eOaWfl9GJjchp1qZXA0VxuatOZK7Y8eOMHz4cCYEJD/aU4EeFhYGgYGB8MYbb7CpNcTPP/8MHTp0gKlTp4Jer4fnz5/D0KFDoVq1amyaTpkyZVhz2O+//w4lSpRg89ek2QiE5XsQdEy/37NnT3j33XeZBjNx4kR+1vo9MjK5CTn1yuQ4sNCVO9HTAAWPnHdlXjmyBiIjIyMjIyMjIyMjIyMjIyMjIyMjIyMjIyMjIyMjI8ORR3LIwKRJk1yLFy/+JTqH4Vbd1dWVzXGQ5kJIw01p2CrNXcBzEXj8J26T+/Tpc5s9JC+g8/oYQPkLulqBs5MTmAQaEiZuBA18UuJGhwkJcXi8AgTTFAgMOyhekLdYs2ZNoejo6NaYBkpgXJfE9BDp5OT0CN1nS5YseaFdu3ZGfqnMa4osQF5Dli5d+qVSqZxNQkIaMUtud3d3qFixIjO3QRPoyKQHCQ0SJLSECa31QzO2aeY0zZOgcyRYCLoWhcuS3r1792UeOR2Npg44K/bjBxTADxT9UDg64Xd8VKMm9KnXAJpiOJTw8IT8KFAplCJiY+F2xHP47+YNmH/iBBy4eV28T5oPQnuj8RyoXN8EvT5a9Mz5LF68OAgrDT4UxxTXBKULaZOOCYpv802Clq7B+y/Fx8e3/+KLL8Sp/zJ5HlmAvCZgIfET1h4nkQZBkL2o999/n5nayCxUuOzevZuZ7qAZ1bxwOYjCpAW/JGdAQsNVdRalpXiM773hswHwUc1a4nEmCfx3J/hu2UyLh3EfiAGlSyEUJvH8OEcwc+bMMvnz57+FlQYm+UhoFC1alNn98vT0ZNekB4r/CxcuwLFjxxJn1JMFAExrk/r27UsanUweRRYgeRwUHLT8JyshqWnq008/JSfj3r17bLHDLl26OESQSOzbtw9u3LjBBAkVJOHh4S6DBw828NPZj486DFRKLxIYYEqAW6O8oXyBgvxk1rDk9Enou3QRaiUoTEigxCU0h5CQQ/z0KwHTwiKMk75U4JPGSTPvyZ6XPZD2mZ40snHjRnjx4gVzc3Myrj179sxRglQm88gCJI+ycOHC6VgbHETukiVLQvv27Zm/JWRNlhYLzQokAUWCBN8lEjWSAvxU9uDt3QxcFAchwQTuKiVE+wXxE9lHZHwcFPDXiULE2RngzgMX+PPPbBWmS5YsmYRC4ydyk4ZBFYb0QHa8hg0bBt9++y00b96c+9oHmW/ZuXMn00xowzQglzl5CDky8yArVqwQqD2bapp9+6bskqBMvWvXLlawU/NFv379+Jmsgcygk3Vb6jOJj4+v9fnnn1/kp7IOnfoGJu+K1Fz1wFsHJT3Tr2H5/rMTAndsBVCqWHPX+Z+GQS2zGnus0QDVp0xC5UYFAW3bQf/6DfmZlMw+dhS+XrMSXwmznCCMgaAwL34qK1FgBcFEloFtpQWyEpw/f35+ZJ30CJDo6Gi2XL8lZ8+ehVOnTvEjCMN30XC3TC5GFiB5iOnTpzsXKVIknoQHmQYns+PWoAIdNRTmpmsXL17M3FkJWbSl3+XayACsic7npxyPrzf1/qLyoYA4vWgsMT38sPEv+P3gfqmwFzfJWi66h7VpC+Pf/QBM6C42OgTCY6KZvxAQIl5jA7pe5T1K1EQE02EIGi0uRpIFoNZRCcP5OjVV1ahRgxmEtOTAgQOoDP2Jry4wS8MtW7bkZ5JDZurJsCQZkCRrwtag/i/JND7tyQilNSjdUUUCf/MKVlyqc2+ZXIosQPIQkuZRoUIFZs7cFtIaGgQVHo0bN2burCYiIoK1jVNTBgqSJihEjvFTjkOnCce/hdydnCDaN0D0s4P7WBMvMy6MHyGomS3o1Qc+e6M+9wBoN3c2/HPtiihYkAKubhCB2g1hxOudJCGTBgoSImK/wHwIDB3APB0IViSKFSpU6DEJjxYtWkDlypX5GescOnSIrXdCaSE0NDRxXRK6f9WqVawZktykrf7vf/9ji2lJWgb50yJcFKdk2ZhG8KWFJESQw6iJZJkQlcl6ZAGSR1i0aNENLJQrUsYk8+GpQU1Y589T37o4Aue9995j7uzg5MmTcO7cOdah361bN8emP51GjX9DaTiuEDJG9EuD6ceOwrfUtCQV/igcon38wB21hPDYGCiKGoaAYdSobDk48PUgcMHwjcNC080fa9v8HjcUBqe+HwLVi9rXIX09PByqTMD3o0LUCJWw5L3JTzmElStXCrTOCK0/8s4773Bf+xk7dixLH6VKlWKaB62vIkGd6WTWnuKQhm5PmjSJxWV6IKGzdOlSJkQw/X2CmshafkomlyELkDwACo/CTk5Oz2iILo2yoiG6qUEr49FGkMayYMECmDBhAty8eRO+++47toQrMW7cOFY4DB48mBUWxMyZM9mQTVo/Q2rOGDlyJFuVj2q79mDWjBGKhYc39848gb4CxBsg+P0PwLu19eY7iepTf4Mrjx7yI4D6WNieHPQ9c/+ydTNM+m+P9dyBQmPTZwOgY9VqEI8FYfXfJsKt56T0iAxr+TaM/9+H/Mg2VSaOQ0HyjFTARxAUVpJ7ZxoM2x9QG5hChfRnn33Gfe2Dmqqon4MEBgmRtKCh23PmzGEaSJs2bbivfezfv5+N1KN01b17d7kcyqXIEZcHQAEyEbUPNt6+T58+zC81qDPzzJkzzE0Fzeeffw6//vornD59mvkR1JxB/RXmkLZCAoWEjoTldXRNzZo1mVDhzRQp2LNnD2tCw3tjUICk7HHNCFptbVCZzuHLgSl4jM2ErfDz4S4E33VK567wQzOxY7jb8qWw+mxSGJA2IviLI7duPn8OlUhrkL4V7+1cuw6s7/s5O/xg8QLYdgG1OjqPYVK0UEF4Msx2P/n2a1fh/Tkzxf4Qv0Bbr5tuFi9ejFIJCtO8jg8++ED0NIOG1lrGq9SJ/uOPP7IVEqlfxF6oX4RG282dO5cdp/Z8cygNLV++nKWnqKiocvLkw9yJwxKuzKsDBchpzLRvULv0xx9/zH1tQ0uyXrwoDoQy10BIi5C0FxpN4+vrywSLNPnw6tWrrMYZEhLCBAWxevVqNoOdVgAkqC2cVvsbMmQIVK9uvY+UnkPt7jR7uUePHo5Jg95eA0GlnIElIAhh47hnSs48fgQbLl6A795sDgWx8Hr88iWU/3UcxJkJxURQEDwYqYGSWACeefgA6k2ZlNTUZQ6GRax/ILiqnODi0ycQYzBCw1Kl+EnrROF75tPrRAECTp6OmrmOhbJA8UVrt9euXZv7itBoLIoXCncJikedTsf6Lr7//nsW19YECPnz+RzJIAFCa8fPmzePjeii0Vrm19F91L9i7V5Kd/QuWJF4t2/fvju5t0wuwr5eP5kcDWbA57SXCvW0oD4SKixo++mnn1gmJ02Clm2lOSPSRn5Uk5WOCxUqxAQENXFIfjS5jPylYzpnS/OQkDQY0n4chlJJVd8kDcEGbxQvAepW7zDh8eBlJJQYE2JdeBD4rFLjwpjWUu/3ydaFB4H+bnpf5qxZtFiawoOIMsSL70rbs2cOCwgpTEmTsIQEPTVBUoEubdOnT0/s+KZKRFxcHIwYMYIdS9BcIRIA1Pdhzo4dO5j2QWu6E6RpzJgxI9nz6dia8CAkTQXTbRxzyOQ6Us9tMrkC1EAGY2acRoKAmqPSYu/evcymFUFCh7QWWuv7xIkTzE+CBIF5IU8ZngSIuR8dE+bCi/w0Go1NDUSapYwC6lG/fv0c0/4/dKg7FPCIRmkIETo9FEABkRYkQEqPCRULcQvKFSgAt4enbIJyDQmAeCxkU4DCNq1hvObMOHoYBq1bA+CC2oAuwGH5cOnSpVcwLqqSJpnRCaJff/01i3sSGBSXJCSoIkHNVNQfRnh5ecHDhw/ZNWn1uVmDOuPXr18v9YEoMW2JxrZkchWyBpIHwEJ4OjUFUE3v9u20jeNu2LCBFeK0bdq0iRUQJACo6YkKCdpmz57NOlWlY9pGjRrFtBVzP5rh3qpVq2R+pJGkBhli5MLoa+6VeSZOjMGPiMOHwseLF3DPjNOojI3hqFaETUb44S9xEAPEG7aLDseA2l1PKvSpCTKjGt6sWbNYHNJACYI0U2rOlIQHDYKgCgjFdUaEB0ETWek98X3Juq8sPHIpsgDJI2BGnEn7f//9lx2nBs0RoaG7tL377rtQpEgR5k+FugRlbkvMz2cUqnXyZ8f16dNnA/N0FAmKFlTA01yNu9wOU04k5N9/wEAaGzXtBIa+z70dAmqgx1Bw3KMwpjkcGYX6w6hPg/o3SFvw8fFhTVbUrEmjr5o1y/j0DdJc6Jn0jnFxcTW5t0wuxGGqs8yrZ8mSJRGYwZm9qdRGY1HHOGkBBBUIgwYNokmIyUZhZQZ6prUmLGnoJmlLZ86cUen1evs6bdKDTjMb/35JTVnG4NGgSkXo3Yt8AWVtNGF1rl0X1vdJaeJFGawHwVoTFgoEIchsIqINDt29A82nTSUJTXNA3oKQkAP8lEOROtMLFCgAH330EfdNHzTYgoZsU3xKFQrqv6K+LhrinRFIM1q7di2rjOBz+6D2vJSfksmFyAIkj4FCJAYzphs1SWHm5L7JIRMWUkc2QfM+aGQUTTAkLC20UgFCbeDpgWY/m9tE2rx5M7OpRMIDa5/uX375ZSw/5Xi0Giyh4GNISICH3r5QIgMmyrOCxH4PElgCdIHAkL/4qSxBEiKEPcO7LaF5JNIkQhplR1oDVQLIkoH5jHV7kUbfkTDCNNXZ4RqoTLYjC5A8yKJFi9ZiDe9jKvhpjQdb9ouyA2qHR6HGOmVxM/Tq1UuckZjVaNUfYkm1EUsq6FCtBvzd/wt+4tWQL8AXoqgwp2YrjwL5YOTIKH4qS1m8eDH1sbxLaYEmelapUkU8YQcDBw5klQdLKE4nT56cphFGc8jeGmkdVIHAyoVL06ZNbQx9k8lNyAIkj4K1Txes6cXRcE7K8J07d2arDGYnZK6CCiASHqgRvZoap6/3M3yJwiCYIPSDjqBunb4Z05ml5Z9/wP47fGCDSVgNwWHdxIPsA+NAsWLFChNpI6SZvvXWW+kSJNR5TsN7ifQKDqo8ELzJyqtv37722ZiRyRXIAiSPs2zZsuJYgD8iQUKFOdlHSq/ZifRAfRz//fefpHFQwfN9//79/+CnXx2+3hEYAKx/qLi7BzzQaLNsBMmN5+FQedxosZ+DEISdEBT2rnjwakGhHodCJFELJMOIjq5YkPFFGtlHQoNGBhoMhsH9+vWzf3q7TK5BgYWKPIQug2DQDcJa/gx+mOPB2uBGfN8PSSOhaKcCvl27dlCiRAl+Rfqh2c00JJP6N6htm9c0X2LBUTRHrkDn6zUEVC6/USc7A/cTO38Mv7xl23pxWsTiM75euwoWHz3CZ5YjGLYQl9AAQkMTF8HISSxYsKCxs7PzEYwrKgNYeqD4e+ONN9jgB3sNJNI6L0eOHElc74WgZioUGotR28jahWYcAArTbzDNysItg8gCJBNg0OUqAWLOwoUL22GG/xvf35UECkFJgZo4CBrfL2kR5EfXUDMGuSVBQUi1TKPRqO/Tp48/88wteHuXBifhX/zI6mCU5kxgdkjAMMDvdff0BE9nF3BzdmJhQ4LieWwsJMTFikvVShoGQX0bRuMGePj00+xecdARLFq0qBXG9VzcqlJcS+kgLUhY8OvHFSpUSIsaTa6aVY7vLQuQTJBuAUK2b6jGSlY7L1++zJbIpMlrNEachveRmQyaV0DHNGSPrqWFaqgtlFYlI7MHZD+JIMuxx48fZ1Zg6V5qmyUjf8uWLYMffviBjfggc9Q0AoiaYKQFiWjyGhVwer2etceS/R16Dhnoe/bsGXsv+h1q892+fTsbcUTPptFFf/31FxvaSGtT0BwIuodMV9PzaK0DqWC0Bwy6XCtAbLF48eLmGAZvY8Zqg/viGIaNUEBcwG+9j8encNuJ37ynV69eMfyWvId2VG0UDi1QlnTALFIKTAINN4oHBdD0/WvotxVUxn2gH3uPXf8aoNVql2OeSn2dgFxIRgWIVA6SAKU5MVu2bGFlFFmzptFppJVR2UKTMKU5MzQKjYbKU5lJZQ8Npach9WRSiEZGUhlF5SCVYfv27WOCuW7dumxxLjInQyZnSOOnjcoqWhrh1q1brH+TmgwPHz7MKnw0v4veiyxuU/lJTcpvvvkm+z16h06dOrFKIDU1UssBme2n384I6RYg1MZduHBh5h4/fjx7EX9/fxagNCOZ2lRppvOxY8dY2yoFxvvvv8+EDBnwo0DBCIOAgAC2UU1HWgaT3DT0lGa60qpmtJdMjJNdHTIER7VdstlDgU5G30iA1KtXj02gI6FBAX306FE2c5YWuKHfo41UcgpYam4hyIAcQbaBrl27xr6DVPcBA+xf3ycvChBLMByPYjylXM5O5rUC08EqTAfZPgAgq8mMAKGyiirGVHaQTbmJEyfCL7/8AlOmTGFlHBX0ZH+MilhaFZLWUKEySYLKRhIgZOGBBBCVW2SolMo1Ej4koB49esTOjxkzhpWnw4cPZ2Vj165dWZlK91C5R/O4SKDQb1EFnirVkvUAElpkvoiuo3srVaoE/fv3Z2u50DuQ0CGT/LZWkUyNDDVh0YtSoU+SS1rtjAp6koJUmFONnyYgkfQkjYLMItBLUjspzYImc+I0y5XcV65cYYFE2gEFMl1z6dIlJrXpGWQziTQYgiQs0bRpUxZBJLVJ0tJynSTYaIYrdRLTu9Cz6dMogEmA1K9fn0XmwYMH2bvQMwjpvckmj7VlP1MDn5/tAgQT/ATuzBawItCvcePGi/hhtoBhOow7bYLhQI30oeJR3gTTOJn5sDo7MbvTARZCnTFvZ+m8FUvsSQeZJaMChApkKq+ofKIyi9aKJz+ygkwaBrWC0HwZEgJSwUzXUXlHZQ2tAkqmgqiiTWURlUNUDlK5ReUfaQZUBlIrDD2T7NRRKwndR79Dz6QylMo8uofulSrCjRo1YmUclY9U7tHvkkUBuo7uJUFEfV1UDkdFRTGBQ0swZAS5DyQTvAoB8jrEF2boNNsRMePnx8tyrr0SB4BRfQHTV3Kb7Bw5HTiGjAoQGREFBmC2TGjKo/yIGXwOd2cL6Sk48vtpoX75crB34LfcJ+N4b98Cvx86yDqVZ3/SDf5Xzbql3abTpsLFBw8g0j+Q+6QfewoORwiQY6h59li2CB6+fAnvVKwEm/p/CVuuXILuS1DhMhohUh8MGy5dgD7Ll5LRQ4gMCIb8vj6iBV1OvZKloFm58jALw+ahtw48UCN2FI4QIG1nTofD9+9BpUKFYePnA9iebuy6aAGs65e25WaJy0+fYthchh+b27fqpCOwJx1kFkxHX+Juingkk16yPIJkHEt6BIhCMxIaVqgAx78bwn0Ayo4NhXvPnokjiAQTLOr9Gbg6qaD7gnlYaBrY6KL9P/4ELcpV4Hfgc3y8QIEqsYmbK7+EKnGNYsVYgdIBCyhISGDDVi+O8IL7LyOh47w5EPpBB/jlr3VQvmhRuI0F9dOgMCji7s7uT4vsEiAufj5gwHenfrUBDRvBzK7dYCMKjE74/m+UKQt96tUH7bYt8HmjJjD/0AG2UJVCPQKc3NygTSWx6fbrJk2hZfmKUCk0EI79MgIa/zoOapcrB+dv3YKDPw9jwiWjZFaADFq/BmagYMPAglZVqsJaFBjXMe7f/APLS4z/wu5usKh7b/hwxjR6IBuCrH33fXivajVoixUBNw8PKFugAEQbDHA/MpIWGYGtg76F96uITTKLT52EfovmQxTGbc3fJsCdx4/FMPIaDvnxvkhanRCfacLzngG+4OHiAk/wOcXy5YPHGrEPMjWyQ4DIZI6smkslk0N4HBUFkw/sx20fs1B7D2uSRQsWhC513wBwcgY3LDy/WL0S8tFoOq0edO//Dw7cTm4Svg0WKFReDV6/FlpiYVMTC8kTD+7DJ0sWsvueB4aCAp/z+aqVWLBWgWi/QOhauw78jgXy9M5daSUjGL0nbSvB2cmLuDgwxMZCSxQED718mAZRbmwYqBSYJbDAPTToO/DZuhlc8LsaWCwQ5YLC8pPaddn2IjYOKhYqBMLo8VAew3Vmzz4wDb9ZhYXvDxuztcsgBTMOovDAwv+x1g/C8VuLBfhB07LloHLRYqDEsvnKLyPhezIr7+oKDzDOlPitfx45zL6PKgSXfh6O14yAuyM1TCPTYaXgnQqV+NNZAY+B4QLeKGTvkHFOvJ+B+841a8Hs3n2ZtnM9PBx2fT0IhVUvGPFOW3iSgy0ly6QPWcI7Ch+v9pijhmGINsRcUxI3mizxCI9PYOk7GYLCNvErM4U9Nc/UUIwcCh5YO6xSuAicuXcHnuj0UNTdMcuSOwp7ap6O0EByOhjVua4PJAGFr5NOA39/8TV0qF6D+2YMe9KBVYYMcYWCnlrMe9+gRl0SH8RPcAwGE55bDibVKAgOTnsBHRmbyAIko+jUyzBx9mTNNwTW0KjW1rhsWahcqAhLszexVnbk7h0Q6JxUO6Pancm0AwJC3hM90kdOLTgciSxARHKjAHEk6RIgWs1ccFINMM+PFYsVg8/qN4T3qlaHCoUKwtPoaNh/+xasOnsGdl+9IuZF+gnaBOEOBIa+OqujuRT7I0hGxM+HpmtTgoP2VarCji8H8hP20Xv5Ulh2+qSYaKnD1TeAmhFzbGGg0+mOBgYGyvNAXnN8fX1XBgQEdOeHOQdfn3gQTGzkQv0SJeHkj+IqiumBmlfVmzeJAoXyZIKiOOj1T/hpmVSQ+0DshWo4Oo1Ai2/6t38XhMBQJjyeRds/IZvMYCzt2ZvdO+9TzIsGAyh0GhNo1Tmrg8CM9FQCZfI0OSsh+IwaQfmRhEe3Om+w9ejtFR5RMTFkCwye8UXVvFq3ASF4NBwe/AMA5lEwxT8GnfoOOymTKtmXKHx8KoOL8hpEKkuDW3w/cHEaB76BCvDV3AGTUApcXFQQY6gHTjAfr27IS65nYIKhGKPzIF8+wPMqrBmIRnp06nng5NwflHhZnPEbcHeZAbHMDM99VEXLsGschVa9G9+nNY1SEkLGMq/ms/6EQzdvMDdpIyv7fA7d6tQRjy34afNGmLxvLz8CNjLp1s/DmZtGOLGajwDXICi0KvPMQcgz0WWIHDUTnSpzChhAzVTR+mBwNxs6vWrtOoiPiaYmPmbyiCY7m0OLYpGJDyWNQkToug4dO0IRbl2D8NTrIJo1hSkMEBhi//o1Om9qmjiH5c8bWGb8h/dPASHhFri67WVNaybhOD6vMQT4ChAVVxlf/Dp+gy+WLZXA1eUriCPbo8JDCAwrBXqdgBVMI7i6OoEx7mMwKWg1tt3sOQmmI5C/UHswxr4AMrNvTOgKTipav1jFmsqNCT2xfF3OnicIN1BNuIn3N8TzZ3GrAG6KZuDkcQ9MymJgiHmC7xAHCmUCBASne+W17NVAqNnWLf4djPxvmOzy8ysAzi5lISLKE2KNTUBFJTRgFUARj2pkFQyMIhAUMp9GicDLqG4oPJKaelxc+oMh/huIj8fEJExF4dGeBZ6jhYf3yMaY2lpTxMUGJE18LumJAk3CZIL/VReHNvZZtVIc9orbO/PFKSIf16gtfjsnKj7J1l4CLYNKfSQKqIIZoyv3zjHIwoMVnvZPmMij5Bjh4aeuhpXGAZTnbqt9EoUHCQ4yK0LCg3B2d2fC405EBFT/bYKYJ329If+YEPjswhn4CIWGCZ9B9dQtmzeTMUlm1oOI8gsUh6aD4IyCYDnztAsTrf9bE3y82mKlkMw7f4plxzQwGM9heVYHhUQj9LOotCtJanwJMXGr8fdGYqW4JPOm+nOC4kMUAg8gAX7Cc9MhznAa4k0NwM21KURHK9g7FizqgcJhNwoXFRiEuih0HuGH/YLP+4qVh0GhVUBQoJQRYtH9NqiwAm9Q3IPI8CoQHTkJ3+0Flplu6N8Wy+N0L/Zm8TE5AJ3mGH5sSZTCZbnPq0WrPouRWYdGLV0dOoJ5Be/ZDY8xof76QQc4fPcudFmyEGLi4+HQd0Og5ngUCLx2g98BO74YCBEGA9QqWhyuhj+DakUKw9PoGCiXPz8b/km0mjkd9t66iZcLTyAoTFxDVCbH4Ofn11+v15NmLPOq0WlO4N8GND/lzgg1rF73F8RFvxTPIc5ubtCx00fQY/lSuBnxHM49eED5CmqWKAlTP+oMH2CljgSHxLOhI2HTpk2JGomrmyt8+smnMO3wQfiOhjhTIewXmPPKyRxCzusDCQxtnGOEB0PB3qUUX4WNxrRrt2wCF2cXUPlrodn0qfDgRQRExETBqrOnoW31mizBEmWLFANnlTN8iom2zm/jofOCOVB74jho9efvUGlsKEShhkqUw8zAUCiS9OhMMHbsWE+dTvcmP5SRyRGgJpf27MG0UCob0I5GVq3fsCFReDi5usGnvXpCjyMHIF+AH/zZuSuco/lMqN2f+2koXHxwH96bOwtMWNF7jJqLkjcI1JzxBzOK2LXrJ2zdeBIeRNfadRPzsYxtsl6y0pjsYoViwWj4DlUpP4yVZ+DuXgfi4h5CQEgp8PVOQPVJiaoUVQtC8JUGgkJ4hO5BkC//AYiOzw9KUySr1cfHP8H9xxixe2kCEzjdwyp8+efwMop6w/4ED/dREBVD/SKlUYUcDf5Bmf8+rWY6htIgSohCyBi4/jwcqpivNofULFUafn6zBXy/diWEftQFph46gNplAgx9uxWM+nsDdKvXEIp5uMP0A/v5HQgmzvOYsGsVLwEuflrUPtnIrh2ogWRoeK85WGMuhrtKWGs+IvrIZAZZA3EMWKnRBgYGBvHDjKFTn8Yy4o0KhQrDzWEjuSfA8nNn4FHkS1iB+z8wD9adOAbLB943Ym0gSIIRHnn7QXFP683+M48ehm/WrXG8BqLV3MXypDRWlJWsn8No/ADy598KLyLvYP5/iueWgatrCBNe8XHfgAougFu+PaDRUX/xBXB2qUnNdxAVVx6coAxee5CXjTdAMAWCQjkL6JsKF3eB+7fiWf+qwRiDZW2WTPbKbg0kGmMzAuJjOoKTqiT4DK+IEaQEPyzonZ2ld4nFjQz2eJHpBMQFTMqaGJhNUWgUg7qXDjIdNCZ2NMSUjiQbRSCommLB6wX3n7iBs9N8fLZjhAcRFDqYJSLcvlm3GiqTLaGgMLg+bBR8Wq8BVCtaDLb2GwA/bFrPOsM1mzfCnWdP4T6qz6M2bcB3A1h18hgEtHsP6hQvCT+3agOPvLRsJBYJj7Dd/4jCg37j4tX/8V+VkZGxhgG6kUC4hXnsYVRS01XPOm+AessmGPl2a6g7aQKULlES9g7+HsvTlEVcEQ8PmN29F5QIC2LmfqzxzeqVoiM+HjN2FkGCKTB0G+sITzB+BsFhDVFAhECcYQD+7hhQqmZgoRJNozVBrS7KhIdOr0A1qjKWFwl4/m9IMOwFI5DN+MUQGDaHDUN+8eJDuH49HwqfavjsxnitO97vkNYNS7JeA8lOdN6PwcW5GAbaR46a+c2gziWlKY60kOblysOBQd/xE0kE7tkNvig8mMQ3B2Vdp3r14a9efblHEt2XLoK1F85DAsVCnKkEhIY+Fs9kDlkDcSyyBuIYHKKBED7qRaBU9KVRkYag0eBkISSWnj4FfZYthsEtWsLB27dgRc8+UH0CaiR4nbpte1h/8Tycu38flmOe7PFGPX5XEoWC/CGCKq8KRQLW3LFm9woZEyIADQygSrZMLkfnfVuh0whKXx9Bu2MrTQbOEFMP7hcUvt74HG8BfL0dPpuaBAhu4oInMpmGBAh3ymQCEiDcmXm0ah82DwS3b9at5jkrOUVCA4Vrz54J4D1SAM1I4fyjRwL4eAlt587iVyTnwmM87z2KPRM3eSKhHchSLSPoNPfxrzjAHLWSIW+3gokdO7GuHFv47dgGAbixpipCoYjE2g3vPXcssgbiWGQNxDE4TAMxx8/HiFq+ivoMyELyP18P4ieSs+T0SZh1/Chs7/8V90li7olj8CWZ7Ke8SU1AcQkVZBtZ9iELkMwwfLgnuDtvwUT3NhuTbWvUBoWyChNngvEsxAutISwsXDyRNcgCxLHIAsQxZIkAkfDVrAWF8mPWwUxgxa5JhQrwZeMm8G6ValDMwxNexMXCsXt3Yenp02zEJCOxg10RAYEh4rh6GbuRBUgeRBYgjkUWII4hSwWIOdRh7AxjQIC+WLkTRx9R5Y6VdviHBq0YE3Zhhe4XCB13ip2XyRCyAMmDpCZAqK2XO2VkHE5qFnSzTYDIZBvZPYxXRkZGRiaPIGsgmUWneR+r9fPBxaUUtbum6AehChl1zsXHPwOl6lsICF7Bz2QZr0IDMcTHw8lD/0BsdBRUq9MISpVLWrnOnLjYGDiF18XFxULtBs2haAnHmi7LCzxjxgABinrkrIW+7OGVayBadSgolWpWsplSSepkhJUuSjCNg6BQ65NBZNLEZmTLpIJWrQeVypd12GFO93B2hokfdoKvGjdNMSadWHTqJAzZsA7Co6PFGey0JZj+ZJMUs4DsFCCnDv0Lj+7dAvd8+aFl+y5s4tZ/29bgD5mg1QfJ7e/dunoeLp87Dm06dkeZ6gKXzh6FW5fPgZOzC7z9fldwdnHlV6ZOrSm/wsXHfMoMlleCv2PLpGgUhrR+d3bS4PfJcOrhA34kIcCUjz6GH5o158c5n1ciQHzVWzFTUUUO81UCNCxXDhZ82hPeKCnaJbTGeUw/n69aDkfJBh1V8Nhrm/ZAQNg74hUy9iALkPSgVf+GCW0IOUt5esJ9Lx/mnV5qThoPl54+ZW4npWqdUR/kUCu8WS1A7t+5DmeP/MeExZvvdIAChYryMyInDv4DkeFPoHWH5OsPXTx9GO7fvAJtPupNBQ33pXcywf6df0H0y0imkTR6qz0/Y506UyZhAUDWbjABY03S5Jf5MomZ1edDrFtVqAh7bAwHzQp+PbAPhpLVAgoTjJ7/Bg6Gt/EdKKpSKY9zJNkqQLSa41iCkZlyaF+5SroXdzOn88L5sOHSBX4kXITAsFr8QCYVsjd1kh18Q/wREBTnwUn1ORiEKhAcfB0TwkQ86wYx8SPAza0UOCl8sCZxEtXMYhAQogN/7TUwGsvjfd9CcOgs8WGIn/ePkCA0BkHpB2CsjFrBv3jPYfAPbsavcByi3Rp8NQUY9MHMqzYWZBefPoGvmrwJMzt1YX626Ld6FSw7cwrqlywFxwaLM9mLBOvZjFcTzV73CyTVxSHaQVYIkLjYaNi3fR0kYBhUqdUAt/r8DMDuzSuZBnHu2H4oV7kG3ERNI+LZI9Q0evIrRCQB0rZTH9ixfiG82+Uz2LttNTRr81Gi9hEZEQ6Hd//NrNXUqv8mPq8m8zfHlgA5fv8+7L55nbnzoQbxNWqEz2Nj4Nf9+2DH9WuYVEzQoWoN0LVpywrmeKytTjl0AJxREP60Yb2oGSJkeXnoWy3xelp80gS96zWA0tyYpsGUAOP37oUtVy9DjMEADUqXhuEtWkKNYsmNKJNQoMxlMglstjNZjw36dxdsunwJSuXLB0Ht32e/+/eVS7Dm/Fn49wZfWwbRt3sXCrq5gQl//8tGTaAQum9FPIdZx47C/ju3ITIujs05aoy//V3TZlC7eAl+Z3IM+O7TDx+EdRfP4z3xbCjr/6pWg8FvNgMXC4sJGy5eYPMkHqAQL4na5BcNGkHX2tbXt0mNbBEgo0fnh9iXLyg/VilcGK4OTd4CdenKVahetYpN4btq9WqIxzAkC7y9evXiviJ1J/8K5yhtUfjEGotBWJhY08soWvVqfNYnmJi+ASXMABPsgqCQ9uCr+RrdrUEFYaAPvQABfrMhIX4M/vAo3L5H93yM5B5YDk7Gcu8spqSKoFSVgsCQr0CnofXeq4NJsQefNRO8vAqCMz5HUMSAk+soMMWNw2t/xtJkPgQED+BvkiW8CgGyHKV7L1YgxxsHgrNqJgbScfzYW5ij4sCY8CuWJvvAN4CMhwkY8BMx4Avgq/aGwNCkRTh81Tfwntv4rNbsuUpjOTAo72Ci+gqCw8SFOByFr7cJS15FHcyoZ4f8wryKjA6G8Kgo5qZa44re/aB73TfEYws6LF0CW87xceeICgs3o9afuT+YNwe2YWHEar8OMtrmaAFy+dwxuHXlHLT9sBeoJAN1aXDx9BG4fe0CNGzeDoqWKgvb1y4Adw+PFM1aqXFg1wYwxMWm0GRsCZBJB/bDL5v+olKMHadGpxq1YEmPXpA/0JcekvIeCib0ozglUxhH792Fpn9MRiHDC1423wCvkY6RD2vUhI39xEnr7lg5iBVtuaUEn2v0DcAKxWnot2JpouBKBv5+o7JlsbLxA7w/fw5spzW8zaPO/H3Rf+NnA9jvE97bt0Lo7n9SXMNAv8LuHvBMLWrPrvj98UZa+4LAa+izWP+AiBMWpLE6f1BRGNlBlgsQPz8nUJoMJDx8sCIQ9O4H/ATA4ZNn4PLZU/QO7NjZ2Qm6d+/B3MSeWzfhUdRLqB4bD2fOn0+8Tonf2KtnUmVnzH+7wWvrZvp4gOeFPWDicPuXHbVEq4nAv9EQFFoadOod+KMxGMylMD48ISisNgT6YcU0pjyo3G5j2dgCQ3AGu09I6AWu7ueY7Ssf9QqMk46s/PPxaoUCaSve/wjTTUV8ybLgBHfBCK6g14sJbvjwElDQ8yGcPu8KK1bYSISOwWZkZwkU+RJ6vWjLnOjRQwV16iiYn7d3C3Bz2s8EiPh+YsoX7zUlrkgoQf7Ss2xdkxmov0Oh8CWDZkKouBohsfHKFeg0F+MaM9ZbVarCPq4+K/wwY0qZFWurEb6BkI9Mv/uq2bVE/yZNYd7HotloInFVQhCWokDsI/pmHBIgWHNugDWs49yLcfDgQePff/9NCTpdvHj+DA79uxGKFC8NjVumbSw4GiuHe1FbIa2i7Ydixrx46hDcvn6JaRSkWaTFvVtXmEZDwqdRi+RNWvYKkP3ffAstypVnbsItwBfiaMIn4oQC26DTMzeh0GL88Fq5ZRPW/chIKDMmRCzoMW6vYY23El/B7iXWZAsEYWWAC4Efm78Fkz/slEyA5Hd1hRfeKKhs8MvfG2HS/r3ie+PzbwwblbhWjDkGfPdr4c/Y++DF0G7uTPEEQhrQRazc9Fy+FFZIk+SQTShYOlavwY+SUzA0EF7QEq7IINSip3URW1Ip9Kr+NhGuoXZNFEON5PFIDB876NixY8HmzZsn5XMzME2OQAHizQ8zhk5DS82WLZu/ANzh73ToxCm4cu4MBp8Y76Q1ftq9J7w0xjODiVJ6MKdp+Qowu2kLLGPPJd6nwjTRs4cocGpMGg+XqZlZEJ5hQZ+8jTYjmJdTEpZll16fgHsxEZI/+Z07JxYmUvlISPdJ51esoPucoG5dAXr2FBO4n58SjxWJx1lEypCVSY5O/QCDqeSb5crBoUHfMy9a2cyrbXvQv9MW3Py1YgIVTBCu1UNhs8KECoMDg7+HFtN/B093d9gx4GtojrVK/392wpoL5+Hktz+wy8io4qpzqKUKggETa6Z7b7OqD4QEA2kFZKq+VoPmUL6y9YIpvX0gErExUbB/x18od41QuVZ9qFIzqZnMHHsFyAEUIGT8UqLSr+PgZrhoBCA9AmTm0SPMEnNSQYRBaCMUK6JguYECxlyAUHPUc43tpTBSEyBnHz2CN36bkPhudJ5pP9IxpyZqxxd+/FnUjGmwBlKiQAF4OBwrJ1Z4+PIllCKhaB4PtpIGxocQPIYfpA7Ga8qI5ThEA2FNyQbY9dU3kO/5C7h0LkkAkODohVpltSkTYSEKkNZ//sHyYsUiReC3Dp3AZ+dWWNytJ9RH4SiF38d16oK+Vl04i88R8P6PunaFQvnywbH796DJ76hxkmkTeUEpm1itKTgEPx8BS4KrmNEWseYZQaUHY1x7UMIbIChC0WMG6wtRKhJAmbAZVK4DUOsIBB8fVOcSvgCTcBuCRs9l64kU8hyCSdMN1bQZoBTagovzUkw1E0BlGANGp+EYwaPAb2gRMLn9iNedhsCQNayNkZZxNCmKYco4DsGjd/M3SyeociIxfBnaG8+xAMKMNvvYMRj9z45EYVG6cFGIQi3lmdYfqmDtJSouHm4OHYGFhzu0rlwV9ty4hoJkKruWgYmVOtJrFC0KMTT8V4Qt6p5T8chXANp3Fq0K37x8DravW4Cfr4IW7TuDh6fYR5AatiTXkT1b4Pmzx6wzvl2n3tz31fE4JqnFItoQD11q1YJv1uLb84KqYekycPxbTGoWPMf7CmFFwZG0mDU9sbBT4Z6avggKSyVpuxZ0qVET5p0QFc9HL15Ax4Xz4G/UQsy5gUKUNKiiWFA+5c2wKhTED0f6pBg6fDfyBVBtP0eBH18Atdt6devCRV7wf9qtO9SdNgU+80cFB8PJa/tW2PrVQLj5/DmsPHsGPl4sGhKoP/U3LE7ywb9YQWgwcSyM+6ADVCtSFBo0ZH3xiXhQmZVZyCCjIFCb7xR8J28UxFOwTBuCZdNw9BcgMAxrBoiPhvpHSoPS8Cfoxz0AP69KWDT3B4PxLISMXoU1Qg8wxf+I6c8Z4k3T2D0eLt+DMf4SliMYAM4vQGkaAArhOgSELQAy0pqQEIq/GYMq9zwYPfoWuycLyDrJKgqQQygIxB4uF5cYDIBDrGlKq4nHAPwdf/199KNCcyhK+n9AkUABd4O1+0no1BOwmjkUA+oxCqLibJ2PQF9MQgkVID6hFDi7HMJAqgSuqhvs2TrNcXw21uIVUbgvgAKkK7g7n+dNYunHV406rXI5a8IKGcM6NvOj6h/NVX/Cq01bWHLmFNx6+owNI2RChQobcmNidnZ1haWfdINuSxfzO0SisQZMazorvEdRlZgEkzdqIEkLr2eQrNJAbHFkz1YUAA8hf8EiULxMBbh2/iSULFsR6jVtza8QiXoZCfu2r4XCRUtAwSLF4cblMxg8TvBW+y7gbr7GfBpkhQbihJokdZpbY8vnX0CTMmWhGMZ7onZpBQX+M/oHYp1I4TANZPGpk9Bv5bLEb2LQe7Jjel/RX9JACL9dOyFg1/bk95iD95/+4Wc2zJXWC7/CRwRaBa+lwvaditbn9ViS5RqITkNNMsr3qlSDbV8kN4w4+/gx+BrDavon3eF2xHMIQk3fZhggBVHY24qXTxYvhLUXzlF8C6APth3pqcEs+gpY1mHB76Q0gX9wSfDXYuFuvIpnI0DlFIflWUu8bj8oVS3wWgOWc//D39yJZSe1Q2IZBrfxI+6jhP8Jzz3FDFMUL6sISpebcOaCE9Sq2iyxz1iCBAhAEF6PqqpCB0GhGXt/O7AdupklWFMcpPVeqGzwDnkCfw52gutF8oGrK/1uPOj1L9l1PqGPE/eEBt0uLnF4XjR1Tse0VkZwMF7j8xhLSHxipBtA/ufgEl/Y4r4IvC+e2cOh36lbNwIuHy+SeE1G8FE/xVKhCNVJDAGo9ltBqdeBwNvXUyCYwOAfzDokLSkY6A8vsJaLJEBgqEM0wuwWIObQ41MpQxKx9zpr0OgnEuSEgP/y8RFcNOooPkmbY8KZCnMJmt9h/vGeFnM9ovG5W69eZvumqGXQYmHm90vQ7++/cwseRL6EIlgINS9fAQqjkDDnJf5W4p34DE9qCrEBjQaj/g2C3o+utQybWPxNGvkVi9/3bpWqbEQVEcWFFN1HI88suYUaM43cIt4sUw6qFCnC3JZQeJ55+BDOPHrIRodRk22lQulfgyjLBYhaXQ1clJexcITjP/wEDUuV5ifEcGzy5x9wBr9321ffwOcoTH5ogeUzaiMUBwxeqRvR+h34+/IlOHv3LgjBo8VznEtPn0DNX8eLlQVDfIMM28vyG1YM4lwENpKL3PGuKizHHmIGLQJxcYrEEV40ikqpdEm2HhCVh09iX8LEiTGYWRTg7V1MLAPRP97lKZZ7RZOVaVT2FTLGgtfYSOaOjxfbMV1cPBy1zpA1bEa2jAU6DeXCcuS8+PMwqIGFiyWTDx0ALdb+XmBNmxKsm5s7fN2wMUz58CN+RRJPY6KhGAoPBRYWmHcjIdBxpt1fpQCReb3JcgFCaDXdUbKvICEy+9PubKizOXtv3YRuy5fAV42bQOjOHbB38A/QC4/vhD+jDABnfxkBnRcvgDPfD2GVDHOouavH0kVc0zR9BQEOHtGZx5AFSHrw8Snv5O5yyxgXy8xFb/pyoM0RLrY4fv8eNKZOPKodOzmBKS62CYSMPcZPO4ScLkDisdYcExMDBQsW5D5J3L9/H0qXTqpVZgVRUVFYMXPBKLBvSLItbty4AZUqpWzaefLkCRQtWjSFFpEeqPXh6dOnULx48vklOZ1sESAE1coDfE2UD0mruD5SgxqTdWvsTaZPhWOoaXi6OMPR74ZA1cKFaQIvPytyj/p6woKZdsKak2vXc8rqEUx5AVmAZAQ/PzcQDC8xEYupEDM7jSX/vGEj+KR2HahZtDjTmK+Fh8O6C+dg7rGjEEdNDVITFqvdOBUFvR6rRI4nqwXIxo0boUWLFnDv3j38FCXkz58fzp07By1btoRDhw6xwvPRo0dQsmRJcHV1ZQVtkyZN4Pnz53D48GHo3Lkz3LlzB06ePAl9+vSBU6dOwdmzZ+F///sfFClShD2fCubatWuz569cuZIJFXo+3fPixQv2GwaDAW7evAl16tTBcsTI7lmzZg3UqFGD9XFcvXoVKleuDNeuXYO3334boqOj4ciRI/DWW29BgQIFoBAWOBcuXGDX0fcUxoJl6dKlUL58eahWrRrs378fatWqxe6n53/88ccwd+5cLFd6wvXr1+H06dPw4Ycfsm+/desWdOjQgX3f48ePoXv37rBlyxb2m506dYLNmzezb3vzzTfB09MT/v33XxaWFSpUYPfSPjIyEi5dugQ1a9Zk77B161YmZN955x0ags0EUv369WH9+vVQr149dkzfX7GiOGudwrxq1aosbNu1a8eE9KpVq6B9+/bs2+h7IiIiaKgte0bjxo1ZHNJ7FStWDM6cOcPejTb63QMHDkCVKlXYu5QqJa6flhbZJkAk1Ooq4OZ0lTVNYRiU9MwHe775Fqpj+kgLyp/vzJjGBgqwDEuCIyquDowZc55fIpMGWda5kqfR62PZWsmBobQoPmWYNihD9s87fQq6Ll8Ktf+YDLV+nwwfLlkI048fo7kHx0AFnRKv1wfTmO4sER5ZDdWKqYCmAlwqoKmgIa2ChvdSgRkXF8cKuitXrqDMVEGbNm3YvSQkzMsXcsfGxsLFixeZmwoygoTG+fPnWaFIUG2cBMCuXbvY86igpWfTb1EBTwU43UNQ4ScVyHQ/FZL0PnQtFfj0LPN3oGsaNmzIhBh9GxWcVDg/e/aM1f4vX77MCtEuXbrAnDlzoG/fvkygvfHGG+x73d3dWYFNgtLDw4NpH/ny5WO/QUKHtBzp9+i9JciPBCp9B91DBfTt27dZuJLAou8pU6YM+z56l4cPH7Lr6TsoDOidyZ8Ix4KQhAUJbAoLN94fI30PCV16Pzqm36WNhBQJSfoden/6ffInQULxSv4UlvS7UtjmSMLCrokDaygfKr98GBcLNX6bwIbas02nYUO0Ezc65ueq/joO7tJ64wr4gd1Pw3Vl4ZEuknKSTJ5B7gOReVWgELJZpmSJBmIPNKlOrCw7dpKxjKyByMjI5HFIaNDMbVl4OBxZgDgaqu1QHwltZKJFRkbm1UB5UKdpBzr1t7jXgo/ma/DyaoT+DhkuLyM3YWUOnfdscFZ9CYakuQfUoQ40Kp8aikibN28/pk66BOMaCAhNMoSVBaTWhCWTfoYOHdph4sSJm/mhTAbJ0ias8ePd4fkT6gyrJOZBhPa0UastbZQfaaPBLFJLG8uTCashIMR+K58yicgCJL34qDuAs9PfbNQHJs62VavB5v5fgKsq9UoNTdTqtnQRrD1zWkzAtBlNX0JQyFx+icOQBYhjwYKvMxZ8f/FDmQySJQLEx3sCqGAoExBGI0zu8gn82OItfjJteixbDCtPnxIreiRM4uPbQfDof/hpmTTIXgHio/4VXJx/BpoxazDQlN4PIDR0Gz9rG7KHVaJwLOjSMEeiVf+JieAbTEhTISgspbGizEDqsEqIcUahQcu3xuiDwY0SXAZR0UgQJkicICE6roQjZ4vKAsSxyALEMThUgHiPbArOLoepElfSwxMecPP09hL58iXkz5dkPodm+Lv7kR0tzNPOuNXKwDyQkAABoqN3Y9kjDjs0x9enD75rNwgKTW5hNCNo1f9i0f0GPitprPLYEAFeRlQG/eikhWXswd/nMri4VoOo6LUQHPYJ97Wb7BUgWs1YcHUZwWxdaTVb0IeWoRwDSoUXCHAPhUsZiDN8C24u0yDe8CkIpsZYM9BC0ZJu8OJpcgGiVXdBYbGODeHTaWiK6S58Btm0aIQRWFa8yEFoNK3BWbGbajkLuvWEzxo0hMmH9sNPf60XVWHURm57+UC5AtYnkx+6dxeaT/1N1DowwU/o3BWGNm/BZsy2nvUnvjbWnkymARA0WrT4lklkAeJYZAHiGBwmQLRef4BC+S3lu0fevlDcUzTrQpw4ew7OnjgOzZs3Z8OULaH5ODTsmaABiW+3agUVK1Rgx8S0I4fgu/VrxXytEBqAPtR+Mya0tkdc3A50HcSyyRvd74Gb23YoVMwNnjy4i/4n4WVsJyhSIBri4keAwtQBBGVrUMIyFFz9wWhoBvUaH4Pzp41Ywe6M5cVfYDTp8D288Ht34vUrQeH6NyTEkTHZNpCgGAyuqlls+DH9dnR8CXB3fgTxcX/iy9/Dd/DH+0fhl9IKeP3BVXkYdMFkh0vEZ1RLcHLey7Qvk7IsGGLKQciYQ/ysXWRzJ7riOX7cbfDV3EKhEc+MfAWH0UIZGCDggurjHxAcOl28VuiFfl9iwV0Ffv45DgzG46BTJ0nXoLD1GMg/ofB4iClhJQSGdcPrwzFg7/MrHIOfnwtG0m4q+Ff17seEB6H/12zBHtzffCGa7aJE6b1jK3y3YV3i2hPLzp4RhQeBkTV8yybmpGVLj5BJd1r8X+U0D/yGW19aTkZGRsQPK45ceET5ByUKj5MXLsHixYvh/KmTmMWUcPDgAXjJrSrT+iktZkxjRks77tkF73/0EWtSphHH+/buZffR3CHi26bNYGmP3pSRMV+rTsL4ofabVxZtkeH1CjJzgMcee8EV67S3bjnh8/5BYdIePFzewnJuPbi7jgNX9/dQOPyEL5MfhYcBy7DDsH27Eq+j8m0Da1JTCPT7R8HNFSvMLvPBZCANxh3rnDHgLBxgzyfot+PjxQJJoeyHz/DHMnMiFi5n8bec8f4lYEABZI5S2ZdpW0yAxG3EZx1k5V06SKrRy1jHx2sdBnAXVxQAsX6B3BPYQkLDd2yDK0+fwIKun4KHsyvTJIpYrAey7cuB8F6VqjB673+gJkuxmLCeobZS2Mzsd5mxoeIiQYJwAhNOI+6dYWQNxLHIGohjcIgGwqzZJkD/ho1h3qfd4eT5S3D2+GEUBmKeo4miXT/pBnPPnGCVvMc0y1w8IQoFqSJnTIDHam/Y8tcGJnAIqvy1a/8elC5VQlx8zGgkz72YJ1uxC3IDwX51IP75PdBPes59spTsFyCBPhVB4XwDYgyVUMI+xtp9FKp1H0JIyN/8CttoyTwyXAGj0BFVtWdMddOpV+BnfAyBoemSnHajVcdi6nRtW7kK7EJh8Dw2DgoH+oL3ex/AHUyc81HlZcGIie/asFFQZdI4UaMgMNFG+QeCp79OFCp4zYe168D5x4/hOgoegVv2HbB6Jcw/IZrDClA4PzQb05UhKEMYDIa3gmm9eZlMIwsQx6DVanurVKpfMzqXlXocfQVDScpHO/sOgPvHjmJlmwsOFCqfdOsOb875E849fAg7BnwF786dRSfg4HdDxCZk1DhODPkF2s2ZCeFcO+lW5w1YhBVAWif9A9RMinH7bIl5UqEQICCE1wjTgY/Xbrz3Ldxo6v8VfEYtLEsi8YWXQGBI0mpl2cXy5So4c3I1BAR/zH0cQvYLED+vCiCobnJ1j9QuKljb4rYT3+YhCIo74O72Jvj4KcF71AdYY2iAJeJoLJQ/xGv+xIuvghEGoSp4ka//sRCf0gMMQin0ewYJCk/Q60VTxo5Aq8b3UrQjjeGZRscWlKo8nq/OJjVhoaCIQUHRcvZM8GnVGjrWqM0Wl0owGqDVnBlw9vufwCM4ANOymWjATHDh52FQs1hxqPXbBLj4hC0fehkFYfqsM2Yhvr6+pPJWS2Vy8WsBFnhUqjxPbZb16wIKAFdMF7X5YfbDViQ0wure/eCTOnWZeZuGbzaDdovmwq3nEbDt8wHw9qw/IS42Ft6vWQuuhD/DyprFeid4/9Eff2HZt1HpMtwzOf+bPwe2XrlMzgjMk9atNKaGVk19Cy2xbKBFb97AzN8UBPgPy7hFWMZtxlRVF1SK0+Dksgqc3QtBfPRzSIgsCgmuAViGrQFnxTq8dydWB1eDm8scLN+K4os/xecMBpXTdNTCaFh5c0yc90GpOIvl47v4QV3B2Xk33l8anNA/3rAAf/Nj3K7iud/BWTUD4hKagFKYBgrBA98jAFRwDvShZ8SXTj/ZnyF8htEC8hdQ66gF+fM/BWXCYzAqumBgnwZT/FEMkBIYaN+Bynk1mAzXMBDvgRKoSSYAX/cXPH8NLl79CGpVe4SRYMDAWY9f0QmiDdWhoMcjSFAWd6gA8fsZE0++cFKbj30/hCW4K8+eQs0pk/B1UfhhDWhpzz7Qb80qSBDX9bDKP1gLajv1V3xlrEm5ucLOAQOhdYUKrOmqzOhgUUNRCjVBH3aJ3/LKwYLidkBAQNKKTDKvPZgmJmKaGMoPsx+dmtSCRm4qFcSYNSmzpX8njYf3UGjQujDjP+gITSdPAHBO2TBByw7fJKEimOAAaSdmi45JJC7ypsDKakDoDO5tP1r1Ucjn2RjUuqQylhZ6EgQaKNMAn90ADMZHeE0JUGsVeO4ulgFlWBNbbMz3oHAygIvTDLyeFsO/AAnCO6x8o+eFBQrwMq4HQAIWHIIzuKragEl5i8ooxMTs9I0OMkFkRC1QqP4Gk8IATnFvg3OBxxAb+wiFyd/g5jYAqLwymdbh94mL4WeA175GZRc69U8YVCgxTHB56EioZsXSJ1tTm6vTKcCINQSGgpPF+fDYGCgSjJmAYkEQJkNQGP5OzkEWIDKWvHIBQnAt5MMaNWGjxXK95SaMgRldusKHc2ZBgfz54djg76HB1N/Ywlu0MuQ7lavAX+fPgROqH9eGj4LiHp4phuO7+GuZEMI8GYN5MvkavzLJkAWIvejUqPqpjpAQKebuDo9tLIVJ48lvk8VUDNpiLi5QALUNa9TA2tKVZ8+wwuEExri4LhAyOse1scsCRMaSHCFACC5EqEqWYGWV0L03b0CrGdPg+5at4L9bN+D3D7tAm9nTIcEkwKyu3dhiU5Y8iY6C4kF6UfMA4TEEhsmjItNAFiDpReu1EAVJP6ZaYgJe1Lsf9K3fgJ9Mnc2XL0HHuTNpyC6GPAa9IGyHwND3+ekchyxAZCzJMQKE8PEKwBqYjvKih0oFkb4BVpcgpiV9W/4+GVyx4hdrtg6+xOWnT6HGuDA2QpI1IRnj60CQbNbdHmQBklFoqKxguIyCoBBpJQzam8jECR9lQomZEqTUdCUKjVgwKWtBcPBN0TPnIgsQGUtylACR0I7qC86ui6hCxyp2IMAvqHmMatUGSufPL15jxokH98Fr62bYegFlhNR8RXtTXHnQj7kjesjYgyxAHImfnwdAbDOIF0qh0KCwfQxG4TCMHh0hXpB+hIyOecwbFFIoFCnCzmQyrUD/zJuEyMFgtG9RKpUd+KFNMCweYVjkrnVv0w8qFgr78oF2ZHVQOC0GZ6emkGBmSFGCKnGUNcnLJCwCpfNAoAXiZDKELEByOLIASSlAMEiW466HeJQ3wW/cjAKkIz+0CQqQBxhGJflhXsV+ASKTrcgCJIdjS4B0mD8Xtlw8DwlBYazdV6EZCYULFGBzVaxRPFgPNUqWgr0DB3OfzEPP/Ontd8CnTVtw8vWGXV99A20qV0H/AHi/Rg1YTCYhMofDBcjMo0fgm3WrRWOerL3bCHHBo6HmpAlsjg+bl4R81eItqFqkKPhs3ypeSzVX3FZ/NgA6VK8BHvi9zI+aLXE3r1df6N8g00YEEslOAXLqwQNoMGm8+D0EJrmro7yhSuHCUCI0EN6qWAnW9f2czc4u6OoGD73w27MXWYDkUGyMO5XJ6diQK8xf4ePFMnvhkAA2np2ufBIVxWbfXg8PZ37kpn3QP7tAofWC8uNHw4Hbt9m9wzZvBO2OrWzd6CoTxrJORvInc/TkP2HvHvZb9Mz/s3cegFEUXRz/X0uD0HvvvfdeBUGwoaiA+IkFLChKS++VjhQVLKhIB5WqKL333nvvhARC6t3t997sXgghgSQkIQnzg83tzu7t7c7Ovv+8qVHxcdh26aL43SM3byDOYhGtWe7GxmLC1s3ie9x4oMn3U4XIWfj66He3XbyArr/8jBUnjotzPRO0OHwkLukeQrsmsd16PQo4OqJn9RooPSZECIdCwqOEjEGdUmXwvzmzxGF8j2vOnBH39tfRIyIsu1N/8gQY7e2hBI8WC1cmVx4/GqfDwnDzfiQiYmJwLTJSHHsj8h6aTftWpI1JW7eg/c8/iHnG95MI5Qv0Q+GQQGylZ8th+SkjMXX7VvE9Se5ECkgO5a9+/YWhM3i6qp2eSCbWDfhYbb9OrKCc8thuL4l1m4HkvxUpVzm9V28UInFpU7kKPDt0RKfKVXGJjEVnbiFGxuKduvVU20q58zNDR6Aq93uh83LP3EsRdzFsyV9CCGznbFa6DF2LGUOWLoFBazDA4a/VrCW+9/qc37H7/DlUKV4cu69cFmFjt2zCgRvX8OnSv8TxWQpd+/4hw1QBCB0Le6NRXC97GrytjJmAok5a83869sRwV0x/7Q2Ek3fy7sL5uEq5cxYUFkcWjEOXL2EexTd3ZuPjx2/ZiBO3b+Ej9nRyAEe+Gg4zPXdORzoPSksUD+fpnisXKkTP1YqN9Ow2nDsr4qhoXmfsGPSZSBs3KKMgmsNSOmz94/e4dzcCvevUVdMGPePbbp74vHnq5+aQ5DxkEVY2h4y/sG3PKbIO5AnIOhDJs0R6IBKJRCKRSDIW7geirUokAu4Hoq1KJLIIS5KEb76wx3WHujCYCr+sM8xaqot/D1bcRpxy7Gn6s+RIfNxq0b0XhwLuZxFHb8ttWOMuIWjccztMfoi39xg3f/8R2qbkOUcKyPNI794G1Kg8G0bjWwmdrRj+1CpAE9ZF81Xapzdo64mSDPfejY9fj1jLyxgz5p4WmrPwcv2EBGIqjAa9iAsbIh60UQV4neF750YCvCSNB7P5Bh3/OoJGb9FCcyZers3p3n6AwVhXpANeUoMaB3Q8QnA30g+TJ8dqeyS5mERvgSRX4+n+PkyGGeIlZ+Lj0a1mbfz0ei+Uck5+LvfHER4Tg6//XoZfdmxXxxBi2IjExY9SpynOpri5FYUJ50k01CkhSSRK5y+A33u/jQ4VKomgtPL9zu34fNkSrtB+IDKK9TD8Q+poh2Rf3IbX09nZ71OsVtUWaPfg1r4jvmzRCiXy5hXBT2L9ubP4YtliHLxyRU0HDPezsVrnwj+4jxogyW1IAcnteHtEkTETxjIvGfoLI1xR0OHBdLqP4/Tp06hcubK29Xg4j15j4licCAtTA9iIRMbkyzaeiZf7ArpKdfgTEtFl73+IHtWqi82MZuTKvzFmwzrVgPISH/segsbM1HZnD7zdY8izEkNF6+jp7f1sCOqXKCF2ZRSvzPpNDJ0uBFV02oz/CoGjvtF2S3IBUkByK97u8WQgjJyjnNjzFQyh3GRq4Zy0nb83LOSl7PjsCzTlfh5pgHOjHaZ/p4oIL5ev22H69Hhtd9bi4fInGTAxYU6NIkVw9MuhIjgtvDz7N3zcqCleqZG2ifisigI7b3dY2CvhxRL/FgkJCdkzwsdHDz25XKKoyYofe72JDxs10XZmLo6+noixeWhWayACQ5MfMkGSo5ACktvwcg2ll9SFy+5d23VASJcXtR2po/EP3+FC2B3cM8ehYt58KGhnB4OdCT+/8jqqFk3b9AiLjx3Fa5QLFUZD0W1EYHA7bVfm4+ZWHA6GazBbUJg8rlvu6bNXk7dvxZfLl4rOctzxMD1w5047L1fKhZOYck7cNzDr3ztP1+30HJpxfc7M3m/j3XoNtB1Zi4OPB2K5TslI8eAQmw8uObTuTCKQApKb8HLnrtBFRY/qkDFaYOpp8P0UsMHdf5NOQ0aveuEiYliS27Gx0On1uPT1cJTKx9ODpw0eJ0tMtsmdwfyDM7/vkafbEErZE9lYrh7wETpVSl0xXGLeXjAX8w8dpOgkY8dFMCQgts8wD28UdEz7RHV9FszD3IP7VRGJs5ZCcPBVbVemYgzwVcxxMXAkAYtKNA1sWrkdFYWZdP15TCb0q1sfTra6rzTyz6kT6P7rDC1jYZXFWjkYKSC5BU/Xm/RCFtGRwbMGhGiBqee1WTOx+MQxbUuDjSe/5DbIeEZ4+SKfvYMWkHrKjAnB5XuU2WQj7BeUeenOy/UruugJfK23PH1QOB2Gfv6hAyQg85DH3h6R7t5aqDqPRMNvJ4t1JZlZ8FLDj7t34uPFf6rxAGNp+PldUfdkEv7eCmcoWpUrn6aBNM2UgfBY/R9Gc10Op4HE6SAxdJzRZMTsN95G79qpbzPAU8zm9SOvkMWUUgQCQnzFDkmOQgpIbsDT9Vt6wT9Nr+fBdPv1Z8SQYBy9cUMMmCdgo0EGQmc0om7xEiiZJw/c27QT80qnB72XGxSR61SOIDC0thaccfj4FCPTd53FY/snn6tjdKUDHhDS3sdDGPnAF7rCo10HMThk6bGjEBkXi6ZlymDHx59qR6edj/5ahJ/27FZbr3n7Z9476Ol6n56hE7eyuzzi8Q3jgjauRzAtUXSfTw17ryVKYsKL3dG9SlUt8FHOh4ejwthQ2Ds4Ijb2fg0EjnmGI2tK0oMUkJwO9+moU8PMFaMr3xuAro95Yefu34fJu3bg5J07MBn0MJAx53/pxQrK3JKxcLQzoWvZCvAkQ1u2YEFt76PciopC0WB/tWId5orwG3VO3ZNBeLreIYNZoHaxYjg0mByRp+Dvk8fx0sxfVRElQREeA60b6TP+KYqBbBi8XGHVsRei+x0Bwf3V0AzEy+UNHQwLFTNlKniE3SRsOH8e7ad/qz2LTIY9WVqWvfc+elR9uOVbj99/tY3IbCEvJAsuRpKRcAqW5GSqV/YWrWrI+3iceDD9KOe75cJ53CQP40ZkJK7eu4cLEeFiuXLvrlguhN8Ri2378t0IXLgTlrAtjqHtSxR+jb5/+/59nLt5C9P37MKx2ze1X0qeIk5OcLK3FzlUWPSzteCMwcfHCINBTC+86v0PtcD0wcU3L/32ixCMAnTNSmAoTgwZJowg72v183TtyPQzpntPdcVkfFddyWAU3W8KCXzbylW0gIdp/8uP6mjEfkH4rFUbcobIG2JDn1FQPBUpUAA/9HpTFPcpASGPiAezpC9pJ6dfnc6AESNKacGSHIIUkByPTszaVKtUabH1OCyUc2aD8c+7/6N3lp0WMyZ37oJZvXqr27GxiPH0xX0P0iRa57BKhQqL77DhFMdER4vtN6tUU7fj4sQ2L10o7En0tbX+0SkZ237UEveKMIDkLZTI++g82GkhL3tJ7HHQPYfx0O1E1cKF4d6uI60p2HruHL7buV2Ep5c+9eqrQsrLF1+I/hgZitEoKn+4M+CTmPpid8TRcxeGnp7jkcFDUJg7ELLnlVoo7rloM9zNS00PJBg3vx6Bj54wyZZt+H/x7BxN/1M3JDkFKSA5HqUI/3XmnH0OgL0Qgd6YviY8KaFYigoj9JS56HY//4BY8ub4PLs/HUwZ4wdFfEEvdEHZAgWFZ/LZkr9EC7X0UtDBQb1WXgoVEjXJGYp23SWdU+hJniSeLCRkOi9X6Hw8UOub8ahC98kttmyZg1uuHgh4oSucnRzh7OgEP8p4RLLoaPuPfvk1jPSTBQJ8xDl4npQ0Y7Hm9rndcx1SQHI6Ot0u/jh68/HFR9mFTefPqysWyw11JYMwGncKo2nL0T4G7uj4455dYnpbLqKzMffQQWykfczItu3RSPPq2LB++fcysX6BctVcd8S/UzQ0SITZmLV/H36i807fvRPxPI7WY9h95ap6rbz4+UVrwRkHezbE0uMp1EuT57j5UgqDLRsM2E77nAJ9VTHwdkcR8sq+o3vL6+CIvI4OmL53D/L6e4l9fEzNyRPFTIxPVaei0+XsccSeQ6SA5HiM9AbrcPf+fXCZd3Zn05lT2po1VFvJGPyC9wjjRcvU7du0wEfh3uHdf/8VH/+5CB9rraHWnj2DP44eRp/5c0TOnYvAXqpaTYSvE4Kiw6WICLEtjn2nn2qg6diio4Ox7uxZIUqfLFuCj/76A4MW/4mR/65UfzAFPuOZGFmI4uPu0GbGPziL9W/+GLtxvdh8EqqnxUsy8D69AVfCwnBVWy6H3RZhYl8ylMxfQFt7PP+dpvRAgqUz0bMz2OWMKRwlCUgByekEBOwmYxbDPXvrTM7e/bFE/wfNyCNwVMbPKxEfKzrADH7MVLJ6MnhRXPQSECIW7w6d0LFiJfTmOc01Y3h5uAvaV6gowjvQ55CWbTC2a3exzQsPaTJamy6Y54XfeumCOP6eh7daj0DLBG1/ctyk7xy4eoUuhl8/pbUamsEcP/UyxzP7QbMO7FPDkmCn9sEQcLxwfBTJly/Be0kzXCxG3+Upkq+4emiBj+fFn6eTDhmgxMfPJU8snT8seVZIAckNHD+dl43FkZs3MGbTRi0wZfS2ohNa9DpaDA+2TfQyG9mw8GI7Tv2SuvCxhMix8nYKOdCk7Lx8GT/u2qEeH30/c0YxDBjFNd4kpkYx53tqafTDd7DydZEBPD1kmDCmiZn4Ug9U4vnBEzGidVvULqbOJOv+3z84loYixGJBfmrcmc3LEDj6qBacsSxYYEFcfF9efXfeHNGE2samixeEiI9c9Z8W8oCbw1xUcdXqNrhS/OfX30BBJye16I7rh2jh9S4kFN++/CrCXD3V47XWVqvfe1872+MpO3YUFIORvUIrAkLliL05kNS9/ZLsj7t7SdjprvCcFh7tOyKwcxdtxwPux8biZmSktpWxsKDks7dHwTx5tJAHrDlzGp1n/KgaTQU9ERC8XNuVOfh4KjxMO48+fM+LjPVj4LIj7uDIwubWrgOCX+iq7kglOu5NTbnuvnXrYdabb2uhKSMql9Ums5nTmTIpXq7D6VfH8DUe/PJr1NFEr+Pvv2Ja9x6oVli0wchynAN9ERkXp3qjPgHSDuVQ5IPLTQwcaELp4nGUs0UBOzvc8Xx4dIjvtm/DnMMHtK2Mp2L+gvj1jd7alkqT76di95XLqkejxJeH3yjK/mYBnm63KXUX4ri45xuIvBQfKXH89i10+W2GqCBPK2HR0Sg3cSwiKaf+OJafOI6eM9W+JaRaMxAY8oG2K/NxH9EIRtNu9rDalCuPjWkY0iSjuRMTjUL+PqpwKEoYiWhhbZckByIFJDfi5baT/jZhgzGibTuM7tpdDc9C/jxyGL1mz1S9DuAuAkLSPgrj0+I1sgf0pmWc+y7kYI/b7mS4kuHA9WuoVzz9c2H8vn8f3q2f/Oi28RaLOhIvt1rmimKL3hl+fpnjBj4JLxJVkKhSuvimx8up6iOSUbCnZyRPj4sK9SQeVnN8KwSEblX3SnIqUkByMz4ekWQ8RZlSk5KlsPPTwSI4M+m3cB5mk0EVOW3hdRhMZDC1aRCfEV6us6DT92XDqaflOnkLCf1RMon/Tp1CV+6xzjltjgez+VXKbS/Rdj9bvN1jdArsudVelUKFcPKr4dqOjOfPo5SR4F79JhN0FA+KxTyIhOPpu/JLsgVSQJ4HvNx+Ik/gA86J88L9G9Z+OFDUWTwt3EP99Tm/Yxl5HMJQsnAA2+Ef3EIckJ3wcmtLBn0DF2sxXBG8ZsBHaFehoth+Wr7dsQ2f//WHKhoqCuKVwggN5aa62Q9P1xCdyeSqJIqPv/r2R8/qNcR2eoiOj8cr5HmuOn4sUTzoYhEZXRATJmR8fxfJM0UKyPOGl1sgTEYPxGtOAeXI2aCWK1IE7zVohO5Vq6FG0aJiyHYeOJD7TfBItKfCbovK8J9278KJa1dVsVCLp1RDYbbMR0Dwk2uRswteri0p+a8jwbMTccBQPDg6OOL1WrXQp259NChZEoXJU3HUOs3zEORX7t0Tnexm7N2NNdyHgUWZ44LhFmoW63kSjYbZVjRSwmdkMyimVWQRnE16Az1OMxS+Nx7OhOKnRMGCyE9x42xvhzizRVSAX7wbgfiYGDUdUBzwnDF8rMLpId48g9JD1tXzSJ4JUkCed3x8CsAS+zmlhC/IAhQXM8VZyHCwUeWFPQpe2DioBuUuHfsDYq0TMXr0Je0suQEdPN24KemXtNYMJpNO3K8tHsQRWlzwEk8KrNctpTibCL+gDeoBuYxpA004X+AFusf2FCdt6L6LUVwUh6KLhAHXaf04rCTC0P+DoCBtiAGJRCKRSCQSiUQikUgkEolEIpFIJBKJRCKRSCSS5xCd9imRZBsUQluVpIAu8UxXEskzQmvIL5FIJBJJ2pC5GEm2I7UeiKenJx+Lzz77DPv27cPOnTtRrFgxsc37mE8//VR88nGlSpXC5MmTcevWLQwdOhQHDx7E6tWr0bJlS7Rr1w4hISGws7PDBx+o/d/4O2XKlBHr8+fPx5EjRzjnDycnJ4wYoQ68OHr0aERGRuLjjz9GVFQUZs2aBZ4rPjg4WCxxcXFo1KgRChcujJUrV4rz87V5eXmJ8wcGBorzBAQEiGP5MzVID0SSHZCJUJLtIMOaagExPhg2BLVr10bv3upowLZ9Jh46nbBYLPD29hbru3btEsLBht9gMKBOnTro0aOHMPi8bfsOf9/FxQVXr17F999/j9atW6NKlSr49ddf0blzZyE6LCAsHPw9/g0HBwe4uroKEfHz8xPhvr7qqMhWqxViLhaCBSTxb8XHx4vvSwGR5CRkEZYkR8O5djbQbNwPHz6McePGaXtU2LjzEh0djdu3b+Off/7BkiVLcP/+feFNsNGuVq2a8AZs2L5z584dYfSnTJki9rN4MOxFrFq1Shh9ho/x8PAQXgmf1yZevXr1EufnbV74Ovl7Nlhk+Hu8sJhIJDkNmYuRZDtS64E8z0gPRJIdkB6IRCKRSCQSiUQikUgkEolEIpFIJJLchqyEk2QrrFZre/r4Vt2SpMAOvV4/QFuXSJ4JUjwk2QoSj546nW6ptilJBkVR1pF4dNQ2JZJngmx5JZFIJJI0I8VDIpFIJGlGFltJshVpLbbi4UR46I8PP/wQc+bMwb179/Dmm2+iUKFCYhwsHg/rxRdfRL58+cTYVba+dnnz5sXrr78uhhnhnuI8XpWjoyP69+8v9vN5uSc4j2fF/Pfffzh37pzocc5DlvB4WL/88ktCz3Mb3AN90KBB+OGHH7QQFf79t956CzNmzBA90bt164ayZcvi8uXLWLFihRjOhO8hNchiK0l2QHoekhzNpUuXhAFmrl27hitXruCbb74R2xEREWJ/TEyMGB6E13n8Kh7r6ujRo2J8KTb2bMxt+2zwNi/MxIkTsWnTJiEAFy5cwHfffYewsLCEoU34N/kaWIR4YXibv8/7+Vj+PR5TiwWEzzF9+nRx3LRp08Q2h0skOQkpHpJcB3sXf/75Z4KXkZj8+fPj66+/RrNmzYTHsnHjRm1PyvC4V4y9vT3ee+89MUpugQIFxMi+Q4YMEd4Ii9DAgQPFSL42WJT4mDfeeEPsZwFjj6d58+bCq5k0aZLwOHhEXmdnZ+1bEknOQIqHJFfBw2QVLVoUe/bsER5GSjRo0EB8cq4/OZFJDAsEw6P0/vzzz2JwQ/YongQPmMgDJM6cOVMIzODBg0V4z549xSd7JAwXn0kkOQ0pHpJcBYsH5/Y5p88CkhKnT58Wnyw0nPtnko7PaAtft26dGAaePY4WLVoIIeD6kyfBnoaPj4/wQGJjY0Wdig0e5p3hIeIlkpyIFA9JroON9v/+9z9t62HYY1i8eLGY54OPa9OmDfLkySPEhvfNnTsXY8eOFV5DvXr1xHf2798vhoBfvnx5Qv1KjRo1xOeTYKFp3769KKbiuhIb/HuJPyWSnIYUD0mOhoucbMVOidd53g72KhIXSfE6zwnCLbAKFiwoWkVxHQTDHkLp0qVx4sQJMR9I06ZNE4qTuJiKZyjkYqsbN26gQ4cOaNWqldjHJP5dG4nDunTpIryau3fvikp8xrY/6fckkpyCTLmSbAXlxGUP8ycgm+pKsgPS85BIJBJJmpHiIZFIJJI0I8VDIpFIJGlG1nlIshVWq7UQfdRWtyQpEKHX6w9o6xKJRCKRSCQSiUQikUgkEolEIpFIJBKJRCKRSCQSiUQikUgkEolEIsk9yH4ekkdYu3at8caNG/ni4uKcdDqdwWQyRTk6Ot5/5ZVXnjyJRW7Cx6cA4uMdodM5wGqNgl1kNPwm39X2SiTPNVI8JDwMeSNFUb6k5R2j0WjPI73yUOE8EiwvvM1zW/ASGxtroe3NtD7lnXfeWaCdIufjM6IULKbPAetnMOgLQG/gHos8CqG6n0e/5YXn+OB5yxWcgk6ZDL39dPj5xagH5R6mTZtmypMnT2161jUoDRSjTyeDwXCd0sUNi8WysX///lJEn3OkeDynzJs3z5EMwWwSi9d4siIWCxs20eCFYfGwLTZ4nadxJe/kJG2+2bdv35zZ49nLLZD+upMosGKqYQzf+yPiQZ8sKokx0LbFEkFi8gkCQ+ZqoTmS2bNnf0XpYCh5mWU5PXC6SJoOGM5E8Pwk9OxZNFfQftd+/fpxOpA8R0jxeM5YsWKFfXh4+DYSjQY8GRLDhoINBM9/UbFiRRQrVgxOTk5iIiOGj4uJiRFzefO0rZcuXRJhbEQY/qTvR9LSjkRkrwjM7ni5/wiT4UPEq3EAhYSC7qlysRLo37ARulaugmqFiyCfgz1MJBgxdFx4bDQO3biOpceOYs6B/bjJc3MYjaqwMCwk8ZbBCAqZqgZkf2bNmlWJRGEVPeuKPNeJDU4PiRfGJh78aXv2DK/z5FnklXqSiARpwZJcjhSP5wjKWY4hb2F4PBe7ECwa5cuXR7NmzRKEIi0cPXpUzLJnMy6aiBzq06cPT8GnZdmzGT6uPaE3LWWhENBn/TJl8cvrb6BByVJqWBr46+gRfLz4D9zi+dITDKouGtaY6ggaf1ELyHb8+eefBShDcIKeWVH2MBj+5ExD1apVUaFCBTg7O4vwpHDG4dq1azh27JiYHIuxCQt7o5S+vqZMxEQRIMm1SPF4Dpg/f76BDMNtMuz5eZuNRP369VG3bl2x/2lhQ7J27VptSzUglIttQrnQ3VpQ9sDTdQ0Z+I6kcBwJ6Fq9Bpb2ew927DE8JZfv3kWr6d/iAnsjbEhFcVa8FwJGcbFYtoIyEb/SM3rPlolg8W/SpImYfTE93Lt3Dxs3bhSeKWcgWEjonHG0lKA0cEc7TJLLkOKRy5k5c2ZJR0fHK7YiiQIFCqB79+5i/erVq3BwcBBTsmYE7IUcOnQooRiDfnPEu+++O1bb/WzxdoshX8ieV50MRpweNhIltCloM5KVp06i288/PCjOUpRtCAhpqe1+ppAx18+ZM4fnwRU3bpvDnYsqMwIWoxUrVuD+/ftCQLRMxAckIDO0QyS5CCkeuZi5c+fWJyO+j4WDi6hatmyJSpUqaXtFpbkorrLN1Z0RcN3IH3/8IYwHL+TlTCEB+ULbnfUoig6+nlZb5fcbteti4Tt9tZ2ZR5nRIbgceU/bwjkSkIyx0Olk2rRp+QsVKhTOBp49jSJFiqBr167a3icTFRUlirRSA2dKVq9eLSrVtWKsb/v27fu5tluSS5DikUthj4O8iitsLLiY6rXXXkPeJDnt6OhokFeibWUs8+fPF7/LAkLC5UG5z2BtV9bi7W4ma2lg8fim56v4skXWOQGdf/kJa86cVjcU5RACQzOmnDCNzJgxowA9+zucFjgT0aJFC1SuXFnb+2SGDh2KW7du4bffftNCngwLFKcB/j1t+3dKA/3FhiRXIGcSzIX4+PjouajKJhy9e/d+RDgY24udGbz11lui6IqNCH0GzZ49u5O2K+vwcr8thIOuYdZbfbJUOJjV73+I12rUUjd0ujrwcputbmQdlBaMiYXjxRdfTJNwMPwMOROQFvj4t99+WxSLMuSFvDtnzhwvsSHJFUjxyIXUqFHjmq2o6pVXXoG9vSjqT+DAgQPYt2+faC0VFhamhWY8LFpseFjA7OzsVrMh03ZlPp4u08jsFWLh8OvcBX3r1dd2pI1X581Gh99+1rbSzp9930W94iXUDb2+D3w8WqkbWQOlhVs24ejWrZsorspKuEiUi6/49/V6vT95xJqaSnI6UjxyGZTDdyODXZTXuQVNvnz5RHhiTpw4IYTj5MmTmSoeDAsIiweLWfXq1S9rwZmLz8gyMBgH8mr9kiXh3SHtTg+LniHAB0uOHMb606dR77sp2p4HuK75DxUmT0TFqd9oIcmz//Mv6UVT1E6Hev1mLTjTmTVr1k90H/n5XrioqnDhwtoeFa7Yzmi4zisp7IWyeHA6II/4sBYsyeFI8chF8JhUJpNJ1C1wMRUZaxGelJJkUEuXLi2W1FaCpheuMG3evLlY1+l0xUjcXhEbmYnVcFIYarMZ+z77UgtMPWFRUdD7uMNq6wtCHLx2FXmC/BBFuXgb03btxPlbN3Huxg2EbNqghSbPNRdPwELn43N6uv6jBWcaf/31lzN5nB/wOotGckVVn376KT766CNt6+ngzAHXjQwaNEhUrieF69xYQPi433//PdPvX5L5SPHIRVy5cuUfWz1Hjx49tNBH+fbbb/HTTz+JhZvWZjbc6YyLLkRu3mBYrAVnDl4ur9JfBy6u+mdA2g3jvuvXUDg0kJROezVYhOhcTBQZvjyBvoi3qp3q5r/xFu1X100JHQSTp2iePOhVt4G6YTS+CB+fTFVtMuCn2FBzc1yu50gOzmDwM2EReRw1atRAmTJltK3kCQoKQkREhMiYJJchyUP3b2sSbGdn9+K0adOytvxMkuFI8cglcCU5vZSdeb1KlSqir0VKsCHn/bxws8qs4KWXXhKGioWNvI+Maxv8CIaF/NfZzh4vVk1bp7duv/+GhlMnsYsktu3Ja1ICQvDda73Etg07X0/8feokulSugjUfDhLiYmGReQKLuIkwey4UB7DELteCM5w5c+aUNRqNxXi9devWIiw5OBPBaYBF5nECwt4Ei0NKfPDBB2LIGu5DFBoaqoU+SqtWrcTzZ0FzdnbeqAVLciiyqW4ugQzGN2Scv+SXs1+/fo9tHbNnz56E/VykUa5cObGe2SxcuFB0JCOi+/btm/E5b88R1aE3HWNvYdvAz9C8bFltx5PpTsLxz8nj2haJj6Mj7rp6alvAtchIlAwNIG3S6vzpN+a+3Rdv11Fb37IwpqZF0keL/8BPu3dxeR7g7Z8p79+sWbNO0rVU4WIiTgtP4uOPPxZFSvnz58f48eO1ULVhxe7du7Ft2zaxzR5kw4YN0bmzyKMIxo4dK+rPkn43JfhYbqzBLfEcHBzyPHfD/OcipOeRS6AcpOiIx61pnmTE+AW2LTdv3tRCMx/OeTJkOByXLFmSCcU2hl9EERMtaRGONxbNe1g47O0ThOPHfXtwOixM9EaP9wtGAS6S4d+gHPs782fjz2NHxXGpEQ7m256vqvUeLKKebu9qwRkKGeUq/NmoUSOx/SR++OEHNG7cGC4uLmKb+3R88sknmDhxIjZs2CA8BV6OHDnCwoQBAwZg1y4SQOKrr74Sw9ykRjiYmjVrJngfkZGR2WP0AUm6kOKRC5g3bx63rtJx7pd7kT8JLpcuUaKEWFIa/C4zKFWqVILhuHfvno8WnHHY2bXgj0HNxUeqMPh64g/KYQso/vrUa4C77t5ic+zWLfh40QJUGT8agRvXw2gw4I6LB75u217s53qRXrN+w4Alf6nbqYDH0SqY1xbnyjhtJcMg4z4wNjZWxDPXVaSWzz77DMWLFxfjUw0bNkw8I25m+9133yXUj7HIcAU7N/2eOnUqpk+fLjwIFpC0wKM2MwaD4fGVLZJsjRSPXAAZivfYWPDCxQdP4ueff8avv/4qlk2bNmmhWUOipsMfap8ZQ5BbUYoAUZwU0KmLFpgy0ZTzNwX4wMpeBEPfOzR4CGa/0VtslhoTihF/LxMeBlk5eP23El/+rVZTjO/yIlxYQDQP5JfdO6H3S33/N48OHdUVOzvVimYglIEYwZ/cOS+13pANLlJkIeBMCIvGyy+/nNDJj+G6MvYev//+e9GKbuvWrTh48KC2N/U0bdpUfHJ9y4wZMx78gCRHIcUjF8B1HfyZXC/y5GAjYFt4SG0WnXfffRe//MKlPqox5Zwn5zK5fiQxffv2ZU9H21L7Cnh6eopK19TAxRYMGaWHOx08LTEYwALAAsItmx7HziuX4eTvLe6RcSRDuPuzL1C7WHFE0n1UnDQeV3lcqsTGl9Ynb9uCnnNmis3QF7piXPeeamssQqFPPYlRahjYmIyndq1wdy+tBWcIjo6OosiKG02klWnTpgmDzp8sDo+DvQ4Wp0mTJiWkmdTCA3FymuP4t7Oze1kLluQwpHjkAuiFF+0oy6aynJ+FwrZ06dJFvPwsJDys9vvvvy/Kr7n4gl/uKVOmCBHh0VIZHkjx33//TTiOh+O+fPmyOGbmTNWwPg7uW8K/x8Zj/vz5aZ9EJCUUhSw5GaZkOkUmZtiqf9Hs28nCY2B4bK89n3yORiVL4XZ0FJxJAM7dvi320TlRq1RplC/8oFXp8mPHUCA0EDdINIe2bIWLI9xIBFQRUii+dD4eiGNReAxcpyK+wwJitHbQgjMEjlteeD6OtLJz505RpJna8c549AJOI5E8l0ka4eIuvk5Ku29pQZIchhSPXADlEsVz5DLr1MAVojwHBy8sEomLN/ilPnz4MEaOHCkEhffxS75o0SLRJJPDGP7k49zc3ERulXOq69atw4cffiha06QE9wGw9TaOjY1NXY1uqtCJZk/1S5QUW8mx+cIFjN+wThRDMQ4khFGunqhRpChukAEsEuSXICosHAHkXRwe9BnOffk1OlWpqoYTEdHRqDpxHC5EhKMMiVWkdyAJwQPBsPd2x7bLj58HymSvldZYdU8uY0slJN7V2Zjz80qu+JLjnMU+8cKDYzKnTp0Sz7F//9SPXcjDnTC2jAX/dtLzpwTXtXHaorTQTAuS5DCkeORwyFCIivKUDEZycL2DbUncoct2Hl7YkCTe5sUmJImX5I7jytTUQEL1YHz4p0UHUQvdhDyFlDBbteIVusbXatZClFYxPn3vHhQfG0qikmjoLRI4z3YPnILxXclQ0vds3I2LRflxo3H53l3ksTPhykgP5Le1xKJ4ijU/3vt4ULSmpL18KQXo+VS1PYPEGQIb3Jrqiy++eGhhj5GPZ0FnWGBSC9eHcCbClqHgzEXS83/+efIjsXOfEO06M7zeR5I1SPHI4ezevdvILz6/iIkrN1OC6yZ4qGyec4MXborJcEso7uAVEhIiPvnlbtu2rdjmZfTo0cKwcJ8AW9ioUaPEWEa27/HCBoOv5XHwfs1giTG4MgTNgpV+TLFV8zKl8d0rr+PQF1/hz3fUvjBtZ/yIQX8ufEgYBHoD+i+Yr20Aby6k9aQGmbbLjAqG59pVKEk56XAXD+z97AscHjIM7cs/vtjIwVankIHGk6KgiC1uk4N7eHORVOKFW9xxPNjExiYESUmuToufPacJm+A0aNDgkfMn7hOSGNtgnfS7ssI8hyLFI4dz48aNhGeY0ov/OGxTh7IHwk0oueiLP7lug8N4mxfbaKz8aQsrWrSoMFS27/FSqFAhcVwqybjJRLTipjyPmYvdwWjEJ02aonZR1V5P2rEVm86eflQUGAr6/dB+6DxdxXLqxnVtRxIozoPWrMaZO+oAkw1KlEQtipcnkTCciaI8vnY/bTw2PtkL4FZUiZdx49TWwtwBkIssudFEUrhuizsLXrz4cFHcypUrxSePHsDw2FZJz9+r18O9823Y0ir/piRnIsUjhxMZGWm25RyTG9E0KSwKgwcPFu36eeEybluRRVZhu14SnozroWhWK60v8xziqWTc9m10MU94BdjIPUmUSQj+OHpE20gdCQMs6nTX1JWnh57jLY7X9MKeA7e+S1oBzsVR3H8occs7zjQsXrxYZBzS01eI+6IwZrP5wUiTkhyFFI8czltvvWWxGQxb5efjYKHgIdlty/nz50U4Fz1whSe39bdVutq2bYMt2o5LGmbbti2phTyejBMPq1Uo5/mIcLGZEei4aIlzxrSI9QzkXmxCMdAN7fOpscVnegWEPRP+btJOf1u2bBGf9erVE58MexWcRjgjkh5sw8HTOdLeVEuSLZDikQvgYid+6TnXmBrY++AyZ15s7fnPnDkjKk+5ToM/edgSnoeat3nhVlRc1MD1G4nDuFzbts0LD6DH15MSLF58rbzQ+TKuh6KWg191Wpv29Wkgo7jhg49g9fSF4uUnFl5f2u+9R+tG0kn4vQQPaa32+dTQ89/KxUAc/7acfVrh2f/4GXFzbBs87wuPvmwbWffChQvYsWMH6tevn+rm4Um5rTWHJvE4IVYkOQ4pHrmAmJgYkd2+cuWK2H4cPNfC5s2bRW6SFx6jiI0NCwNXqHL/AP5kYeE6j8RhDNd58LYtjHOf5cuXTwjjeo/Hwc2ENeFgQ3VHC356FKuwdlfv3RWbTwXdU9vy6v0mxtGUgeXzXFxG8UA/lmGjyw4ZMiTWJszpHS2Zh2/nuqzZs2cLEWFq1aoliqhsGQ1uPMEZkLQOS5IYm4dKaS/TRheWZC5SPHIHq/hPagY55KImriS3LefOnRPGhsutfXx84OvrKz55IinuDZ44jI3Jm2++KbZtYVxU5ufnlxDGRR82o5Mcx48fF79H18GVFBmTjWcU4yw2xhazGZYM8g4yi1WnT2l1KfT6BYRu1YIzBPI4RDHQsWPHxHZ6CAgIEJkCHlWXeeGFF8RzZ/jZcv+Nx80X8yTYK7JlIEhEfteCJTkMKR65AMq9TeCXkV9sWz1ESvAQJrYiJ14GDOBRPR419mw8kiOlcBuPEw6Ge6MzdFzGTscaFLRBNcgGLDyc+RNcPQ2jedZBel6wWNVa/gyEns8f/Pk00wuzV8HYnhVXlHOzbub06dMiDaQ0wVRqYGHj9Moe73vvvXdWC5bkMKR45AL69OmzhYsU+GW05RZTgivBz549KyrKeUmpqItfbl6Swr/xOB63n/sKsLho5079SIKpxWwWue4vli8Rm9mV/07Yhn9X/tRWMgyKfzfO0XMcs2f5NPz333/ic8mSJejevbtY57TD4pGaPkUpwSMTMJQe1PHsJTkSKR65hNjYWKEaPEfHk+C6DH75ebG1s+eiCB7g0MPDQ3zyefgl521bGAvDggULHgrjCnPbNi88UF5KArJ9+3Zh1FjoSPAyrKw/AUX3NX/cvBvxxPGlnhVrz5550PxXF/uZFpxh9O3b9wrFv3D/nmbEZK4c5/oxFhCuFOe6ruXLl4uhSB6XQXgStmbAWgbiPbEhyZFI8cglWCyWftoLievXU+jQRnAdxf79+4WHwguPQ8XfYY+AK1l5vCv+5ApN7jdiGwPLVgHLudnEYfxd2zYvjysusTULphynWgaS0QQG/wiu1DYY8ebcWVpgygiB4WK45JZkEFPNJncsLfFPKK6z8dJvM9QVxRoNv/G31I2MhTISQkTv3r2bbM/w1MBDmbDI//bbb6Jhhbe3t8g48DzlT1NRvmrVKptwWEno1BmlJDmS9DUIl2RLZs+ezX0d7PnlfOedd9TAJHDfDh5GxJZ75GN//PFH/O9//8uw3r5cbMJDdieG537gynn+DRIgu0GDBmVO5zBP14V0U2/AbEZsQIiYfCkleGrZbZcuPfIWsEi8UbOWtvUwi44egSFJzpuFt1cKxydmy4ULaP3DdxzptGXpioDRarlQJjB//nyFiyjZu+RJndIKN77gVlcMN9VleJuHrWEBSe04aonhjMU///wj0h5lTga89957j3Znl+QYpHjkImbNmtWeXsx1XCbNvYVtc2ckhj0PHnqbRYNhw9e+fXsxai6/1FyhnrQ8mytQUztXCMPn5uadNtiI8RwgfH66tnX9+vXTZkPKBHr3NqBODZ43FdUKF8HxIUO1Hc8evYcLFFXMLAgIycB2v49CaeEjiu8f+Pm2a9cuoY9GauH+PNwyjoureNwzTktr1qwRLaXYI+U5P9IKN//lNEBY+vTpk6n3L8l8pHjkMshonCXjXYFbXbH3kR3GDmLhYCPGxSC9e/fO/DTn6epDCubLxUmL+ryLXrVqazueHa/OnoklPN85G89YS3WyzpneOY6MNY+JnpfTAk/ipRnuVMGDXrKXmhycmeAe5mmB6064jw+nR/I6alIGIv1tiSXZgtSnJkmOgF7QGvxyc9HRwoULtdBnB3dIZOFgbyQuLq6PFpy5BIb6QaeP4uKhN37/BffTWe6fUaw8dRJLjqgtjMgjWpsVwsGEhYWVZMHmtMAjKacF9jTYg02OtHox3PjC1jmUvNAFUjhyB1I8chncyzgmJuZlflH55edmls+KI0eOJFSS07VsJaMxV2xkBfeiipCrAxhNyJuG+cUzmtNht9Ht5x9Uj0NviEfQqE7arkxn8ODBkZTLf5sFhNMCF02mFp4lkMeySiwgvM4tr7hVXWrhoUwSDagYSR6QnDkwlyDFIxfy7rvvLrNYLL/xOg9A9/fff4vwrISLPGwtufR6/X0yGq20XVnDhAnRiI3tbGsWa+ft/pAhzApOh4WhCk8yxUWHLGS4UUDdk3VQvM8nj2+s5vk9NP/8k+BWVVzcxXVWvDRq1EiMIpBa2OPg5sJcXEaL0qdPn7QPvyvJtsg6j1zMrFmz1pLRENPhpbfVTXrg8bJYPDTh4LqXZ5fOPEZ+SN7Hj7BaAYsFtzx8UJhn/Mtk/jt9Cl1/mv5AOGLMZRAcrHbZfgbMmTOHm799zALKxYgvv/yymEkys7DVcTCcBkhITH5+fhneo17y7JDikcshAVlMRvwVXmejwcUR6Zl/IbX8+eefCfOK0O9GU24z8y31k/Bw7Qej4XchIJSDnv5Gb3zcuKm2M+N5c95sLDp0kCNAFY84azkEBT1+UvMs4Pfffx9pMplGcQU6pwUe0LJNmzba3ozB1hyXMw4MCcc9yjxknkpJnhk6SkR7tXVJGqEXo6G2mq2ZPXt2kNFodOeiBzYaPPVoStODphcer4g9Dq6cZch4nCThqCY2sgNebq3JA9gEHs2Vct+FyPs49fVwFHTIuMkMd1y6iObfT+WEoQbodFboTM7w84tSA5495IFUo7RwnDuBMiwkDRs2RO3aT9cijXuOcwdA7pXOnganA0prC0g4snUdh7R/6UdHbmzWFgTnIshA5hjPbd68eVXo4yQbC4Y/eQj1Fi1aPFVzXi6e4n4jbDAYbukVGxvr0a9fv2ARkJ3w8dHDGneTHlwhFhAuxqpRrDhWDfgQpfOlvdObjc0XzqPbrz8jklt1cZLguFCU9fAPFkWG2RESkcVk4F/hDAXD6YFnBWzSpEmqpxLmPh+caeCGEWxG+HXQXgkzGeW6OaFVlbR/6UeKx1OQk8TDBnkhP5hMpo9sOU/2RNjgc9PMatWqJYyomhJ8PLegYYPBRRQ2T4M/KSmdioiIqJVpvcczCk+3vjAZZ3ERloDuiR/lwGbNMbRVG9G58HFY6ZXZcO4sxm3ehGVHD9PNs3BSUuDUoMACPerALyTbG07KUBSiZ7aWhL8ei4fNFPA6Zyi4Y2jBggXF3C68zcWR7FlwXQann0RikfBJ6eMDEg1tDJbsj7R/6UeKx1NAL0yOEw9m/vz5BjIQc0lE3kw89hEnBTYc3LSTRYS9Cb5FDuMcKuc0OczmZTB8LO3jYbXb9+nT55mX66cJb/cRdDOjWTzo5tUw/mRRITEsmCcPHMho8hAnMfFmRJvjcZcH9uPHzqJpe/wcH1ZrPEXUqwgenfVN256SJUuWOEVGRo4igRhse96cSXgSnGHgtEDHH6FlAInGDm1XjkHav/STJvHgoS0CAwOFkWG44tXNzU1MYcrjIwUHp1xSwcdxOTtPLPM4vLy8ULhw4ScOvsbFJb/++qsYwC1xqxH+HZ6snyuGM5ucKh6JmTVr1ht0GxNILMrajMbjkgQbCzYalPOMpu9NPnbsmEeOb0Xj6VmfFOM3UkLu2CA8EfGZEvzYWTD4GIt1Oay6jynxp2/qvmzGtGnTTE5OTq/SM36H0kFTesbFaHHQRMJMYZG0zZ0cV1CmYdZ77713Sv1mzoTu5zEPOnl4ZGEeq40zVDxO3LfffisGCeUMF9uv1MKDTfII166urlpI2hg2bBjatm2L1157TQvJWtIkHlwhtmHDBvTv3180/WQXlqci5XFueCA1Hk+pV69eon03G3d2dfnm2Ljz8N2dOnUS05TyQGvcAal06dJinmw2WHwcD7bG7ch5ADauwOOHYxMb7jPAA+uVK1dOtDfnc8ycORPDhw8XD4D7MnDrER75s3nz5ujZs6eYd/nUqVNifB5uVRIeHo61a9eKuZf5+rp16ybmaua+EDVq1Eh2LKjHQS9RjhePxMyYMaMEeRKtyFB0pc3KlDRK0FKAbpM9i2u0/h/t29K3b1+tu3QuxMfHAdbottAZO1DCbAgFJaBDYXraV+nzOj30TTBjI4nFNu0bzwUeHh6fBwUFTdU2cw1psX82uDUZTy/ARXc8iyYvnJHmbXd3d2FP1q1bJ47lccVsrRvZ1nHDAlsRMX8vD3m3nNnlKRHYHjEbN24Uc7xzsSFnuHl0ZP4u208+L9tKzmAvXbpU2N86deoIu8b2jTtxcr3VypUr+d7EQJY8EjbPx8LHcz1n3bp1xfl59AfOFPB52YamlTSJBx9KCUiUfbLd5JsbMWKEGEGVJxVq1aoVGjdujO+//14ICRtovnD2Vlg8WBC4rLxjx45iMD5WaTb4HIEsOCwcfH7+Hb4p/uQJ+XnocJ5bomnTpqJylqdIZYHg4aLZ8xgzZoy4vqpVqwpR4cjj6+MHzL/DkcQCxmM98Zg8LFZ8DE9sww+cZ0XjYad5Vj0u300tuU08koNyR739/f0XaJuS5xQfH5+vyNhN1DZzDWmxfzZs4sEGt3Xr1li2bJmwSTzzInsRbNcqV64sPHS2gTytL9s23uaWbdu2bROjWM+dO1fYIg7nT+57w6U4/B1uyMIZdW4ZyRlym91ik8MlBDabysLDNmzv3r345JNPxCgC3LGTMoJCkPh4vkX+Dv8OZ8j5eljkXnrppYRMPl9PWnlQeJ0KWCDYmPOFc6Sx53Hp0iWhZnxjrJxspDlSudkmh/Fig1tmaO6vmHOCy8ttla+8zlNcMqyqPD82H8cqzt/jSYc4clmw2OjzeRiOHI4Q9hz69esn1jmMBYePYc+Cz8NKy5HHEcnTr7766qt44403RK/bOXPmiPtIfK0SFYrLXC+QEklaYZvCOXi2L2yTbBrEJR1sjPmTRyVmu8YZWt5vK07n4n0WG4ZtJRdfsd1ie8olMvzK7dixQ9gvW9Nntk1s8Pl7Se0Ul85wBpwnYuM5dbh6geHzsB1lG8f2mued5zD+Pmf0uSMni5Vtrp60kibxuHjxoigq+uabb8R4NXxRJUuWFDfHhpnVjnP57GbxTbLyJaZZs2ZiqO7169eLYZ5ZMVko+Bx8LvYcGL5BfjgMRyoXU3GEsKfB5+QItu3nh2LzXKZOnSoeHIexZ8KRxEVUfD4ezI2/w/u4uIxZvHix+Bw8eLAI56I3iUQiSQ0sBmxjuJTFZtDZhrFd4+J5XtiucREV2yW2jWwjWQTYc2FsmWCG13mueG6YwjYxqUiwjUoK2za2Y1waZKsnZkFgeJ8N/q7tfLzOGXYuCeJSIJ6fJT2kqdiKYWWzTerDRt128+yKcYURh7Gw8IWz68b1DhzJXCzE9RVsxLmyiduSc6Tu3r1b3Ay7c6zSvI+9DDb6vM5lehyRPMAeu4Vs+Lmoi8v3OAK4+Il/lx8Gn5uvjY+vVKmSWGdviZsbcjkjlzeyR8LCYvNCbCLI12YTldRC95iluXJ6+APoo666lTVQ/FUjoc+SUWA1jlCa+lFbTxGKiwD6yKNu5U4oHpKdjITunfvsZPgUto+DvP1G9C4mjHCYBWyh+8/0YaHTav8Ym13h3DsLAmdm2T6xl8AZZLYnXIzEtpHtGttKhm0Pl6RwvQTbKraZvI9tGJ+HS3DYdrHXwcLDx3JmmcWJz8fnZo+GS1HYk+DvcCacbSTPDsq/z/XFVapUEXaVRYyLv/g4tm1cT83CwmFsP7nIiq+RbW1aiuttpFk8JA94BuLxJ/3ks2lakUVQclxGCfplbTNFKC5uUlw8vkNGDiel9EVxxJ0P16pbuRO6x+8pHXyqbWYa0v6lnzQVW0kkEolEwkjxkEgkEkma4YER72vrkjRCbnWWlrmnpdiq/6L5+OvQIVxx9YBzOsozE3M+PByvz56Jk7dvoUOFSljaP/lmfXeio1BudCiGtW0H306P7wyaEllZbPX2/DlYfvw4Cjk6YvprvdCtSlUUCPaHxWqFZ/uOcGnbHvkDfGHVAZNeehlR5ni4/vuP9m3CYsUdL18U9PdB0wrlseb9j7QdGcPTFlvN2LsbLnS9sWYz3q3XAFNfflWEb7pwHnEU1qlSZbGdGt7/YyF+6fWmtpX5ZFWxlbR/6Yeejz6PXNK3aHGYLYkh4xAZF4unLdCNt1hQYVQQ9l65jC5kXJcdP4pitJ0c/FuRsTHCWGV32KjO378Px4cMRQESj9dn/irCeXBDjrsJWzeL7bsx0SIs3moRcREZG4vW5cqje9Xq6F6tOht4RNIxUXRMdiIqPh4fLJgHlzbtMbXnq/h+1w4sPnYUt6Luo+33U8V1p5Yev/+KX3eprYNyG8m913JJ5aLFoeQ5YP+1q9C5Dodu+Fdw9PcW60yBQF/oRg6FzmUoSo8OEWE2FvLc20YjVvzvA/zR510c/OJrXB3hLvYVCQkQ3+Hz1JvyDeXgnVCjeHH0q98QOveRqDh+jNjXfPq34vjsRPuKlcRnmdAAmC1mbP7kQeOlLpWr4PqtW1h0+BDycc9b5eEmkxEkIGHkZfFiICP8ev0GGNCwCQqT11I4JBA6T1fkCfDRjn42OHALHxK84cuXYDAtAeQJvlqjJorSs+bn2enbybgdFQV7X0/12XO60NKDzssNzoF+Ip1ciIjACooHns5X5zZC7LfBx9eh536LzqNzGYZf9+1Fo++mwMTnpO9yGvh5zy78e+qk+G6NSeNFOKdDSc5HisdzxIiVf3NWC8rYiSjJQyaQEdlFHgUbwwEtW+OdJs1wJeIODt+4rn1DFB+Iz7zaaLvHbt1AWEwUVpJBuB0ZiQj/ECz/4GMcvHqZjGk05rzdF3VIQEC59Kv37qFl5cqY0L2n+G524qWq1XDfNxBftG6Hk7dvo/HkieL6mbL5C4iBDzm++tSrL+4lARKLU7dviTg6fF2Np2Gt22JQ02aIoO+HkxfSsHQZTH+1l9j3rNDTdSqh4zCt15ui2NJj9X/4fNkShHv7i/tZP3iImFHxzLCRcO/aDcUKFhLpgcXCjj4jSRgjgkahXP78QhxhjocSoo7kkAAdx4NG8m/xOgspb5spPXEac3RwwFd/L8cdihOOt/tx8XirWXPUL1FSO4EkJyPFIzdDL+y0nTswedtWTN2+TS3jppfbf90anA0LE4eIyZCsVnQmI/9azVrw7PgCKrIh0eAwmM3o9tsMfLN1M3rPmYXyY0ehlDZez6rTp7D+3FlRZuVIBqQBGQYesnzdp4Ox6v0PSKTyofXUSeLY7EQtEos8HiPxKRmzISScHFe2ghwuoqpRqhTOht/BcBKGh6B7G9S0OTzbd4Jnp85CcLgYi9lO97y4X3/0rFYd786dJYqOnhXLTxwTuX0W8BXvvi8EI56ec5RWpHg76j6u0L4ywQEokdcZX7ZoKe7NFgelKQ3k0+rKzJp4sqeSlCM3b+CzZYtFpiQBvQ4RMTGiXsWkN6Bjxcr44Y23MJOWP8iL6fjzE7vxSHIAUjxyKXH8wtMycvkSfLn4Dwxe+idc27aHe/uOOH/nDipoAlG5UCF8RMbw3bmz8Q4tRqMBTiaT2Mfw+pqBn8KOjMBXS/5CuQIFEObujbrFS+DrNu3wxqxfMXbzRszo/Q4cte9xTnTQ4j/RlkTjjwP7EdC9hwjPThymnHeVEqVQa9xoUb/hT7nvgo6OsFAOO5qM/icUJyBjWaVQYVKTeJ7dSCwspEGr/sXgvxZh8J+LcOXuXe2MgMvKf/DyjB8R8O/feKtBw4fiMavpUa0G+jZuAt/Vq1Bv4hi0rlAJ0195TQhFHjt79PrlZ7o+I4rny48vl/wBewNPlxtLnhMb/fiH6q2EgFLmoBzFVWKGUHgsiafISMTGiIYGAkorZceNEqt7SFBv3r+PIZQOO06ZKARpwdt9xD5Jzib1tWaSlPEZXgJW02Ba42Exq1EuzJkMdyTlZk/TW7cGFv04BAdfFsc+BWlpbZUc3Prmg3lz8FKdulhx/BiqFCmCk0OGaXuzB1nZ2iq7Q/eX7PuZ2tZWz4IW07/D9rNnHi3iSiNP1drKy7UpxV4oDPpO0CWTPzabj0KnjIF/aI6ZtCo7IsXjafByH0iJ8HtKoDzamBaYDLRbNEWywhWBwWqWLB08rXgw/5w8gb1Xr4hy/Xe5LDubIcXjATlRPH7duwdXIsLh1qGTFpI+0iUeXm7uMBiCxLuYuOO4bT1pdJLnRW7W3wgMeUkLkaQBKR7pwcOjLAzKWUqU6hysnDitFhTLlx8NS5ZCkTx5EBYVhQPXr+Ey1y0Yksw6FxdbHyFjD6gBqScjxCO7I8XjATlRPDKKNInH0KFFkNfhOn1JdTNYPCjmXq9VB6/WqIV6JUqI+rgzd+5gxcnj+G3vXtyLui8q+QVcvBgb1xdBoXPUAElqkOKRVrxd34bBNJfLvrkJZ2nn/FjW/300KJlyC5Jjt27i5d9/wyn6FOLBYmK1DIV/yATtkFRBBnMp2ZPs13QpAyGj8Q8Zje7aZopQXERQXDyYQjIXkpJ40L13ol2rtc1cCaWDHykdfKxtpoyH6wuwM/0n3kcSjUqFi2DNgI9QvkAB7YDk4fqZ//2xALP27FZFhKPaqvxKXsj72iGSJyDFIy14urhAbwillC0qTncNHoLGpVI/Eu+p27dRdfxoVTwYxToNgaM+UTeyJx4eHr2DgoLkZFDPOd7e3kP8/f2/0TazBx6uvWE0zBeehjkemz8ZjFZay7fUEmsxo0CgH2K0FmXQKZvhH9pG3ZA8DtnaKrVwJZzBGGqkHIo9eQ/WoFFpEg6mSuHCUOh7Be3todfpoTfZDYK7izpmRDbFaDTKDIYkRS/omeHuXpI8DlU4aLnrG5Rm4WC4lVm0TwBqFyuuhehbw8NN7QUreSxSPFKHDia7HZxIzfFxiPEN5JcJ92Jjtd2pIzpebf4Y5uEDvWKFQrkdnYP9X/j6a0exQyKRpA57wxVRVMVNq+l9dNY6saaG/9aswfK//9a2VA4NHoJiYjQBBTAZguDjUkHbJUmBrBMPT7cw+HkpCPZXEOCtpNpgerh0QkhAoqYTKeDlFkPLXfi41dNCMg5Pl63c1h/k4oZ5+omg5r/8hHw8xIeHCybt2inCUmLkf/+K45x8PdD4h+9FWBTldhQSInFeJ/usnGxJIsnZeLr8Zqvj2P/lMHUoFo3zly5j8ZIl2tajrCLhuHX9Ou6Gh2Pp0qVaqMp1V0/RN0osiuGYFpx6vNyuItBXEYuXmzo4WlI83RbC0zVW2KmU7JqX23Y67unGcPF2vwF314Hw8THCz3sPgl0La3syjKxzRTky+NcCQkrCx1OB1fwXzLqJcDStQ1wcz+x+HtdvV0eFMnGIio6Fg509YmObwNFpF3jYCCuOIiikljiXjw9lEcz3KfFQ1l0XD521Lqy6k3CwJzm0LwQ3tzviuIxg4EATShWL4wTFvXC/eell3KbrKRJEIqL1qjXR78a5pzyWEQtHQj0HJfgzw11QsUBBfLNtC77+ezkULhGIsxZDSEi2mwfXx8fnLT8/v/napuQ5hdLBV5QOJmqbzxIdZUKtLB5ty1fAhg8HasHAxStXsHHdOlEqwHODv/rqoyXCK1f+i7Cw29oWkNfZGS/3fNAGZd3ZM+j48w9cTsfvamcEjVqj7Xo8Xm5d6B3/F9HxBcguOMBOPxV+QW/C2+0MnayiaBZsjqsMqz6IvJsepFCtYe94AGYYYISFbF2cmBI1zloLOst0OmNrWnQw6CLhG+xMYnCOtsuLyv1YSwU6ZivtdkYex7yIjHqXbN/vZEfj6bf1sFjfh143E44OgJu3TohUZEwlODucQbS5ICyx5+nMf0HRlyX3oSOMZJtizR+Rff2JbyW1ZLF4KDoEhJYg5eVxG9bTzzchiSeLr7tLN1qMIq40DNbLiIovApNuNayKA0WtF4x28+Ht/+BaPV15fIN+CAx1hD95MZa47hT9y0lgghEc6qUelEF4uo2hWBrOHoKt49PRmzdRa9J4umz1kuwcHBDr7i3WGR6Wwta7mIeEsPN2TxAadovH93gVX7doITbFYHN8rFX5C0Ghr4vAbISXlxe3etmkbT53KAqlWXo62a7MP4uheCjo7++fptaBmYKXx1B6HOM4MxfrHyzG0mIuXLuBTav/g057z6z03r3yyitw1obRmXv4AD5fuhg+nbuiRlg4bmvD8zB8TM9EAuLk64VoypfSO3mD3klbZcjj8XDtAzvTbPgEqOnEw6MyGfp4GJTzwnZ5uu6GAmeyGbtoL/2YJh5efjrK7LaFUUfvvvI12bBRZNBbU4RXIftWUti3GHNzcq+2i/N4uR2gfTo6D5fcFKTMuOpReLj2Jzv1IYlUe/gE6uDjoSDe/CFu3ZmJMiXiEHG/OBmlfWRxJsLefhTiFRP01niya7foXM4kXPbiWtJA1r0QqudhTwLyOXSG2TBbXeiiB9H2LejtWsKEJnAO24/w/DGkoK2hNyyiyD5LT/B72Nn/ioNHjViwQG0S4cXDf+pG4dgpO9StaUZcbAPa3kMRP5bEg7L5GYgHuZh6nR03xd376RciiIevcPIjjdISapvKVbHxfwMQHhOLgkG+nHLpcnQ4OGQo6hQtBudgfxL+GHEs7zvw5VDULVZMbL46eyaWHDuqnssv6Lk2UNkVb2/vg2Q4s3TueEkKeLrdJzvixGOmXRnhKoIusMexdq3IdDMKvWMtO3ZGxVIlMGbLJoxcvlR9v1j/KfPmQvs6xpkRdudBAUW+fPnQo4c6jA6PA8cjEYtcvk0MnoSra2E42d0ig/0NveQl4eD4Fu5GFUBeh3Dcjy1CnshhEqM9dO3hZNceiEdcbBOyb7vIqJQiD+QyLEooiQcPqNYYFl1VOJouwXy3MIz5bpOXUhDWuJN0nk10L/XoXDdIPFpSnJykdVbRAZQRXSdERoiH5XPcCvtBiIclujTMhjpky1ZSHISRMBVGoI+CqPsN6TtxdN1OCB7DwpZq1NjOGs5TpN2hPFwgGdBR5CKNhsFUlSIhijyH84iOLY+wQvSg6L9ePwSK7hYiSnRErPVPUsczqF5llnYekPcyls41ETWrnEd83NcIHLWfzkPuIUVKRmOv1sT5dnwwuRGP4fROI3KaSEQKUa6FhYN5/69FagLl3BAl1q6zZopw28B0nHAN9F2bcDD+tkmTOHH7+GTl85BIch4moxN/eLTnfpIkHFdvPCIcbTu/gAIF80Pn44GR/6xQ30fhOCric9Ta1VhtMqBwoQcDgN69exfL/lYn+vqwMb3bXKdiocXVtbEIfBKhobfJFrWi33iBfqYWIu/WxahREYiNfZm8in1k1taInuwKbtJyjo6Lo+UM2bLdZEd2k4fCLcc2kHHnWvsrdMxG6JUNiI0ZDr8JYXSeV8lOHqTr/1ctoVAuiuMYHT4Qn4q1hTini0t+WKxjYdK7kltF9ovC4mIt9L1/YTScIZnpJ46PNreH3riQROoXmJxOibA0kDpVzSrGfe2I+EJRuBVREmPHXtNCnx0+QwpA53yHReKqqydK5M0rBscrFBqIu1oxlc+aNfBf8y+mvvoaxmzfjnOJhjN3cnTEPTcvDFq6BGO7vIg/jh/DgPr18SUl6End1BEReOIhR0rkIpdjiauCoLGnxQ5JtkF6HtkEH5980Fki+H287OIO870obFq3muypJhwKCUfHLvhq42rMeOV15Oc5VbRireFt2sHZzh4+q/9VhYQyciPad8QLFiWhCEuhsJfI+yiQn4THk7waFiRF54nA4ORnP3vOyV7ikd1wdy9NruQlTqxKsDqiaJ+F8zB3/14oAaEoPjYUN7RRVVtXroISTk5YdPDBqCMVihbDOzVrIXTDOvIMTfj1tTfQo3oN5Pf3wrL/fYQeVauK40S9Bzk4PRWdV2O98YIIfAp46I6AgICH2yJK0o0Uj4zB19f3bTLQ6Z4T+ZBiKbkI1lAhHl+PxNp/Vz7kcbTr3AUjN6/DmjNn8GKVKvht7x7h8e8bPAQNvp+KthUr4eUq1TByJXkjLCD0nXMjXHFky1aEkYA0b9UKVSpWFOez9/NSR6bOpnWR2QEpHo8jkXhYSTw4smp+NxnHLl/Cb2/1w3sL56rHMZRrCffwRYEAL8rtsBdhwbbPv0KHX35AjK2+g47hBMu5oU7VamD1u++JYJt4ID62NkLGHRGBTwEZu/1k7Oprm5KnRIpHxuDl5TWLMjVqkUl6cBteD0bTfn4fI9288Rd59CweLBxtOr0Aly3rMXffXpQgz6F/vQYYs34tapcpi+i4WJy5rbawakPi0KtGLQxdsUy8j6eGjkDlQoVxLzISznnzimMYJ/JauG4TCrYiMKSVFixJROaXsXu5UuT7Pr6fhodLh1T15WB8XMohwCd1xz4t+SyRwnWl5dq9eyJITBmkNzwkHHnt7XCbhGPmgd247u6DHvUa4tCQYTh07TLCRrijSuGi6oG2+hDibITqKkebKYHyb/A+O5OmMk+NzBRIsiNq4k83JrN4T2hxyueMF7p2pTyaGa06dIL71g0kHHtQJK8zrkVEICwmGpdc3PEqefpnbt3Svg9sOnsWfx07Cs+OnfFb77eFcDCJhYNJmJsEyg1t5ekZPryEsIVs67gVladbotxnCni5noKna+pG4vZyfxm+nlljG4nMNzKeruvIYLZHjLkACuQNxxhBlzMAAP/0SURBVP37F2FvXxbmuLqwKK/DwcEfMbHxZDhNuHbLGeVK3SPJN8DeYEFUlCedoS1MphdFc9ao+43ocw/M3OhKsVCugNtgt0b+/E4ID/8SeZwmwd1HhxB/BVHRnRAQ8vQjj/JDphzIn33eFbPqVf12Ek5dS1QdQ4nssqsHyowdRSJRBA1KlhIjd75QsTKMJBSL9u1GpG8Q8vp7qwKhUaFYMZwd/BX2XL2Cxt9OVpvrevvr6ZinfviUUz5AOeWM7yz5nCI9j4yBPI+55Hm8o22mHR+fAoD5DldmX3XxQAlnZ1FPwa2oy4wJxuoBH+Mz8ig4bO3pU6qnn+idS0z7ypWx7n8faluPwvO4i+8qij8CQzNmQno3t+Kw019DrKUQjMJ21YcVg2HUT0WePEDFqkYc2hdBtiAP2Zww+AcXhpcb24MZsOimkE3cLTKacXEbyLa1h7fbMZjsqovSDHN8C+R13gbyoOiid9DFH4PR+J6wK9ExPREQvJwvISPJfM/DhoODMMIw2FcRnQItytskKv6IiwmGzqKWKTo6KrRPrKqfCufEm1NiuUYRMA31Gh+g9RYiQgJCjXwUncMRI9x0CBo1WUSip0tDIS4ZIRxMHPm8hO9adRDTnR98TJdly5UQlMDComJIysw4efMGFhzYh/vR0Vh85BAWHdwnvJR5Bw/AYKRrZjhBWyyY+9obYtN37So1kfK1Z4BwSCS5Fj+/cFtJwNITagdwW/ebDR99ghrjx+DErZsY/+JLGNqmrfpeJQe9f+tPn0Zb7gyYDLZZOAU6rFBXMhBnxzDKLDcgYzAfPFgel0a4eOhwYI8v7c0j+lvo9YXgMfJDshdRlEm+D711G+LNYWSPDlLmux183JvBaKoujrXGlYfennKpkaR4REBoc/peR7KVYYiO/hnh98jIZDxZJx42/Pzi6Ma4R7lCBpOsrq4iLdUoItX9QkVju6obBj3y2Demq+xCBrsxDu4hr0P38CA2VssDtzI2bjd0+rWIjV2vhTw9OohetfsvqvXYBRwcRWX55FdeR/WixdChclVsu3iejksuKinxUtpYTfs/adYSbSpWwbQ33hGDIzYvU1YcsfTgQfFJ97dIXZFIJCkSbxYTqQetXyc2bcw/fAgVyZvn+dIbThoPl9bt0L9BQ21vIijztmLAhzCRwd507iw+XPyHtuMBv++nTB+3fuQlIHS7Fpxx3I2qCO8AHQJHvQNLIhus6G4kCB5/6o2X1HXRUfUeHbCdMsX1YFAqIx4Xxb5p00zklXwMcwyPBPzANhrQCYqB2zOXQv68Z9TAjCXzxUOnu08P7C6cnEgd6FOFPkklFEMz2t+TDG9TETZu3H1YFW4THUDewwXorPG4H/MGeSlb6ZgipK4vkrruoAR0C16ux+g4ilCdWhnBWOPZm8lPkfmZFvL06O09RSIib2fQkr+0QGBwk6Y49sVXWPv+B4jkeovHEE+5mCndu2PjgA8wsMGDeuwxmzZCZ6LnLVxRZZAWLJFIUsKqBPLHefIwxJzyGq5t2mHXoM8wc8c2fPv6Gyg5OljM1V7YNtghUcDRUay/9MvPWNy3P6oVLYphrR4dff0r7iDIxMdl3DBHTFycImyhTselJja4v4dqF4NCJsNingVv9ziY479BQPBKsm9so+0Qcb8ifa8KPF2jERnTHcHBV2GOc8fFs3y+t2B0OAYzvqM8+F065g8Soo6UC99E564Ls8KdDjOcFPy6HIi3az+KsJ8prnXwD3rYO3laPF3JyuvacFnrLU9fNUEmIprC8wf7I56L5R5xlRVcGeGOktowCTZi6TsOvp6qcCjWM5QLqaztempknUfGIus8MoanrvNguCOt3mrhd7Fn9RpY2k9tsWgjijJy+QL8REX6H+++hx9270JYdBS2X7gAA71r+z77AnUnjhNeheIfrH3rAbuvXEGTbydp76XSA4GhGV9slVo83abBzjQQcfG9ERiyUAvNNuQe8chstIpzrk9RUpiGfP358/hp726ci4pGtbx50KlSFfStU0fb+zAGb3dwvklnZwfFDHtRnJdBSPHIWKR4ZAwZIh4Mt1LS4W2ulzg93AWVCj7oKc5M3bkDpZzzotfMX9GicmXKqFnQsnQZfLtti9h/xcUdXLvIFe5JMXi6wsrCQT4OAkKesnVY7kbEkiQVWOLrc25EZzTA5OP5kMtso3358vjttV7Y0LcffnzltRSFI1+gryocBgOUmNjuGSkcEkmuJzDkHTFKLb0/lceEwqIVS9n4vGkznA27g1ZVqqBpyTLYe/ECdl6+hE9atOKiIxR0cExWOCqNH60KB1dg6yH7ST0BKR6pxS/kACzmr1hAzIoVJsqhbL5wXtuZOg7euA6d+0jc45ZkOh3P5zEBQaHqgDoSiST13I+rKIy80SiKf3n06sQMbdUamwd8jEndX0Ie8u53XroIOz29c6PGPTT/h412P03H2fBwdSPOMp7e90PqhiQlpHikhcBR3yjx5tdsLTHa/PA9ioYGYhslzMex7+pVlB83GvUmTVBbcHCiV6yfI2j0UO0QiUSSFkaNOgdz/AA1M6fAjjJzx24lPx1OpJefmGZ2YGNul/MoBYP9sfE8T5fB6A4hOGSYtiF5DLLOIz1wZx+TjhXDJFpy8GIxo0i+/KjJQ7Db21PGKE4k5uvhd0gsSDBsFemiPNVak3I2aZ+pLJXIOo+MRdZ5ZAwZVueRGC+X12E0/SH6dpH30aRsWfz73gcoyC2rnsCwf5ZjPDf55X5j/H4qyjIEhLys7ZY8Ael5pIeQkOvwD7aD1dKfEl286j6bcCsqSuRgVpw4jvXnzuI69/bkzoG8nyvgrNYvxZwdmSgcEslzRcCoP2GNK8tdwjhjtuvyZRQK9BUDG3629C/8e+oUzlEG7mrkPey9egXBG9ah3LjRovh4/JbNqnBwaYCCIVI40oYUj6chcNTvQkR4uAErPChkExSr2jZcUXjSl+0kGEGUOouKlhvcC14ikWQsfqMvwZcnUlO+sRULcy/x73buwIu//oSKJBalRgWj0beT4bHqX1yMCFcFgxedbiesensEBE/SziZJJbLYKhcii60yFllslTFkSrFVcniN7E754mCY7BqIImUevYI/uGiKl/i4q9DpJ0NnGgU/v0ebTUpShRSPXEhK4qEoSgH6eLhRvOSJTJ48+e8vvviCDJLkCYTpdDqtydKjZJl4SCSS9MHioa0+hNVqHUECIpFkCpy+tKSWLCwe2qokFyDrPCQSiUSSZqR4SCQSiSTNyDqPjGLECGfYGZrDoG8Kq1IKUK5BZ92DON0WjBoVoR2VJaRU58HFCjqdTp2MXSLJYBRFGanX68dom4+QpXUeHh4vQG99Dwpa0pWVEDXlOlylj22wWGciMPQ/2uZqdEk6keLxdOjg7fEjdMoHIiptHQZt2Fp3cCxbLQtxL/Y9TJgQre7MPJ6FeFw6dxJnjx9E3nz5Ua9Zexi4Y2QynD95BBfOHEP+QkVQt0kbih7p/CaGx0yLiIkRHU3t1P5BOYZnLh4eHpUpw7YGJmM5MZlT4ncxMfxOctyazZdhRleEhBzR9kjSgHxz04uX+yz4eVmhWD8gT4MTItRRd22ftNi2LVZKyLo3kT9PFH1vpXaGXAEZDGxftwLH9m+nd1KHsJvXsGll8vNaHd2/AycP80yaOty4cgFrl83BvYiMnTIhp3L4xg2UHTcGJm93FAnxh72PB4qNDkakbWZNyePQ0Xt1HEacorVyCe8gCXH1IkXQvkJFsdQoUlSEJbyXQGnY6Q/Dy+0MfHySz+1IUoTzxJK0MHCgCSWL3qdEqM4rSwmxc/UamNC9B+oWJ+84Ccdv3cLIf//GkkMH1N7mDOd6FEN++PnZJsfKULLK82DDv2P9CiEgtRq0QKnyVUTY9nXL0KT1iyhQpJh2pMraZXNRqEhx1G/REXEx0di2dhliY2NQsVpdVKnVQDvq8Ry8fg31pn5DKZfyPfS7Lu3aI/SFF7W9Tw/n/Pml4LkfsorDN66jDo97lsTTMBmNiPPy07ayP8/E8/BxrQS96bQmBuzhY0z3lzG89aOTPCXmm61b8NWKpaoXwvAovdFRtREyTnohqUR6HmnB3b00ShePE8JBhuvFKlWhhIzBqvc/TFY4GM758KxlSvAY9K1HBpJzPuxS660RcBueYzvynTm2n4z/UjE3e7tubwrhYBwcnaAnw242P5pj5rC8+QuKdTsHR7Tr3hvFSpbFuZOHsGX1Eooabd7ox8DeTeI8jz4D8j/hJGSTtm9F9ckTRM4/PFZMW59l9Jo7+yHhyGuyg7OdHZqULKWFSJLFy/1l6IyqcNA75d/pBSiBo54oHMyQlq2gBIRgVJdu6vsYT+ewdzwMz5GyH0oqkeKRWngGM3v9JR0nVFr+JEH4570B2s7UMevNt7Bp4Kfi+zqzBTrHPPvhM/DhaQmzOWzgt5KhP3P8gDD8HV56C3b2DtretFO/eQfUadwaMffvCc8k4s4tbU/WEbB+HYasWIYT5CWS8mW5O36Sh8vQKJY3L+55+uCuhw82fPCxFip5BB6c1GhYohr+eJwcNhJeHTppO1PPyLbtcGGku1qMxecy2c2Bx7Dy2m7JY8g68fAY2QqerhvE4uX2mxaaOjxdGsJ/ZE1tK3mGDctD511P59cmIM5glPhINvgKJbCjQ0fgtZq1tB1po3W58rhBhkExx/N8HtDriz2Ygz2bczf8NtYsnYOoyLtk8NuQ4e8oiqw2/rMQq5fMwlkSlNSUhMbFxojz8Hfu3LqOEmUqoi15L3Z29tix/m8cP7BLOzJrMD5URJW10sHz2yvsjWqUzJNXW0t6XZKHcDBeEwafFnPQKFQpVFjb8WTOXLiI46dPa1tA2fz5YaFzqHUhJCB2Tjw+e8YkBB+fIsImebr+C88R1bXQJ+PuXhIerv21rbThM6QA/R6PtZepZN2b4unak1zzpWR9P4AVP0Cnu4OAkKJwG9kFJsO7sOrWIjD4FzFvL6zbyaq2hUXvC4OlFfRG8uuVZfANejDqpc/XhWB1GEPnOQH/4FHwdN8GA5rDrHyCoBA6Rwbi5UJZE30QF1X93OtNDGjYGLOOHMb7C+ehgIMT9nz6OcomMzOZDa73aPvzD7gbG4tvX34NHzRogDVnTuOFGT9C4WIYBTMQGPKBdvhTkxl1HicO7cT5U8dg7+CIlp1epgyavQi/d/cOThzchcatu2Ddinlo07UXNqyYjzpN2wnPJDH//fkbKtaoB5PRBL3BiELFStJ3d6Jhy87aEcDBnRtx48p5ODjlRYtOnGQersc8dOM66k7hOg+ONwVu7Tog+IWuYt/4rZthoHCrVUG/+vVRjAzxylMn8NOePThPufsy+fLBtU17NC1dWhz/+/69CIuOxuLjx8TzUFHofC/CiUdbJXjioEFNmol1Zvuli5i8YxtOh4WJSYbeqlUHHzduohWnqRy5eUOM5spBtu9zXY3H6lW4EXUfr1evCRfK8U7atpV+TcFX/6wQ98KUomt0b9te1L040L0PatoMVtr317EjWHzsGE7eviXal7KH0rNKNXyU5LcTs//aNbrWrSLODDo96hQvjoENm6Cxdv82bkdFYczmTdh44aw4d9tyFTC8VRsUzZNHPSCVZFmdh6crt85oxp7C8a9HoFqRItoOsv0Ub2fOnEG1KmoxalLOXbqELRs2CMNXn97DWrUeZAIvRkSg3OhgtQjRqhxBUGhtbVf68PGxg0GJRVwc5ap0++Hk2J8uwA4lSzrCGjeOjjhPNjCQMsfv0f00gKK/DZ31Ptm9ebDTX6H7Owi9XRuyaxNJ2BbQRVWlnMZq6PRfk+GIRazZFWPG3IO3xyDa14queQGi49fCyT6MHkYY/XZr+IWeUS8m40k+1WUGLB4m01L4BOhofRKtf4EYc016u44i1lIKdroLlA17D3rdT5SCuQnObBj0wykCe9DDXE4R9jt8A1Qlnj/fgOOHzYiLf42S7AwK2UiRzwP4d6EI7E+G+HdxXEbh56VwDqdq4cI4MWQYLGScjN6upCdqOXUeJ0dEunqJ9eTQeZP22KDEfdfLTzTFbE+CsvnCBUor9BisdLIMGqQto8Xj0O7NuHbpLIqWLIP6zTpooQ/Yvm45YmOiUaVmQ5QoW5E8kQUUXWa0e/ENmLQire1rl5PQhKEBeSsFihTH9jVLhVFs0KIjnPM/PNzWjasXhIjoKUo69nybQh4k08eJhynQF2bOPRL96jXAomOHEROrztqYAMW/e/tOCHqhCxpO/w77Ll/SdiQDnd+/cxd4te8oNmtOmYhj9Puist4GHaMjD2H3J5+hYQm1juKXvXsw4C+txRn93ockAD/t3EHpRf2enq7H4hsI55AARMbEiLBHoPOOJBGpW6w4+i+ar4Y9IhJk6un/2aEjUaEAD1umwi20qk+ZgCt3whN+MwEyuEv7D0DP6mom2GvNKgSuXZ3sccPo98e+mPohvbJEPHx88pFERHC8ftasBab2fEXbQZdMYfPnU1zRZ+06dVCv3qNVinPnzKUoU4WaveYGjRqhVo0aYptx/W8lRm1cr8WHsTi9kzfUPenAc2RtGO0Owfm+E4YlaqIf4KMgPvYDuowAWniQRsos6z6nG5hDOas+iI0sA6PjJXpBtsNgx/1V7lHCPk3C8TKMpmmIN8+j77AtLE938T2lC286piJ0xo0kNO0QrxykY8OhV9rAb9QF9UczniQpJovQobh4EYxKJ+F66pUfKLH+QUpZTjxRq/I3rU8TQyYHhq4QOQEdHgyZfGJLMX65cOzk3xR59KTRhh7CQvHAM1o4PFz78IvEy65PPhdBJyj3l9iAxFFiTYn7XBGXeD/d9x/Hj4vVtQM+giUuVitvjc90NzO9sHCUKFM+WeFgmnfooVWaV6ZHoEdr8j4M9My2rVsm9p85dkB4KDXqN0eREvRekOfBx7QlcUkqHEyxkuXI63gZVouZhOQxxj0JiU3rrAP7EBNHQpLU4NL1Ba9fgygSGaswIqoheRQKV6xwadNObFWbTMJx86b63DntcfNs/qTzc5JtNGUSbkdHiWMf+kn6vZ9279KMEUHHcjm7WNW2H4HDaBnUpCl6ViMjz9t8Ui1cLAIKo/CG30/RtnkGVQvyB/vjSsTdh35T/Q4tFJbX3k4ET9+1A4Hr1jw4jtOpLa3S8xu3eSN5JBvV7eyCJXahuEZ6fg8Lh4J58+ap90lxcvDgQdziOqxEfEseY883Xte2+DAd9pFXeow8OhuhXV5Ui6/4Nyyxi7Xg9KFY1ARx1ZBf1Jn6ed2Bq2sVcY2xyh/kPfD5G4kfs1qjyXa9K55zNMLE96yWtSRekSIM6IPA0Ucp3eWljPcU6JQKFOZIj7Q9/dBVIRK+QeXhFXSejomg8DOZKRzMAwuY2egoe80PhFXXZHoLsbEB0F/9GZQDJwohT963EK//WzxRk+FDWHRbyd1TOwGoifsnsc54TrxKDzgK1aschZ09eR/WgRRh9gkvQUaiwwR+2IXyOiOflovO50Cf4mVUKeH4wL3vOvNX6Lzc0OD7b8V2Hm4CqHkoAvpeMSf1eM6BViuhtdLSKSm7LmlH7+Pj04i8j4aJl2vXrj1cXpFKrGSQ8hV4UDTwJFgcnPLmQ5zWaikmOlJ8Fi+V+npIBwcnkWTiWVzTSX4HR4xs01Z4JvpErZn4Zfz75AnMevUN7Bz4Gd5vSO+vDXo+LOo7KHz3Z1+KjnqrTp/CSdsUp7R/UZ9+UAKCse+zLzhADafjutGzT4kB9BvjXnwJpfPng18HtZhu6Tv9sPJ/A8T12KhUqBDWfPAxhX+ISgULoYCjI/o1aIRFb/fFLVdPxJPHsn3QZ6J4zkb4/fu4cV+N4/YzfqBX4UHarELe8knyluN8A3BpmCv+17CxWs9C+wYtJdulnUe0HAwIwX1vf5TOR5l7hvaN/PcfkaNPDZy+kqY528LpkQ55cGHpxWTqwh/vNGosNhnhcZBwPIgRoEipMihSpIiY0bPVj9Og83DB58uWwNnHE626vUiPUb0UNjd7kgjIwJat1RWTqYW6kk6Cxp2lTOdZ5M9zFUZYKJNoh9DQU/R5E3a6g7AzfUZG4Eu6GHtaTOjdWydsWL58nCO5Ry/Sx6L+gsPM8arnYm/fkL6/mWKyGEWniezGMLKBpeHpuhGhgQpGjChFYbfpyGbC88lEsk48/IMoG0pWxQwTvAN0CBrlDb9fY+DpqyPXrB1cPXUICVFHgzVbp1NYSQSEqNlSPsaqT/SGEwEheeiY6vDy0yFg1CJyD6eS4GgdKTIQk6k4f7i1I4HXKO3sDCcuD+YESC/ixg8HinDvdWvx30nyKihB7r9yCR1n/iLCh2nFHgL6TueKnGlQ4fJ1AVvcjIPfjDMWi+V84iVfvnzp6pHnXKAQTh7eg4iw5OeITsqeLatw985t1GygvnvV6jYVnsimlQtJ85/c6U206OJiLYsVxUunr+ELl9eHu3mKpphubdvjt9fe0PaonL0TJuoAmpQuI+pGHqCgXvESaErhjbSmsi7/PejX2aB0afSqWVtEcL0SJfFajQfv566LF0TO/yHoea/63wf4mX5/aKvWwoDbeo53rFgJHStUekg8uJluxwoV0TVRmf3vb/RGr1q1had04No1YRA7V0pUpk/fvx55H7HkwW67cF4LpDigTMrJL4cKATFRBoZF4ZfX30CXylXw19GHuzMs68cjeVBW1mTC0r791bTN0OfSE6mb+JLTV9I0Z1tiYmK4UimxfU87HkPLigwoLeO79RBBZvI4WDjUJK9SqEQpvNixPTr88hPy+nlhK8eJLfNA91dhbChaduumbhMJAnL6rNgW3gf/Dj9LzxFVRWB6CQiphANHjMLusc1i/IOLQW9fCd7+OviHTMXxM5QbsHfEggUWxJMg+PlF0bH5oDOVgN834SIsZNxh8V0PH7KX9h0QGKpH2bACCBy1V9hAg31HYUPHjLmCgNAGtJ0PBsej4juZxNM9zMzA020qrLrtCA5OW4uszODrrx1Fr3BzPE58NULUeTBBG9fDgwzS9suXSEjy4a15czCTXvDuc2fh5LWr4hjGkXKNUW5euHj3Lqbs3In5h/Zj9ptvoSx9hytvmTsx0SgU6MfiQVvGkpRwrokdT0FG13lY6P43//cXOYIxKFupBqqTGKQEewrc+qpCtbqoVOPBJcRGR2MDiUfFanVQpVZDLfRRuKnu7o0rKfdsRb2m7VGsVDltj8rj6jzsAn1JnNQ6jxIk8FeHu4p1hiu6W0z/LuF7Y7u9hGGt1P4ALA6jN20Q61xUddvNG4USzYHtHBqISLr+J0IG56qLh6ikf/9Prc6Dfus/Eo8XyGAnB3sBfN3CWBEsXPuFR/OAL1csxbc7t9NzIGNmExrbJ0O/cXDwEITHxKAt5bJt+6a98hoGNk7+WX1CXse0XTu0rcczpEUrTOyuGuvHkel1Htz6SK/7jYt5leDRonJ8Addx0P3bKFyyNPJVrYQK+QugZLC/+l7RcQYSjcKOTrgRqTVutJhxaqgLdvz7r7pNsDfy0ksvoUCBAsJTEYKjw5dk4OUMoMmQdZ5HagkM+TxbCAeTz5BfzYFYUamQ2rnNb/1aeK5cIdYnbt+KsqOCsPXiebisWYWiXJyVCG5qOXHHNpQj43Pz/l2cHTIULSlHWzYkABe0tv0FHchIcQ5HvABxD3fJziaIjoDde5MXUAEXzxzDpn//pEs2a3uTJx95K4mxF8ZYIbuWyOglgYc42bnhH/JP7dC++1uPCMfT8MC8pJ1Him34WSW3EBGpEZk00OC7yZi8ncfyo/Nz8YX4rSTXo3Er6r62RtBxZW3FT8lwLumwMInvI8liSeH3shy9TlS66UgIKCP0qHCUKI1C1Sqj5fdTsezEcVU4aP++z4fg7Tr1hNdVztawwGBEFfJA3uzdW90mChcrJoSDMdmp9ULk7rVVVyRJyRzx4BEtPd1mJyxebiO1PeRZeNaEv+dsbSvtcMWTl+uXYt3LdSY83D4V65mCQUtBtKZVkM8X7r4Op8LCMHfPbjV3Qiw/fhRBnbsk5CA50Q5r1RY/kzvMiXjGrp0iN2MXQLlMSvzDVv6tHmeDX4J4S/p722UBdZu0Fc1qY6Pvi34aPI5VRsB1KuzZXDp3AkVLlhVCZWsKnB0wJKqzKki517lvvUOe5luPLL+9+TZKPsZgpxVuOrr/6gNPtkXZsgjnPkIBofg4GY+iTL782hpBIr3gsFrSkRwVCqiZIQGJQ3L3Y1vea/BwifEzQ1FEGSZnyg4fpvcwkXBwUVWh6pXRdOok1C9TFn8eOSTCdfTuua7+F7P378VLv/wkmspXLKhlbOg93HnlMnqTgFSoWBEvvvCCGk4k6mNTUvtMGz4jSsHH3Wb/ZsPNTatIyWQ8PMrC3yf99jUNZJLnYa1Kb1wferonxaLgigj2dPWCztyeHmkfemIG+HurlcTe7m7wcVULIX3c3xfHcQ9Shpv4+rh5w9P9PbENyzkoukASjsZ0nvMwKGqTCk+3vqI/ho+Pg2hfHejrJSKSz5Ve4vTRogiAFu6jwYiKNtpu+fMPak6QsVrg27Er2pUth5FcGUr7+9HL7d2mLVxF0YiWyElobGX++7QK2ITKTf4dPbJ9h8HCxUqhQ4+34eiUB7s3/4fDe7Zoe9IHC9C65XMRHXVPNOOt3+xB3dKz4l7sw81n6xR50AHtTlQkqhYqjHfrN3ho4WKp/vSZT20AkiHs5GbENkeN0snINu2QX/NubRW+iWlQ4mE7N2PPLpy787CHERUXJ9LcazVqinMKKGO06sypR+7pnbr10LtOXTQtla52FhmPDlwRLK6/bt06KF+etURBoeIlUbRmNTTl4kza3n/xAqb0eAWjX+yO44OH4J9jWv0OvX89f/2ZBORVlMufH41Kl0arcuUpb2dEyxYP140n8jbTOZ2CMR/FK9vA07TUhKNpkwjmztI+Ht4kKKpHw/U4Hi5s3z4S24yX+0Daz7ZMrYzz8XxF2EAP135i29Pdhb7TIcG2ebp/QMd7qr3urfkpnvrA3b0Z2cQhYn8mkUniQXDC1JFI6GkxKGF0I+cpgAXgRWFLS5TgQn5/WrgVljcsuu50zBZKGeNpOQJ7/QERGXrDj4hV5sJk+FU0mwXs6BtGmHWF6De+JrfyRYrEfyh8ChRDPO1Ryw3MZn/orUspwfjT/lEiLK2EhNwSAkHLMc3Yi9eNDP2tu1qaovv8s//7WHh4P4qNG40BDRvCtW0HuJFovDxvNr5auQJnhrqq8ZEIm2hcvntX9V74dwyOD2o7szFcjMWdAUtXqIKrF89gwz8LKbrVugY2arZ29EnhMa/Yy7BxZP927NnyH/l3dujw0juiGe+z4KHrpWus8s0E1KEcrMHPizzH3ZhKhigB2t/4uymo++0kfP3PCvRdOB+lxoaiZEgAorX6loyiZlFuUKNtUJrrNWcWhtJvstc6hwfaTALnlttWqKhtEfSdiuPHoPn07/Dx4j9R/7vJyBPgQ7nyI+hWpRo9R34FVX7dtxcFQwPx4eI/MHj5ElFcZvL1FM15sw0KhApYuGk70apVK7Ro0QovduqAxuNGYe3AT7Htsy+RP08eVKLtkSuWodqEsZTwHniO/J51n/Ejvn3lNewepDa9T4447Tcoo5q61gLJodrAt+m668BCCd/DpQ251JvJ1s0hr2eDGDnDPu8FSlMnyKZ1IAFoTUKwn773AXQkOibKTPr4lCJr8QsshgWwM/6uio7iAZNxLd1McbKZ9ICsIXSOk3Aw7KHI4U6JtMsaShn4ieKcmUTmiQcbRKv1I7opUlT7bRQ5RejX1lBsjqf1xHBBuIEiy0LWpSVt/YrgUYvgG1Qcdnb3aXcUjLrDXElG3y1CD+EgHXOHDPt/6rfpe4ool1yBwGBbZZ1RNfp2bSgLwd5DUS08rXDnQL4+jNXauw9v3lKto7BB99KsVBnsOn8Ot0lQalJiDd2wFnUmT8Dywwdxk8KE8PD12KBcTWduZUN8u3Pbg33cyiIHUatBS9Gz3BwXi7VL5+DCqaPYtXGleGe493hS8hYoiAtnjuLS2RPY+O8iXDl3AiXLVkb7br1hNGV8Q7nUUilJ/YyZPEke6ZbL1VkguNXVm7Xq0B7NktPzOnT9OiZu3Yw5B/fj6j1yGMkQB29Yp+7PIGoWLQq7JPEygX5z/JZNosVVcqx+/0OyGYleMFrfQR7Mj+SFcEstvnbO0DAbB9Cr+SCHjfDoaFUsd2wXvdM53XtxB8LsgkG/XHzSNcdr111Ra7mojJmIbuRVtJj6DS4MHYEi5FkkZMqSQmE9f/kZfyZpcWZDZOwS3nGL2lkpPVD8CXvHwySY8T8SotfEeXWWRYiL3wpF3x2x8Z+QDfmWHnQ/Sl7k4llrkS2sQMe6IZ6OMZtZ+e7Sd/aKoVMUXWVxbrNlJdm7wbTWiGzsHPgHzYNPYGnKEdiT3eT+cZ1UG6ykbZiANJA54qEoOhFJBsN6Wl8Pa+wqCl1MN8K9KhcKizt5cpyIXF9PyvgpJB46Exn6byiBfEXq+y9CAhTER7elc1Skw3+hcPXcsJLrqhQlReXG8npKCHb0goTAaOhHYXsosrnW0Kw+OHF/PPBqorcpzYh2mgv27xUbHzZqjJ2ff4USXLHGgka698/JEyJBit+0JVZe53oS+lx++hRKFiIDRYmycrHiWE4v7fQe6kgr4zZwH0fCbE5/DucZUrBIcbTv8TbyOOcXc3XERN9Hg+YdKBoS5fY0mrbpBjt7Rxw/sIMEJw6NWnVB7UattL2pQ7zYXIHLxiOREWHEurbE8YuWCFHhnGg/t9Sx8UnTZmpzXXFubaH9eeklnKo9pwVv98Hort0pE0vPNPFxvNAz5vkiPm+uFn0k/a0Hv5QC/K5oxyZt6nt52Eh1qJTEv0dMp5yzQPveJfZgCROlv2hPPzQrTV5c4u+IxYriefNi5utqs+WWZcvhwOAhKMT9jvg8iY+lbW7uPP9N7uGfTfAL3iUqwWmZd/Bhz+vVOb8jNjYWfw8YiPw+ntjywcdkMrR3MTF0Xz9q999r1m9Ywe9uEpZx02Ttd3DijJprTA/8+8dO/kC/uR8O5DUgdoIw7FD2w96OcqH6WXAwfU/xvQOxIjdQlmzGXEpQRSiMO+60IA+iCiU6Lp9TO0GrkE3Ta0Uf1p/I/g0h27caIf4KpSWLZvtUG6RYn8b2PZbMOTE3cXVweNB4XlHMCA29Aze3ouQx3EQQfXrQp48Pjyirp6duD3v7WNGbkqdzNRodxHEMj2EVqY9FEZMdwin185Su/H2HmEjczZcHUVGxYnwXHhgxr+IIv/E8+I8OwW5F4B58C76+hROOSQ8uLhXowXNnHyzu9x5e4bLiJHCTx0+W/KVtPcrbDRth7utvalsP2HftKhpOnaQ+ZO4lHxCyWex4Sp7FTIKMQo8nNTMDpva45GDxSFw8ZKLcla3fBA/LYUvQ3KrLNj4Vk/R7/B3+bmI4t33oxjXRibNF2fJw1npiJ+VU2G3suXJZiERtygzULl78oU57LEzc58IG953gDqEpkfi6+Tg+Pins6ey/fg3lKdPSmow+318M/YatbD5xPNiIpTS75fx5XLl3F6XyOYt7cmSDmAzczHfzhfPik5uRNytTho5NmzeY6U11GU/XO3TzBfKREY7w9NUCVXiMriJBfqhZqjQqUjx93aIVuvz4PUWOreUUxRUbYPrcN/grNJg0Dn4vdod3+4dH4y0SEoDbaqs57m+Rvpw7D6F0cm8hsnO3yM7pEBdXmITjHq5etaB84QLYdypM9Otg2C7aRZL9m6zmAFxc8tN12iXYQFfXwmQjo8hGOpEdioOTE1esxZG9VI9PbDN5Uis7u4Lw8FDtbJxdBB335M5V6SDlFC15gLd7OL0Z+VlAFB59Mwn/nTuLrj9QIk3y8groO9PeeBsDGz3aYsVEOSQz56IpOVMiTebL6eNZiYfk+SZLxMPLndwGRQxRcvDLr1GHxDsxY7dswlp6H1ccPoQFlNmrVqgwWv80DZHklTQrUxbNypbFlC2bRb2d2YerXB/m9J0wVBlHr4gQGeUDBIXy2HmSZEhf9u95I9ZSj4vNuNlf5fGPvhtdKlTEZTdPtChXQS27p1wutxMvX7gIjg0dmaxwtCaxYeEQw2ZYdOTCSiSSJxIQvIg8D3px9GgwmVtXPQyPBryfPPpZ7/RD7zm/i0YCb9apiwKOTthx6SK2XLyIke07pDhhVM0J41Th4EUKx2OR4pEaRo26ALN5CrckOhcRgddmz9R2PKBUXmds/Wgg4r38xBhBceRSnxsyFNW1XumJ+XTpX9h2SR3wz2o2L0ZwcDZq0iKRZHPMaMzG3aIDqn3DI5s/zCXKsPFw+8yuQZ/jlx3bRW/7fA6O2HP+nCjOCtVGJUhM/amTEM+NIlg4KH8nAiUpIsUjtQSO4jEjDnNZM8//UGFs+lr/NqIE+v3OHezik4eCGwgM1Wo+nx/OneO5dh7l+vXrarxkMin9flq4f/8+olPoTX6RcrdPyyUtcyFJhuDgfbBYxcijJ2/fRtdffhbBiVnx7v9EJi6PVhLwNnkh83q/jfWDPkMJyugl5VXKEB64rnV6tVp+g1/Q03Vgeg6Q4pEWAkLqWKwW4SWcvxsBndsI0XQyNczYuxs6j5HYqyVQMpFnEBjycIFtDmHu3Ln4N9GYQMkxZ84cbe1Rtm3bJlrGnDp1SgtR2bHjUQcsMjJSnItF5c8//9RCH7B4sTpq9tq1a8Vnati0Se2vxcycORM3b97E1q1btZDUwd+5TYYrObZv366tpQwPH36Nm8OmwK5dTz+b4oIFC3D58mVxrU9iy5YtXCembeUAeBgjnU50I//vzCkUCHq0/oKpUbQoTvEYZxYLDty4jnblHh1os1hoEJYc08YQ1OE0AkL/p25IHkeGVdI+N2zY9CPatnaA0diGEi9WnjoJv/9W4o9jRxBtNouZ47i1zbnwO1hw6BC+WLYEA/9YiMU81g67w6Kpp/U3EqJEQ+1mLO3bt/90/fr132mbCfj4+LQmz0kMaZ1eeJKnqKgoXLlyBXXr1hXGt379+sKInzx5UgxM6ODggNOnT6NChQpich57e3scPnxYGFsWDTZoNWvWFMbzxIkTQiA4p82zutnZ2WHVqlUIDw9HqVKlEMctkSiez549i5iYGFSsWBFHjx4Vx5QsWVKE8+/s3LlTDETJXsWaNWtQtWpVcU3nz59HmTJlsHnzZnFsoUKFxG/aJgo6cuSIOKZbt25YvXo1bty4gXXr1qFy5cpCkHheCP4dFhw+N1/L8uXLxW/ySMH//MP9UyHmjuDjOW74ftiLYu9k7969uHPnjljfuHEjamgTD/F5OS7Lli0rjPwhSit8Tv5tjluOx3v37onrLkoG8OrVq0KwnZychLCwAPM9stHn83J8cpzw/XA4XydfL5+jdu3aWLJkiQjjZ8Tf5bjke+J9v//+u7gX/h5nDDju+ff5Ovh6+JhU8p+fn1+KOXZKl29u2LBhobb59Kzf+B3atW0Dva4St27z++8f3KfPrlUeHgiXB7n0faGrmAI6MT5rVqHT9O8QZbXYmg5tovcy5VE7JQ8hPY/0EBjqhoj7hSnBnRUtrEgwDpKxGMYdyr6djHJjQ9Fg6iQxGiqPnSPai6vlqDcQFV82J+ds2DjxcA758uXD3bt3hdFh2DA1b95cGME8efKI7bx584r91atXF0LBOdvERT28j40uG1w+V7FixYR48Pl5OzEsIjzRFBs9LhbiY3i+BpPJJAwqf/K1NW7cGOXKlRPHsWGuVq0aIiIihPHla+LfSgx7NCx2LGpMs2bNxLnYyDZt2hQtW7YUhpSvkwWAf4Pv3Va8xgLA98TXwE3s+Tv8yedgAW3SpImYFpWNeKVKasdQhgW1bdu24p5Y9PheWNT4+xzO5+V74c+wsDBx/fybfA8tWrQQIsjrLEx8vxwnHHd8z7aRhXv06CHEisWUf5/jlL/H52nUqJH4rePHjycIKd8fC0ibNm3E/BYcJxx/2ZrAkC6UGftavGNGE8Zu3iRKBCqMH41vtm0RnT3DY6JFE+SjN29g8ratqDpxnDjGnyfC4mIt/q5V8SThkIMgpgEpHullwoQw+IdUwv1YsiSYRG/kXZEIOTHaFt5WlBj68wNtFKbEWRyjR+fowuz9+/cLg/jiiy+KnGvBggWxYsUKYQQ5R8xGk9cZNni2ohAO55wsGy5bmM1w83E22IDxwgbVBh9HuVZhwPk8vJ8NNMPr7NGwkW3dujX++OMPYSTZmPP3GDayfE2co2YSF8/weV5++WUsWrQo4bp5f506dYQnwrl6NuwlSpQQRppFrGHDhuIYPj+H8/XzedhDYK+Ez8OG19nZWRRh8TAa7N0kvU/2BvjaCxcuLLwVFln2LtjY2+Dzchzxcbb74U9e+DdYMNjLYU+J44d/h4WJ4bhgz4WFokqVKiL++Xdt98+eDu/ne+Xzseiz0LHHxnHJnlpG1N9kOgGhE3ErnAf92mt7B8/Ts/5qxTLUmTQBBQP9aPFFrW/Giwwd99NJeD+Bw7Dq81CGMIg3JKlH9vPIhch+Hs8eNsAsYGz42ZPIDC5cuCCKv1gQ3nrrLS302UEClPn9PJ4Ij7od501X8xlMdkUp0WvhGpxBiDffJMv3A3QmH/j5PejNKZE877B4aKsPweJBL7hEkilw+tKSWrKweGirWQuP4M2LJEORxVYSiSR3w8OA2IYCkWQYUjwkEolEkmakeEgkEokkzUjxyGimTTOJ0YJ5NkOJRPLs8HEpB0+Xd2kZAXfXL+Hu8jq+/vrhyVsk6Ua2tnpaOIFa9VNprTtMRgN4LgduUqmjqOXFLBpzrIJiHozAMcd5I7NJqbWVoiiu9BGibkkkGY6bTqcL1dYfIUtaW/EUrjqMhsGQn6eH5qEcxPvI2N5J7psUF3eOwgcgaFTGzuD1HCE9j/TiOrQavN3vAkaeOrYnLQbExQPcQSvxovICDHbH4OUWK+YWfkbwi02LJI14eHgc1FYljydF4ch0PNw+h58X59ymkSjkF5m2eFri4tQlXlt4umR+L3U6HiJgLb2TFvJM6mtnkaQBKR7pwcttLuwdj1MidQZ3VqOlZ/UaYrKoKy4eMAeG4pqrJ/5+bwB6166j5nz4OJ5/3Yjt8HLVpg+U5ASMRqP00LMzXm4XyZJNEYJB7xnPljj7zbdhofdQCRkDJXQsfdISPAYRXv4IeaEr7Nn7UPuA6GEw7qNz/C7OJUk1UjzSio/7Gfr7tkh4tCwhweAJopZqswyWdHYWs8pxAu5WtRrmv91XjO659gP2pgnhQuvakdcSxpsSiSSd8Iyl3u6sAGV4s1y+fLjj5YdrI93Rp179ZGdvzGdvD9d2HRDjE4Ddn36hvo+qiPSjcz06J60kRaR4pAVvt0uwKhV5tUmpUlAoZ/NyMtPSJkeHihVh9Q9GDxIUkWAVpSDldni+dYlEkh7y54mi90jHdRteHTrh/HBXFHDgUUpSRyN+hylj17hkKTVAUaqSgBxWNyRPImvFI8hPQaCvuni53dFCn4yn6zJ4uj15nGs+v6/HaW0rY/F0+wMKSnNuZnDzltj5yWBtR9pY1v99jHqxu1jX6XROOq9U3JdEInkYL7froiiYhGPdR5/Av9ML2o4ncy8yUltT2fXpYHzatLm6oSi1yN78qG6kAU+3vgjw4WKFR/Hx0ZMopX7OgCcR7K+IFp02PFxnqfU9acTd5Q34erItjhbzqKeRrC3L5RuMM38JY9w86Bzp4ZtbkH79D0bDp2J/vMUfOmsEDMZxlDAUGAw6+Abq4O+tgOf6tsb3h98otWySH5adaZbIxceb59FT52FGu4BcV4xwy9j7cnOrAzv9QXZveR7k7QM/RazFjK9W/o0qhYpgWIsnzyI7ads2nI24g5DOXeFgNODNubPw17GjsKhucw8Ehq7QDn1qUmptJUkfFJ8HKT7rapuSdJJhra283X3ovffldz+0a3e4tG2n7XgyV67fwLrVq+Dg6Iher7+uharUmzoJB3m+HR7/yhxTCUHjzmq7noyn2ztkx+YIexXoG42YWHeyrsFklzrR3llkarnE4h4CQvLB130zFF0rsnE/0Hs/EP5e0YiNX0H2K56+04AyqYcoW9+ZjlmGgOD+8HHfQ99vCKsym7b7CXsYHx9Ax42Awa4qzPHDobO8Q8e/R99fRMeG07nu0LH1SFgmwqAfQmGn4B/EQyQ/EBkv12P0nW201oWCP6VrWaLuSB1ZX2ylgx38xt2gm6MHpDPCZPyUbv46RUY4HO29YdVFiH0BIXrx6eXWBfFxpxFv3ZggHIxBPwvxsV6Ii65CIvI23XhXMVJm3N1i2hEZh0m3k4VDT4mVhYNxCPDF99u2YviKJag/jVvqpkyJsaMwhI6buHkjHAO8RdjCd/qRHulF/QiJ5HIRKJFInozB4MsftYsVf0g4rPR+8nwkPD9KcvDIy2tX/UdmRYfYmBgsXPjw1CIHPv+SbDB7M5RR1ZmSHR8uVSiKA3RKZTrJPTLVP8Ki7ytG8NVb65DIzKUcYx1YzW9S2Mfw9KxNx9DxdGxe6yD6Mq2jKyyYSmL0LjyGlafMdENYrG/Q9kTtB+gacZ1WDDDHTqAMd176Le6/oicbmBeBIWXp2LpkO9uTTR1C1+NG+9wx7uskZXr6i3Tc/yhjfp6OuYtx4x4MZZ0KnoF4KOUpAieLdTs7rXxR+RyKoR7uxzamWFHdMXb1GDNHks5Ax3DnuwfXa7VGQ9HXoVxCDeiFoyH+IM6aR3xmFG5uteivA+dyNnxMz5bgqS+11lOEDsd4OwViLfSUwxOV0NH3Nl24IFaPfPk1OV9mNbF6uHYTgRKJJGU83SaIVlW07CNjb4OrvOfPm0evqSJEIjkB0RsMqFD+wYRQPO/JwkWUUU/Eyg8+Vlf0+rzwHPHwrFJpQbFOpUUdg99qVTPLfqMukLkoThcZB4vhIuLI3hkMN8U+WCfAdVSEOB7YT3ZSnVYzaNx5RMeT16t0o2vagREjnKEjM/iC3TQ618Plb4w4F0HxQF5FVdy+60SfBrqWWQhzDFB3Ej6eL1Gm+wXhKRmN9cgWr6VP0XIgtWS1ePDkAK9RxHRHfMyr8PMLR1xMHbq5UaSeq+jG74gmEmyYLbEHySOZj5CQA7DqB5GnUZbCXlJPQ+jtWGkrkOhMwv24mujdW0+CTOdXKGVlIAb8wA9CR8+idbkKIohzOOLhaDgZyePR2HrpIvr/sQB/atNa2vPMgYmh2zt085ZYrVCgIBxNWkd0Pb5XVyQSSYoY9F/xR6Ny5WDU5l/hN9EmHDbyFHzQkXzK9q3QebvD4OGCUZfPoyJ910Z8XNxDHkiXylXUjKE4l2GGGpoqjGSA1TX+FLOk6SgjTEto6BlRFObjoVDm9jVaL4Q89tthNK0mG3gj4XuMAsr8Kvw99XyurgXp2INwcPiY1O4uxoy5J8JPXCWVUOhYHXkqensy/KoR4j4sXI9hVawICPoJzo7XyfsIpOsx0XHTxDFMvoJrSWVjRT2x1epItnYfbl3z0/amCk2mshGeLsPglGcs3L2zx7V5u/PMO3i/YSPMeP1NLZAiztOVcyfCa5jU6x180agBlp04iZd/+0kNp++M7NAJozp3QdMfp2PXhXPqF+l47gPCTXmZgHVr4L1mlToxjU9AhtyzrPPIWGSdR8bw1HUeXEmss/BMYNjz6RdoWLIk2UgSjvkkHOy9a+QrXAQ9unaB1+pVCFxL75YmMjZerV0brmUr4Ox5tQSAsbO3xxu9eon19yjzN3PfXhYAMsSUM88peLr2hL39Unj5Zck1Pxyr2YHAUeOyjXBwMRknIBICbmFl4z7lVo4PHYmWFSri+15voGmxwiLce12ihEoexuQdXBcF7PxoIJydKDNB7vTrDRolCAfzYeMmQlBETsfH58EOiUTyMNa41sIroNy1EA4K4jnyHxKOIsVQtkE9XIwIf1g4ErwJYPHhQxh18QIqlC0rtpm42Fgs+uMPse7etoP4FEVA83PQPCCxlvVk0VM94fzTkv3EIzsRF1dYGHZaahZVW7Jtu3wJeckFrlaoEII6vYBP/voLLad9iy9WLINZS5wJ0Pa2a1eFl3KEckpK8Gj88eZbMPh4qEVfREnnfHR+Stj8O5ao0iLw6UlyIRJJtuCBlU8PVqWH+FSnj8X8uexx0LujUaBQEVRuWA+vzp2NYSv/VoWD3rOZb76NtR9/guXvva++a9Dhr0MHMeryBZRPVIRl76RWl1amd1vUq7DgHK6S/nqPrIaLtDz8jmhbmU7W5/C53M9qvY+AkLzwcttHCaF+qoprvvyyOEoWvQY3Lz25Z6sp5AwCQz9CSICC+5ENyGPZrx6YgXh4lIdBOcc5HTb8TLtffsLG0ycR7xcME4mArYKqArnKnzVrjpEkIrawHuQeO5scMHffbiEOhUgo3qzbANO3boBLh84I7dxFHMeT8XNLsQE6Y1hZ6BIGxHoKbvv7+2dZDiS3I4utMgY/P7/rFm6Cn05mW80FT+kUOzsSj3l1GyE6Jlrbw0VVRVGlcQPUGD8Gi979H974/RfAYETD0mVwLvwO7ty/j3IFC2Hay6+i+4wf1SIpfq9DxmDDhg2Iio1Dty4P+orY3knEKy0QGpq2vljccdHPMw5mCxsCBXrdZ7AatsFOtwfeAQ8qSLMSL/fXSWmbkc3kllcZQtaLh6drHP1sBAJDisLTbRvFbVO6IQO8Pc7CzlSBcvsKdOH5YM3/Pezt+olLjIlZiqi4D1Ag701YzC3pcWwVuQ/L/eIw5OFmvkdhZ1cTsfEfIjD4Z+2Xnp7hw0vAye4qJ7K4wBCY9AbU+m4Kjl6+iFfrNcbiQ/vU4yh3UyRfftwc4Yr8oUG4G3kP9o6OiPHwQaXJ3+DsjWt0Gw9Hdf1yFbHvI7Vlh0ioXAlmNddB4GjZwzWbIcUjm+Dhthh6vMIV5XddPfHnH3/Qa6WDM3kcNZo1RtWxo4QoNC5TVlR8j9u0AUe++ApVx1HGj8WCqEhexdQer+ClX39G1WLFceLLr0V4UhLEA8YWCAhIh3h4WaFY+sOifEHnaYbo+OpkS47D219Hdu8XMmsv05FnobdrgdpHFByssoG2q9OX/REQOonspAfd3FDynrbCL6gnbe+l7ZW0vEUiMAU6/WtkB6MREPyiaJIL8BS/V+h8bWGJ5emAXyPXKwI6JZquYzj0xkN0V/dhQW3orH4kaK+QJ/cv2eF010E9G/HQ600kDBCj0FosVsqVt6YI3krrOyhyeNTZTYiM6Yq8jp0oonxhb98Ed6Pywdnxrhr5rpTl0P1CN/6p1mGGsgzKLCi68xSmdRXNAHhODp0llsXj6JBhqFG0qCoeV68IwaBrFYe926AhelaviY+X/kmJ2gtbrlxBq1KlUJeOfaNOfRR1cMBg2peYSsWL4/TnQ3Ar6j6KBgdorrixuGh9kQ3w8fHR04t5QFEyuPVaDoOn5qaPWhQXx9SQ5xduzUTx8CN5EFO0oKzF052MpvI5ryr+wbgXFYXt27ejTrNmKOnvjRDyKsKiozFmw1oUo8xcg+Il8O9xemyacNioWKgwJvd4WR0qKBnirVbYcYMYFg+rvhYCA9Wmk6nFJh4W83Ey8FWFneC6CIPpKLz89PB1J5WzC4Q1Lpz2TyAr3BtW3ILRrh2s8b5Q4n+AneMxsjvciWU52cc5dA4Wm/y0rKTreh3x5rdhMs4ju5iXMtWRiI1+m37kEzquHv3+T2RPRpLn05+OmUn34EyCcpsEYzEclUGwOISRmLWHHYVb9SvJ5qTrHX824qHTh5NiFiMF3kIxTcbeWg92DoeEMHh4lKUbvw+T7jZiYr+lyL0Pe9MI3ItOLB4xdOm/klAMEuJhia9LCr+Ewq5T2JO7e6cFXy86vxk+HTrDt1NndJw5A+tOntR2EvRChbl7o1CQHxztHeiZkGPF9Rd6HfI7OiGC3OXTw11ReQLlfhI57NVLlcaxTz7HzP178d6iBRna2iojIPEwWiyWmoGBgQe1IImE08W3JB6faZtZi49rN1h1f3NmjoubEnP81i00/X6KKJrS6/Q4ePVyQuYuOcqTB3Luq+Ha1sNwP65qE8faxMOUZuNqE4948zgYsBP+ofPEsO929vtw515hFHK+jdi4/+jIzmQLJ9Dx3IFsKdmuvnB1LQwTqsFo2kLf701eQiwZEx7DayZ9HqHtf+g7Y+AfrI68EWMuAwfjJZjj3iMBiqCb1pNVb0XnG4F8hfIi+l5kogz3dPqNIXChazHp3UTn6vj4NggI2cyXnVaeRYU5RwQZf0YhS0vbXFQTb55B7pcVBuVPelh3EBvzG0XCx5TTsNAShZgYSgn02bs3eQO68bTvfYqEciKMHjEtXACqnTcDMZtFG9txWzaKzbX9B+CV2nXVyjSGxGPV2TNCLIRwMKKFhw4RlAviBLzw8GHkceTm23SZVgualy8vhIPxXMVpiIiP5/vIVhi4bbhEkm2w3yS8CDLqh3gYkUS0+mka5S+jML7bS2L4n/ebNBXvZnI4O9jjfFgYKrJAJMPoTRtU4eHvpzNXLoRHr98shENFT8YaYvgkzrPrdB1o4ZYyxWHQvw47Yx/4eijkDVyA3n47LNb7FL4AjnmWIF45T19wogtypAyoSZyb4fPdu3cPcXEHyKv5DU6Oi8lWlqNjHB86ZuBA+qO7AHu7L0n9qyG/0z66BC7+oquyS3ddcbbJ6WZbPEe8Ar1pMbmAuO7miWJaM1tOV3uvXkFeOzusO3cWg5Y8XCyVmLcaNsLUri8hLCYGlQsVVIckIWLMZjh6u6teh175Gn6h2vADzx72POijHuUy96ghEskz9jwYtcENmpcpi23aUEHMP6dOwkgZuC4/TUfZIkXFnB33YmLx6dK/tCM06MWd8spr8Fu7GjfJ7m4b9Jk4V2J0Hi5qUZei7EJgKKmQJDlkU90nEThmifAkDHrU+3aSFsgZB3VI52pFiiCcPY4UcjmMg9GEInmcUK1woQThYJpN+xY67hjK4uEX+o0WLJFIUsJi+Y4/tlOGzdbcnelWpSrl76yoUao02pWviHfnzkbnSpXg3q6D+m7SMvON3sLzH7zkL4x5sTs2D/r0EeHYdP4cewzqC27R/U8LliSDFI/UYI7/mH20G5GRCFj/6MjKI1u2xrD2HSlhcrEULVykJT7N6NewMX59+VXtyAfM3LdPHcGTtSQujucVT1l9JBKJisF+sMhs0dL0+4cHJOXJ1zYNGIhZO7ZiWq83UX3yBBy/EwZ7e3uxv/+CuaL+kftwHLt5E63KPOjjYaPDj9NU4eCi9ZCQLOszkROR4pEaAkf9CEV3k6279+r/sIFyPUkZS24yTw51y8Mbh4e7IczDB0rQaPz++hvaEQ84dusm3lukFYXqdVEIGuWubkgkksfi52dFfLzodLXnymV8t+PhVrSFnRwRS+8dFyMrlIkL6NAJBezsMaHHyyQKelQeN1pUtnOxVlJa/fAdORskHOx5mNFYC5akgBSP1BIQXExHiUpPS/sfp2Pi1i3ajocp7OiEWgULoKBj8qMbzzt0ADUnjKPMjR46kx1lcIzO2i6JRJIaAkNd6AUSUzd8tvgP7OGWVYmwMxiwbeBniPMNRsdff8b1yHsYu2kDpr3eC5+3bqMd9TAu//2DrRd53FbCYl0gvY4nI8UjDSi442wVORMdvl6xFLUmTUC0OXUdws1WK+Vsvsc78+aI+hPFaIASE1FK5KQkEkna8A8uIIqvSCgaT5mEcZs3aTtUmpcuAxO9Z9eGu6Js/vy4fOcOWpQuiynde2pHPKDjzz9g9Ebuo8foziEw5C1tQ/IYpHikBb9vI8Uomzx0PInI0Vs34eTjgWrfjMPS40cRZ2u+q8GdjVadPoUG306GydOVcjYX1PJUnS4Wh44ZETxRHe9fIpGkHau+oNqYxYDh/yxH7UnjEctjUiXhwjAXbBj4KeoVL6GFqJy8fQt2vp6itaRAp7+MgGCe8U+SCri6VpIePF2DYDK5iwHUGG7RYasst8HN/WwtNxjOKcVbpiEw+BM1IPsim+pKkuOZN9VNDm/3W/T+qUNbW8yoWKQYpvZ8Bd2T6UEeb7Xg1717MezvZbgbE/Pg/VSUZQgI4V7cklQixeNp8Xb3oITnDaPBTkwuoDULFDHLM35xwjSbFfLxxsA/1EX9Us7g888/rzt16lTZw1ySgIeHx+SgoKAvtM3sg4eLO+ztghCfKDPHGTn+TIzmqQjUUgCuHG+PoCBbuZUklUjxyEh8XKtRgq0FvaEgzEo49MqJpxno0Gq1rtbpdDyB/nOHoijher2+oLb5ELQviUXIfdBzf+K7SdHAUzbfV7dyJ3SPpykdVNE2n4yXmyv99SEv3yFZ8eBoFSUAcTehWAYicEySXoSS1CLFIxtD4rGKbEhnbfO5goxGGBkNtSgiCVI8VJ4T8ThJ6SD5EQwfR+/eBtSqUpu8irbQKSVgBQ/IehEGyxoxl7jkqZHikY2R4iHF43FI8ZA8S/TapySHcfDaNZwOCxPr1yMjRW/15FqaMFHx8WJ/4uEcnpaLERF0DQ8ai92LjRWft6OiHgrPbnA82JYTt2+JMG5GnTic45bhT1vYkZsPj5R/l+6Xwy+Eh2shOZtrkffE/d64/6gWsVZzk3Ten5FpSJKzkZ5HNuZxnofOfSRaVayEzR9/Aq/V/yFw7WocHjIUtYoW0454wM7Ll/DSrzNwfoQrnGyjbT4lny9bgvn79uCmpy8G/LkIv2zdBGX0BPy4ayfc/lkuwp8GMliZ4nnovNw4W89DwoiRT9tTHM5/uy+Kh/jzXm7cIBZl7ERtgDzKX/G8Mxxv9LM8ikC/hfMxe+9utULWaEQekx0iffj7GUdWeh6VJ4zFmds36b75fgyoW7IUDnw+BPMPHcTbv82g5zoee65eQeMp39B9BiAPT1yWRdA9Ss8jmyI9j1yEnuzNi/SyN/l+Kj78axEqjBuN8JgYEe5oMiKaPJDSoUGYsWe3GESO15cdP4ZJ27ag3LhRoj8Kt31nSgf7w/W/lXRMoNh+9fffUCg4AO157B/CZDDA0WhCBJ1/1v69gL0D6k6ZBHv6HQ5nbtyPRMvp36H0mFB4rPpXhF2+exf1yAgVHxWEkTzP9LOAPA0lVB2Oe/25szBxCxzi0+YtRTgLh4389o4irLizc0Iz7Nl7dqFqsWIi/PvXeuE+5cqn7dyBW+R1Nfh2EopRnA1evlQcm91h7+lM2G0Maqbee88atXDw6lXhgXy0aD7g4CDSiQNXMhOrz56h5xmCH3fvEtu7rlxGrckTUHH8GMw+oI7uzWnptdm/oyw9d/ZoJLkTKR45mOSypjfppd9NngYP/HY+/A7emjdHFMtwMZOzvT3i6Uue5Kl8t2s7rkSEi2FUhixdLEYZ5Yn/q5FhYK6QkR+1bg0qFimKuQf3Y8nRw9j40SAUcnLC/mtXERYdRecMF7nQigULCsP6a683hZhwOFM80E8MOz/vrT4IJs/oB/JKak+eKIp8fni1l8ix87VlOSQWOld1IqBW5colXMN327eK8LI8nalGRGyM8PKu37uHwW3a4SjFK3//06YtxP536tQTYnTxbgQakvhepeNm934HBcjoJu00mh1ZfuK4+PTqoDbq+7QZ3RdlNrj4sU+DRuK5LurXX70Xuu9PlvwphOXjBXNhIU+sKT3PtuUrwKVtO/SbN0tkGK5QHCw+cgil8+ZFibxy9J3cihSPnAq9uMduqV6CMGhEIUcuxSDIYHNxFnMvLpZERpWZeDYE7/TDlTth8Cdj3r9pMyw4fFAYBZd//8GhG9dRr/SDIapfrV0Xm0gw3qlbH580b4E2P36Pvw4dxJhNG7lYRRzD80k7kQjw9fAQ9UkLlM6SgPVbOI/OWxrbL1/EheEuQqTemDsLvv/+jWtkaLIcusjZZBBX/u8DbP7oE2EEmfaVKovw7xKNglzAwRHunV4QBtXRZBJD8LNYTNmujm0268A+EX9VChXGiSFDUb9ESbz0+68IIq/tjFYnlZ15uXpN8clFn8wkvi+KDxa/Mvnzi/UWZcupdR1032eGjsDbdUkwKT7u8GRn5JEsO35cTKBUr3QZbOAhzYnCJBzbPh0s1iW5EykeOZTelCu8ff+eyCkvOnQAxZ3zoViePI+M6550m3OJzC3yLKa/8jp8O3YmVYkXucUTXAlPxt5GcW3iq5AN6/D9lk34sHET6MhYCOHQDC4jBoE0GVFj0gS2KQlUKV4CEZSD5dzogdOn4NuhM8qMDcWaUycxknLxfA4j1ylkNfS7fUgQu1apqgWoVCpYSIT3rF5DC6GMNx0bxCOwkvCOIcHl737QrDnOkHBz3H++5C/kJ4/u/YaNUH78GPx3/Bhc27YX330m95ZGahcrRoJYFDN27RD3s/LYMTQtWxYlnZ3p+ZPXYDDAwccjodjKQgJiqzQvQl6okZ73FfK6zoeH48CZM3i9Zm2R5vJqw6BLci+JXnVJduNJTXV5sn8uXshjZ0IpEg/mQkS4aHVVtXARMRczv/RFSVS4KKky5Y65/oPrHbj1DOeWbdiO5UHkxDYZx/wkCixIzM2o+wiPjhFFXyVIVLiF193YGPE7DH+fZ1XkCnkWC1v4JTIsXHTFhpl/m2FDw8Ug5QsUECOgJkdmVZjzddIZEq6PYYN4hryxfPYOCYLJcP0Pz4fNnhLXZ3BOm4WSjeb9uDghuInjnlHj3yLi0WZw00NWVpgz6v1F0b3leWhEaI4XA8UBiwkXg3Ia4ufLretscXj2zh2+FlSieGJOhd0WHmmFAsn28UwTdF5ZYZ5NkeKRjZH9PGQ/j8dB0SD7eUieGbLYSiKRSCRpRoqHRCKRSNKMLLbKxpDLHkpLA20zq9FFR0c7Ozo63tW2s5p7er2+t7b+EFar9R9tNddC995NW00RigeulV6sbmUN169fr1W8ePGsnGXvMsXFh9q6RCLJ7vB8HrQ00jYlEgHP56GtSp5zZLGVRCKRSNKMLLaSPIyPayVYdaUNCopX0OkrnNZjFyy66wgMPKod8XwQ4loQUahG+asi0FkLQGe4CavlNsqEHcCg6ambuD4XEuLtO9nN3zf7TQYlyXKkeDzPiKlmzV/Cav0UJlMV+uSKlgcLwy1GbYueHNX4uKu08TPilXEIDX3QozCn4zWyBxS9G4zG1uJebXHB8Ket5SzHAa/HiynrlpKw+iIk5IC6M5fBcQJ9L1paQLGWovvmTkB080o0fYZDwTFa/xsGLIDfKLVrueS5QXsjJM8VPi6dYNUvhMFQ0DbYn4CNJBvNxIbTJho2o2mDO/dZLPFQdB8hMPg3LTRn4eKSH3b6FSQYrRLmomf43kVcUNxwNNjEwxYXtnXGFmax/Ar/4AG0rUVcDsTHxwHWOB4eeITBzg4WHnk4NdjSh8Wyl0TmYwSE7tb2SHIx2hsgeS7wcmtNxnAd9DpjgjiQ0Szo7IxPmzbHW3XqonqRoo/0jOYxsc5HhGPx0SOYtG0rLvDIu4mPYcNhtryHoNCZWkj2RhjJ+L0w6GskiCd9GuieelMcfNCoCVqULQtnu4eH2OAY4wEhV58+jW93bMP6s2dUYeH7ZzhO4uP/RGAo5dZzED5DCsDq9B9lCJokxAdjjqd7MqFMvvxoWLKU6H3PowjwSLnck37npct0uyQwNgFlaJ37NyqK5X34h/6qBkpyI1I8nhe83E7TW11JGDta7MnQff/Ka3i/YWPtgLSx8tRJ9F84DzcjI1XDwQZEUe5BH1UOft9k3xmSPF2nwGT6PMHTiI/HwJatMbZb90fEIjWwEf3fogVYd+qEMLQCISLm3ggMWagGZGO83RfR8+uVIBoUL/XLlMGUnq+iTbnyatgTYDGZsGUTRm/YQFuJxFSns8BqrovA0c9XfdlzghSP3I6PexPKUu9kI8mY6IlvHfQ5GpcqLbafFjaejb6bgts8Ax0LCBtOS3z2y3XynNY1q94kgVMHXKL4GNPzFQxv3VZsZgS9587CwoMH1CI9jgtgPfyDO4id2Q1X12pwNB4XE0AxFB+unV5ASJcX1e10wrMztv9pOq7dvSviwN7BEbGxsX8hIPh17RBJLkGKR27G3fUzmAxTRR0G5Sz9yDB4a/M2PIn7JAYODg5kB5MfuDApPLT7W7NmquIhvBDrLwgIHaDtfra4uhaGo+mW8DbI66pXvAT2Dx6i7cxYrt+PRPmxoxBry8nrdBEkIAXUjWyCh5srjPoQW/3W67Xr4o8+/bSdGcPuK5fRhDIVmojyZxTFgzrKpiRXIMUjt+LlFkgvrIcopiIDcdnF/aHRXzMDrhspFOyPSM3Lod9ejcDQF9SNZ4TPyDIwOFwUnhdd35RXXsfnzdWJnDKT12bPFHVEmvG0IiAkdSqc2Xi6fg+9fpBIFySmx4eNRLVEIwxnNJ1n/Ig1Z05DT5kQkirC6Ag/vxixKsnRaIWTklyFu8tHNuGw1+nFvNtpEY7hK/+BztMF1SaN10JSB09Ne8/LDxW0Yd3pGjrDw3WGuvEM8PFxgsFeFQ5adpO3kVbhWHvujJja1zaHRWr5q29/+HfuorZc4/fMy+3ZG0wP1/E24XAiD1EJHp2pwsGsHvARpr78Kqzs9XFc6CzczFdmWnMB2SM3JMk43NxqwN6wkqwdTCQcsX7qHOSp5X5sLP4+dAAtS5dFjQIFkddkh3LaPA2p5atWbTBz727ciSF7qdc3QPvWZ7B+U9b3hejYNk6U6ZPhOjnCFbWLFdd2pJ5KE8fhdFgY8phMaJ3KCmQb7StUREFHJ/xz8jgLqRHt2/XFho1TtN1Zi4fbhzDoQ1g4itI1hXv6aDsyn6aly6BJmTKYs2+vGtChnRvWb0xbwpRkO6TnkdtwMByFRa3jiEujcERER6PZ9O+w5tIlLD1/FhPpZe8853dUm/KNdkTqOT10JPJw/Qfn2A2m30Rz0KzEy22faEFEud01H3/y0MRX6cGYyrqfpAxp2QoDmzZXN3SoRtc1Ut3IQlxdC5Jb+CM/C0e9HjfcPLUdWUfPajXww+tvqOlBUezg6bpe2yXJoUjxyE14ue4SOW0ymqeGpd1GlZk4lryFaOjoBbfQeRTFKuayzq/TYcmxtA+ketvdW+T61YrqPFnXA9nLrTPl9Ovz6oAmTdGxYiURnBbCKR6Kjw1VjR0xfOXf+HLFMrGeVqa98hqKO+VRz2U0joKPj522K2sw6W4KIY2PR6RPgBaY9XzUuCler1VbrOuNxnbwGtFRbEhyJFI8cgv+nlWhN4hOG59SbpenC00LkXFxiCTP42pkJM7evQsDt9UnY2eNjaVPKz5dvlQ7MvVwX5L5/d5Tjaai5Ie3a8Y26UkJg2EV/6Y93cPPr1FuN41ExsWiYJAfbty7p5XTc6c3BZO3b0UPblGWDq64uAvjLYTUEntcC858vFxcjQajgeNj7aBPE6YCTg9XKT681q4W/TrSyx993hXFqVYWM4P9Gi1YkgOR4pFbiLPsEIaOlm97vqoFpp4R//4jjH378hXQiXLqFQsXhrOdHRqULYuiBQqiIi23otI+42nv2nVQmHPdjM7wu7qSiXh5uNqKq45/PVwLTBs9WSD0BjFfe5S3PxTfQPxA3gMb4BXkgd3gjpFphI326B4vqxsGQwW4uJRTNzIZk32I2WJGlSJF0KFC2j2wY7dv4eUFc6Hz8UCp0cEIXLcGJUcFI++oIPhtTF/J06mh9Fzo+RjYqfNyHa2GSnIaUjxyA54jqpKrIOoUFlDOLq2Y6UX+ftsW0Tdh/flzWHHqBNacPoV7lFP+jz7/PnkCmy+cR6ffftG+kTb2ff6FmoNnD8TD9X9acOZg0IXwR9WiRVE+f/qqWTaeOyuu9b/3PoCjSe01zkUuxbnFGnkzyyk+0sOINu1EkaKIC5N+oxacebBhZm+HxONQGvu1/LJvD4qMDUXNieOw7NBBNdDWc5w+70dFwXfVv9B5uKDDjB9h4XtKJeXouTQsXYa+Q3FhshuhBUtyGFI8cgX6P9gg6awK3qScflqJ4vGJGDqHPRnL7lWr4rOmzfBu/QaoV6Jkwr67XISVDnhspGJ5nVXx0GO6FpzxcF2HZpzXfzhQC0w7CQU7mdCgdILNKzQZy2HgQG08k8xBZzQJw9y4bHnYG4wi7Em8OW8OdJ6uGPDnItzmYjubYKQEeavrSWyNPu7IHxKANTzeVypY98HHqpCyuGV2hkKSKUjxyA3Y2QvFcGmfvpEwLkZEoFv1GmhYpizM9EL/fewYvt21E7/v24sDV6+gcB4ntKtUGdXypb+T4czeb6krBqOdGM02M1DwM3+YSABLslilk3Zcwa7ToRPlqG/ysCvEuC2bcP3eXWHwelarLsLSw5CWLcnV0+o+ihfOvPayni71FSGkFizp118LTJ6rdF8VvxlPouGGRUcOcbGaticN6A24GxODzr/8BJ23BzzWrEIM32MK5LO3RxFKT6IORqdLe3M+yTNHdtbJ6biN7EK52H85BxcfGAIjvcRPgoup/j5xHFN27RDFUgrn/lJjMNhzoO8WcnbGgAaNMLh5C1QooA4VlRq4iEP8jqKEIjDUTQvOOPy8FI6Hsd17YFirNlpg2mGj5xToS5ep3q9YuNkxwa2F/ni7r1hPL3WmfIPDN65zPERRPGTOkB2erqvJKHcy0D2YA0RJ3iOsOHkCbutW48DFi0IsMxz67c6UKfmuWw9ULfxoA46FJFS958yCgYTEYoYBfn6pL/uSPHOkeOR0vNy4GVRPNm3x/sEiKDmuUe4yaMN6/HPuDO7FxMKk1z9VyxvGolgRa7agUoEC+KxxU/yv0eNH6C0/fhQuhEewh3ANgSFaeVgG4eZWB3b6g5yrj/IJTKirSC8FQ4MQHh2lbnAOXhPX2b3fRp869cR6epl9YB/6LZyvCpJPQOa8g97uChvvXiR2i955tJFb0dBA3Iqi+8sM0UgKiW+JggVxdeijzcd17hTGz0pn7QG/0BVasCQHIIutcjqKIoZB7VSlqthMiat372LK1s04dfUqrt8Jw6Xbt3Dh1s2nWi7fvo1bEeHYceEc3v9jgfZLKTO4WUt1xWQsoa5kIAb8j40UT8X0tMJxLvwOwrWWZfVLlESEp58qIMRX/zy9fXubxYfPx4uP29MpUXJwPxKuqyDx8Gj/aFeKOPpdLtJydnRUvarMhH6ndvESOPTpYC3gYbiI0aijazUrn2tBkhyCFI+cDr99RN+6ok9cipBNVXPPtBjt7ROWxNt6OzuxzZ8J+zl3TEvCNv+c8cF3xDYXlT2pYpXoxZX5XBTES0ajU17ij2K2cbWegkFLl6g5crrO6a+8hnwO9iihtdy6ERGBO9E8PFP6EX1oWDhEXCDjxoS3YTaXFaJAv1GfDHdSuC/PS/Qs7rp5Ye/gIShMnqO4noyEfv/LVm1w18tPtPQq7Oik7XiYeqVKwcytrnS69JczSp4JUjxyMt98QdabDBC9qC3KPr7bQKPSZaD4BYmlgMGIAiQQBUgUxDYJAG/3qFZdbHevWl3dT0IS5emDpX37JxwzreerUHz5HAaxvbD32+p5H1NkZqNsPjLsbNR48fRUuxpnGDox8FRax59KCtdz/Kv1pteRkW9G8cZM6Ca0SYik+6p/1fWnIK+tQt+qdFFXMhCd0t4m0EKoHkMDEpdbX4/ATXcvtP8/e+cBGEXRhuH37tLpvffeexdQwQJiQRSkI6jYy68IgUAINShW7A1R6SIoKL2J9N57750ACUmu/d87txsuIYEASUhgHl1yOzs7O7s7O/O9U2+gXm+IXNMm6aR7rTpwDx6Ozx5pocbKXI9mJUt5flgsqTvlsybF0YVHRuaATyZOgMiPNn/mzIbjjTlzJUrVd6s6b+4bv89Feyxq/jXdoux2XIqJidtX3XXleuY+jyUXPylwVMFB3Pbbm2zqGtzKtC2fO4/au1X+3LFdqS/StXoN9Ze0q1KVGZz6/f2aVerv7ZBd1IzCYknZth+Fy5MjJ0MNmuQOyoRFnbspQ+AtUQzJXcdFIe/Uz8cXY9q0hSNkIH7kgMpkUil3Xs+Pm7meJl2gC4+MTGBgoLIwZcsWEGA4pnOM+EqmmbITJfpwjUTPmJLb4X9zZnkKCckQRz7cwnAVJ9nMLrpOif+yw4fU71slrl1Gyn3Pj5TEfdPyq8jHH6LN7xNx+GIEPhXF4BgwCPO79UCxHDk8YzESIzYGLeSZ7Hjrf4jpPxBdqlXHltOnUPnLz/HT+nWGp+uTP6uhwNKi4V6ToujCI2MT19rp9rRqZCTi4p4isEASVP35LUKVtf/sGfU7nxRCuYLi19N/2fJxVagwo3tlxl+G663h9baSHgxxq7gtSeT2HmIdDtgSdOnmlPN/bN6Eoh+Gq27KYzauV9PUHHj7PbXux2ePPY6HypRFFnkm7atWx6jHn4R7+Ej807ELyonaG7hogZrCpIrRDdmWzMLgZkama9IXuvDIyLhc0cpiky0i+tZGf6c5Rnwls79guKQMDofKjzl5362i2jI8ccMHxlreYzdthKV/H/W7aPbs8PfzVDdtOnpErZx4q1yJNUb1W9ynPD9SEvdh40eiDPpvMX7dkIQysFpxRQrRblMmwzKwH16c/qcaRPpm3fqY06krLvbuh3FtnsXrteviVORlPDz2F1gG9EXYwvme82+Sk5eMecKMwl+TcdCFR0amxLnLKrOTD/6IfODpnRiOOGY9vCpAfE8azimDxaJyoY0nT6jdpOCKgD+sW40f163B92tXG64ePl+53PND/HQx2jsuxqgFrdRvMsDs+mqz4cvVKzy/hXNXrqjwGO6sZMx9dZYLZXm4vfqvxLBYPRFIwqrn+J4bFnuqEAV+WLMKRUeGwzJoAAp99hEKGpslrD/yhQ/F3F1qoSvjpJtnw8njnh8p3dtLk+rowiMj0/M7uycjtuC/Q2m3XMatsuf8OU9GzG3IkN2Gc8rgdqvwVh25rtGNqt98iRf/nIYX/vwDL/01DT6SCdoGhsAaylV7DetXnqdvmLiJ+6tieYuD8uMj24AFcz1+hHf++VvODxG//ZErfIgKj+G2GPMT1h47avhKnGhj2hO51u133UqI27rETBeqwL5d+L4kcz927hyOG5sqmLwK1VtlYdxcWO7Txg9NBkEXHhkdu0PVV43duFHtpmcmbd6kMrRUQo3eO3PxotpJiqfLlVfKQjU6uF2Y37WH2krELbXrxrhnn8OcLt3FvTverN9Iuc2T33Nlm9etB0rluLos77g27cTv8/i8RSuP9Szh+vv5oUIeoxdRInD2YtW7yMoM3r3EcE45qlU74gnfitVHjxiO1+f+4iWMXymAPN+qiYwvSYytxw3l4bb86/mhySjowiOjY3FP5Z+lB5I3m+md5JvVKz0/HPaDnh8piNvxs6lqrjf776AHm6sxKZ5tOJoWL477S5TAvjOehvIAXz+0r1JVrT7IrQR7GwnmPjPZH55srdxYEP62eYNyf6N+A7iHhKtwowcMQpDZmyoRVHuDytxlCwu/tfndr0fbtk418aLEb+jiRYbj9XmOXZFN5XW7SOFYo0DyeiA7WZDSoLC5PjecNBkEXXhkfD7lx8cqF/YWSs9wdLYHy1fGj5Rj6Mi9prU94r+bW6To29Wr1HnMPN80p1Ax6FS9GrpWq2nsebhfCgtTP03fskWJmJshbKGxgJ7dnrKdBuKjuoPN2rld7dwIForfSqHoz0F9t9oDSp6fj48PjvTuZzhcH9XmJP6tLGjDRqS8AtOkKrrwyOgMDl+pphCRjPPNf25+qdi0YvzmjZ6pTlQGfyx1rMzYWDU0fHgyrW2TPmY7hmSaIQmmtc8dmAk/P/2MsXeVNpWqeH7I/fy9c4fndzLgGJEj5zwqR0qgMM+PVMDqeksViGJY7DRUlYlaCTE2Rs2u7M1Lteoguu8A7Hr7PVTOn9+ohrtB0cjj4q956TLY9NpbsPcPQ6FkTt3/7kzPPGGumBj2ckgh2aNJK3ThcTcQG6usth9XGdVCN4LVBEYVj8L4zek4PPtXj3OKdzXFhbFZbfLX63wLfyeDF6dO8fxwOi8hbExcV6MUxeLbxVRhCTPMpGB30wvGsrIFsue44XQaJp9yuhKjykUNLEwm/dgd2Ifzg0lBOjj8U8M55QkbwR4Ubr6jx34b43EzmLXH01chqTfH6dM3v/KGqoY70ycEr9St58koWNhQ3cpfq2T1rKrjcfqb27kbquTLp85PDscuXcIlY0YDoafxV5OBSN6Xr0nfBAfngb/tFDOzL1s9gVfr1jcOxGfK1s3o9scUZA0MiLPz2BU1q79ndDotUVZ9ZfLzhY0znUrq4PQjPpIBBTLDE2KcDjUNOycLZBhXHHbYZZ+T36nRyImw5dRJVPn8E4/qcLoewdDwlO9hZBLaz83MLV+mTDiRjOoTrt0+cqmnxuSP9h3RunxF9Ts55BgxFBeiPFO8OAcOSdYU92oKchYcwEYMHl5dOaYWIb3fEYvgY6aL86IIshuzEFgGhrDdCY5Bw28491VqUfKTD3EwIgJuub47taal16Qq+qXdLYT0OSRWcBFmCu5hHxqO8TkWcQGxktGnNCyHgnx91KjsxPCXzCqWVqvF4sSgYSrnTDX69esMq+sXVqesfuV11C5YyDiQOL3mzJTC4z/GDW4pAG6Gb1avwivTp6lzHaGDb5gRvzbjT3xFdchC9Io9O0aMSP3BOYMGqAWycgYE4mzf/srpdFQkHhr3Gza8cGcM/jXHjqLO11+o5yY50OsYNPxL45AmA6ELj7uFYX1yIdbnDK3MlmXL4e9O1y4LbeknVm8y17K+aeS6VyTzDUjQy+hDserfnz3Tk1HY3fdj+PCba82+FQb0dUjhYbNIgeUaEm44Js7l2BhkGRKGJypUwp+iPG4Gu8sJvwH9cH/pMljYrYfhmjiRsbHITIufqsPtXoEh4fFb5lOLkOAOFqtlrFuexY9PP4PuNa6/YFdawDXSVbVnWhgTmlRDFx53EyF9/pIP8nFW2yx58RXcVyz+/Hj3ff81rLR6UwG304X5z78AP0+VjOJsVBRyDxloVtMcxuDh1583PqUIfrcy/AI28zk8WLKUmuDveuQIH4wNL7+BYlzX4iap+tXn+PKxJ9E4wbNOSKaw/ohiGwkL1wGDKFHSroG4fzAHv2Rh992LAwcjizHFyp2g7rdfecaesPCwWSpiwJDkdQfTpDt04XG3MaCvSyxbCzOKyLAhCPL1Mw6kPbb+feBi2wkzTKfFF2FhKT8JYFKE9JkhBeljrL769smn8VLtOsaBa8n34XCc7HVrS6qvOHIYUfZYPFjCWJciEZr9/CMW7NvrUV9OV1sMDb/xsospSWioD6wuuxr74RRRNvQD40Da0ksU6Mj//vU8B7h/xuDw5z1HNBmR61fSajIeFt/cytKXLdNATx33nSDLoAGegoMWpt3eJE0LDjIkvJVkUjHMqHpOm4L5zLyTIG6+qlugfuEi8hElbYO9+OdUT8FBXK6FaV5wED77aMf9FqYLmw/8Q0OMA2nH8CWLVMHBcSDyTk7pgiPjo5XH3Ui/3vfLV7qQ1TZsi7gcOhiZ/NJOgWSWgiPSGOEslm5vDP3gzpi6xOh9xecw/rmOnpHUaUTHyRMxjuNbFJYjGDysiLFzZ+gX/CJ8rN+p5yFb9MAh8PdUKaYqr8/4C19y0kmmB4s1GoOGBhqHNBkYXXjcrfTr8zx8bD+pjEIy8mWvvI4GN1iq9nbhdOgFPxjKDMKTUbicX2DIiDeMw3eGd9/NhKxBl1WVjTyLl+rWx7c3sdLdrVL580+w9UzcXH8XMHh44v2Y05r+fd602Hw+c7P9xW7HP91fRIsyZY2DKU/xj0aoLrkKi+UKBg1LfDFzTYZDFx53M/16Pwg/v/lmxtm6UmX80b6TcTBl6Tt3NoYvmu/pzcWqKqfjf1JwfGIcvrNMmmTDlg2xcLtVNW0Of3/sf683shnjW1KSlUcOo/7Xo672arNgJwYNL+/ZSSeE9GkFX9/pKl243Woxpy1vvK3G86QUo9evQ/fJ46EGRBILDspzKO7Z0dwN6MLjbif03bxAwEmlQIhkGD890w7P10yZLptz9+7Gw2NGG3sCq0FczjoIG7bGcEk/hPbdAJe7mvotlne76jUwTp5Fcgb33YhzV6LQ5PtvsfX0KVrYRgHq/BJDwl83vKQvevXKggCfsxaLReXublEhj5avgKkdOovzrVdl/bFtK56ZMFbKJLfnOaiBoc7BorwGGF40dwm68LhX6B88Uz7kR5lpKqQwebNhI3z4SEv43UL33RFLFqOfqA3O1eSpy5bN7d6KwcOqyE7adUO9WfoF94Cfzw/K6ibyt0GJkvjpqTYonyePx+0mmL1nN7pPnYJjF857MkoTt60qhgzZbOylX0L6hsLXNjDueTgdyBaUGYObP4QeNWtfd3Zgk/8OHsCQxQsxe8d29QzYKO6WrMXpdJ6C9VIZhI26/jz5mgyJLjzuJYKD88HHsk5M7YJxSoSFiVjJD5Upg27Va6Fu4cIomCVrXKbBJUlPR0Vh/fFjGL9pI6bt2IoYLnlrWqceqz1S1EZjDBmxXrllBPr3nQof21NxmSafhzyLCgUL4YVatdXMuaVy5kRWf3/5SCxqQCCX+t1x+jT+3rUDv25Yj6Pnznqeg+cZeH7b7QNEbQz2OGQg+gf/DF/frr40BmRTS+xyk+fiFxCAwlmzIbO/H/ysNlyKjcGF6GicPC8FpqEuzHnR3JwXzeW+ALerOQaHr1WOmrsSXXjci4SGFoYzZir8/GqrzJMZhgkzUSMDUZiqwrs+3MgwYI/dJ4VGGwwbucE4kvHo3/crKUxfiXfPhL/NZ6HG8xnPIaFK40SRTlcUXHgfQ++CaTZCg5+GE1/Czze/RQoPjkzn5JdxqywmwGbzEe9yzMk15C2/we5+C+HhUqpo7nbka9Dc04T2ay45xJvy/bfw1DdIHmBuxLvwsNspV5aJ388wZPjvHg93CX36lIQNb8oX8YLkiJnU/XoXpOZzYOGhClzXUTGzR8Hm+yXCwjzT8t5t8Jn4WR6R+79f7r2MKIr88hCCYHGfkjTANej/k7+LcfrcfHz3XfpeTEaT4ujCQxMfdm3188ssmWcAEG2Fj+UKEBN1z9Vbh4ZK6XEpJxyBgfBx+sNuvQJf3ytSUJwzfGg0Go1Go9FoNBqNRqPRaDQajUaj0Wg0Go1Go9FoNBqNRqPRaDQajUaj0Wg0Go1Go9FoNBkPPcJck65wuVxPWiyWacauJhHcbvdKq9Va39jVaO4IXrPdaTTpAmPOeM11uGL81WjuGLrw0Gg0Gs1NowsPjUaj0dw0us1Dk65wuVytLBbLdGM3SSZPnoz166+uPcU1J0qVKoXu3btj3Lhx2LJli3HEQ65cufDuu+/in3/+wfLly2G32+Hv74/HH38ctWvXxieffILTp08bvj1UrFgRnTp51nwfOXIkzp3zTKg7bNgw9Zf+P/roI1i91joJDAxE3759YbPZsG7dOvz111+IjY1Vs903b94cTZo0wZo1a/DHH3+gVq1aaNOmDfbu3YsffvgBxYsXR8+ePY2Qksbtdi+Saz5g7Go0dwStPDQZEmbGfn5+eOyxx/Daa6+p3/v374937Mknn1THuLEQiIqKUgVHoUKF0K9fP1WA/Pnnn+ocX19ftXXr1i3unBYtWqhjUqDhwoULqmBg2Oe5gp7AAovXYcFE/0WLFuXSq6rQOHHiBKZN87T7s0AICgrCnDlzcPz4cVXY8Dxej/Cv975GkxHQhYcmQ7Nr1y4sWrRIZfDMuL3Zvn07VqxYobbIyEilNOiHGTiVRv369TFo0CDDt6cwYMZP/yxkzNXzVq5cqZREjx49lBvVhDcxMTHqHCoRxoOFCQsKhtehQwcUK1YMb775Jnr37o0CBQoYZwFr167FgAEDlOqgX40mI6ELD02G5siRI6oAIaGhoeqvCY/t2LFDbVQLLADop2TJknEKgQrEu9BhFZJ5zpUrnk5N8+fPV37y5MmjCqDdu3crdxMqmI0bN8LhcKhqKIZvnmuqCSqPLFmyqN8mjA/Do+rQaDIauvDQZGjatWun2ixouX/xxReGq4cuXbqowoEb2xdWr16NoUOHKmUQFhamCgNm7pcve1aRpap47733lP+QkBAUKVJEtVdQWbC6avDgwaqAYKZ/4MABdQ7Jli2bOo/nT5o0SblVqlRJxWnz5s1qn8qE4a5atSpOZVSvXl25sUrNVDkaTUZBFx6aDA2ridjozUyd7RIRERHGEeD777+PKzzYyM1Chv6YgbMgOHnypMrImfkT/qa7ec7XX3+tqp9YWDRt2lS1h7Rq1Ur5ZdWVWQiQrFmzqkKJhdHff/+N++67T7mzcZxhsaGe1K1bN66gSPhXo8lI6IpWTboiub2t2Dh+5swZlClTBtmzZ8e+fftw9uxZZMqUSVUFmT2jTKgcatSooX5v27ZNtYGw0ChbtqxyY+8ss6rJhNVMVCUsoJjpm7DwYYbP8DZs2ICAgABUrVpVKZRNmzYp//Xq1VN+9+zZo6rMGC/23iJsG6FyyZ07N0qUKIGLFy9i586d6nrly5dXfq6HXFv3ttLccXThoUlXJLfwuJfRhYcmPaCrrTQajUZz0+jCQ6PRaDQ3jS48NOkNm/FXkzQBxl+NRqPRaDQajUaj0Wg0Go1Go9FoNBqNRqPRaDQaTRqjxwlqNBrNdXC5XE9YLBbP9P0azS3idruXWq1Wz9RFGo1Gcw+jR3toNBrN9XEZfzWa28Fu/NVoNJp7Gi0+NBqNRqPRaDQaTZqgxYdGo9FoNBqNRqNJE/SYD41Go7kOqble2Q8//KAWn+TKx9y6du2KUqVKqcUmv/vuO7VAptVqVYtVciHLZ5991jgTasXkBQsWqPPoh0vjlytXTi1cyRWZuSgm3QnPJ+Y+F8bkopytW7eOW5XZ+5qEC13+73//Uwt1mvz888/YsWOHWqiTYfB8rvZMuDjnjBkzcOnSJbWf8JoM59FHH1WLdB49elTFkYtxmqs7m/5MzPOdTify5s2Ld999V11jwoQJ6to8j3+5Ee6bYRGuJP3ggw+qVaKXLVum4syw+Iz4rLjPa4wfP16Fy+fIVavr16+vVrrmfkoi8dRrumk0Go2gV1PQaDSa6xAaGlpWjNoOxm6KsnHjRkRERChDmFu1atWQI0cOZZRzxfzY2Ng4YXLixAm1an7lypXh5+enVvY/dOiQOo/Hq1Spgly5cqnV+XkuDW0a41w9/7333sMDDzygfvMcGt0XLlxQK/QXLVr0mmtSCHC1fhriDN9k8+bNapV+utEPV+EvWLCgistvv/2mwqUYaN68OV544QX1l3E4e/asEjkUHfzL1fwpDpo1a6Y2CiuGzfPpn2LjrbfeUmKFYTRo0EC5U1hR/PDavA7vmf4YRvXq1XHw4EFERUWp44cPH0bJkiVRr149FCpUCNu3b1fPieJq586d6r4ZZ8bdvJ8OHTqgSZMm6ncqcCAsLGyM8Vuj0WjuWVIlh9VoNBpNykKDmIb/yJEjVWuJr6+vcSR5ULDQyKdBbwoTCo5169YZPm6dAgUKKEFB4UJDftGiRejXrx/69++vWh0oOCgUunfvrloeCK/vvSXkRsd5HT4HPo8PP/wQX375JU6dOqWek91uR+HChZEvXz7lt0KFCqoVh+KMUMR89dVXOHnypNqn+OLxSpUqqX2NRqPRpB5afGg0Gk06hq0BNKJZK08BwX3W2C9fvjxeq0RyyZo1q/HLY+BHR0fH/U5IYm7emF2T2EpCYTFs2DA8//zzqqWidOnSCAoKUgKHrTYLFy7EkCFDVHexlIAtH+zKlSlTJtXFjM+FUGC8+eabquUlMDBQuRHe9xtvvKFajti9iiKFf9li8vbbb8d1P9NoNBpN6qLFh0aj0aRz2FJBY57jHtjKQKPZFA03ggKCooVwXMf8+fPjRAX/slWAcIxHnjx5lBFPwzwyMhJr1qxRx8iRI0dUtykKDvqhsGBrB5k2bRp69+6NkJAQfPvtt8qQpwgJDg7GK6+8okQSxQLDpRAxhcLtwGdSpEgRFT5FBQUQYRevUaNGqfEwCeH9mq0fhPFgC4lGo9Fo0g4tPjQajSYDQEOZBjaN7YYNG6quRTeCxj6NcXaB6tu3r+qeRBFhiodu3bqhZs2ahm+gbdu2qmsWw6afWbNmxZ3LwegcT8FjHOfx4osvxrUWcIA240SBQXEyc+ZMJUS4ff3116r1g4KpYsWK6hqMV0rCsSw9e/ZUAorxZpc0iiy2tlwPxlej0Wg0acv129Q1Go3mHkeM2VSb7YozQ9GYN1siMmfOrAxnGtA8xr+EBj0Na9MfYcsEjfqE57JFgOcmZljTL/1QeHiHlRgcv2GKBkL/bEHhudeD57FVhvEgFBrsHmW2TCQG75OtMmacE7tfwrB534R+GR/etwnjas62ReiH4XiPj+GAfG4Mm8fZbct7Rq/UQq6lZ7vSaDQa4fqlj0aj0dzjpKb40Nw7aPGh0Wg0HnS3K41Go9FoNBqNRpMmaPGh0Wg0Go1Go9Fo0gQtPjQajeb66HxSkxJ4phzTaDQajUaj0Wg0Go1Go9FoNBqNRqPRaDQajUaj0Wg0Go1Go9FoNBqNRqPRaDQajUaj0Wg0Go1Go9FoNBqNRqPRaDQajUaj0Wg0Go1Go9FoNBqNRqPRaDQajUajuQEW469Go9HE8euvv2a12WzF5WdZl8tVRv4Wt1qtxdxudx6LxRIk+5lly8S/4maXv5fFPVJ+R8nfi7IddTgcB+WcffJ7t2w7smXLdqply5Yx4leTUQgN9QOu5AV8y8It6cDtLgVYi8nvQnI0G5gW3GZacPtLkXJJSpVI2ecWJf7PyP5B8XMAVuyBy70LduzDiBERclyj0Wg09yBafGg09zBjxoypICLjCdmekd0KIhYyyW84nU6I6FB+RFCov7eKCA+1Sdhg2DExSn+ckW2+hD05KChofuvWrS/QUXOHCA3NDGfUg7D6Pisv/mFxyQ0/P6v8htrIbaYDT2kj/0hakMTgCc/pjBLHXXKNKfCx/oWw4ZvoS5N+kDwil6+vb035WUO2yvItl5HvlhUTrHgIlH35rG3q++ZGzPyDm/hxip8oOXZJ9vfL/m75vUH8rPfz89vYtm1bLUQ1mnsMLT40mnsEtmZIof+U/HxVjIV6Pj4+cDgcykBIiBgIcRuheBBDAf7+/kpAeG/0Q2PDNDhiY2OVwGDYJjzf3LzhPg0WhmO32y/I/jQJ54uOHTuuNbxoUoOQ3tVg9XkJbtdz8PXNCZdTRIa8a+N9x8F9pg/TXf5a/HyRN1NmZAsIgL/NBwGSjgJl85F3eMVuR4y892hjOx0ViUtRoi8YBt89X79FDFTDSI0Hj0sYyq/LuUFcvoYdkxEeft7jQZOaSP5QQETGg/INPyffYUP53nPS3cwjzLwgpTC/ffP7l3zjlFzjX7nWBDm8WPIAVlBoNJq7EC0+NJq7mLFjxzaQwj1MCveHuO8tCAgNChoWNACyZMmC/PnzI2/evMiRIweyZs1q+Lp9KEgiIiJw7tw5HD9+HGfOnEF0dLQyQMzNhHExhNEFid8Xcu6nXbt2PWsc1twKb7yRFTmyvCYP+h2x9PLIw40vNPhbGf0uZBVhUbdIEbQoUxa1ChZClXz5kTMw0PB4++yUd7/55An8e2A/Zu/ZjV1nTjNheoRHQlFCN+Jw/iel1QAMHr7Q46C5XURslBOB8aL87CT5Qz6zAiEhzCPMfELEiaqE4N+goCCVZ7BCgm78ZvmXfu0iQrmZFRGXLl1ClIhQ0435EL/zhN8+4T6PcRN/h8TpF9m+a9++/WHlQaPRZHi0+NBo7jLGjx/fWAyAUWIgVDNbI0xMQ4KGQ4kSJVCqVCllQNwpGDeKkT179qi/NEpYC+qNIURoKX8vce+na0STCQVHtsyhsFreEEvOVyxL44ABDUAxIh8oXgJvNGiIR0qXVa0Yd4q9585izIb1+GX9Whw8K1qTQsRbjNBIZdpwOnbC6X4bQ8NnGUc0yWTChAlPyTfUX76pmgnzBmLuBwQEqIqIQoUKIV++fGo/oUi4XZgPUZCcPHkSR44cwalTp8wumUp4eMM8wWgd+U/OC5M8YJ5xSKPRZEC0+NBo7gImTpyYU4yJT6SA7sJC3duo4G8W5sWLF0flypXvqNi4EYz74cOHsXnzZpw/f17F29voYY2rCJEz4u+9Dh06jDGcNd6EBD8tOfvnotoKUWDEIc+W+2Xy5Uf/Bx7Ec1WqwtcaX+ilJ/bL+w//dxF+XrcGsXY7VahxRFBCRAxUu2MqbI5XETbyhHFEk4Bff/21sYiNUf7+/tVo3PMbM2HewO8rd+7cKFu2rBIb/MbuJGwdOXDgAPbu3YuzIkIZP+88gHkC4yhCZKncyxuSD6w3Dmk0mgyCFh8aTQZmzJgxZaUg/s3Pz68OuzOYmIKjdOnSqFatmuoO4c3p06exePFiXLlyBbly5cIDDzyAwBTsWpNSsDZ0zZo1qruWd4uIUTPqlvscdunSpbCePXtyxq17m37BfcQgHyy5uo8kAMNRcNhRTgTHpy0fx6NlyhqOGYuImGiELZyPL5YvE71hdNEy8RVRYnduQayzE0aM2Gi43tOMHj06QPKFD+W7f51iw7s7FfMGGu9lypRBhQoVVKtGeiYyMhLbtm3Dvn37WPFgfvsK5gkiTFziPkQE1qC2bdte229Mo9GkO7T40GgyIBMnTiwtBsVfYlxU8BYdNDJy5syJ+vXrq79JwUJ8+/bt2LFjB2rWrImSJUvGq11Mb9CAYlw3btyo7tE0QBhnozvGx506dXpXOd5r9O0TCj+fgUpwmLXahvjs/0Az9G1yP/y8jfUMztZTJ9Htj9+x5tABwMerlt5H7tHuPAAbHkfY8C2G6z2F5At55PsYI+KiBb9xs5WDf/mtsDKiatWqapxGSsIWFVYSzJs3TwmbHj16qO5aKQ27aa1fvx4HDx5U+2aexb9G98zxsr3cuXPni+qARqNJl2jxodFkIMaOHZtDCtoJIjoeTig62GWCoiO5LRisUZwzZw5at25tuGQM2D98xYoVyuAxRQj/ioHldLlcr3bs2PE75Xi3069PR9isP8ovf2/RkUUMyy8efwpdqnNm1LuXs2KI9vxrKqZs2hi/SxZ/2+1L4bS0xvDhpw3XuxoRHYFidP8g+UIHdlsyYSsHx3cxXyhQoIDhmvKwi2RYWJiaVILXfPXVV1GvXj3jaOpAAbJq1So1gD1hZYQ8g89FBP1Pt4RoNOkTLT40mgzCb7/91k0K1B+lcLeaNZos6NltqkmTJsrIuBk429SsWbPw1FOcfTfjsX//fqxcuVI9A7MGlLWuYoxsF7dmnTt3Pq4c7zZCQ7PDFTMXPr6148Z0SHrwkWfwSasn8Hrd+h63NILT615x2OFn80HmBN370oLTIqLbTBiLJXv3xBchHBPidL6FweGfGy53JePGjXvDx8fnc1ZAmPkCf3NsF/MFzlyX2lB8DBo0CBcuXEgz8WHCmfOWLFmiWkW8RYggj8HZpVOnTuOUo0ajSTdo8aHRpHOmTZuWJTIycqafn18js1aTRga7Gdx///1qatwbcezYMfz3339qMKeJabDXqVNH9f/OqLC7B7tkmWNCvGo/3+jYseMXyvFuIaRvF9gsP0kC4AIrHjd5p51q18HPrZ8Re9tjfKU2TjEwP1+1AmM3bcRadn9iUSJuVYoWxViJB6fnvREO8X8q8jKsRjok+TPf+mQI644fw6NjfsLpy5cAcyA9xYjDvhHW2OYI+/iumiXtl19+ySt5wBwR3NW88wUK8EaNGqFgwYLKLS24k+LDhC0hy5cvv6YyQp7NYhEmj7/wwguSMDQaTXpAiw+NJh0zceLEik6nc5HVas3DQpWwVpPT5DZo0CCupu9GmOKDXRTMgpkwTHbJyMjig9D4WbBggeqK5W14yP5YEW1d74ruFyG9v4Sv36tXWztcyOYfgOmdu6FxMS44nbrQsI2IjsYXIjoGLl4o6ZDxSKQIcbpQQ0TIr63boELuPPHEhcleeV+1fvgWEREX2GfOcAWyZ8qEX+S8x8uWN1xuDpfEsedf0/DDymUiPIzxIAzf5bokEXkQYcPWeBwzNhMmTGgpAnuqw+Hw827t4IxVrEzw/sYTY8OGDZg0aZJq/XzooYfQokUL48itkdLig/e0e/du/Pzzz6pF9/nnn1fdSm8Er7106VIlRMzKCOaR4n5ZwmzWsWPHVcpRo9HcUdKmmkyj0dw0Y8eOfVwKzY1iSMQJDxbKDRs2VDWbyRUehLNasTDOJMYdC3Pv7UaGSkaAXUvYfYyDXGmEEdYGi/DoKAbayh9++CH9zi98I954wx8hfRbGEx7yt3ahIjjcKzhNhMe206fw2ISxKPjJh+g/f67xjJNINzYr1h89gspffArbgL549e/piFVC5Sr+4idHoDHLEtOfsV2IjFSLEN4qFDrfP9kakzt2hQ/EKKdh7vl25P1bVouA66Q8ZmAkX+gl3/Lfkr6V8ODGb/uRRx5B3bp1k/U9c+KGo0ePqjEaFCE9e/bEv//+axy9NZhHmfHhdqvs3LlTDVgfPny4WgOEawD99NNPuHz5suEjaZgnNm7cWLUImzBe8kwy+/j4rBw/fnw3w1mj0dxBMr7VodHchYwbN44rks+UTVXfsTBnN6vmzZtfdxarpGCrwJgxY1QY3tBAf+6559CyZUvDJeOzdu1aNZOXWfPJe5b7XCnGy4NiZEUpx4xCaKgPnDH/wNf3oTjhIe+sa916GP3UM8pmTy1OiRD43+x/MGfvXpy+cD7+eAoiRl1QpiB88ehjOCF+Q+bNgYtxTCiKDUP0RTGMP3+0VbyFDBce2I/Of/6BoxQcxs18+GhLvNfwPvX7dth66hQa//ANzkfJKzfjZLW64bS3xZAPfvc4ZCwmTpw4TNJzMFv4CA3rrFmzqnzhZqfKXrZsmcoTzAHbFJSsnOjQoYOq3LhZGCeuy8F43Ow4E+ZDbI2ZMWOGWuOD36xD0hIrEyiMuBjqzcJV1Tn7FiteKMi4MVyJ51udOnW6q8cBaTTpHS0+NJp0hgiPemIMLBLBEWDWItKQZveIWxEehLPCzJw5M84gN2EBz6l2n3jiCcPl7iChADG6YM0rVKhQiwceeCB+NXx6xS35c0if3+Hn+7R3i0fnWnUw5mkKj9TJvi+KETlm40a8+fefhksCxODl2hCfPNICL9euazh6OHThAjpPm4J/d++6VqwQOTenGKbftWiFNhUqGo7AppMn8NWaNVi4bzeCG9+Pbik0U9f206fQ8LtvcCFaBIglToDYAWdLhIVnqFWyx44dO8DPzy+Mhjqh8OBkExQeCSsVbgZO2vDDDz+ovMDooqTWBWrXrh2aNm16TZ6RGFyHx7u1g78pihjOjeDEET/++KOaxY7X4v1x0cN33nkHRYoUMXzdGhREnNHv4sWL6t4IryFC6xURWd8oB41Gk+Zo8aHRpCMmelYqXy4FZFmz+xBp1qxZsgaWJwULeBrkCaGhwbn/KUDuNjgdL7tsmMYTDaHo6OjBnTp1GqAc0jshvd+Fr99Ib+HxVJWq+L0dZ9hN+ax7x9mzeH7aH1hxYN+1rRdEDMogf398zWl8q1YzHBPnqBh7b8+ZhX8PHcApESTXNNHQOA0KxE9PtUGb8ldFSGqw9thRNPr+G8SY3xPvzekSS9evHsLCjnkc0zfjx49/WgT0FHN6bX63bF1ghQSFdUrAwdpsCeGsUYTjQChATKOdUFSwy9bChQuVuDdbFRITP4wj8zAe43gNLmTKcSCZM2c2fHj8TJ06Ff/8849qgcmfPz/eeOMNFC1a1PBx+zCOFCCcWtxsAZH7kEu7HpC84Pb6mmk0mltCiw+NJh0xduzYcWIkt/eu3eQK5ZUrV1b7twqNcBrjCWvLaRxUrFgRtWvXNlzuHliTO3v2bDUIlgaUYXg4xPB4rH379nMMb+mT/n3qwWJdKL8CaahLQkDh7Dmw7tXXkScok8dPCjFy6RJ8vnI5DkdEGC4JcDjRuU4dhDZ5AKUStLx9IOcGz50NV0wMahQrjj/adUDxBF1uZu3ZjcGLF2KliAAn07V3GnSJoPHzRbPSZfBX+9QbjvHp8qV4Z8ZfrPb2ONBYtjtmYsjwdN/fUPKEkvJnlRjxucwKCRr0jz76qJpON6WhwODmLTo4oPybb75RK42bQoPH2S0qT548ahyad95CwU+/HDR++vTpOJHC+GfLlg1du3ZFpUqV4nUV4zGzoiClYXewuXPnqvsivI7kDwfkXuqKwLon1oLRaNITWnxoNOkEMTKaSoHOriA+LCQpPLgwGAdPehsCtwL7U3MgZ8LCnde4W1s+CA0fjnehYUPjh4aTCLsVHTp0aCj7tz4qNrUJ6TNLIvuIRFy1EnAK3T87dsFjZcsZHm6fxYcOot+CeVgq4iDOKDeR6xbLnQePlyuPIQ80Q7YAY3C4sFTOe2P2TDUIPSY6Or6YoHEn+283ug8fPfRovJmuVov46D1vDhbu26vE1DXnCY1KlkLf+xrj/mIlEJRCNfqEobcZPxZTN3stSGixuERYPYVhI6Z7HNIn48aNm+Dv79/OHOfBvIEz1JUsSU2SutBo54xTmzZtUnkH8wu2wlL4UHQkF7Y6sMXkt99+U0KEcJX1l19+GdWrV1f7qQ3FEFdHN/NSthjFxsZ+2bFjx9eVg0ajSTO0+NBo0gkiPqZLgdiKNfZmzSMXCUuJ+folbFXzl1B8sIWF13jhhReUgS6GjiqUOeD0ev2tOViV/f7ZKpNUbSXvYcqUKaoFgn3Hk1phmdN9sstH1apVVR/2lIZx3bdvX1w85bm6xOho26VLlynKIb0R2qc53NZ/5JevMsrl+bWsWAnTRXwkNm3tzbBGBEDoooWYtXsnXBQ2CcOT61UsVBhjn3wa1fPHX6vj34MH0GnaHzgsouMasZIEr9Sth5EPt4gnJLhGyMAlizH030VwsxtRQmEtxxuVKoU36tTH4yK2UkqE/Cfxbz7mJ8SYrS+8B6fzXwwadr/sp0sh+ssvvzT08/ObLz8DaPhzY/dLCoDbrZC4EZs3b1atHeyGxW/5vvvuQ7du3eJaPm4VTvlNQcP8hvdTrlw5vPXWW2qwe2rCbl3MA71bQuW+Lkg86nfu3Hmn4U2j0aQBWnxoNOmA3377rboUhovEQM5mGhk01tlPmoXk7TJ//nwuVniNUKAwYMvH22+/rYyBUaNGxdUOMg4cNMqaSfbV5logrK2kIfLJJ5+o1hTGjSKkfPnyaprPKlWqqHNMxHhS12Z4PI/91M3wuFYJw6P4GDhwoFqLhOMyKEI4iJbdwVICtn6wjzrvlfE1ajyndujQoY3spz+jMyT4J/j6PE/RQTHgI++MwuPRMmUNDzcPxz08M3EcDpw9e61wkGuQTjVq4auWrZBF3onJWTE8e/79F6ZsWCciQc5LaPDyXON8RWIGsdxH7uzZ8W2rJ/B0hUqGo4ddZ8+gx4y/8B8HqCcWL0mDvZo+gCEPNodfwuO3AJ/BlI0bPK0f/K5crmj5+zAGD19ieElXjB8//mtJry/TcDahCLjdgdg3ggt3chA4v01+t5wRj60dKQXDZR6ya5e8d6F48eL43//+lyrdyLzh9XhvzAe4GS2hQyUvCDG8aDSaNECLD40mHTB27NjXxYgfZXatoKHMxcJo1KcEW7duVf2vaUh4Q4HBmWXYMuEtPhLWbvI8Hqc4YD9v9gE3+3Gb0A/Doxu7ZNBIMqe7TFhL6x0eW3bOnDkTLzxTgPFaDz74oGqd4ZoktwKvNWvWLDUjD+NhCKszInwqtWnT5pThLX3Qq1cWBPhslUgWkUgq47tozpzY9vrbyJSMmYO8OS/P87fNGzFi+VLPVLYJhYGEbfOxYdRjT+CVBLNWRdrt6PjHZPy5dcu1rSMGfiJGRrV6HM+IoGCqOh0ViS5Tp2D1wQOJt4zIewiQe+hcsza+ffQxWLwGze+X9NRr7mxM37VD1VAnvKZF4t5DxFE32RrdhuH98/p1eH7SePa58Tj4yd+Y2BAMCR/qcUg//PXXX0Hy/WyVb7E4vxWmY34DnBab301qwefPdTXYGkmh3rZtWzz88MPG0ZSDk2B88cUX6rtkBQan+OUaHakJu39xcDtbfJnX8P7k91p5xvXuioVINZoMQuKlikajSVPGjRs3SQrCZ1ko0sigcUGj+1an1k0I+1uzzzPD9oZGDVtY2NJwPfFxq/B63gLlVmAYFCKcJadXr14oVqyYcST5rFu3Tt0/W34YHwnPJSLk6fbt2ycxn+wdon/wA/LvTIkkm5hEhdrxQr2GauG8m2Xqjp14ZsJvcLk9C1R6kyNrVox4sDleFGPem8MRF9B5yu9YvH9v4q0YRN5FlSJFMfnpZ1FOhGtCOLaj4Y/fSdQTDC434X1JWqtXoiQmPdsORbNlNw4ARy5eROe/pmLJvr1wsuXH+3yeJ+lyStv2eLp8BcPx5uA4lcY/fItzYoSq+6NIctjnoGqtlmJlpyvjU/KEByXtz5R0qhYT5PfJ9S4aNGhg+EgaCggRL+pbTqpbJGG4FDQvvviiqoQgHBv26aefqtYJGudvvvnmbU94kRjM6zjF7+rVq9X33apVKzzzzDPqGOM/fvx41VJxvfjzPOZdrJxIWMGRGPS/ePFitcAiw+XmcDgi5Dk07tSp02bDm0ajSWVu/LVqNJpUZdKkSTYp/ArREDBhocjawJSA4bLQ5cwy7NbgvbGLVMIWBRrnFD+8PrtFmRv3vWtczTh6+0noz6xdTMqfaTBcLyz+pT8aJKpW/BZgf3Lv5yviyirPJPkjZtMKN/Ip4WEiUS7i1Y3tZiidIzsC/P3UO6ARH+Drh2eqVMXZPiE4927vOOHB1cdHrVqBoGGDUPTDcCw+uD9p4WEi6enq04zPP3t2w8UVzb2Fgzd0FxGx8vAhFPvoA9QXMfDtmlXqUGG514WdusIxYBCmtO+EfFmywl/Sj7+kp+ySfse1fhaty916a2BeSQeZVdo0Yy9/LZa82Lo15Ua3pxy55buI++CYfpM7LoLrWnCsE9fOuN5GI5ytotOnT1d5BLndyoLkwvtJSjBMnjxZTY97/PjxRONtbuyqyemBE5tGPDF4Pe8Ztox7ziz3nE05aDSaNCFtchmNRpMk//zzj/+5c+d2iZFelLWbLBApDFgTmJzavBtBg33kyJGJznbF7l0cy9G3b1+1zxpPdn/ifmLXZrewsLAwHDp0SC1MyC4ZibFjxw6Eh4cr4fD+++8nuUIxZ79hNwj2KU9qocPDhw+r/uE0qHr37q3ie7MwvqzxNFt0GK/o6Oh+HTt2HKYc0gv9+7wNX79PwFYDIu/ux7bt0b1m/BaKlOKD//5D79n/GNVQN1cc0Eh9sEQp1ClaVLWuOJ1u/LNzO7afOU3L0vCVTGiIiigY0OQBhDZpajimPDR4K476FDtOnvC0ejCNO50nYPMvIwn7suEtXTBu3LjXJJ1+4d0Vk60eHKOVHNiyYA6uTgo+D1YUeI/T4nkc73Ez3a4YN7aycIVydsmk/8cee+y6QoaTQLDbFf2zkkG+RdVV04T5Fr/564XB+JstNsmFY9U4mN7MC3j/cq1WHTp0+Fs5aDSaVOf2LRuNRnNb5M2b1yUF7HljV8FClQV6SkDjg2KGhW3CjcYFZ7O5fPlynJHCa1MEJQbdeZyYfxPDrEUl3r8TYoZxPT88dr1rJYeELSYMU575JWM3/eC0XpTIGTseLkR7piZNSY5fuoT8n4wU4SH2lhp7cfP1UHwn8/ftQfiiBfhg8SJ89N9itaK4HDB83ARiYLrE6B04ZybC/0u9dd8uSzqIcSVM25aL8k/SCfDOcTnhd3gzLX/8tjn2ijPIJbXRcPcWHoTnPf300+o48yDOlEdRcT1+//131S2SFROff/65qjDg4oFJwS5dDJfCg3DMGacP9oaigPFLGGfv7WaFB6G4MqGwMfZT/iPTaDRJosWHRnOHqVWrlkMKwaOm8c8CkYW+OR/+7cJwObsUDYqnnnoq3ta6dWu1kjG7c5gCgNfnlhje7kn5ITfrL7lh3So0dryvRYND/qavwebE6johL5+Lknj25S9XC09pGLy/j83z41agwLjRditIWvUxvoPU4IKkg+hYr7Eo/GvBCRw/ftUiTT+ckXTq9E635urjqQ2n8+W0uhQmbC3llNkchJ5UhQiFgve6H8xzWLmRGOwuxXEkbPngPXEWLa6knpT/lIYtSeYzJZLvXRGRl/4qIjSau5hbLHk0Gk1KMnbs2BEBAQHvs2A0a/nZBaFo0aLq9+1AUcG59Vnoexe6hMeyZ8+Ohx56SBkZrLXcvn07ypYtq4wB7xYHnkujfe/evaoGloPhCxcuHM8PoT9292BXJxohXAyN40oS88caUi5kxil4E7tXns8Zsw4cOKD8swvXrXS7YpcrXov3yHDkvqPkb9MOHTqsMbykD0JCysDiXCmRzKEMeKcTDUuUxH89XlLxTilOXL6EeqN/wKHTp/kiDNdkIPEpkjuPWniQ62/Ef6NX4Voew5YsxuYTxw2XZCL3/OGjLfFew6vdb1KS2bt34bHfxqj4qfv2FYPX7vgBg4e/aHhJN0ieUFLe+Sr5BnLxO+XG2v5HHnkkRdPC9eBMVOzyyG+H12e3r1deecU4epWJEyeqVlHOWHXq1Ck1xTb9JRyjsnLlSnz55ZfqO6Rg4fpCtWvXTrP7Yb41e/Zs1Z3LFEgiqPbLoQYS95MeXxqNJrVJmy9eo9Fcl3Hjxj0qBTBXWlarm7Mg5+JbnG73dmF4rGU0C1xveIz9rU2D3pztisZAQrFgYhrwZjwTg8fpj5iGU2IkNyzTUOBsVzcrPji9JgevmlP5MhwxQtaJe/2ePXumrxpvt9uCAX3nyYN5kIa+PDhkF+H23wsvo1LevIan2+eWxIfE5emq1TDl2ecMh+uz8MA+PDp+LGLZgpfca0g6SE3x0XvOLHywcP7VqXZVlzN3O4QNn+RxSF+MHz9+lqTXRyj6+Y2wSxRnd6JYTyt43e+++w7//vuvGivFb5YtF1zTx4QtMhwv9tJLL6mFSikoGjZsaBz1dNekO79DfsuM/6BBg67p8pXanDx5Uq35Y+ZtfJ4xMTETOnXq1F45aDSaNEGLD40mHTBp0qTMDodjgxTspVhQs3BkQc8uUQlno7pZIiIiMHz4cDUzjCkITMza1H79+qmWDNZyUqhwxWFOaWsW0iaM21dffaUGbbIrF6fopEHvDfe3bNmiWlF4fo8ePVR/7oRh0d+vv/6qFiHkiur0l1hYbPVgbSlFxK0MOOfgdy4sZt67Mdg8rGPHjgOVQ3pjQPBbYhV9CnYPImJ49n/oEQx6sLlnPwW4VfHxeMXK+Kt9R8Ph+szfvxctJ4xLN+KDCyZW+2oUjl44r7p3qc3pOg6bX3WEhaW/LnjC2LFjnw8MDPyJ3QYJuz1x8c1atVJnAoLrsWTJEjUQnd8xWyk5KYX3zFHMXzjmo1KlSkqceEPhwbV2CFtCuajonYAtwMxPzLzAaPnQg801mjQm9TrXajSaZNO2bdvLUqh/ysKQ0OhmTT1nqLpdGCZbN1jgJtx4jEY9uzaZhj9rJmmgs1sE/ybceA4NENNfwo3n8XpmeKxdTCwsunFjWPTPLTE//JuwxSa5sJsFxYd5Pu9ZDLmTIrp+UA7pkVj3L4ix00Ly7Mvz/nLlchwREam5db5ZvQpHz3ottsjna3V/nV6FB5FvbYKk121mvsD0y26PbMVMa9iSwQVB+V2zSyW7L3nDcSJsyWCLrTcHDx6ME//cOnfubBxJW06L0Da7XhLmLXa7fYnkfXOUg0ajSTO0+NBo0g9jxdDYYxaONJi5yBbHRNwONP4feOABtGnTRg0699444Jz9tAsVKpRkt6eMzKZNm+IJKxpx8vs7MYCOKIf0SHg4pwD6PM5Ilrifk3voO282XAlajzTJY+upUxi+ZLEScgo+21j7MVicP3oc0ift2rW7IkI53BTPTMcU1DTmk+rKmFowX2J+wcoCxmP37t2qVZXQjWuFsAWTedaePXuUO2E8GWe22tStWzfJabdTE3ZbS/jMGB+5j2HpruulRnMPoMWHRpNO6Nix43kxMl6WglypABbwLCBXrFihCs9bhYYBDXAOAk+40XjgAFH22eb1vP3zGKfCNDf6518OiqcxxDh5u5sba2U5dS9hmGzBoZu3H9OfGRb90C2xsLjdiqHF2lkaQmatMf+KuFstf4coh/TMzhqfi8W2IM5Ylr+/rluL79eu9uxrkk20fEM9pk1B5JUoJeQMRMU530DYh8eM/XRLp06dfhXj/WfW1BOKAC6+x66NaQ2/Q1N8MA7mjHyMC/MQzqDHNXvYlZKCg0ybNi2uAoD52Z2A3URZiWOKOFbISFw+7NChg6cvmEajSVPicmKNRpM+GDt27GB/f/8Qs/Bmgc/uDpwL3yw8bwa2aLAmkv3GTYFhQkOCxgzHUbBA5jgNDjjndXgsMXiM4fB4UqKAx824mgZLYiQ3LG4UD8kdcE5DgwaQ2ZpjXCNCtvoi8nYox/ROaO+icFrYXyWPPBzlxDaxmV2646FkLjSXFPfKmA+2FLWdNB5TNm642uoh6Rwx9i8wdPgbHof0z7fffpstS5YsS+QbqGIa8EzbHPtRoUIFtZ9WzJs3T43VMr9b8/vk5o35PdOdv9kla8CAAfGm5E0LEi4qyHxO8taF8vfRtm3bJn/hFI1Gk2Jo8aHRpEPGjRs3RgrHLmaLBw0NDgDn9LsJC/kbQeHBmWhY+5hQvNB4YKEcEhKC4sWLK38UH2ZBnV4w45kc8cHWk7lz56qWGS/DyC4G0KMdOnRYYHjLGIT2rQ03uOpeIA1zbgEiFud1fxGNihbz+LkFLsbE4Pnp0/DH9m2GSzIQA/KxcuUx47nkiY+dZ86g7bQp2HT0iKeb042Q28sVGIBfnnoaLcvEHzdwq3SeMhm/rVnlERyE6To29i/s2vc0Jk/OUP0Mx4wZk0vyhOU2m62MKarvlABhiwdbRrkKOvMVTlLBAefeFQ5FihRRA9M5s1Xjxo3TdIYuEwoPtsqYXVmZh0i+wNbPpuzSphw1Gk2ao8WHRpMOCQ0NtZYtW/Z3f3//1t4tIKw1fPDBB29KHJw4cQIffPCBGnBpFsLe0Eh/++231bS+H330EdatWxcv/JsRO4mFnxJQfDDsG63zQQOIa3p4Q4NIzn+qffv2fxpOGYvgXg/IC5krv+IerkXSwrh2HfBclaqGi8abGIcDLX8dgwW7d15t8eBfh2MBrH4tEBaWIWu8J06cmEcExwr5Pkt6t4BwHAXX4EgLOPMcu4BxpisOQufK5iRbtmxqcggTtj4ybqwM4PoeR48eZddSJUpSG+aVnBqYaxuZeZLR4rFW4tS0S5cukcpRo9HcEbT40GjSMb/99ttXUqC/YraA0AjnrFCc6z+t58hP77CGkzWdprFhiKYoMUQeEaPnP+WYUQkJqQaLcxGsluxwGV3YJE38r+kD+OjRlp59jWL/+fO4/6fvcOjcOaphjyOFR6x9HHz8O4vwuPkBROmISZMm+Ul+MF0EwMNmvkBjO0uWLGjWrNk1C/ulNCNGjMC2bdtUBQWva8K8yRvvSgv+pjBht6sCBQoYrqkDx4otWLBAdTM1W2IolmR/vOQDHSUuifcB1Wg0aYYWHxpNOmf8+PE9pBD9gQW9WcCzRrFy5cqoXr262r+XYRcQGhusYTWNDRpGDodjrzynxp07d77JZbbTKX2G54BvxCLYfKpKAvC4yd+iOXNibrceKJsrt8ftHmbo4kUImTPzquigAcw04XC+hyHDP/I43h1wbJgY1SGmACHMI6pWrRpvAcCUZujQoWoKcLYkJBfmW/wmub4Hx6+lFmvXrsX27dvjVUDwt+QF73To0OFT5ajRaO44WnxoNBkAESDFpQCfJwV4KbO7hdkKwv7UaT2IMz3A+9+4cSO2bt0aJzoIazljY2M/E2PjbcPp7iKkT5hYcgPiBAiR3y/Wa4AvHnscfqbhfQ+x/vhxPDX2Fxy6cE7EhnH/TBMu9zG4Hc0x5IPtHse7CxEg5SXtzxcDu6B3vkBDn12iChcurNxSGi40umzZMvWtebdwJAbjRX/du3dPta5hHHPCrl28dzM+RgXELqfT2SxdT62t0dyDaPGh0WQgxo0bF+br6zvAu7aTrSBcpbxJkyap3uUivcCF1latWnWNsSHP4pTsP/zcc89tVI53K4NCysDhnAubrZj89bjJs6AEG9miFd5p2Mjjdpdz7NIlPDP+Nyw/sN/TtcpEzWgV+xmGhr8je3d9NxsRIX1EgAyT78HCb4KwFYSVE/Xq1UsVEUJRwW6Of/zxhxprZbY2EMaBW+3atTlVsBoPkhpQdHD9DsbFzAdYESHXdsj+K5IPpN/FRDWaexgtPjSaDMYXX3yROUeOHGP9/f2fMAejE4oQFvKsXcyd++7rgkNjhq0cXDiQJDA2OJvVCx07dvxFOd4r9O3dGjbrb/IQgsTa9Li55a/8/26Tpgh/6BH4eLUK3S1sOHEcnX+fiC1Hj16dyYpQgNgdC2Dza4OwsAuG6z2BGOG+O3fu/Ebyhe6snOD3QihC+I2wm2bFihXjiYSUgOGz2yMrBBg2r8vB6E888USqjEvjvbHFk2v4EDMf4F9eX/LEcBE8wcpRo9GkS7T40GgyKD///HMhX1/f3/z8/O5P2O+brQA0NFLD2EhrOJaDfbm5qJn3vZg1nHK//UV0hBvO9yb9gl+BzfKRWGCBcSKEOByoV7w4vmj1JGoXLGQ4ZkxEXeLjpUswZNECXI6Ovjqug1B0OByrYHV3RFj41eW170EWLlzoI9/KEDHG35fNwvzAhBUUHJjOsWKcujujwHvYv3+/Eh1czDBhPiDYJS/o3759+xHKUaPRpGu0+NBoMjjTpk3LIgXy1yJCOrL7QUJjg1NhUoRwOs6MIkS4dgAXBjt48KC6H8PAUBjdqyLE/WURHRMMZw3p2/tx+NhGw2bNFdcdi8gzZM1wm0qVEfpgc1TOm884kL6h4Bizfh2GLV6A/WfOeASHUdOt/qqWjthpsOMFhIef9RzQmPz666/P+Pr6fizffRHvCgrCvCEoKAjlypVDyZIlVWtFeiIyMlKtUcQWjpiYmLi8y6h0MKfO5ZiONzp37jxHHdRoNBkC9g/V085p0hxJdq9IIfKNsatJIcaPH/+0PNtPRIgU9e56QWhscOAn59nnWhnpqWsW43ro0CFlaJzjFKmCt+Dgb24iOP4QQ+Sdrl27HjIOaRIj9N28cPmPhNXSWe17CVL1W7bKBQvh5br10K5yVeQWIzS9sO74MXy5Yhkmb9mMS1FR8btVEU/XqlNyD70wbMS91c3uFvn222+DsmTJ0lsE6Fsi3rOxksI7b6DA5z4rKrgwoLk4YFpVVvD753fPPIBrc1B48HunYDbhviE4zkh8h1++fHlUz5494ysqzU3BChx5xl8buxpNmqHFh+aOIMnuJSlMvjd2NSnM6NGjA0RodJeCpbcU2EUTGhv8TYODxgUHqxcqVEiJEnbJ8C7wUwMaGmfOnFGGBrtS0dAgNC68YdyMOM8U4TSwY8eOq9QBzc0R0rsaLLaB8taflIdqERVqHDDgvjzn/Nmz46HSZfBsxcpoUrwEsgUEGB5SB6ekv/0XzmPa9m34S7Zlhw/DaY+N37pB+JtuDscJWDASVxzf4cMPLxlHNTfJpEmTbJIftJfvPFiESEW6JWwVIcwfCL9D5gsUI8wr+JcTW7Aig8cSfrcJYTjMf3gNEQxqHQ5+//zLffM6CcNhPmTmAeJntfwd0qFDh7+Mw5oUQJ7ri/KcvzN2NZo0Q4sPzR1Bkp0WH2nIhAkTmktB86b8bCFixCehGCHcNw0Bdm3iTDk0NGh4cGMXDW6sfaRRwI3+eA5bVRgm/3IQPAUFN3afioiIwMWLF5XxweM0KhIzWExDRsI5ImH+KttXeorMFCb4zXzwyfSiZP09YLMWp+iQF2gc9IJuFCXyfrP4B6Bs7tyomi8fSubMhWIiUkrkyIlcgUEI9PVBZjFCA3184SvvL0rEQ5S85yuyXZJ0cEze+wERGFz4b9fZM2qg+AlJE7ExMZ7ryDnxhAYxxYbdzr5i80SlfIFhI6YbRzUpjIiRbPLtPyPfWw/Z6vn7+1v5nXrnBwnhMTP/SPjXxKzE4F/v3yb87X2O+f1L/mGXv1wU9Af5O7Vdu3ZXPD40KY28Xy0+NHeEVBcfXGWUg0U5JR5rOXg5GjXs8sFp+BIuOEQDhoPK+JdTBN4sM2fOVP1ECc+vW7eu+n2rMKy5c+cqoylnzpx4+umnVfxvB9b4/vPPPypMGnUMk83diTFjxgw10I5w8aimTZuq3xkdSQdafNxBxo0bx4+rvWwtRECUpSFAQ4NbUllCYu6mm7dRQRLue8NjXoZGjISxUpwnyu8/nn/++RMeX5o0ITg4D6x4Sra2stcQvj5BagV1Gp3XKxp47HrHiUoC8s910oIkAs/GsFzO/XLd2bBw9i6/5Rl9JfKMzC+//JJXvs8GsjWX3VqyVfDz88ueMA8w8wyTxPIDfuvEdONf+rPb7adld6f8XiN/50qZv7Jr16563E4akpbiY+nSpcoWZOUV3z//0vZhaxpZuHAhtmzZoiq0eJwta08++WSqrGHFCrHx48crG4yteM8++2yaTlM/f/58bNu2Tf2uVq2amib/XiNVxQenxJw4caLKfFiD2qJFC5Wo5s2bh6NHj6pMiANhOQ84f8+ePVu9FCZKvoxHHnnECCn5MEFxOk7y4IMPqu124Mfw+++/q0SaN29evPjii7ctPnbv3k3jT4WZPXt2vPDCC0lOSfjbb79hx44d6nf9+vXRqlUr9TujI+lAi490xq+//lpYvtUK8m64SERTeT+l5XcOcctkFgjmZsI0TBHhbVgQupHo6GinuEXITxoaNDIWy7ENsm1v27btZfrRpDNCQwPgjK4Aq6U6XJYHxESpA4stD9yu7GIReCxJpgGvdBD323j/CvVT/rHKxsHvLlekeLwAN/aKv8VybDmszu0IG3FA+ddkGCQPsEyaNIk1hzklDwiSb9xPDFn/EydOcB2iLVLeT5JvnM1bsZJ/RMnvM/K964qFdEZaio9Zs2bh33//VaKCsIK5Vq1aaN26tep+++OPP6rWcZYdFLT+/v54/vnnUaBAAeU/JeH4olGjRsVVAL/66qtpKj5Onz6tegUQTo9vCrB7iVQVH5z3WwwalZBolHBjt438+fOjdOnSqFChghIl7Kbx9ddfqwTIGTcYJSZCdtt4/fXXld+///5brWDKBMuN0CBimBwcRwHDxOMtPh566CG1uNKECRNUqwu577770KxZMzVdHxdH4mw6ZpgUSQyTrTJt2rRRfeBN8cF7YCLlB3Hy5EkVFuPJa3fr1k0JEiamKVOmqPtmeEzYDJMb/T3zzDOq9SSh+KCgYcvHX3/9pRZM4rV4PkUYwzXjZ4oP3su0adPU4Fy6mx8s/VPE8GPmgGIKvG+//VYdpzvjwY+O13zttddUC5PZqsNzzTjzmT7wwANKuDHc1ECenRYfGRR5d5bJkydb8+TJY1m0aNEqSS8fittkOeQKCwtjfpJqeYomnREaygzCKpm3RawEyg0Xtm1zY9IkZvo6HdxjDBgwYIrkB0skH/jUcNKkY+6E+KCNV7ZsWWzfvl3ZHT169MDq1avVivmc/pl2FRetpD9TfNDmom1FG9G0h0x7jfYkbSv+pe3ENWfYykK7hxvD43W41axZE4899pjqBvz5558r/7SxaNuJcFZ+ubGiuXPnzkoU0I6iDUnbifaRadfx2gzz8ccfV+EybgyT55v3wXMJf7OXD+1U2l+0KXnPpFGjRmpNHPayoTvtO4ZNaBsTzkjXrl07db0PP/xQjZeizchWIU7QYMab+7T9aEfyXNpyjCvtWbawMI60PXkvvAbtO84kRxjnDh06qGeRFtgGCsbvFIeG9v33348qVaoo45c3ygfLl8xuWEwg69atU4sf0R8fHl8A/7Llg8KDYTChcUAsW0k4JSBfBEUMjX365YPkA6OBT7FAVckHS2Gxfv16lcAoct566y0VF64b8N133+Hs2bPqZfLlszsTHz7jxoTJVhtOTcprM0zCREdBQ/+MP48xDlSujM+XX36prk1lz4T73HPPqfjyI2McaezzHpgoGD7jzoTPrmErVqxQHyYTC0XPe++9p54JhQwTGqE7w6NQM1uO2LWMQoEC7dSpUyo+vA4/RD4T3j/98SPktfmRUsTww54zZ46KF+NLwcVnzI+Ox1kjQaGVikyXAmqd8VuTgZD3BhEf7jFjxrjku3lJnGhsbF68eLE2Nu81+M4XL3Zh7VqX/HWq3xQfkkY09x6SH7ST8uaQ5AUrDCdNOiY0NLSWvK/Hjd1UhbYdbTLaI7Shrly5omwWCo0DBzyNn6wYpn3GCQlol7BrPv198803yi6jGytFeT7tIZ5Ld9o8tO0ocChiaPNVqlQJb7/9Nh5++GFllFNIUMjQLuJxVmbTBqNtxPDYM4dd4lkxTTuVIoE2IW1E2qjFixdXFeYUETyH8WI4NOjZJZ6/afTTPyvOaVM2b95c3RsNfHb1ypcvnzp/586dSlCZFdMUYxQjdKftymvTH+Ndo0YNZZPRjdegP1OA0aaj+DFtP8aJ0Pbkc6Y9SxgfhsPnxI3XoE3Oa9Dm47PiM+D10orUqdYW+FK///579O/fHyNHjlQPlf373n//fdWPj1CM8GGZD4zGvQkfLMPgxn6Cw4cPV4JhyZIlKkHQMOeD4stIDJ7HREBFyr988V988UWcOOC16YdQADBh8uU2btxYJVYmcIoKM3z+pYApX768SvQUReb5hImIYRK6m/dkJlDC4/SXGBQvxBQKTKxmAksIEw6vwY0CgfFiXJlAGXduTFDecadKfvTRR9XHR/98BqxVoMDj++Dz5DF+9ByPMnTo0LgVZDUajUaj0WhuF9ottD9YaUp7h0Y4xwbTEKaA8LYDCe0307YirDilDUN7jQa+aa+Zdh1huLSdWNHL61FM0PbjtShWeJzwGMUIWwUoDFhpSzfCsGiLsfcIbdhJkyYpYcKKWYoNM4yE0N6iPcZ7MY170xa7HhRevXr1UhXErORm5TfP41gYtqiwZwyvyc18hlws1Jypks+N7rSP2eOH9px5L4THGzRogD59+qBt27aqBYitJAxv+fLlqvKcPYfSilQTH7whGrc05qmwqCgHDx6sxAe7O/HF8sbZ144viPBhs+sUHzhFRu/evdV5dOcLJFS6n3zyiXpIDJeJg5vZCmImOBr9bFF46qmn4saUMNF9/PHHqjXhzTffVGqW12ILwEcffaTGV7AbEhU6FSUTpRkeN17HhL+93RmXd955R6lLwmY6JqSxY8eqfbrzOD+YhOfyGlT4bHrjh8Z7HDRokIorj5lxoF8Kj549eyr/9Lt48WL1PEaPHq3ug600VNFsyWBi874OzzWhG8fYUNBNnjyZAwzVvVNBM1FTjPC5azTXQ0SySwRrtLGr0WjuYaTcdVy4cMGYykyjuYq3PcKNRjI31srTxmnYsKGyaVjxavqhOw152mvs3cEw2OXctAE5RpitKTT0aTvS3mO3c1a2svJ0wIAByo5khSrtPmJ2z/KOi2mkm7aWeW3Ghz1t+Jf706dPx6effqp6zVAEMa60NU3D3zyX9paJd5imCPF247mEvVTYwkN7jLYoJxtipT1tZdqjFCfE+/kkFW/i/bzpxnD4TCimOBZ7zJgx6n7MYQq09yjk0opUn+1Ko0kMSXZ3/ZgPyWhmiuh91NjVZFAkrc6TtPqQsXtbSJrgzBLHJV2kn1X9NDeNpIlDkiaKGbvJQt59M3nv84xdTQZF3v1oeffdjd0MjaRJPdWu5o6Qai0fGo0GukXg7iAl3yMre6I8PzUZmJt+h2Lkxe9Posmo6JYdjeY20eJDo9FoNBqNRqPRpAlafGjuCBbB+Km5SS7GxOB0ZKTazl+5EtfvM70QabfjTNTV+DmNfq43C+/rnJxv3mtkrGfaQU3KEREdHfd8L0RfgSPBu4p1OuOOe7bLiDH6KBP6N9+1eTza6HPMVc65H//8+BvTB7kcezVNMx66L3Dy4Ls4dyVKPTe+h0vyHK8Hv0W+09TGTAOa9I0uhzV3Co75yG/81mjSDEl3EVar1WN53KW4XK6pkrc/ZeymGM9MGIspG9ZzOg5ULVwYS3r0RNbUnRb5huw+exbPThyLjYcPq3jJC+YD4DRw6m+mwEB8/WRrdK7mmZAhOdCoavj9t9h54rgKr88DzTD84bQfQiNpdYak1RSZjlLSBCdR3yfpIrfHJe3ZfPIkHvt1NA6fPSPvyoYASTsxDifcTjEY5V1llnf1V+dueKBESczYtQNPjP1VjonBSjtFjMpHK1TCzC7dVFi9Zs/EyIXzOSWN2ocIxG+ebYeetevik+X/4X/TpgJ+XFRM0gMXGvQWyhJmmcJFsO2Nt/H6jL/w7fKl6hp1ixfHwudfRJAZZjpE0sQOSRMVjN1kIefcL38WevZuj1ErluOtGX/CzW9MvrdAeYdXYkR48PnKe7yvdDn83bmryheiRAS+O+sfjFm3Blfk/czu/iIeLlXaCCnl+GzFMgxftBAnJV0NffxJ9G3C2737kPf4jbz7V4zdDI3kR4GSF2UzdjWaNEOrXo0mlUgt8fHsxHH43RAf1UV8LO7+UpLiY4WIgc/ECNwtBkGuoExoX7U61h47iuUH9sv5Fgx76FE8XLqM8rv++DH8tHYNNp48gSgxUjJLmLULFkT3WnVQMY9ntrnE2HrqJGp/8wWi7R7j9ekqVfHDU22QIyAAq44eweO/joHT7ULp3HkwUsTDfcWKq/PWHz+On9etxlr5G+2wI7fE776ixfBC7TrInzmLqlXff/48flizGh8snIeRjz+F/zVqhF83bMDUbVtxIOI8nzGyBwahUZGieKN+QxTIkvILJN1t4qPHtD/w08rlShiWzJUb793XGA3k+bFWPMDHF4G+PvCRtFU0W3b8LeLjyXG/qZlTysr7O3rpohi5sfin6/OoIGmi6pefIeLKFVTNXwCbJN1QfHz7TFu8JOLjUxET7/wp4sPHBzkzZ8bm195CwSTez9GLF7HyyCG0nTAOzcuUxSwRP8sPH5J3vwpbTp8So9mOQBExlfPkkbDroV6RIsaZd4Y7KT4uicgo89lHOCnPjDxdqYr6Zopnz65aHbP5B8inbUF2+f7YGtJ5ymRsEgEfI8JR0h1K58yJCnnz4afWbZBLvp3Fkhf8umEddp49iyv2WDnXqr6/B0qWxMvyHgNFBDJveFXEjl3eQ6UCBVGnUCH8JnlQHnmvQ5o9hGH/LsKcXbtwIcYzPKpQ1qwomj0HRj32OGoVLKTcvJmzZzf6zp0lDwUoJ3H58amnVfy6TJ2Mo+cvKMtkcLNH0KJsWXSb+ju2HD2KPJz1qF4DTJFvf4PEJ3emTKoyo0O1auLdY8os3L8Po0Vk7TxzRrW8ZZI0U0XCf1XOq14gZVbKvpvEh0Zzp9DiQ6NJJe60+PjfzL/xyWKxdcR4KCKGZN+mD2DpoQNiNKyTL9+qhMKk9h3RvGRp1Pn2K+wV49FXDJeedeqiZdly+H3rZoxZtxZOMUialimH+d16wMZWjQT8KnHp8vtEVWvtJ4bmjjf/hxI5chhHr+XoxQg0/el77D11ClabD1pXqoxHRAB9s3oV1h09rGrXO4rR86sYse0nTcCMbVswUoyYl+vUw4Ojf8DCnTsQKIbH+GfaoYQYUm/+PR15Zb+aGEWv1a0nRlegcaWU4W4TH+T7tasx4t/F2CsGJ2vKVasGN0kTbKX6pOXjeFEM2r937RTx8SucYvC+KOLuiojE31atxEMVK6Nsrlz4csli1C5REs1LlUb4ogWqNeMa8aFaPgQxBuVhen4Tue5Aea+h9zfDjyJ6X/5jMrrIO/5C3EavX4vXmKZEDPV+oBleFfeBC+fjuIifinnz4vkatVE5Xz4joLTnTooPciE6Gu/N/gdTtmzGhchIcZHnym+az1e2yoUKY/JzHZSImCLfT7+5c3BSnp1VBCdbJCg2H5J31lsEwN9izPv7+aNJiRIi/otj/r49+Em+e5d8hyVy58YmEY0bRbzw24sVN8L1qgoHBaFzrToIe7A5ZouYGDB/LtaIYCQdatTE05JGmhQrjjzybSZkwuZNaC/5GONao3AR/PdCTyUW6n73FfadPq3S4q/PPodO1aqj/ndfY+XBA8qtaI6c6NOkKabv2IGZIoyZ3tj6u+LFVzB48QIMnzdXid0wEURdqtdE33mzcTYqCjVEHHepWRsVU2ARNS0+NJrbR4/50GgyMKzhzORrGHcJ2Hv+nGrdYAH9ZIUKYryLQdiilQiDXMrIJL5WG7afOS3C47gSKQ63C9+vWYXHfxujDITcmTMjX/Yc2Hf+vGrFSIwq+fLD11hDJlYMiB/XrVG/yTExeIp9NAKWfr2RL3wopm3fhs0iOvaePKWMiVJi3PwuRhIN3c8eayVGkNyLzapqY3nuhLbP4fLAIUp4kGkdOiO4+cOokDsPOk6ZhGqjPsXi3bswWQTVx2IIbzslhosmSTjG42cx7K/YHehcvQa2vvkO3MM/hGPoCAwxurRxbM3/Zv2tao99vcSmW/7r07gp/EWczN2zC1+y9UTe+6v16iM/WzQk7SSKpLUccs7Wd3rBHT7y6vbhp0p4kB61asMucWANOGvaX61bH7907IpmIkopTJiGRq9agVmSfj7+bwlmyjv3kjH3FFtOncS4TRtQXr6BEHl+9iHhcA/7EMeDQ1BdRAUrJbbIt9pnzizV+vFY2XKqBYCGPmsb7xexyMoFXxEQZXPlxiX5ZjfL98/nPHLpEpy4fBl+7C4pRMba1bgc5jMKCSNIwtry+ls48H5fDBYjn8ceLVMWBbNmVceZDtgS1qZipUSFR0Jccg6v55S/dsmrkkSO/SDp4xXJC8Y92w5Z5N54r/vOnsOhiAgMa/4Ivm7TFk3l/kZJ2izx8QcYv34d5uzYjg//W4wlbO3VaDTpAi0+NJqMihTY644ehU/fXrD0ec+z9X4Xlr7vY5YYhz8++TTqFi+pjL8vlvwLy3tvoeCHw3Ei8rJHlAgxTgfqFy6CrmLsISZG9e33F4OyeI6cyrhj/+2Tp8+gR81ayl9isDvDgudfQM7AILmWE0MXzocl2BOnQiI4Dp0TESTunWvUxFMVKuKhkqXwfN26qoVjtxhSQYNDUVSMy8Y/fIsYMY79bD4YIYZwoSxcEuMqJyXeTX/6DiMWLcC6w4dUa8kfHTujWbnyctSCc1FROH7Z0xVFkzjZxGDjYOC3pk/DwHlzUOnzj5Bz+GD1/ENkn8YcWyTea9QE5UQY2g2RSjhQuVLefGhbpZp6d0xXVQsWQseq1a8/iFnCpAFb6ZMPr6ZTM63276vGoHhDY7TnX9PQ/feJmL93tzJgf376Wbwpwodihy0oBy6cZw20cca9RUn5Nqfv3IFe8g7fmzkDvgNDUOjDcFT4/BNsOHJYvZdsmbMg2Bhzwe/Zz0fEhDwvGvjPTRiLFr/+jD3nzuIDEXLHxXBnq0kWf38RHpfwz86dqgsUKweYS7CrVhxyPr/zhBUe9JGZAofpRb7fYfKNMj7b2YqRCGVy5ZJLSlqTja0qvpKH5RsyULVSqHFiiSGi9OGfvpd7Ha62S5JXMC08XKYMimXPjk5TJuH1v/7A4r17VEvvr8+0U611DM8VE4u9588aAWk0mjuNV66i0aQzQl/NjOgsOaXQCZRSJkBKQT8xjOyyHw2H9YoYQBcwYoSUnOmT1Op2xTEWpy+LgPA2CrygsVAlXz7M3bsXM3duR00xEJuXKqO6qxy8cAE1vx6Fc+yqIf6WvNAzbgwG2UWxIWGz/z+7UBXJmk0K8uSPR6SxuufsWTEiItWYDQqJotmzobCEkxgHzp/HkYsRyi9rZ2lY5Qq6/vp7nAGLY0EuGf3LGc+iEsekrnG73I3drsgpEXNHxPC8yBmSxI5njTbHeeTPnNnwAWUMsqadA5vzixgsnyePctvM8R1iiJbKlVulj0MRF7CPXbiEsuKnoPjle91z5kyS6ZSwG1/NAgU9NfMJoKBheqSopCBhDXs+iRtr6+MZxHeAO93tymSvCIiT8i2zOxSfCYUBDfsAirQE8J3x3Um81ViP8iIu+fz3nT+Hw5IO+Hz5DbHLpPJr5BFV8+dXLaTrjh/jPSgxw3fGvwnhd3kw4rxKTxS6fFeJvVtC6bjh+HFERF9B9sBAVMtfALskvRyXdMPrckwRhWfD77/xdLuSNDirx0soJmmUIonhVs6XH4Fe8aCw5vg2il2mGd5f3kyZlZBOKeQZ3PluV/36lZDnURg2SynAWUGUXB6JWFZRc9nlLz/oi2LdsWw8CIt7hzzsA3BYDiE8XCswTbpAiw/NneVVERh5st4Pl6WN7D0ohU5RVftK40IKj7iN8K9KsfIPj5sbizEXN6dYSfgXVkxFLObc6Yw2tcRHcmEB3PWPySJAdsBhj2WfKE/Ntr8/imTPjq8fb43HypUzfGuS4m4VH5pbJ72Ij7sdVoLU/PoLbDqwT4mP6S+9ilaqpfPOkabiIzg4D2zoIMqwtdx/I/j6epSWyymbUS4mFxvLVdlYjjqcJ0SUzJMC4TdYfecjLMwzmEejSSOUKafRpCkh7z8Dq62fZITVlXhIqssGM0kpcNRfU4AQb+FBYzoxTAHjcu6F2zIS1qM/I2xMmq44fqfFhyZl0OJDkxAtPu5dUl18hARL+YiBsPlUUuUft4R4u9tsUtRZ1MbWK5aUEkfV8pPQnyoTveE+3e2cqtAyXlTJYAz5cLdxVKNJNRKkRI0mlej7fn3JTL+Hr09l1V/cW0wwcxQBEhgYiHpFiuLBkiVxf/GSqh8vZy7K4uenMlZvLsfGqub645cuqcHJC/bvw7JDB3FB9pXwSNhvmE3zDgf7DbyCIeF/Ga6pihYfdwdafGgSosXHvUuqiI/QPmXhtP4MP58G15SPrJxzu1AoR07VfbZjtWqonDf/TU0rzsUoD0dcwNw9uzFx82YsO3wQdq4Lw3LRu2xluel02uX6g2HzH65bRDSphRYfmtQjNNQKR2wf+FgGSFLzj6uBIZLBZs2USc1qw5mMKDRSilORkRizfi0+WbYUxy+cj1/jw7/cnK6vEBn9Hj75JNUWOhRD83P545nO5y7l/PnzJYOCgs74+/vfzSO9F4mx8Zrx+7aQNMHpf2bLlvRcxJqMwL6bFaTy7uvIn589e3cnFy9eLOzr6xsVGBh4znC6G5ko736Q8fv2GBD8ohRII2G1Zo3XA0DKxyxBQVI+NsA7DRupsU6pwdJDBxG2cB7m7tp1tbeACYWJ07kETktXDB2qpwrTpChafGhSB9V0bPlVfgXE1eIYzcAviNj48NEWKb4eQ2Jw6sbBixZg2OKFqv9wXDctQ4RYXc53XYPDP/Y4am6WAQMGrLVYLCPCwsImGU4ajeYeRfKDKZIfLJH84FPDSZMYfftWhw9mSRmUL65SjuWjlFctKlTE148/laIVcsmB68G8/tefOHHpYvyeAxQhsfZf4OPfQ7eEaFIKLT40KUvfvgVgc8+WzKsKM1JfH1847Hb4Wi348omn8EItVv7dGWbt3oX2k8bjwpUr8OGaFi4nLDZfyfAdx9x2dwsMH77J8KpJJlp8aDQaEy0+bsA77wQiyH8c/H2fAodZmEhZ2fv+BzC8+SOiR1LHLLsYGYWTJ44jT548yM41WZKAM5Y9Oe4XbD561CM8iKey7gpcjs4YPGKKx1GjuXXuPvHRq1dB+Pl8C5slZ7x+k2417dx82F0/pPj0rG63Bf3fLw2bX0fAPgthH6wwjtw8nq5KL8KKtvKxs4uGXTKm/hg6YpHHQzqmX59HYbVMl3j7xD17h0Otgju6dRs17SE5eDECny1fhiWHDiLa4US53HnQpVo1tCxTBj6cjeMW4dSc03Zsxx/btmHXubMI8vVBs5Kl0bVaDZTMcbUWKXTBPAyaPwdWHz9JFvIf46oG3Tlfx9DhXxreNMlAiw+NRmOixcd16NOnLHyt/0kZmSeutUPKx1pFi+LvTt2u27Xq0mXPKvZZbqH71aWoKKxasRInjx9Ta6tw2uxs2bOjfv36yJUrl+HrWiZv3YJOkyd4VrU3ewz4+ko5GfsTBof38DikIiEhZWBxd4XbWV+uHwiXO0Is1v/gwI8YPjz+4kDXI6RvmNiEzRFrj4LL0gWW2CD4Bvyi7ik25kcMGfGT4fP6hAR/DT/fqhLOSbH12t6xVqB+75WCT2A7uJybMXjYdLEZfeCK+RS+fvURE3tO7rGjPJ90v9ru3Sc+OP+1xbUMPrb8YrRHyPcaKneZRf6+IYIkL6xiZMbGvIChH/yo/IeEVIDV1VYs0DLixyVf5h44Lb8hPHyfvFQ/uGL7yEstLR/cPjm+Rz6GZnBbYiXMSRg8fD76BzeSL3qkWNb1VYZisSyAw7UIg4cOkd9e6sdAhRn9ONzW5pIJZZUP6oSENUPCWojg4HzwwTjxxSlnJSzrXjgd45EjzzC8+26qjU1IEfr1aQdf2zg4XZ5cSgx6zsM+p2t3NCxaTDmR4PlzEb5w/tXMzMTlRMGcuTG7UxdUzpvPcEw+f2zfpla8jubCU95hKxEkL/++pvj4oUfgYxw7eOE8Gnz/jRqwbpM04eTUhVyIy+4IwZDwocqT5oZo8aHRaEy0+EiC/n1qSYH+r5TrQXEVc04nvm7dBi/XruvZT4QDR49j7epViI68rIy1TCI+KBry5UteGbl33z6sXL5CWXoJW1RY6ZYlS1Y0aNQQuXPmNFzjE+2w4+Exo7Fk756rrSCqG5ZjBnz8WqeKAa6mF3YvEkO/IhycUtj1N6yYqISDj605p4pHZOQoKaffVP779Ssmx9uJ7VZV7pNKaROsMeMQNvKEOt6/73j4+jwnouES7OLH151F4r5JVTjGxoaK7TVI7LIgOO3PyVOpJQ8qu+ofDstBudmpGDx4rSec4CUSp/sQYz8mx8SudDcS/zFiNf6BoeFzlB9CG9Tqkvigsuw5JG4bYRe7joKJ13HZB8HfNy+uxK6Ua8XAx9IUTvcEERJ/o+/7LSReD8i5BdULc7vPSFQWiVj6U4yTuuLvU3kG9Qxbc6X8nSPxH4ABwe/C5lNZ7JdzcGI0bK7X4OeXSeK6QeL2sVyXldp94e9TVp7DcbEpB+LiRV+JSxd1z7D4yf0ck3jOkniKgZb6JLAA7yLUh+aOFiP/L3k5FAJdxMLkSkxyzNpRiYD+wUsR4LNNEu2zIjg+lcT9hRiuPZAlYC8G9PldAmD1xCNiGHeW8/rD6pbUahknT629vNh5kqH8Crftong7HZehQBKL233K2IlPSHAHWJwxsPr8Ln6uiEgKVS/e13eBHDsDq7OUJLqj4tOt4ul2nxaBckYSybUiJj3Rr/d98tH/IkIqTnjkCsqEda++EU947Dh9Gt+tXW28mwRYrDgTfQU7uSjZTRIlGdTozVuuFR5EPUeo686RjNikWPYc2PrG22oRLCfXwCDM6Gy2IRjQr7PHQZMcrFZrjPFTo9Hc23iNmtYo+vQpKWXQAimL4oSHjzj81eX5JIXHoeMn8ce0aVi2eCFir3gWhmSrRVRUFObNm4fp06cjgivTJ8EVux0HLpxHjoIF0PrJJ5A7Vy6xU43WFgPatpcvX8KcWbMw459/cPbctXMEBPj44t8eL+HZatXF9rV7HNkS4ufTCo6YMbKXSGF+m9jQTARGRZbbYnuNFZHRCoPCf8WQ4Q9h4BArgvtblPBgF7aQPvMkkgekkP+fxORbsfGmixE9CL6Zj4tNZUzuEP++E+DCG2/4wxX7pdhab0gYxWGNfVdsmRXygPrJi1qDkL69Db/iWyJlQV6x3bgS7k9wWzoiwH+22JKz1aLI/YMXSnzE0HC/CbfzK7E/Z8oJQ5DJ/wRCen8rL9AmaaC1iITO8LWJvYkOYnccgdV3icT3XbEF+0u4D8NmlXOdH0g4nRAY8IfET8SHO0qufdoQHrRrLkjsKWis8vthcesmjh2R1X1U4rVKwuks9xQudmo9OGOfgs0ySK7VHi7rVJw70wu+lgixfUfIPf0jtu8ACasygsSuDQk+KgKqCG83NUn5hHOnMVs+fH3yy0dyAtF+tfBh2DFJQF3kRf8sqt0iavAfuDO9BGvkdnnJWeRlHpGXtsYTgEVEgcUtLyVKwvgADtePck5j2GP3w+pfG+fORSJbpmUiPmqKgtyFIcPKi+rsBF//X1TGYne0FAUrCS4R+gePlsTVTT7iK3K9xhgcvlZedFtRwRPV8VjHE5IIIkSgLBR/VonnBxgWfjXhp0dUjUHMalHjFeXDl9tyyzdlw9xuPdC0eAnDk4c9krk1Gf0jjp8/e61IkA8qd7YcmNf1eVTLm9dwBCJiojFu82b8sW0zjkRcRGY/XzxcpjxerVMPhbJcbYLuu3A+hs/nmkmJJGmJk83PD6OffAadq1YxHD3sOXcW9b79Sq2irD5obi7XOdjdNTBixCHDmyYJQkNDQ6QQe5AFW8KaNc29gdvtZunOwqqkpIHF8vfurdTSXBcxkp0Oh2PY4MGD9ZTChIZttkyzpDy/XxntRP6OadseXarX8Ox7cfjkaaxesQLRl8UMYC+NBLDLlG9QEOrUb4DiBfIbrsDJy5fx26YNmLhlE9YcE9tTLdsh+TFtEvnb+8HmCBGhs3TZMpw5e1aJmYQwD8+WLRsaNmyInAlaQhxy7JFfRmPBrp1XW0DYcuCw90h2t6Xk0r/vI2KZzpTwLRL+MrGT7hNXN4b3yYEobITNJwBO559w2z4Vg2sJ/PxziN01Teyu1ur8kD7LRbzUR2wMbbayYnj/Aj/f9km0fPRH9uiPcN7/M1htbeS6OeVBXJJQjsizK6/sRbtzOIYO7+tp+fC7DzGxRxBxuTRGjYpR1/Lzqy823U4x6ruL7TlDrpVD4j0Zg4a3NeKzVuIj9mLsTrErGojRL/aSTylJB5uRydUYfUZEKAHhinlZvqBgudWCcpbsu7dLfIpI2sks97dMxFcjsWO7iYgYrewnh/MVuedv8NJLvsiXa4b4e1iucRI2Z02EfSg2b+9f4B/QWdw2ytPLIvEqKffSC4OHjpRj/8lzayTPROxd92wRKxa5VrRc2ym2rNxzzEfKPk1F7j5rgbUMPqL6fH1yqQ+PCcxjUHr+xsQshs3/GYSFnRHR8I68xI9Z6y6JZbt6HP7+nrnbY6LfQpWaX2LT+iViWDdQYTldZ8TLeUk4ZZQfh/0NeUFfSOJqKW5/qwThch6SRDFbrvGyXCO+5H7vvfwI9PlHEkQNiUekvOjtkuBrq+4+MbHfyjmvwxHTXATRTEnQQJR8FMPC3zPOTp/07/OmPOPPlPAgkrH+r8n9+OjRlp79BHy+ahXemjEtLlNUOJ3Inj07xj7zHFqWuCpYfly/AS/8NUWFGefXxOVE59r1RFC0lm9RvhqHE8/8PhF/b97oeefeSPhNy5XHn5LhZwsIMByv8uXKFXj9zz/iNyvbY7+QTPUNj4NGo7keAwcO7CzGy/uDBg2Kr+41mnuZAX3awWKboOwP4rCjTdXq+P25jp59g4PHjmPtypW4EhWZqDBQoiMwCPVFGBTJn0+JgY+XLcWXq1bg0LmznvI0YbnnDY+LBdrr/mboX6ceVojAOXX6dJLXyibio0HD+5AzWxbD1VNRV/OrUbjE9UFYHvN6dsd2+FxpiLDPLhjeUgbP+NGJYjBnVXYZr6fuQbDbD8IS+wTCRm4SI7qL2FA/iOHtK2Jjh3gMEhuuqBjc58V/G9WdfUDwJLG5nkXUlWhE2yvCz5IFQUEUMbSxQuRhThZBsE5srkxil50Us38LXKgjdllW5Scm5gMMCe8t4sMjNMSeEBuPtmCEEhHyXEXUPI8hw36Wa/WQOHwj9qePGPbbldEf4F9Y4nNGzmsNn4ANIoa2IjCgKKKj18Lq10TsxCj06pUF/j5zxW89cbfLi/lX4l9GnkFR+PgC0bGrRQDVNYTZLGWj0NZ0OheIyOmOAX3nISDgQbnHc3DHVMWwT46KoMkKZ8wS+PtVVTZu9JVfMXhEVznfjb5968Im4fj55ECM/ZTcwwF5n3URGAhcvjxVbNFOKl6pSAKL7i6BKnLbtvj3Nnkyv34j9SbCs896vtzJk682G3/0TiDOB8yXD6CBJOw9sAU0EFdP22RCYUHMMCZNYjVw0tciZhy9r+fBIuF4coTkhHMn4UAnZ/Tf8nE8rD5ItwuZ/QOx7MWeqJLvaq0M4WqrW06dhL9kWIWyZcfkHduw/eQJZPLzR4tSpVVC/PfAATQtWRLV8ubDmegYPPzLaGw5epjVaZ5A4uGW7zcQf7brgIfkfJPZe/fg/Xlzse3kcckfnMiXNSteq98QverWRwAHyyXCqcjLqP/d19h/1miR4eZ0bkOkf2N8EnY3z1ev0aQIoaGhXdxudy8tPjQaL9gdx8fnYVWBJmUgJ11Z/fJrqFGAldsiOo6fwloRENGXL6luVQmhEPDLlBn16tdH9pw50GfebLxTryG+Wr0SnyxZfK3goMiRzScgQC7puaYy3E3UPtCr6YPoW6sOVongOc2WkISVewJbQnLlyoOmTRurBYDJW//MwOf/yXVpEBNVUed4FkOGs5t66mDaShUruhO1u0xofyXmx9seNO2txG01j+111Sbz7FesaJEwHSqcShJOW+M490lScbpRfJK6H57nba96wrFg4EBnXFzjx59hWpIM0/R7ra3pwYzPjWzkFObaFKe5yrcv+eJwjrdF7ZaAw34a5yM/wqhRd/NiajdH6Lt54fJdB6utkMr0xNivWbgIlr30sogMyZQMJm/bii5/TEZ0VBTeb/YQRshGvlqzCiEiFM5zXnF+QMx8JcPs0aARPnzoUTz062isPXggafEhGeKs9p1xNjYWXaZMxuVLEahZohQG3f8AWpQuGy9DHf7fv+grGWeH2vXwfavHEcSWJS9aj/8N09hqwkyV57lc0bChCsLC9xheNBpNEmjxodEkIPS9/HD5bJDy0bOWh5SP9YsVx4IeLyHizBmsEMM/6lISokNEgl9AkBpcniNPLrz451SMX7cGY9t3QpGsWXH/T9+rCj2TQCnPPnq4BR4oWQrbT5/C5tMn8VLN2hi7aRPen/23XF78egsM49yhj7TAO9Vq4r8Vy3Hq1Ckpaj1x4fX9RcBUrV0bZYoWVW5k3t49qvuVGj/C8Cg+HPa0mf1Kc1fhlRo1mpuEs0xYnLskx/JTmZkIhwfKlMWC518wPAAnIyPxmBj2aw/sV6ktpNnD6N3wPrSaOBaLd+4QYZGg5kbCyZMtGxZ17Y6Vx46i+7Q/VLjxMk4i/jrXqYsvH30MbX+fjFnbNl8VKYwLu6GLACqeMydyZ86K3adOIiKK0xUCL9Wrj29bPal+m3T743eMWb3SM5Ugket1gW1LaVguy9XvOFIo+EqGX1q2xkOGDJGb1WjSD1p8aNITISEh7/j6+g5yOp1bDKc0haXaAbgzj4GzcpxIsNvRTgTBeyXKYMeObbAl0k0qrntVg4bIkzc3np82BRPWseu9G7WKl8RSKVtb/TYG83bvVOUb3fn/xHYdMP/APnz33xJPGcbyUsrNxlIeT2nbHmM3b8S7/8zwCBbvslQE0eIXX0GT4sVx/vx5rFy1CjExMahasxZKFC5keLrKnrNnUfnLzxDDweem+LA75mDI8EcMLxpNskhg0WVAPINt+qkBz1T3LvePGDxstnH05ggOrgwfhMjHa4XDORWDho43jtw+7H/ndjwCl8spH6pY1HcBoaF54YqJ1/JRgy0fL/ZUs2QQzrjRcvxYbBchwVyyWrFS8oiBtQf3xc8ECcPwsaGh+Alp0hQtSpXCuhMn0P3Pqdh4iBNa0JMbxfMXwNctW+HR0mWw99wFvDdvJubu2onImGgJM7FWEi/kGhWKFMMMyZC91/5QLR+bNl7NuNny4bTXwfCP7kjhlRAx7nKLcbfAYrF0DwsLMyZH0GjSB1p8aNIT/fv3D5E/lQcPHvycx+UOENK7hhQma1RzAo1+Mdjb1qiJiVL2nDl3DiuWLVMzVqnDhuioV78B8ubLje7TPC0dqiwyN/HzduOmCOG2aD6WHTyA3IGZMPKRFvhzx3aELZjr8ZcQESH3lS6Lqc91wK8bN6DXrL/hFLeggAB8+2RrdKpa3fB4Y/aeO4tKXyQUH7HzMGSEpztDeqJ372zws42A1ZIzbkwqzQO3m92PVsLq/zPCwm5vrMqgXuVgtw2Ezc8fLvtsDBr+rXEkZVDjhP2egtu5XJ6xGCh3D4mk1AyGZzaJ2WI0NlXGq9v1KnLl/wlnjr8CP/+ciI3eCLfvJlicbcS3nyTEWQgbxmnIPH3hypV6TH7VEvcLkkAdkhN8JGH5SkYxFFa/QWJcvwof35xw2I9Iwvoe/foVhK+lp/roYmPnYvDwJejTJxd8rI9JAikp7lYJ57x88TMw5MPdCO1dFC6rJE7b8+qaTucy+fdP5L78GU5nbgN/v/KIjj0uEd8rr6OhxHMb3FYb/HwrSByccFq+UgvGhPQqA4tPZ1W773L+jcHhK1V4d5LQpj5wNpwOX59HVeuEZLCZ/f2x9MWXUdUY8xFPfCSWMXoxsFlzyVjvRx/JRL9bvQpXRKf93qYdnihfAYcvXVLNyaVy5JItO85ERuGhsWOw9cRxPFS2PL57rBW2nDqNZyaNx2W2cCR1LYljyfz58U+7DmpxQ3Ly8iXU++5rHORUg3y+rJFyOrbCjsYID5d3eefR4kOTntHiQ5OeSBfiI7RPSbiwAhZrHiU+nE40LF4S87p1R6DRwn76zBns2L4dxUuXQZEC+TFw8UKEzfwbPoGBeKfhfXihZi0xa9z4aMVS/LBmtaeCTsLKJMeDfHzVwroR0Zw8M0GLRmJIGd20XDmMfvJpRNsdqJDHU/7dDAv378NDP/8oJo7EI058OMZgyPBuhpf0A9dNs2EdbNaC6iHC/alEOrs8q/ZSxgeIm13svobqmJ//k2LPRcs7WgCL7UE5+xJ8/L4XcRIt9l09se+awGbJIjd+Vl7CvyIE1qtrhPYuLvbdS/Ic/OCIXR63+junqrW6W8g1C8v1ROxY9opA+UfCuzqGtO87heAT0BIu8aOwHoQ7ei6GfnwYoX2rS7r5QuLXSJ6vHLKMF9tWxE34GLz6ambkzNZSwq6gms9crstybG5cnDIIN6gmzoBICYhz5/zhtrwhH1t/ucXf5asfIwe6iGEZJkJiJfr3+Z+qtS9X+qQY+X/KR9QaTut6kWIt4WOTXIHpVMK5fNlXhcM1PtyW7hg40AKbi4u/cC5m2dy1JKwG8LOegZ/PGEm0MXLNORJORfgG9Edo8NOSKDmvMxc85FLa/GBzSPAl4BCR4na1FyHRXxL2V/ImfpYPpSacth3wiZktCe5FESYD4eP+WM6zwOrzIfz9+0viby6KPX0ksrDFDljc7FDq2ZfM6HJUFH5ae9U2zpMpM+oU9AyuU/efKG50q11HTZ9b54dvMHLRQly8cgVO+eieHPcrLCF9UHTEUDwy+geU/ihc7ecJH4TNImjskqH+s2UTKnw5CnkzZ8ZPjz/pERCJwetLZs04ZQ/wDKAjk7ZuxkGuL2Kex0yV87KnE+Gh0Wg0mgxGWPh+KUc8U7oSKV9WHz2M3ZydyiBP7txo3LixEh5kYNMHcLjfAGx7/W3M2r0T5UaOQIWPRqB8zjxY+PwLngV4JZzImBicjrzsER7kRsKDiFBYvHcvSn4Yjp4z/sQxjrW8SWbs3CHlstHqYeJ231pPk7TngIjBQxJ5z8Br2nhO6yW5l9qy11/+DoXVtlBsuUZiwx2HI7ouQoLtCPJdIZ4bwG7/R4RHO7HD1qF/8DlVIeyyUFi+Jee+K+E2w7Ohfgjp85+cc0jsu9fgtMyQsNdKeJ/D13JWjn0htqeP8hOY9YikjxFy3kaxozbA4hoG38AVCOkbDIeTs3xlFXtPRVV+FxQbNB/6iijJmfW02K0TJcxcsLunyfWLws/vHfTv+7LEMxkJIX1w94kPb/jRu91LRZU3lDt9WwxPhyQIcUM2xCKnCI1cRjed3zF06CL5HS7WLCW9Oj0BLjWLgMuWw9iXcKz+GBy+XMJ7VBKmiA7363LNJfD15aCHznCiAfoPPSBxCFcJXdWou2ZIfF7B/z6OlgRrUdfnvNJWS3MMGv4Ehg/fhLBPzkkUOkiY/MrbYUDfoZKmWnmm55UEHRZmrIqXDjh57icRUJLBGklJ7vGrlcuxYN9etZvJ1xdjnnwalweEYdDDLVA4R06+EyUClGjhyuIuN1qWKiuZ7W5sOHFCUqXn+atBbYSigBszvLjfbGC6evySZMR/bN+OwvnyIXOmTOCUhpDXzfA5oK9Unrx4uUEjHOs7ACu69UA+ESpk99kzCOX6IGYBwWvY7Wfgtn3ocdBoNBqN5qZhLebPqrwjUrbYY2PxwZJ/PftJ8P6cWSj7wTBsPnoEhfPkwYzuL2LDqRN45OcfUSBHDmx9/S0Ukr+qjEsOcv08Ut49WaES/NniIuXhkv37UGj4ENz30/c4cjHpxQq9OXjhAkavX3u1rGQ57HDsEQNcCtB0DyeY7SF2YAv5tRYux1DY/PNgyJCdYqd5Zp/hfVndLyN08GNio/0u+4/B389HhIAcc/fBsA9EhFi/UILAJnagxfcheQZXX4JbRE1FcJGyhogRE82CfHLeN/I3TN7BNsTG/idxKARXbFNJCzVVunBbJqlu+INHTBVbMj8GDi2EIcOGY+iIf8V+YRw8YbvcIzB4+AcYNmyD2CbNJE5/imHzhIS/VoTHa3KxzmIwNcJLPdmrPUMgqeeuwKqMRrW5PJar6QaL52W4XHyLhpskNj/skQ9nttp3u/uJwhVVKyrSJla0JwQrMmeOETcOVpDEZm2AsP5uEc0z5TzP9GYWV4yad9lq5SJCD4uv45JIvkOsPYJjF+RcChU5BxHiP0YlNqu1tVzrWwwc6Kl6V/FxR8ORYJVozk/tdr8HHx9f8RMs4dlE/vRKd01r333HuaBfhkOehXomXJPHiTYTxmLbqZMeP0ImXz/0b9wEh995D+7Bw+EcEo7I0EG4HDoYMWFD8WylSmpVVvWMjBdwc7ix+/wZ1MmZC5fe74uosGGIGSSab8gIuAYOwZ433lbjRAoYooOcjoxEi19+xnn563kPgvrrekvE6GGPg0aj0Wg0t0COvFPEXlgaZ0T6+GCsGPCTtiQ9Z8gvrZ/B8jfewqa33lWzV7X6ZTR+W7sabjH2nyxbHvMP7MdjHO/4XjA6V6/pqchLDGXcyiZl2umLF7Hk4D5Mbd8RPz79DPzYXUrcl+7aiffn3rjhggPVX5nxJ85funS1rGQlocv1qeoWnn65ahs68KzYVfVkayrGfgjCwjxNP5wW0/Rjd15dWPiK/TPExGwS417u07IM/ftMkQf6o7LtHM45sPr+JPfvb/gmPmLXsX/5J3zPIg7yidtpMU0uyX4jsf3uk/MXyPXniy33hecMa0/0D54r23wMDnVj+CC32Ie/gNPfusVGpcBTmyVU/LyP/r2aid25EL62J+Xa7G/3g9ibJ1T6YktIgQJyExmDDBPR62CRF5VFEomnE6W/f6QkgBjZssE/xoYItwMjRkSoaXOPFcgibhbE+F+RhOdZQCU01E/OFXd/KtjL8jsbskqCje8nSM4LxOmYKHzyyRWEvpNT/MsXbeyTd9/NJGLFX863qLDMhH0VC/r04Qhnq3GtKERFBSKHzQ8XJSnu3Xsxbh5mjiHJkSMWFy/WgtU1DX6+2RBt/wdDh3N8SvokhF3MrBPhdHnEnmRWgb4+mNml+zUrnSfF15Ipv/bnVLiZmTIjSC5GJvt20wcxstlDohNvfC6bvpv88B1ORl6Wc/m//MMP2B7bG0M/+MDwlm7QYz406Rk95kOTnkgXYz5MgoPLw+ZeLUZkZrOsCrDaMPP5Hrj/OmUjDf7PVi7HlK2b0b5KdUQ7HOgzh3WfnvGVAx9+FL0bNcaRiAh8Lv6+kI0dLBRShrauUg197muC7n9NxdYjh5XwYU+A/DlyYnHX7sifNSv8JB4BdL8BL/z5B35csfzqbJA8J9Y+FT5qwWajC0I6gwY87TnaXGTv3guJrnURGhog9l0mscOAc+cu4rvvrm1S4uD1bBYfxESKbWcstxDSuxqsPn3lZbQ1nsfHGDL8XXWMcOFAm9h3JMbLVvTG2250OmPx4YdcXf0qnFApZ86s6re/f4w8azFYhHfeCRQ7NVDsVIu8dI+Nm8G4G8TH3UffvjVhdfcVhZ0JDg5wcv+BIcOmyusycpZ0SnDwQ/DFDImnZ+pd4nLhuWrVMebpZ+Fn1v5cDzlt/PYtasD50oMHVDO1gt2zGCRTLKfnNcQJu1O9Ua8ButeoiSwJ1u5IiuC5sxG+cL7KQNnzjbj51+F6SQTe98ohnaHFhyY9o8WHJj2RrsQH6R/cSAqt+VJ++auyUTb2AxrXtgOeq1LV8JQ0P69fh+cnT1DlX09OVV+mnAiCqTh5/pxym//iK/h92xZ8vWyp7NPWNspfOda76QPoKEKk05TJ2HT4EGqJ4Jn2XAcUzkq7/PpwJXXOBDmDLTXewsPuWISIy49i1Kj4PTbuFShsHLGvwWZpLu/SB27XHBQ5/xV6JiJcNInisbw0mpSCM0xY3TPh51sDrKER2KrJ7PDTlo/jtXr1ldvNEiOZtZOTUlit8LnFVDtt+zZ0njIJkbHMH1RbB2ySoTrtjkNwO1piyAdblcd0iBYfmvSMFh+a9ES6Ex8kNLgiXPgXVmsuVsoppIy8v0xZTOvQGdn8vXvwJE3zMT9h/nYpqqw21CtZCmNat8FHy5fi++XLcJ/sf/9ka3y6cjm+lX1VSSfXKpQrF9b3fA15OB4ymczduwdPj/sNlzmFPbv+ECU87FNg82+bbls8NBkCI0VpNCnE8OEnMTS8JhzOJ2QvytfXT/I/K5xi6b/+91+w9OuNTr9PxBljwb/k4i+ZaJDt5oUHm6p7zZ4Ja/9gtB73KyI5rkSw2mwciO52xthfx+BhxdKz8NBoNBpNBids+DZY/UrC6ZqpjHgifxft24vsg0PxwX/XH4huMrdrd+zp3Q9n+4dhxQs9sezQIYzbsF4Jjf8OHkCFjz/EuqNHse2t/+GTxx7HW02aYn6X55MtPFg2N/7hOzz8w7e4bI/1CA+KGIvFAafjJQwJT79drTQZBt3yoUldQnq9C6vvIMm4guJqe4iIgqDAQLxQq45qDSmbK7dx4PY5cvEiflq3BqNWLMMZ+R2X0RNmpOwY63R9DB//vpKJpp+Zw66DbvnQpGd0y4cmPZEuWz68CQ5uBF/LdCkXc8SVi+yOJb+7SJn4SYvHkFPKx5vhl43r8cqfUxHFlgqHEz3va4JvOPV8Mll8cD9e/GMKdp8+Fb/MZHerGPsMnD7bzphgRqO5bbT40KQNHMfi4/4BPkZ3LGa0Jsx8nU74BwSgeoGCaFayFB4oURLFsudA7qAgZJdMOGFCvRgTo2pojqpZPA5g/t49WH30CC5x5iqOLTGbiQlrbZiZOuwH4XS/jKHhs4wjGQYtPjTpGS0+NOmJdC8+TEJ6vwOrz1BYLYHxZq2SMjJ/tux4v3FTvFi7DjInczwjOX/lilrEMDkDybefPo0hi+ZjwuZNUgxLOexdblJ0OO2b4XR1zWgL2GnSP1p8aNKekD6tJJMLEVFQTwkDZnreYsTEdDeP8S/9E08zcPzM0sTb3enYBqd1hGSk4xAW5hmEkgHR4kOTntHiQ5OeyDDiw6Rvr5rw8f0BNlsNJUK8y0NDlFTOXwCPl6+AZytXQZlcuUSQJG+MiAmnlv/v0AElNObs3o0LnOmR5aR3Gcrf8iHD5fwStoDguNmVNJoUxrDkNJo7xBuf+SP7iSaS4z0pyfFRcSkmGbCPygSTJT5ko7taHBLHJEUvEIdpsAbMl4wz4XTHGRYtPjTpGS0+NOmJDCc+TLgkwNFc3eG29IWvrSi4oB3LQW9Y3tGNm80GHx8fNZOkmthFNpaWnKaXi/DGOBxws6cBSSg0TNhTgGE6HXPkd3+EDVtlHNFoUg0tPjTpFzWXddYscFwOlKTqA0uAj2SSzEkd8ImJQWb3JfT66OZGrmdQtPjQpGe0+NCkJzKs+EhIv36lYHF2V6tZW1A5TiiYFXM3g7f4sNujpExdJgH9ClvAH7qFQ5PWaPGh0WQAtPjQpGf69OnT0Waz9R46dOiNFy3QaFKZu0Z8JAYr5TL5lRclUUoUSDlYLKXFNS9c7kzyO4u4cYqqSPl7EW7LIdjcu+HGLrhi92DoR/s9gWg0dxYtPjSaDMCtiA+Xy/We/An37Gk0qYpF0qdV0ue1KwhrNLdGH6vVOtL4fVPc1eJDo7kLSKQDoEajuUsQW9Bi05ve0mATO9HKBJfYMb3p7aY35l+ebEyj0dxtaPGh0Wg0Go1Go9Fo0gQtPjQajUaj0WgyGm+84Y/Q0NwI7VUQ/foVQ2if0ujduzj69i3kcQ8NMHxqNOkK3aypSR/07VsAPq6H4XI3hMXSAG6Ulr9+stnUDB3m1Lqc4cPcnE6XuMXKzmE5uFT+LofLNhdDh951g+puccxHL/H/gbGboXC5nHC75B2r126VJHB79SQup4THNCPheboH6XoXjSY9I9/r+/Ktfmjs3hR31ZgPighn7MOwuJ+UcrGpZF65YePcupKHmbNecSMqjzPMOrPMpD+3+ON09BacFoelsLj+gr9lFvoNP+nxrNGkLUYq1WjSmJA+LWG1vAm35UH4+viqhZSYkd4uXPfDavMszOR2r5DM+jPY/DiVoIiUjMu9ID4iL13Avp2bcfbkUXl9TiUYCMtZX38/FCxWFiXKVpaylN3Bb8yVqMvYuXkNzp8+zmfhCU+Sh4/NR8ILQKFiZVC4RFn43uRiXZq7H7vThdVHj2Dp4YPYc+4cTkZeVmsncBGFPJkyoUzOXKhbqBBqFSyEbAG6cjk1uGfFR+h7+eHweVsyum6SWeXzCAxuxnFvmCbjTbvLv4ZZp4SHbElVtFCUcHM4zstpYxDr/AgffHDEOKrRpCpGKtVo0oCQ4E6SIX4MX1seOJQ4MA4I/G0Ym9kzZ0aJHDlRIU8elM+dB0WyZUeOwEBk8fNDpD0WF65E4+jFi9h17gy2nz6FvWfP4vSli55818xQTZjCxdiU612WfwZjR+2PMLmt50IZiLtVfNhjY3Bk/y4c3r8D9pgYeYVu+IgWzV+4JAoXLyNJwoH9uyhIjtEYQfbc+VC93v3w8fUzQkiciHOnsXXdUkRFXhLx4iMio7yIl5KIiYrEwb07cFYECQtttoIEZs4qoqYK8hUqJskz5bPEc1euYO7e3Tgjf30ShO90uVFbjNi6hQobLpo7yfx9e/H2rH+w5cQJ2ZMM5XrpQfKrttWq47c2z8I3mYJYk3zuKfERGpoZrphwWG2vqTRnlIVxcF/yqxxZsqBq/gJ4oERJNCpWHIVkP0+mzMjm7y/F6tU0aHc5cUny01ORkTgmZeUyEdGLD+zH+mPHcfZixNVy0jt9m+c7HT/D6v8OwsIueBw0mpQn5Utajcab0P/lhjvgE8noOsWvoREcDgSJqGhbqQpeqlMXDYoUNQ7cOltOncQPa9fg1w3rcO7SJU+G6p3B+ogQcTrnw2npiaFD9xqu6Z67SXxQRJw8egD7d29B1KUI1b3KIgVhzjwFULJcFWTLmcfw6cFuj8HWtctw7tQx+IgArVi9AXLnv76xvnvLWhzYsw2+8r6LlK4g4VaLJyzYrevEkQM4KHGIpHCVYzabxCFvQSVEsmbPZfi8fTafOoG2kyZghwjleFkuvwW5Zp+GTTD8oYcNx/QBDZfjly9h26lTmLN3j7i4MbTZI8gReHfW8nMl6F5zZ2HUsqXxKy+88c675HnkzpIVczp1RY0CBQ03TUpyT4iP/sGNJSn9IBlVWZaHcbCslK1a4cJ4s34jPFu5MrKkYAttpN2O6Tu249Nl/2HlwQPXVtr5SLnpcMoBy8sYPGy24arRpBhafGhSB9bkOGInwt+nJexemarTiUAxIAc1fxhv1W8Yr7YmNRi7cQPe+Xs6TkdevlqzQ3xFhMTaNyHa8QhGjmQ1Z7rmbhAflyLOYf/OzTgjIsIt6YCtHIGZsqJEmUrIX7gErEmkBbaObF2/HOdOHlVdpCpUr39D8bFj82oc3rtd9egrUkrER/n44sObmJgrOLR3B44d2K2uRX9+/v7IX6QUipWuKL9vz+CmIKb42C5/4wlhMWYtFB+NmmCYfA93mlGrVmDIooU4FRXpcWBXDxYR8ve+YiXwZ4fOyBkY6Dl2l/HH9m1o9/tEOMQoi/eODJqVLIXX6zZA3sxBuHAlBquPHUGx7NnRsUq1VM/D7lXuavER0ruGZHgzxOAvGK+VQwRI2Xz58N2TT6Np8RKGY+qz8shh9Jj2B7ZKuobkmXFQkLjdZ2V7EoOHizLXaFKGJKp4NJrboF/wG5KLXoTN0tLmdMOHGZhkqpXy5MXq195AVOhgvNeocZoU2h2rVcepvv2x973eeKCEZOYSD6sYF1aHi8ZuVd8cWY5bQnp/JF61EE8FYqOjsXvrOvw7cxJWLvoHJ48dkudvRdEyFdH4kWfQqPmTKFiMC/QC58+cxIkj+9V2VgQKu1zdKkm9zJjoKzh17DBOHD2gWj4oiPz9A1GmYg00bdkWde9vidwFiiA2JhYHdm/Fktm/Y9n8P3Hs0F4pf2mM370ciYjAKXbJYA2/quW/Nz4Jp9wrx3c4WNucEDlWNV9+jH6qDZ6qUAENixRDy7JlEXr/g+hWvaYWHpqbg6uThwRPg5/fOklbV4WHlEsv1qqDCCkbd771bpoKD1KvcBFsef0tRA0ajjfrN/S0vBBPb4Vc8PH5T+I9F716ZfEc0Ghuj7uzdAnp8wSCgv4Ea7Fo+LKrDT8ifugcyepwvIOhI0YZvlOGkN7vwtd3EBxOf5F0NRE2fJNx5OYJ6dNK4jydXTJgd5yWuG+D294VQz86aPhIn/TunQ1+lsXw8a3GzFQhhTcHZP7ZsbNkqCU9bgL7om44cRxX5B2VFVFSLmdOJQpuFxoQBy5EYOeZ08ji74dq+QrI9a82V9P90V9G48DZs7D6+sIt/t18zk7XCdjdjRAevs/wmq7ISC0fHNx9kl2a9mxF5OUISQJu+QxtyGV2acoRv0vTlchL2LjqX9hjopGX4y7kmz1z4rCqgK5SuykCAjNhy7qlV1s+ajRA7nyFjLMTZ+fm1Tjk1fJRqkJ1JSC2b1iB7DnzIFuuPIi5cgVnjh+SaxZHuSp14rW8MM6nJQ5sqaFAoSluE9GUPU9+lJR7yJ4rr8djMkirlo/I2Fg1vsQpIski/7GVIot/8rtqhCyYh6GyxWshJPI+m5QohVmduyJQvplbhV2bzl6JQizHe8ljCJR3w8HbKfHdJ8YFEZoXRPySnIFByHqdZ9FrzkyMXL7MU0YkeEfVCxbE7M7dkDdTZsMxecRKWIwD8zgJRsGufVklDafkIHWnvJ8zUVG44pDyTuDzzCzX4Di5W32yETExiJC0xEH2fBzZJaxst9kCeLPcdS0f/fo0l5fztzxQv7gEIe/svlJlUr1V8dDRo1i9ciWuSDrx8/ND1erVUV5EdFJclrzkmQljMXvHtqstIUwIqgbG9QwGj5jqcbzD9OlTFr6W8ZLR11QD69ldjLMkuuQ7ttv3S97VBkNGrDd83z6hoXnhsi9HUEBJREaFY0h4sHEkdXk21A/lYv6Bv38zxMQsleveZxzJsKROrn+nofHu5zddfeCxsZNEaLQz3OdLIn1Q3bbT3gWDwn8Vt2CxjAZKqeAnBnOM/PZXidhp/wNZxc95/yrwwXIRFuyfEau+QFo0FDUxMWIxuZ+An20Egvx7IspT0CFLFuDS5T8weFgbj4MXwcEVYXOPl/hVZaGu4sjC3u7YA6urhVjDzeAX9I2E7fEfFCRWRdRsDBn+qMchncI5xq3O5WLBFVD3RcTYePO+JvisZSvPvjBv/z48+/tEXLhwIX4fU8nTOtSqi+9biW68BQPnrGSqrSeNx5Ldu+KHK3HJnjUrprTrgAe9apNGrVyGN//6UwkQvgMVY5crWpLGgxgcvlx5SkdkBPHBwd27xOg/f/qEMoj4XDNnzYES5asib/7CSlQkRowYpJvXLMHli+eRI3c++cJsiDh3SomOynUay6fnjy1r/8O508ckmbiRp0BRlK9WB37+iRfWEefOYNvGFYiMOK8ERVERH6Ur1sCpY4fUIHSGmyV7LsRER+Hi+dMoVLycavlIKn4cc8JB8Uf27US0GJMsg319/eQ8zr5VBTZWblyHWxEfny5fivfmzVHd09gNjNAQzCSGw+innsYT5Srgj21b8eP6tdgk4Z7i+CbmJd7hUzJJXlYiRw68UKOWqtHMLOeTCDHKm4z5CZuOHZHPxaYKAoZP0ZUUnlnGJM6eXQXfc+PixTGuTVsUzprNcPWw8eQJfLlyBebs24OD/N6ZJtTJXiGIG42hMrlzo13FynihZm0UYP6ZCKPXr8Mrf/+ljHrzTTHOfvKOv2j5ODpUrYZvVq/Cd+tWY+eZM8b1jGsZz6Zd5SoYK3GdLM/uhb+m4YrqZmeVcFxJ3juff0KBRIFXr1BhTO/YFTlESHBszLjNGzF3/17sv3Ae5y8bXdcS3q+JnO8vAoHvprW8y9fr1UfBLFmNg9eHXWS+X7sGiw4dxMHz5zxdxRJLu3L/Nsnfisp7ebR0GQQ3booi2eK/I0IxOGPXDny9dhXWnziBs0xLCe5XId9ejsyZUCVvPrxWpx6eKF8BATdI+7fDXSU++vd5XTKKUXEtHZLWgsSMmNqxMx6Wd5MUDqcL6zZuxN5dO9U5lSpVQpUqVVSaTA5n5Dv4d8kSJTrkWRquHrjPsCpWrGi4XMtSSWOP/TJaidG4NEED3+4IEQN4qMfhDtHvXbE5/NbLjeSQ58oZZ5qI0Nio1j7Jlmm82FVZJYOaiVNnP0eBAvngjBknGXdjlRcwb2DatTuOiFDpKDbiv/KOfkRQpu6IiqLqPoBMgRXUxDi87Vh7P7gdU+Djv0Ody42VGbH89nwLwBHzJTJnelrOZSZyEVnlo4u48AWc1i/Ffpwvfj2tXHZ7rCo8iN3xjdh1r4hNmEf8jJP4NFfuDrmon69N+Xe4voLNMRQu2wZJP3mUG+3FTGIXXohoLPH+T52TAUleCs5oeIsPu32KfCTPeNyDP4Ofz5uqGtPueA8W9yV5od+qF+p2c2YHigsrfG255Xyxpq78AqflS1jdiyQxBEpCGyuJpRNC3q8kVs0WMA1Fx3yEoeHvSdhfi5+X5XqXpWRsgLDhW9Q1vQl9V1SzH4VMSdhjV2DH3vswebJTzp0Jf99HERN7BplQFpHWJ2GzjlZvx+7oIOGP9wSQTunTJ5d8PGvloyimPkrBIpnmd0+3wQu16qh9cigiAg9KRrZXjJJrCkt5V76BARj35DN4RjLYm4EVHS+JUfLjimVJFsI5pND9t2sPVM57tcaaM9s8JgZYDOPMjJWbyy1Wg7Mehnyw1fCWLkjv4uP0icPYtWkVroiQsLG1oWQ5FC1ZIdnjJTj+48rlS4iN8Qh4DizPlDlbXCHrcNixb8cmEQE7pawQ41My4MJi/FNUmC0WVyIvY9uG5Yg4e4r3Dv+AQJSpXAv5CxeXo55w2JUr8mKEHGehYkFgUCbxJxl5Mrl8KULisRGnjx9W18iWIxeq1vW0ziTFrYiPz1YsR695syWb8NR3eMMWGHYV4lNLNuI/s7yLX59+Bk9VqIiL8pzvHzMa6w8flG/G8/xuGrn/orlyY/Kz7eLN1vXnju147e/pOBohWWqCuF8XdU9A7cJF8MOTrVEtX361bzJmwzq8LOFG85kkgJdRZ1/nkZTLnQd/te+EsiJ0JmzehJdm/IlLV67cXByJxJPj1n5v1wEty5TF92tW4/WZM6R4SHy8SHJ5XgTi162egH8iBv0luef+8+fimzWrEHOz15H4Zg8K8lTAlLja+hxtd2Dg4gX4WISu/RbCtMh395Lk7x889Mh1W5VulbtGfAzo97xkPz/xe1FI/lVYROfyl165RrCbsAV/w6ZN2L1jh/rOzHdDgUzRQMFAIcJpyG/E+nXrsH2nR7wkFC0Mj2FUq1kT5cskLoJOR0ai4fdfY8/p01dbRfnX6XoHg4d96nG4AwS/W1kKmM2qstjhWAObf1OEhUV5jgVXlTi6MWTIZik8feASe8vXt5ZkqLsR666DESMiRGyMFhuuG2Ll47I5S4iB30f235CPwSEPvJXc2xyE9N4l1ygtbltx4XItZPXLL9c5IGHJBxQ9WIz/Aep6/fpMFvvvGXm38rJcnTDIy2Z77738CPC9Tx5+fnngTcTlYbHvssnzuwiXpSIsrtEI8H9ICr+TyOQuhz4SNy4OGRMjhZP/ebknF7r3yoKCtq1ilxaRuCzA4OHNPIFnXBKx1O4i5MOSF55LzSgR0pfNYz2UpepwioXjmCF3f0D54YdksYwSkZIPDnd5SYS1pCSpC7v7bZWA+b2qsFBREkVmuK21VYKnGyzneCkRMubcnzbYLbRmrs3JL7ouyb+HVEbiRmGULVpYzeltcZfxuFkOY/85ES9u7yrd9D29TGioiDV8JR9jnPBgi8fIx1rFEx6E3ULOcjBrEoWcj8WGQH/zMV4lWsJbc+woZu3epaYLPBMlBoMXDC3hFKbxkGPno6Iwd1/8HlUcRDqxfUd5/Ea8+T59bGJFWn/Cu+8mbU3eQZxOp1gJyUMKGrGw04YzJ48hkoP65W2Uq1wbpSvUuKmB2uwmFJQ5q+rOxC1zluyMv3GUlVS+KCtCovGjzyBvwaKqu9yhfTvURlihtGf7Olw4c0I+cRdKV6qh/HIguyeFeOC0u+z2pa6TM89NCQ+SOUs2VK7ZCAWLlpI42RApYuTMiaPG0bSBte7MQFR6VXkQNwO1nwjyLC9HX1FGMsUQp4bNLgZjXjF+CslWWMQ5u+okBVsXCmTJikLij/7zZ8mCYjlz4eOHH4kTHlHyDrpO/R1PjfsVRzl2xPublHjlEqHXtkpVVQPP/u3l8uSJH1/6l23NkcOo8+1X+GhZ8iv14h4D8yAzTHV5+U1jL3t2jH7yaSU8FHKMY9F8JT34y2ZLrNLCgMHw/umPG/OabjVqornkH+TF2nUw5qk2qgWH1+c4EN7bI2XLol3VauhQrTqeEMHHKcNV3Lzv2YvRIizenT1T0m/845O3bkahkeH4TEQCu67Fe65E0gNb7arkL4CnK1dBe7nes/KcGxUvjmzsyiPhqe5Thney48xpVPtmFEYsXgh7wjDlHijUetapi973NUHrCpXiwolD/PMb/HbVclT68jOslfw5pbmd/EuM6jTL+65L8HtV5UF9Gffs5JnlkW9ncY+XEhUerFRYs3ELJk+ciF3btnmeude7YZ7InuPnIi5JUEa5ZcDufaxQe3byBGQaOhCW4F6whATj3c0bUO+Rh1FVBAtjQcFhwvAYzrrVqzFhwgTsoNhJALtG/tujJ4rkyOn5vggrbOH+UAz4Bh6HO8DZSzvlgf2pKhxtttpwxvwitl5T9O89DD5YJx/rJoT02S4+M0tcd3ueo9iDvigpdktWeRhVDbdjyBN0Uewv80FLGSvC4NlnJWCL0Z0FLsnwraK4rxYYbmSSh+n9cvh8LsrfjYaLqODg35Ajy3H5NU6e2XGxHXvL721GJalb7Ca+jKNGPLIi0lafB+COfV4yna/hjn5X4podeW00jIxMyu2jWneeffYWa43SB1cf3N1EcHAzUZo/whGvhky+GsteeXFTsGPv96rFgQzpWwAxkAThZnesPJKYouUV/yt/P8fg8LXo27c+bO4FklgCRamulCfGNuny8nefJJ2Roo6nq3AoIlw+X0spUEOO+0mG8wsGDQuWRHX1Szfp16+JSJS3xU9tCUPsLssGcf1Kwpqpjof07SLXG6TejsPRC0PDJyv39Ej/91vIB8VZO6wqo5SC7JEKFTCr8/OGh6swY33l7+n4XgpRJfhMjMywe4P78M2jLcQw8nxjW0+dxlMTx2LP8WOmQPT4lQwwuxhBo1o8hk5Vqim/u8+eVa0qR86eubb1Q/wXFWNgUZfuqptDQl6Z/ie+YZzMGkdey+l4Td7/Vx6HO09wcHA+X1/fFTabLasUPkzYCW4yPrGxsa7mzZtnbtas2c11VL9FDuzeosZHsFWCU+VWrNFQxETi3WduFRr629avUF2ySKas2VGpZsO4aXGPHNiNnZtWy2fllFdoQ34RCBzr4Xcdo/pWOH3iMLZvWIlYMeYDxKCuJGKE3cWSIsVbPiR9tyxdFq/Vq4+aBQsie0Bg3DdzOCJCdU36e9vW+N8YkevRQP5ArsWZ5hLSb/5cDFs4P9HzmhQvgb87dY3rtpUQdoV6f84sfEbBkOD7o+H+WYtWeFmM2YRw/YE2E8bjhLn2gBc08n97pi3aVa6q9q/f8mHBE+XKK2FTJV/+uK6b0Q47dkneQLHFdYOSopfEfSTzABpVCd5R9QIFJT/rhnyZk/6UaNBxfImPvM/rTYnKMTlPjf8NSw7sv+a9SsJFZbnW5GefU+sbkZ/WrcUr/0xXlbPX+Jd8rVaRIvjqscdFABYxHK/lUmwM5u7dgyp586NMrlw4dOECnhYDde0htnp5PXMJr4Rcd0rb5xKdPnjovwsRunCB6moXD9mvUrAQ/nquI4onkr/eKvPnz788b968y5Jmr5vXJYJL8sosdrt96qBBgzobbmkPK+acMf+IgfkIy0WFPKvpkpZaSVr1hi0d6zdu9LR0MF9I+K4F5q15ChdBw/r1kTnAHxejY/D7ti34Yf1aLOd0uUy7fJ+JnMvr1ypRApOebovIQ4ewJRGRQZiOfaQcTGxMyCJJs81++t7TRZkwn3A4lsLm/+AdXcQ3tE9ZOC1vSewbwmrJITaVHVbbRnlg32Lw8LmGL6Dv+3Vh83lTniTHS/jJc9okN/MThgyfpI6HvD8UvgEd4bCLDWjpgG27N6Jcab6/crDbd4jyfxYHDkSJ25tyvKeckUmMmpOyPSJiJxS+fk+IzXlRrv4MwsN3qTCH9C2EGNdIuVY9uRZfzByJJ2ddeVFelAMOdMCwYauUnekrNqHTXUuOZZEXcU6O/wur+1OEDfe8rP59W8u5IRIWMweH3HMnDB26TB3LgCSSSjXx6NevoYiPpWDNz+WoXzB0eFfjiIaE9B4HP//28nHKjlselRQaPV667mwdP21Yj2H/LcbBc+eUIfVAqVIY9UhLlMqRU74rT5K8QhHzy89Ysm/PNUaJQjLJLFmyYIYUeE2KFlNOXIW409QpmLdjuzquUrf8KZw3L/5s2x41k5iPf5/Eo8bXoyQzj/Zk3CpTdS6Hze/+9LIyule3q25hYWHrDOfr4nK53hOqIVH3AACXSklEQVT/t9Rt4WZhoXVwzzYc2LXZ6INuQVBQFjVVbYEiJeO6Rt0KTkkLu7asxrFDovdZOPr6oWT5qihSvJxo/fhZGKfK3bt9A44e3KP8+vn5igCpiULFk+5XnRw4S9ahvdtw/NBeMQQ947ECgzKjQvUGyJknfveghKS0+GALxLT2HZNcmJAG/XO/T8JhjrPwRj07X4Q3ewjvNrx2vGLvubPxweKFiYiPG0+1u+LwYTw+4TecSWS8QDExSJ8UYyvA5ivlr6eiwZt58o1vOHbsmvNoqD1Yqgwmt2uvrpuk+JD74oBodoNia+bNYhejjeLjs1UrEhUfXNTtL7l3Tq17PSjAOPZj/v69qiXggAgqdpeKcThxxR6r7pxp8lxUFKJVfpkAOVYubz78LsZ/Zfm77/w5tJ44HpuOHrk2DxS/narVUN3TEuumdT2GLl6EkPmz5T4ThCn3fZ/kpQ2LFL2m9cUmxyJiotWUxGp8UYJ35SNpZvCDzdDnvqaGy+0jz6qX1WodaezeFCEhIf0k76tyR7td9Xu/oXxwS5mOFZKPtapURX27Zkubw+XG+s3bsGf7FlVpkqjokPPzyLfepEEDbD57GrklrS8W4fj85Ime95DIOWJ4e95vwmMSh9olS2JC62dEhBzGVhEhTJMJr0s3jmWrXr0GypYtE2codhDROl7ETtwgdKY9R8yjGPyBXgtEc1MkYtVp4kFlOWiYBcH9LVp4JIBjPSzWup4mWMHpQlkpNKvmj2+MnY6KxEO/joEl+D28MfsfdJcMbc/rb+N8736qsDp2PgJlPv0Y1pA+sPTthZAFc3HqSjROiMGXJJIbOpwi/uXap8XfS2KU1P/+W7SvXA3uIeG4GDoYh3v3h1N+H37rXew6dx4Vv/wcf+/yVEh4U1SMCk41GHcfLCzYxc4ZlbbzHSaPm/lmEymVUgcWXsXLVML9LduhWr37kSVrDjUAffvGlVj49wSsXToX5894WixuFo7PiImJUTfj7x+AKrUbo2jJ8tcID8LZsMpXq4cicpwTs7AL7pUrkaowvVlY6FPErFgwHUtm/Y4Du7dJ2e1A3gLFUK/pY2j0UOsbCo/UgONjrnc/nMpYDZC+hXu+VbiQIhcuS4yD58/jcxFTHyz9FyOXLrlm23D8+LVGksHBiAvKWL8RpmF/J2BX0Frffgn/QQNUJcZ7s2di/OZNWH7wILbIve0+fQpHRAgele1YRETiwiMRtoiQUd3XEqZzuc982bKpAfY3KzzY8rLuhAi9xJBw/zt4AB/8d+17GiFuHMx/6vLlRN+VQ77PYxfZqzhFSTxRJAPJj2753JTD0iqeaJTfrStUUMKDaXXtxk2YPGkidm/dKM/edY0AYL6XO19+PPNsW+QsVxqlv/gEP65bo1ofWVGgMM+R8Njq9H7jpljyQk8cer8vVr38GoqyJcos14iklzWHDqH0xx+gx5qVqPvww6hU3tMK4/39MC6sRDpw+BCiOS7K4BkRTxZTeJi4fR4zfmk0yUaLD82tY7MFSanPQVSeffnL/qE5Aq7WjrJWsdvUPzDPmLIvszHRwxdrViHHiKEImz8bm1RhKGGwxtXmgxl79sAPLjzKWkxm3l6ZYhwuNyqK0KlZqBAGLViA75f9hwPnzqLHlImw9OuNwpK5vslB6OvWYva+far7wvbjx9Bq3Bh8tWa1EYgH9v1W02h63Yfkvllh803ZfkP3AlJo5SlQBPXuf0yESFuUrlhdjf24cOYk1i2dg0UiRNh1itPr3iqsIbwR5pocLJpv1gq5cPaUEkuLZozHdonr5UsXVNcuiqoHWrVH1bpNkCV7TsO3xoSiKDHU878VW1DO4Xgvh/Eu0xvsKsMxGveP/gHrjhpjHhLcZ4Gs2dCibDk8X7M2Xq1TD/2aPpDsFdF9bVY1ucA1j1WuwWlwD144bzgkH4pStmIk8ao8JLiHZCF5pj0Z3+U9hdVytblVng9bEmoVKoxde/Zi/MQJ2Ll1i3K/RnRImZkzf0G0a9ce2cuXRbkvP0Odzz9RE0ZwcH+3qVNw6vw5T9noOQHB9z+IcDn2waIFaCxCuGj4UDT7ZTS+bvUkNr7xDkrklPxKvqU4pJxdc/ggyo36BM4C+eVa7VCmTBmJjltVumTPmxePPfEEHmnWDIFerZ2VxF2tbcMyMg63Z6EmjeYmuIVc5g7CxesC/T9XTYr88LxrfajGL15YCos/u8p4fWUCB5xbbf8iQAzfy1e+w9Dh7K+XdvQLHgg/2zvy8cfAEVkJw0edViucwvoHfDmLVuwEDA1/2/CdcejbtwCsrk3yLnKrzEgyt3rFS2DZiy97al6FA1JAthw/FtvZdUBKvO6NmiKfZKLDF85NvJBT79aGfg80x5AHHsS7c+bg4yULPZldnH83HqtYBb+0boNVR47iiYljYedg56RqAb3PlYy9Qdny+Ktte+QOvDog+tkJ4/D7xvWcQ9Xj1+WSNOSurabuSwdk9BXOIy9dxP5dm3H6+CHVWsW34R8YpKbBVYO3DVGaGLeywnnCdT6ut8I5uRJ1GQd3b8OJI/s83cbEa4DEj9PpFi5eTq6bdPxuREp3u+Jg72nPdfS01iXCiiOH8dzvE1W3xoTXu9VuV42KFcf0Dl3U2hGJsfLoYTw+7jecTqRLDsd8jJZvtYMxPutWuV63Kw6I/l2+6ealbt4OutVuV2zx4PTe5xO2Bsg57GbImcUS3jPHS7z411Q1bfA1yHne3a6OybPkmLfVBxOMzTAomi07xj/7HBoWSXq8R2KwFaOP3G/C98T3zOvP6tQVxbOn3NiNW0Xyu4w921VIn1lx4z347Un5tP2Nt1FcBOnKNWtwcN8+eQVX3wGN/twFC+H+Ro2w9ewZPC3v/uCZ06o8JFxjZ263HmrMTpepv8NhdBN+sX5DvFizFh759WdPWvROKxJmtqAgjJM0VSRLNjwx9hcc4LhIfuMSr0byvUyXtJ3Ud52QQxEXUO6zjz2td4w7y1y7fTGGhN9veEl9QoMrwuVerWYLYcUEy2xqIX67cr9wOM/C6XgqI09DG4/Q4Krw8duo7vPSZc/sqncBCXKfdE6/4FfgY/1KfTh2+z8YPDzx5r7+fV6FxfqJGl3JBMmJ+iWJysuzItb+GS5G9ka2zDuQOVNxREbulnDKoX+vJrD6LVJjOyIvf4/B4S9JOLUknLGwWct5CmR5XAzP6dgtpcgL2LVvKcqV+lKO9Yxn+Co/zmVqDRAfTERAQDNESxTYfJ4tG3D2/DsI8JkLu2MzgjJZEBllTOHbu5pkHKMls6nhCU++KLuDU5X8CburO/LERONCwGpkylQJlyMl53LHyAdYgRmb3GMELM5WCEvDD+7DdzMhwm8BfGyerlfy4ReQ+1v6wstxA7vjxAdnQ2FmxbiShAWfnFu5YEHVh7mgZJI/ixBYuG83+t53vzIotp09i/+OHUN5CbdJocI4GRWJ1/7+S80Y0rVmbRQXg+yVGdMxcTPH7l8HuX7J/PnxT7sOakYXoqYd/el7rD8iAonvmZm3y3UELmtDDB16WHm6w2R08WHC13/+9DHs3bkZF89LIUgHfhY58qBEuSrIlbeA+IqfNvj5srXk7Mkj8gknU3xsEvGx7/rig9PuHju4R/njNL383DirFltuiktcMmVO3roLNyLjiw83/P188WbdBni1bn1VI3/w/AUsPLAPu86fw9AHmqlxKKFcpHDRgkQNZYbBxfrerNdArWuQ3T/AU4Mq0PhnC8fBiPOYuXs3Zu3Zja7VauCFWrXVcZP0Jj5m7t6J9lMmI+IKu4XFf0ekVbly+OiRlpIX5lQTAtglj+O4spen/4nft20WHwnOkWt5iw8yactmdBWxEm2OR0uEJsVL4p0GDdCoSDE10J4VP2wtuhQTg7WSZ47bvAmR9liMatFK3cMpSevPTJqIJZK/mobtVSSN2HzQqmw5tZZHDXlnXI+CrcMcBxLrcv6/vbMArOLYwvB/PQkJ7u7u7k7xAsVKKcWltLwqJcFC0AClXkopFSiFIsUpxd3d3d0SEmLX3zmzu+GGBookIYH52uVmZ2dnZ2dnZ86/Y4iw2sQCsYtPnsDpkDuY0LAJKpC/hCbFi49hAT9RgdJLaXHgFg49Vr7TDY0KKA0inI93792Ly+fPC9FRvUoVnKJ3oMOfs8R09Dym8Y1ixcW4kIUnjiGKuyFTGZUnQ0YxeUNeqmt5/Y2fSMju5QHn8b13GpSv0/r6Yk7HTtBTvvt253ZMfK0JClNYT8Puq1dQ46cp4p0R+ZHtFIfzT4wa20n1kvgEBhSFC1vo2hmocrhEwicP+vQxIXOGCTCblI+4NuuPGD2+Hz0Df4rocLFUgobdHk2V4xixTsmQIfnIbuKPwGXF/XAa8hYVdYjq/yYYO/Y6hVGPjv1M1yO/6jvIz5TXEImyvoMcOSJx7/Y0GIxv0csjnpGA08jhWovI6JZks1GF5TgBH289oqIv0zVyCTFhs9WE3mmH2ziLyt0CsWUvh+9yn6IXmR6YPRJ60wlxbYfzJD2+nPD2SsW9P2C1boTB8jqCgsKVE1MO8ZdmyRVNfLC65QzCD4/hh0IFI2wxb9GxI3RwBwkPH6q5fyER0RND/JvQnS6PKz5S7SM/xSkjHiTxUQ5BAdVJLKwhNy8670voXV/AZeD5nA3kZwb5UcZ7+Pvnh8Fmh9Hvqph/medjdsRUhduQAQYdTzf7JsWxkppRPiRR8TVd/x94mRvDartK55ZF0Bd3SNhUoky6QcTTap1K54+kax6j/dQkOObTy9wefX6kF+rCEar5C5OffZTJasFp20AWVSXycwtua0USTJlJIG0XVpPdPp3i2U3EM6kYGjCRXuxP6drKPv3+2JaiXlGZ2eZKeDga/jEDJ8kg+pdRo0HPs1ahwlhKBpX/mlXKzFNE9rTpUDhzVjLabuAmhQMxe6IOGalQLpQpMxXeduy/RoLBYUeJnLmxpXsvsejapyuWi/Pjha6VJ0tWrOzUOVZ88Ewwr/067UHhzQWqzbEEY8a1UhxePC+L+PCEx09cu3gal8+dEC0PDGdjFha8eF8qEqEMLw547MAOesxWeKfyE+tq8JiSx3H10lmcPbpXGO++PCtWhZrilyuGOyR+Lpw8hLDQu1RsKH2tWfzkLVzyP1dOfxZSivjwX70K4zeSeHjUe8rwl0at2uCwKUye3pWnseW+6KM3bUAQCRDuOvJwvAVcTjN8TDvObtrG7yBdIwcZ7PPadUS1XLkVP0RyEx+8CvRblM5LT/JsnvHcK6PdE29cb/HGPCJtipLomOchPphFJ46LrjZC5MR3HsPXYbR05X2+lrZP9KlYCV81bS5WludxeJ3mz8Xahxdl9UQLk49zELzLbloeUMPlxQZ/a9NOLLaYkKR48THcvyMMpj8V8UHQ78e162JSk2bKfjzw4pjBWzZiYI1aYnr5vosXkT7UY0GHt7CQ8tmPmzeCbITYtH9qKH+npfJjOj0vnh3uaRm5YS0CV61U6khGER99yV6ZqjgkAZr40OsziPzI6eFkY53fL9wko3wI1d0/Y7D/GFhMg0X6u3EGOjdPp+tL9lNhYTtGR31CCXmQ0nKNKPMcznOUt8m41x+jgP4Siw0HDqoLB1bTfRqpULtJ4fC0uAa6bml4eekQbd0Lo7k6QkJ0SJ2qDh3zpfML0/nt6O8KoGcHm7MXjK7VcOqPkDjxo/hchMFeGUGTbokP3G5so3swk236K9mLPcQ9Dvm0AIw6Ups+NyiA4hTvw0oc7WQbBrcnu+tLIbR4kUOdrgmlf4ob8P+IUieZwxne6dwIe1Qusdki6dedCw79JnpAbAWrczPr1NGgJAr0HqP20qfnYlSZGhbu7BgyqB4pzG4UrpdSuNKbbTZwa4liEbndecj6M9NmJIHRDXpLdziiq1IGaA2dIxoWy3oYKLM5XP+QgPg7th5SF84m1DeVwrW7VMXkAVs/LhfXLMr0NG5XNnGtTJdyU1hpRXg6HQ+MUMJTCp57JIDC4KAM6nKrpVvs9ZIOt/UbUu/31DgJw2UkGR/XufsFkTN1apx4931M79gJmXgFX67cuZAQaf+Ad8tXwN7r1zGduz5xWFThXQsPw4YzJ0l4hJEP8q/O3nEnIgLbz5/D/qskaDgcvQFHb17HrEMHUSJ7DjEoWakg+TQ6zl25qADyNlswpFFjHO7zbqzw4C+Cg3nwnmd8HA435YFx6p4kkeDynLtd8cBt3nLlKyLcb1y5gO3rlmDD8jm0zcah3RupbrGJlgheY+O/hAeTI3cB5CtaBrzg4f3wUOzcsAwb/56D9ctm4cC2tWIVdG61L1yyIuo2exMVazVOFOHxzMR9PZKEHuXLiylTYw3k+NBm0OFNvDNuLDt5AvOOHhFf3IfXqYdzH3yCTqUp7bmyfPhd185l2F07xm5s5Ip9Ha6Hh2MOhWnTDLcnQQs3iWCxNbNtB/SrpEzNH+c+NThO7M7lnlomWcjw4S408XEvJhpR2occldZk3F/5ZKAYL5KKp/H1TDeNh9OVEaJBvT49h79JaOxWx6Zk8kmFNe90xz9dewhx9dgwxfkex7U8oIa7/coVbKDyWPIQOrIL7I5z4jkw9D5M379PdJt6FEUyZkTjgoVRfvK36DpvDmKs0WhWuIgQIGksFqzo3Q/zO3VWTIyHn9djEK2+6nYvKgqtZvyKNGNH4S+ekvsJ4RYzXlk/9n74126/Dr3zH8UhieHru1yXMHSEDlbHRyJfGvRZyEYbT/YT2U66G6rtRAmlG0NGewWyvyqTjZYX4VEFyI6bAqfuGHx4jTJHMbIBW8Gl/5YS9k2qHLZhiP9sukgIhRsjDH9gLUZTGCfOkGAw5IPBnU9Ms+u0NkSWDDHwsrAh8RrZgUvIElsVm06e69WwG38sZuHBuIXdp0yfqINSAfEaHjB1hdtEdqajKpUdyoMW4elOi7/hVmxT+oPS4MkzQjJC5OEUw9DBvUgyfCkqNAG/TSqsMJ3OAzBYGsIRQRnQ8hM9lur0bGz0ks4nHy1I7fqRCv0RY8Z+CjGFLr6lY6xSL1BYf5CfXjAbs5AC/hFB5EcsRGMndexuT5mpoJJauot0zhI4EUxqNRRO25cUjXbkxiLhIsXtT6qFe9C10lHB8yVGjRuOgIA6MOq/I+Wdj46ZKJ4fwG3cTFbuOlKvPrDaZmLM+HeFwHHHvAu3vhuFV5LCtUJn2E1x+AKjxi/Fj4E+uGz9m87hRRDPwC9dbdy7l4Negk2iWdFu/51esP4cyyRl+KD3oDd9JypYhgyGOoUKYfU7lAzKSxuH0yEh2HH1Co7f5AXh3Mjm54feFSrjj0P70XfZEri1cJ4Gqtg7lq+IX1q0wvpzF7DjyiWkT+WLslmzIEeatCicLv5pMrsumIcZu3c9aEUTwtbxFUaO+0hxSB68jC0fjyKCxMLtG1cRGREuDFpfEhsZs+aATyo/1ceTQ2mGsNA7CLl1DVFREVRMGJA6XUZkyJxdjOlICs6HhiJw/Rqcvxcq1pvQ4BqDxwB0KVNWLLrnyXwyCr7buZ2KAF5+8QHsP4OPD0Y3aITimR6s1u/J0Vu3MIKudzMyUnSX0eC04MDerVgFHUqWUl3jwu/jyjOnMXn3Thy9c0dMr+pQ30cfkxl+XhZkJcO1UvbsqJevACrnyKFM1hAPfLnjd26L7kmrzp7BRRIU3MWRF0PTpnL1InHoS0ZVJi9vVMqRHQ3yFUSVnDlFmfAw3B2LZ8zic7nriAavH+RL7+/I+o2eqfsPDxz/ge6XBZRnejHcKlIofQaMa/Qasjxm3Rru4sRdxv44fIDS7bZY84PP5fzLgiG7ry8a5ssv1iwpkzUrDt+8iWHr1iA0OorypHJNcV/knxf2a1zw0VNDXwoLE621f1O6Hr97VwgWLU25RvSh66WxeCFfmjRiGvL69JyKZ878yDVaGF4gchcJkyUnjmPrlcu4TfGKoHsSixoSHC8fOp/DzZ06NWrnUcOlPJgYq5szKb7lgxkeQHWjIU7d2LRYCSzt3CX2uT/M+gvnMZLyRr4MGdCueEn8b8UynKX8wi9UpfwFsKjjW4h22MV0zgOWL4136uOHMep1+KRmHXSi9/6t+XNxTFs7i/JN0xIl8ffb/z2R55vz/sQcHqvEdSTDvw7HELJxxioOSYSyrsdqMi7S0/WvkIgoI6bEH+LfGUYDL+hooJeBCnvUowLTm4z9YCpsK1CRkY6O8SKA3DU9mOK9VczYadQHkW3WjI6x8U9Fi55bQP4kG3I8hRtF9hvZk+5AOo+brHKQPxe9EAfIBpxGtuQ0DPJPDbPuC3oIr9N1/Cisk2TDLYHO1ZPSyI8KghFwW+eSGN1J9iXZoI6/MNqjh8rAgX6wGAZT+G0o7AL0Sy8yzpHNuRR+jpG4b8kOnXMP2Xggu28SxXsEhvoPo/3PKCw32SttMG7iWjW0FMPjc6xE8qQM9Z9KL0NvElzKPhWy1amgXN21R+yCX/9F8NYtCKCCNvaLwdPgcqJd+UqY1apNvILnYdgQe/uveZh1YC/pO6PYF4Wp3bEGYREt8O23yteIZMKrJD4kEonkpRAfykKD82EyteE6UUAGf78aNcVMVI+DhX+Nn6fi6OXLKEaC/PtmLTBp+zYsJ5HMYbWvWAlBdetj9MYNWHLyOCI8xwWxUMmZC5lI9P7N617F4sbA2vXwTumyYlwl90zoW6HSI1viNHiCgvG8AKnnRzqbfS1uhzTF1Klxm+okkifgGaw8iSQeRgf3ocLoB8/CaduF88g5cZyYFeZJ8KcCeVvf91CKv16yGOCvRdzKxX/Ht3F3KvKTI206fN+mHea0aftEwuPUnTso+OXnmEWFr95goqAoLCE87CtgMDdNbsJDIpFIJCkQHhdqsLwFu22r2nVHGPBTtm5B2z9nxbYAxge3Mh3p/z+4x01En/KVUH/KZBIeh5E6VSrM7tIV+dNnQPFvv8LiUyewuUcftOOZ1UjYiLqRRMjuSxdF6+eJDz7GAKpbRV3qdOHzbZtx7X44Pn+tCT6sWv0/hQePN4ojPPg+HPaDMEa+IYWH5FmRLR+ShGVIQG8Y9VM1gcDdRtwOJ2rmy4dFb3URXUaelBg67/Ctm6KgvGK1wUYFp6/BiBxeZpiNBpTKkhVZqCB+UqxOB7otmI8/D+yHjsQGiw6e2cWppzjabGNJQA1RvSY7ZMuHRCJ5lXgpWj40uEu1w/YXVVwtYltASAyko/pwced3UCtPXsXtMZwJCRFdNf84uB9B61ZTAtGOXo9h9RuiWcHCaDFrBj6qVgMlM2VGlwXzcJ8X5+ReBHS910qUxPJOnRFNdarfY7rfebLv2lU0+306blL9G9sbQbR42DYiytYUX375mFWAJZLHI8WHJOERfRiNc2AyNjVQAav0RdbBZbejcp48+KV1O7FYUVJxJTwM/RYvwvITx6E3GdkoF/1tXQYD3Dzbmd7cDEFBj1j2N3kgxYdEInmVeKnEh8Yw//+BlwHgXif8gY5x2FGHxMPCTm8/0XobWy9dxNc7d6B01qwYVL0m3l74F+bu5XGLJCqobvP18sLPbdqJOu7dpYsQQiLkg+o1MLFREzF257/gWdw6zp2Nv3kwOosNhs/jzekcKqaolUieEyk+JInH4IEVYTAsgNGUK/ZrD+N0wsfihfeqVsXH1Wshq2/8A1afBx4AyoNIJ2zZhLs8Ta9WiDLcbOxyhZEaehujJy5TXZM1KV18sODbtm0bQkNDUaxYMRQs+GyL4obTs4yiyjRjxoz0SD2e6X8QEhKCv//+G+XKlRPXXrt2LXLnzo2SJUuqPuJCaY3Vq1fDRhVxkyZNHnstK+W17du3IyIiQoSfI4cyacnGjRuRlQyEIkWUWbzig+PFiy5myqTMvnbkyBFcunQJdevWhc9TtBL+F+fPnxfxadWqFdKpa/AwFy5cwLFjx1CpUiURh8OHD+Py5cuoVq1aHH8JCcdly5Yt4h5zPeECeZs3b8a1a9fQtm3bp3ruD3Pw4EFxfwznSV8qe+rV42n8n6wq5PU2li9fjsyZM6NWrVqq64vh6tWrOH78OKKjo5E6dWqUL19erA3xvGzYsAEmk0nkATL+Vdek56UUH0xgoA+cMX/BbGkiuklp0N9Fs2bD1NZvPFFLiCfcKtJxzmzsu3xRa51Ap4qVMKtdR9XHf8NrePRZtAAHeBZJo0dXLO5uZbNtgsHSCkFBj56qSyJ5CqT4kCQ+AQGZoHdPhtnUTozj0L74MOp+ATJ8Xi9aHO1LlkJR+jud15OtuMrwl5pzVPjybDWLjx/FYZ7Jg/Ec/8HGheir6tgEu7s3goNPqUdSBCldfLDRx4YuG+anT58WBj0bt9evXxf7JUqUQIYMGYTxywZehQoVcOfOHXGMBUDhwjw1u0kYoXaqpNOkSSP8sOHORikfi4yMROnSpYVRxm4sINj453NZtKxcuVIc5/29e/eKuOTMmVMY+7zxdThOHBeOF/tp2LChMOw4LidPnhR+8ufPjzx58qh3RvmPRAeHzfFnccVGG1938eLFQuCULVsWFy9exJUrV8T56dOnR/HixYXb/v37RTzZmGV/LGTYOOd746nf+W+Om+aH485/83m8f+PGDXFOgQIFxL1w2p04cULEg6e65XjyxmnPBn+LFi2QNu2Dmd/Y7759+4T4OHXqlDA2GzVqJAx8fhYcBw7z7t27Ir34+myos2jiZ8NpzgY8u3t5eWHPnj3CX758+UTc+Z45bA6H05P9ent7C7HGxjvH+ebNm7HPWRNrHHc+99y5c8I/3899XvG7dWshPjnevC+m8yVKlSolnhM/Iw7PYrGIOGmiToMNaw6L04HzDMP3t3v3bvH8+LmwGOOwOd5aHuQ05mfJ98aiNFWqVMLQ57hwfuBj7Ievz2nF6chunA78jPhe2D/nS44ni16O461bt0S6873zvXCcKlasKPb5HsPCwoR/zpOeYpTz+Pr164WQ57ziCd8fh8nPhvMz3xPH58CBAyIOfE/8/nDYnG+yZcsm/j506JC4Fz6f/fN52j3dvn1bnMtufO/8bDn/sj++R77XhIby+cspPjSGDipHCTgbBmOROB/nSBRzunYuUxYBteuh2EN5+HFwK/8Pu3aKGR67UXnCM9Q9jjMhdxG8aQOm798Lh9P1oHsVwyLG6boAnaNLki5eLHkl8LDOJJJEYsuWKGzeMg8bNgWhdq1D5FKECjZlDRYWBVTghZIBwIuj/bxvD8ZvWI+gNasQtGEtbesxZuN6jKbf0fQ7ijZeR4RXUw5au5r8rcS4jRswZc8ubLp4AbeowhUFqLaxceJ2n4XT/RlKlnkDAz74heJzV1w7BVG3bl22PLqS4bd448aNT9RFjARLDfLfSN19YbCxs2vXLlStWhVFixYVX57ZuGfDh/9mQyl79uzCIGKRwkKBjVA2ltkI43PYQGLjh41CPt6gQQNhxLNRx0ZymTJlhD+xVhOdwwY6V+BsSLIhzQY3G5FZsmQRf+/cuVMYwrzPAoYXPGTjj41dNh5ZCLBhxwYih8eGHhupWlw0o5fh4xw2G6ZsVHILD/vhe2PDkf/m8Pk6HBfNaOdrcDowLMbYyNbSg41ANpQ57VgA5c2bVxiPbAhyeGwo8pf76tWri7D5mtwaxGnIBiMLBDaM+cs4G9UMG4uaSNDg8DkOLKB4q1KligiDwz569Kgw5GvWrCnSmoUfx5/Th//mVh42+vl6bJBzHPn5sNHMz48NevbL8WNYMPFz4n2+T75HjhMLEY4jPw8+l6/JfrZu3YoaNWqIlioWYPyFv1ChQti0aZN4tpUrVxb3x8+TDeClS5eKvMGijOPEz5j/5nyjwddjQ5vDZ4Oa75MNdL5nzqOcrpxufM+c1hw3FiH8XNkfP8MzZ84IA5zTnuF48jHetLTnvMJxYzfOHyzwtDzF6cBpztdct26diDtv7M5CgsNYsWKFSGtOdxYvnMfZwOf8yHC+4n0Oh589H+f7vHfvnsirnJc4XTjdOD9x3uTwWdxwmnK+Z0HKxzgcflZ83/x8OJ9xHPgZcppyfqlTp44Ig8/nOPN7wvmQnwOLSr5nDjOBWR0UFLRN/fupoPjWpp/MlFd4mv3kyaatN7Bxy3eoUu0r6JGGErOSqLMI/jx36OYNfL9jm6gLJ+/eheO3b4nPxVl9/eDFwiAeUlu80CB/AVTiZ+VRRjHcG2DtubOYuHUz+ixaiIF/L8W3O7ZjP+UvsXgB18VqfQy3awbJ8oYYOWEcNm69JAKQSBIQJadLJEnFqLELwSvKB46iUs7Kq1sNhE6vfMnnApULTP7lr5Lqmgg8D7/d5YSNKn6eO5/3BVxIcvMw+9c2pQA9RkfHw2EtKK4zcmxBseJphw7qZOuSpIKNPP4azgYMG35sqPEXXDZ62ThjI4oNQDbQ2HBiA5hho4aNu9dee018LZ47d64w6Nj40vzzr+aXDVeGDSE2vtigYmP4cbCAYONt2bJl4nwWFuzGhtTDsHBigcBfqufPny/i+jBa9yk2Vlk4sbHMBiQb2tzli+9VuwaLI4aNOb4PNva0++Fj7IeFFBuELFQ4Xdiw53hqX+w5bIbjq8WZ750NaP5SzmKEw4rvfjxhP2z0svDg7mhsfHKaMp4iS3PTngEb8XzP/Cw5Lrxp3djWrFkj7pcNXTZyWayw2GCR4XmfHBb/cgsIdxtq2rSpEBWcX7Rr8P2zqOD7YL/87DkvsOHMxjy3ZjEcP04zFkTcqtKsWTORBp7w+Zx+/Bz4PDagGW5J4HvhePA1+TlzPuU48LPWxAr/Mlq6aGnPG4siNvA5Tix6PO+T48bpo/3NG98D73MrEotoFjycf7Q8yMKFBR63RGktcBqcHnw+p2/jxo1F2HwPfG8cJt83n8vHOC04PdmdRZOG1mKyatUq8Qw532p5iv1yPDg8znfa+8l/sxvHn4Us55nmzZuLDwmSZ2T8+DCMDu5P9ZQODnsNuHWrKYGVupB/6ZnwivS/7t+H1n/8jnSjR0AXQNXm4M9gHDEUaceORNYJY5F94jjknjRe/PJ+OnI30XH2x/5TjwpE899/w097duNGJJWz/Ky16yj5eQvs9oYIGqPDqOCuCPrijoifRJIIPL5WkkiSGp4VBLb8cOkKQOcuLBZ3dLsyUynpQ/t+lGUjqWqkDSFUcJ6FG6fgsJ2FzX0Wkyax+0tJSu12xUY1Gyz8lVczmhnt6zN/2dX8sCHKxg/v81dbzfBmN95ng0c7l/1oX6LZD/+tHWdDnc/VjGQ2vNgo5e4kbHzxPht8/HWYDUw24tiYYz+aIelp6DEcHof7cFwYzUDlcLWuMSw82D+LBb6Ots/n87m88ZdqNvI4XhwGh8tp4nk/2nkcJw5LM8r5ehxfdns4jfkYG4scF/7VrsP3yOF6Cgq+dw6f75fD09KC9zWBx/HidOZwOUy+Hy0O3AWO9z3TS3tufF2OLz8v9qddW4uvdk0OW8sP/MzYne+Xr8/u7Ic3Tgv2wy1CLFS4RYRbyvirP4tUNvj5urxx2mnp5QnfK4fD6cGwP84TWhrw9TluWv5ifxwHvl++Hz7Oz4vTmfc5jlp6cRy1vKmlPceBw+AwtfvndOPrcgsPt4iwSOKwuPWI49GmTRsRNy0szjMcPv9qaGHy8+KwtOtrx7Rz2Y3zBcPx1vK8hvas2J3jymjx4zAZTeh4PhsOm90ZDs9T1CQUdB8vd7er/0JM3GJqSynRkyy1CjAZ6cWjfMt5l/LjU0PPlB6e8mu3W6nu3EcOv8Dh+gvBwaGqL4kkSZDiQyJJAcjZriQSBTa6te5cbPhydx9PQZWS4PtgY59hw/7hMSqvMq+8+HgUQwcWItOtFPSGfHChMHSuvHDrSSnDB3o3qV3wR7go6BEKJy7DoD8Bh+0ciZfDCEpZYx0lLy9SfEgkKQApPiQSyauEFB8SycvLg74DEolEIpFIJBKJRJKISPEhkUgkEolEIpFIkgQpPiQSiUQikUgkEkmSIMd8SJIXgZ9khstSAXAVg1tXAHAXoFyaAW53asquvrQfBZ0+jHyG0t8X6O8zcDtPQe/ejaAJV5RAXj7kmA+JRPIqIcd8PERgQGm43FWpHqxJqcO/vIBPKuh0FujJlNPpIX55sUCeEcvJf4DqS0TCjRPkbwu574Lj/lYEf5/i1rqSvFxI8SF5cQweXBYG9IPO3QIGQw6RHXkKQS44eXtSePpAbQpBxuG4QwXxerhd32PUuI2KY8rmWcQH+eeFHCldJZLEZdWqVbUvX778Xs+ePTuqThLJ83KVyrsb6t9PRYoXH4GB2eGydaNCvA9MpjzCzel8unoxPrS6kmeHczjsVN+uozr4K4wIXknV73MGLpE8OZQLJZIkgtfwcMYMgM7wKUzGrFT4/bswZfGhCRCTCWl47QT6NRuMMJG44AUGebHBaLsd4bYYOK22B8JDK1g1+G8jF7LOcArvB+ijghH09b9Xh0sBPIv4kEiSCjL2WlLeHDty5MhSqpNE8sJIkeIjcHBZMv+/gEFfT8gAFhuecL3IbiQcMqbyRe60aVEoQ0baMiCzry9SWyzwonoyzBojtouh93Dq7h2cCbmLa7x2TXS0Uk9qdaUG/81ixOkMoWt8gVshEzB1ql09KpEkCh45UCJJJAICSsKAaSQ4qgjB4YnTAT0VmLXy5kWnUmXRrHAR5FQXsnoabkdGYuWZ05h35BD+oV+b1aoUqJ7h8CJdDu6i5eyLoPEbVNcUgRQfkuSMFB+S5ESKEh/D/N8nRTAOBp2v6DKlwWKDVEiprNnRo0JFtCtRStSNzwN/uNt++SJ+3rcXC48dRURUlPKBztMU5HrSbt8Cp643xo07obpKJAmKFB+SxGPwZ81JAMyiLXWcrzgkQLKnS4dhdeuje7kKsHis3JtQuNxuLKDCddja1Thx/ZpoRYmFv/y43Q44XAMwNniK6pqskeJDkpyR4kOSnEj24mPuXAMO7f0GJnP/ON2p+Jf2O5Yph7GvNUb+dOkV90TCSdebd+QwPl6xHNfvhSrCQ0O0hrhuUW3aGqOCt6uuEkmC8PKKj2H+/WA0dYzzpd0N3jlFL9M0jB6/X3FMQAYO9IPFUAc6XWmcODMe8+Y91G76FAwdWgh652f0iArSngkO93aMHTdQOZjMGTw4G4xYSkZ+BZ3LJaZU40KOn0W70mUwuWVrZEqVSvGbBETabPhs1T+YvGObaAnRk/hgcaInQWJw47I9JrIZxk06onpPlkjxIUnOSPEhSU4ka/ExbHAbsrxm01+WWNFB9WRaHx9806wlupQtp7glMbciI9B/yWL8deSQIjw0+MOd1bYWRktrBAVFqK6Jh79/BvhaCsDOPb/c4Qh6ytaXwEBSUNFZk9UENIEBRUlopkZMjB0Gr4OUjh5NXCpDhuSDtzETrFYyTizsx6YeSTwCArLA6M5JRhE9cDc9W/Mpuu5D3VMSh5dXfAwNmAiT8VPxt8M5l97utfRXR0rk+jBQ3rTZ98BgrideJv4KceTgG1QA1IRBl4oKhFCyTjdjdPBSOseNYQMbwOLTETHWGNr7m5xqQ2/ICLdzF2Wk38TDGuY/ATr9AOh1XmRp36TzltA1f8So4L0chX8R8GlpCuMN6Aw5KbxouuY2RFkX4csvo6lw6k9G8hB6OtkpTnYYjYtht40mwXRQPTv5MixgKMV3lCb6DFSIOSnZOpQtjxlt25M2S/hWjqdhEImQCRvXQ2c0UpK7le5dVLi6Y6y/YUxwD/Ki1gbJCyk+JMkZKT4kyYlkKT7G+adDlI6MeGO52I+iVAd5U100s/2beKN4CcUtEbh28yZ27tgBt8uNipUqIXfOR89DwuMpO8yZjWXHDgNGtccA15N6vRtOx/tk00xWHBOJoQFvwmKeLVqEHI61ZIc1ROCA1EB6XyDShaDPb1CFyP3PfBEVdR8TJ96nv3Vkg1WGW/cPvL3SkpG/Dk7d27h/PwTffmsV4X70kTe8vdPCZNfhvtOGL764I9wZf3o2Fos3bDY7zOb7JHzSkV1gxYgRoRg8ODO5GSjMSIwfHyYMdrOZbec7cQz1wEBfOs+PztNROE6MG3eLXBV7Yqj/Ggq/AYm46wjLmg+mi37wM5gBnxAKI0b18zqFW47CcEJv/gbpQ6wISZ+BJyzD9bDbSE/3z3F8cM8PYMFmcVqUHZ8oCvPxY1sHDUoDk24TpUdpRMfshM79J9x6f3hbsiDa2hOjx/6i+kw0Xn7xwV1srLZPMXrcJNV9Nbk3hJ3yjA51KWukg0G/UBxzOgfDbZgJnWswzKZ+lIFIeRorQ+eoBrPlB/EyuJxL6UUcDicJC7O5MomCm/BGCUTr3qVrfUphpiHxcY1Cm0PiZPq/BIOYSta0h87NReHvh1PfCwZ3M7LSR4kX3OYi4eG6D6N+FMUtL4mPSCqs/oTL8RWCxiXfr/OBgXpSGX/Si9c+tmB1OZErXXqs6NINJTJnEU4RVLANWLUSM3bvgEt82SDoGRWk49+2eB1N8uVX3J6B3w8ewJB1a3E5hMoU/qJEm9HshfalS2Nai5bwMdG7TtyMiEDLP6Zj96VLMJDwcHLfWv7SY7fvRlpHPQycFCk8JiOk+JAkZ6T4kCQnkp34CAwoDic2k62RXhnLQVA92bNyVfz4emty5v4B/8ZFfo+dOo2L58+haOEiKFDg6erH67duYef27YiKjCTzQjH3+KObxWJBxYoVkSePMpFWfOy+egUtZk7Hrftk52rxE+NBbFPIrulPe4nzoS4+8TFk0FgylAMQYyWjgS5rMJhEHc+tMjbbEkTEvAlfy3HoDXlE+up0bjrORn0j2vTQ6ZeTTeUHm+Mf2j9Cdlp3SoQMsFnnQWd+Cy7bDAqrk2htUVp9WGj1J6H1I4YFXCC33HA4oygkHzGlMV+b08Th7AiDeQOctr3wsuSE1crTGZNq07WH0ZCB7mECRo3zF+LDZGogbCMtLbX4W62j6R6HYYj/zyScepDIcZJwyga9uwKFuULYqm5nDAmr5fRHbYo3t44cg8FSCc6Yt8g2/Qk2u4vu6ReKdU7odfUp9GhSmg0e+fGbGRIwgNLka4ojf4WNEhnE7f5OxDcJiD/Hv3wo1rBojnNnFH/Tk6EHzC0ONcULpRQIr0HvmkbHctALtgAWr2XQ2elt1yulBb+8Oj2JgLEHaG+ZyDzQZUGEuzop1e/I2A4RGdeN8xg19pP4WyoMdekFyaXOxT0HY8fug0v/B2WAWyJ8vYuEiPlPOn5CeQnc4fRijE7WwoNxxsyKIzzot2WxEjj30cBY4RFps+ONubPx2/YtolAV98cb3feZWzfx+uzfsfjEs41v+2zNSrxDYV8Ovas8J37BKWyH047Ze3ej0rSpuB6hfCzI4uuLXX3fw4AatajMsJF38ssFnclUCWHGtZRPfIRHiUQikUieh6GflYDTvZ2MQkV4kN1gpG1u53cwrfUb8QoPFggHjh7H3HnzcWjfXoTfu4edO3dg3rx5OHv2rOrr8XAY7DeShIcnbGPyd9WtW7di3vz5uHj5snokLpVy5MTlT/1Rr0BBUZ8L+Ndk7kfG9E/ig2NSoYgJqtP1Jhh05UmRcdeFg8LN7S6I1KmdcBmoQnfdEga9072cjGgfsst209nBlPZ+ZAyAjPsmSOX9KcxmFgYsptqTemGBSkKF7Tm4SIDUw4jRejLcp6BPH7YZ3YothoMYOU5H5zUX12U7A+4SOHaM10yZS4nqILFQk67xrvIR2nmK7MUH3fvFc9bdRPbbZrJIC1IYoUr8UVQc56mOeZ/joMH7Jo6Cvi9Gj2tHPj5RnoGpOBzRXeE2rqb4HiA/ehJnvWA2NaGzoumETSRe4l/LJTAwLwmqi/C2fEP58RBddyalqy8d4V4/LelYBD3fUAz+rKpyQuKQdJkn6dErypQflPErjArkN56b1MpSJrTRw+lKhv8ucvsGVtspcudzylPi8x8NkCrVG7DFFIbetpFEhdL2yGG5nCvp4WynjBdID4wzx1qYvFbT0QhSpiQgyE1HinVYwBZS63XFeXHwnk/X/1pkXIMxmFT+LhIcu0nNZqZMdAZ29wdqU55RVchGui7n8uTLkAB/KpAejK+h35YlS2HRW11IWD/IYpfC7mHPFSroxEsbPzaXGsZTEEOFyqnQsEeHS+7Hbt/CvGNxhc03zVrgfzVrw21TWmUVAWKuAqf1G9pL3mkukUgkkuTNuHHpyCZYSMZratWwJJvQjb/efgftS5QU+56wjwPHTuLPufNw7OB+uF1Oqr6Uqoh/HVS37tixA3v3xv9BO4JExe+HDqDxzOmo8+s07KIQm77eEvnz5KHLK9fXEOHZ7di6eTPmkwi5dOmSeuQBZjK6V3XtgQaFi8QVIEZjTzjtL2oMqgvFi3PLx4M6OiRER3FSWkUYHbIiIKAeIiLIdtMvVsWDEzG2ANyPqQar9QfaXwCb83tcvzuHzrOIKt/tDif77RELMLo1UUBqIBYbihcsQrZgEXrOixEd7U92YyFyX01CpAjczjFk7LNhrySe9hCMLsWmfBI4vXXuIRg2uDGJqG7iXpxOO3TmDTC4O9B9X4LNPhfREU3ovhqQoNDB4tUSTt27aghxcThyUxi5hb3jRhj0hp/gcHWmuN0RosZoTEVu/PG2vhiSkEi8vAYWJ9rRo3ETLnt2N/r2Vfv6xEOfPiZky6bD9evuOPNcD/P/H8yWr8VXC5utFoxeO8hVTyLh3wOCROsKHeMwsmVzkp8HKvZh2rc30Etk+Nf1GC0uTFAQH4tbciQXhg6kF82wj4SSL2VeYcAXyJQZu/v2Rzpvb9WTwr2YGLw+ZxY2nz5FKfRAlAjovJK5cmNjtx5I76WcZ3e6MGHrFkzcuglhkRFK6xSliMnihR4Vq2BMvfrIoF5j9pHD6LZgHr2DlFQPixA6z8/PD6vf7oYqOeL2dbU6HXht+q/YdOY0F6iKI5/v1NXDmDHJZjpe2e1KkpyR3a4kyYlk0+1q6KApMJn7ehruIxo1RmC9Bsq+Ck+AcujYcZw4egQu8qMJDk+4t0C6zFlQrVpVpPNlexZi/Y4ZJFJ+2rML5+6o3Y0VQ/sBVLe+UbocpjRtijMHD+EciQyedOVh2C7m7liVeExI7tyqqwJ3Va760w+4cJfscu1c7tZkNpbH8NHHFYcEggdnG0wtRX3vcF7E6HFzMSygFhnGVclIBrwcv8BqCSPx8zZdPxNs1ru4Ffq7sKECAjLBqGtLYsAPTkckKb1lCBp/iSpQH0qH+tA5CpNhbaRjITDoNiAo+Iy45rBBLcmwKAq7zQqHbjaJxtvCnVt33LbeMJpSk3FxleIyC/7+BWHUt6GNu2pvx5jxW5TJhoyN6YxcZKOQsNCFk/DYGTux0dCADjCb8sDOcTLxDJtpKdzOFK4XYqynMHb8YgzxbwKLuRTdjwsGrx/gtNaF2bxcnG93DiLtc43ERzZKl5MwWP5WP1IrLWswViGBkpEeigtu3RWSWWtj7yE++L5ctjrkn8prgxdlkih6sOeRNnodwlNb4LQ1RKasS/HBB+qX2YTn3zlc8m+G+Dekt/ItykyUCTAeo0efVI9IhgZ8TS/V/0RfSYZ+Z3R865EzdpwJDUXbubNx6PJFLnEVR7MZn9WqjfENXlP2CS4IeyxZhN+oUP2XmGCoYCqaIyf+fqsL8qVJI5xmHD6Engvnw8FDdR4UkGIb1bgphtSqE2+G33LxImpPm0LvrHpU9Gu1r8Do4GaKw4tHig9JckaKD0lyIlmIDzaine7dnh/mSmfPgc29+ooFARn+Mnn4+CkcJwHh8mjl8IRFR9rMWVG7RnUYzSayeXXoRXXjjF07lXouHiERL04HWpcph5+aNsepAwdx4fLleK/Hda+Xjy8qVqwQZ2D69P370O2vuQ+uJ+pJx3QyyLspDpIEZTAJIm+vJcL+iY7phjHB09UjLwXx2WISyZMxntR+hHEjDIZyXLCyIMiVLh229uqHXKog0Fhy8gRGbFyHFoWLYmRdHg9FhRz9dzMiEgeuX8eYTRuw6+pllMiSFYF16qFIlmxo+scMXLhx7RGFqxs+3j5YQkKnQf4COHn3LrZcuog3ihXH6bshWHr6FG5FRqJhvrxoXqgwLoeHUfhX0ZaO84rpnnBTdf1fp2E3nS++GvH1XM7rcBmqYcwYcnzxSPEhSc5I8SFJTiQL8cEDes3Gb2JbPaiOHNekGfxr1REtHYdPkOg4dBAuhx26eOo4raWjTs2auBwVgdaz/8DXdH5oTAw6/flH3HqRWwmIvOkzoHHhIsieyhdf7NiKMB7v8XDYJEJalSmLn5o0x5lDh0VLCBuCDwsRJ8W3ENWdVapUFvt3o6NQbeoUnL59SwmTN6frDAzmGggK4pmdJJIn5uUXH2P9MyAan9OLYoDTfR8O93AEB98la84MpzUAJmMBKhx4XuWJ9AIlzKDuAQNSI63fSJgM6WF3nMDNuxNFk+Ckj7wR4lMHOntqjJ4wV/gdNrgf+asOmy0aBowRTYQphcCB2eEyHqJSK4P4skOFbNV8+bGtd1/KWA+yVq/FC/Hz7p0itw2q1xDB9Rvi4r17aDrrdxwnwaE0E6v+3S40KFoCc9q0ReeF87Hy+LF/F54MFbZZMmTAhne6Y/bhgxi5elWsv5zp06Nz6XLoWqYMCqRLL/qtfrZ6JSZuWId0qdNgeed3UC1nTuFXo8OcWZh3YD8P5OJSmMN3ltHpW72pNx1X5sF74aQn8TGLts5UofIgOokk2SDFhyQ5MXz48GGUH6vRn+8rLkmLF20jXPaJVoP+DfFhjupH7urErR7po2NwYN8+IS4eNvgZF/lPmyUb6teqhYsR4Wj35ywcvXIJH9drgD4VKqLqTz/iHndD5vqOwjUajVjyVhfxse3LbZtx8MYN5EmXDos7dcGV8DB0nv8nwqKi49ajXF/T9iPVsz3LlMP2HTtix3xwy0caOr9a9erIkDatcNPoNO9P/Llv74N60u22w6mrKibOSQoCP80Ko8XCw8Pj4HSGk10XKv5m2w4x5M+oQ6QzQth7rxrKZAC+ZNOGKw7Jj3/n/JeNwEG56eUgdW7gOVXvwK0vjzFjLmPSJG+E3llP4qMK7HYX3Iam5E4WLMGLvcDVEEZ9JrhgI4OY1T33sVPGeHz9tQW3rzem1CsIXtfDBQfczksweLOfcHzySWZ4m/fCbMpJYa+D3twZTtsn5FeZ+tfp3ENv7RzoQybDlf5HmMxvk79QKnVaQGekMJGDSqbDOHl2xXMtVJjYBAbmJAF3nO5JaVYm8VGzQEFs7tlH9QCcDw1Fsz9n4sTVq7TnxpBGTVEvV268PnsmomKoQHy48OVwqDCd9vobaJAvHxrPnIFT1+lcz36sVGh7p0qF6a3bo0j6dGj4+2+4zauzehaujFrACvg6vFHB3rR4SSx6szOJkgf+O8+bg1n76LE8aBVxZQXqf5gqDc9sliwwGAyOgQMHJrtpgCUSKT4kyYn27dsbihcvnsrb2/uF2TiDI+4td5lMNUTLB9VDZqpbDvV9DzdOnMSVK5epuopbX4nuVZkyi5aO61Q3tvnzDxy9ekWt13T4oVUbMWax0tTJcIqlAujWXE6MoDo1R2o/9F4wj/x61JNOB/JSeCxCrt0PR6c5s3Av2kOE2O3oV70mfmjZSuzGWK24evUasmTJDN9HLALcb8ki/Lh9C0/Mojhw1yuHozZGjdusOCQiPMB8qP9WmM3VVEFnF256vTI5j9MVTbZTdTj1Vuic+8mfBVbbrxg9jtfvUhDChHwx1687/zXWlpnb3oCjxRVD4Ngxe7w2mDIm14D0IW588C3bhaqhQQ/q6wFmhKTnfOcge9CBAQOUPnbaeiPKWF8O30bHlSarB+gojup6Her5Gsp4YiPSp6drfmCNDWfECLpfnVsIDh7H4Xb/DR8fL0RH/Qi95cPY40oYD+5fW1/kBfHCXswkQxMfer0JLrcTOvcFciWxQG+ujgcH6byVTxCm15DKtgeR+q3wspRAdMxWuPT/g1FXjF7wafDy8oI1ZiBl7D9gcK+g8Chc1yYyCYfQW/w+LF796GV2k1CpQQ/8KImNo0J82BxrYdH1hdU5ia7Vgs4zUDwoDjz1XkQ/uHy/oxe4CxvUdJ3LFK9rFK8qwgi22f9B6XIt0KFD8hQggYHpqRTcDoOusIg/FQiFM2fB1t79kNFHma32AomCZrP/wPFrJCAoyY0Go3hLnVQw/hs3Xi9RCmMbNEbWVN4kXEJQMH0GHLp5CxN3bMXBW7eRjQrFDytXRdtiRXH89i1k80tNyaXDrwf2Y+SGtYiMofeJC+VHQZVA/qxZ8HfHziiSMZNwslO8m8z4Fet4IDwXpqJQd92DgZ5DUDA5Sh5m7ty5hqNHj8btWyd5JSEDzxkdHd3c7XZrX5tV60byqsN5w9/fP0zdfbUYFjCT6pPOmvhgsbGN6sYqOXPhfkQEduzciVs3bgivLDpqVq+O23Yr2v45C4e4CzAb1PyBjOtWnkWT6FC6DALr1kcqs1nUW06XG0Eb12H2gX2xfv4F+ctHdd3Szu/gbOhdvEH1cb506TGvYyeUzZpN9fRkvDVvDmZrH+m4nkzKlg8WGjyLqNFYXaSN3d4QevN6OGxLYTY0UwwLxwew4x8y0Q+S+PCCzfYzDJY+ZJQvRyqfJiRG+DwWSrwYYFnFbnG1J4Eyn8L+DAbDeHFfdjtPQWsnu66C2I+JCcLNu2OQJf1EmCwfwGaNojDW07GcFE4ZesZ3yPZrRmeco2sfp2tnomvfpOMZ6TjZfGTCOXhQD9mePKqf8wTbGjHWhXTtN8TMqHrDQpgMaWF37KV7vUHnNiIb0kw25CSMGvsphgZ8CW+vDxEdzWLHJWxSLZzomF/g1pPYcG+DXmfg/CbcHY5IuA2VSIwNIv9d6T5CKCE3kZ1ZE6m8MyIyaj3CIpvGCqMk5DFW2ktC3JaPcHoo71PGvUUZxUJ3Px4GY1F6QNz+yQMRWIVupOM68nuLhAqvgEmCQhclCgGn6wIM5k9JWAwkPy3oWF7KVJQRdPfpgWcQD9tqawqbcyssxmOK+LBtxOjguggIKE2iZad4Iez2aRg1rjedrxRQJlNncgujjFcNoZEXkMrrCJ2bn8THDrpeA1KonNGTJ8MCplP836H4i10dvcyrevRGw/wFxD63fDSePROnr19TCqv4oHOypk+Pde90x6V798SA9Mj791Ewew4EN2xCYdzF6gvncTUsFFl8/dAgTz5Uy5Mbv+zfj5nqgPTP6jXAkBq18dbC+Vh+lNf4ecS16KXMmyULVnR8C0WpwGdO3rmD8pO/RZSdHyWdx8+RCyiDpX6cLw8SQaDyBeYKGZsBDofjuOlBa5HkFYXygd5o5OlfqHKVSAiXy+UmMTqItltBQUH9VOdXh2H+H8Jo+lIYiAyJgPFNm+OzmrWVfcKu1ptchvKHutq//QK7zYa5JAzu8y/VZb3KV8TmCxcweNUKpX5iw5I3hve1loz/Qm0J4Vb/Mk8pOpiQ6GjUmDYFJ27eVK7Jm9N5luyrGhg3jhwTGU/xQWkJi5niYODCh+MRSRnucxIjIwFbSThjba1fyNbqKWajMhvakZ1Wney+anC5i1DaGSnh+SPvFzDgJ7L+9tB+KjrnVzrnQWuJhjLj1iZh67CNYKZzedIcFjDcMyMq+gCirI3gYyHhY8pOtt9msv1qY3jAB5QPvhL+HM62JDYWUFj7KCxezfwwzD4tYYtaRGEoYognIyATVKxLwmYMX8MeXZtERBM6NlhcX+cugex5T+PK+QMwmYuT3XkIY4LLiLU59Pr14t6ttq/J7UMR9yEB75EN+zlMRi+RZ2JiYsjfabJuJ6NU2Z9exAduvrWXG0V8kBo18opzIbC7ymG8NvWabQNlkkriYbr0jVGmzFoc3vcnqd12sFrt9GAWUArloIdUkzK+izJBewrRSJl+jsj8DucmOs4tKW3Ij5/IkDFWTXycIH+cATfRC1GPVEleisc+ul4aKl3O0zlrobd8BJf1B5gtb5M/EjCojgg65m06SpksD2WeXSQ+6iVr8TFkUG3KzHQvel70RxSwtQsUxPruvej9UbIXr7HRZeEC7LtIt80FluoeC533ZfOWeL1IMVT5+UfcCbtHftQClcN82D/jWfjS3zoqRH5v3Y6Szoh2c2aRtmQd6QH7J7eM6dNhUqMm6FK6bGzm77pgHmawiDGqRjQXJHbHSze7RELB4oOEx3kyKlqRUZE0fX0lEkmKY/jw4V9SOWGhcoJXxH61CAgoTtbCLqqjePE2UTeWz5kLG3v2ga+yrli8LDpxHF3nz0E4t+JTndW+fHn88vobYpHcpSdPIHDdGkT8Vwv/w3jWlxSPPJkyYk67Tqjy0NjHx/HHwQN4e96fSh3OsL3jsM/EqOAuikMi86+WD0cTjBq7Uj36gKGDytCN7lBaPuxT4NL9BL2L902iN4lL14uMd17dexDILCTb62uyxfzhsm0jP+Vgs16n89nWI9w/iw/XdudiepaTSaCQzWjJQfbhVkqA7jC488DtbAQ9JYbdvhTR9iPwMR+icLLRtdaR0GhAIvRTEggThUhy4A2MHbuQ7oNEg6kMXfsYMmUrjzvXx5Pd+QGFG012Zw+y+7bBae1CftLQeXfoPidi2JCJZD9+QudQtByFkSbzNYTf3aWID/tBjBlXDoGfVYNTv46ubyE7cxbZlMNgRSiMusEkPnSUn+7AGT2dwu8Mk9dE8uMmP68hKHiNcr9Jh5qLXmKOnbtKRn8OuGOywWArhnO0zwQFRdMDaELHslGG4MFJG4T6GxXcHkNH6KCPyQqD/UM61o7edF+MHGsQipXnnHaQTrY6M8OJDiQs3iWVnBo2V2Zyp7Dc2+HjE0nHyop9fUwbupabHu45OjcdZc7M0Duqww5/XL9uhc39vuLPXJCk9AlMmhQFg6WicDOYm4p4JmfGjN9MVvx08RIzZLhvOn1KdIHSKJ4pM/b26YeooDFY8k43vFmuAgpkykKnGKgM0SNrmrSomyc/1p8/i7s8O4dn8/GjClh2147Rr5teyNUkbspR4V47fyExyDxDqtSolr8Aelatjo29++LOsBG4/Yk/3vEQHjMO7CfhsfuB8OAC1encAKNljuIgkUgkEslTMm7cMbIS54mPWQz97rt8Cd/v3K7sx8Oea1fx1l/zEM4zNRYugtW9+uL0nbvwGzEUhScGk3nhxq6+/dGqZGlYuM7SRMXjIAHjX7suVnfvhcy8PgjVlxdDQlH1h29Q9LuvcTX8v3vF3YmKwgiPOl3gcNjgNk5Q95IGNxbS9gP98QMlBomEeDDwIoG6qcIPsFV0CXOgJBnoo8jivUBCpAcJjZlwOj6DW/cDpcdFMf5j1LjysEYVpXO/gtv1NqUtiSrdTBIRnTAm+GOxJsio4JyIialD4a6HzvUJ2Qqtyc85xDjGki20AX5+3CVqunrtJbSxlX1A7It4gz88M3NVP38iJMRA4X6IsMgcZJgMImFUEy47iQWdicTdPIoXpTGP2XBuj713gysMefLYyT+pQRHOXAQGGhA0YRtc+toU568ov4WTHdoVFouJbMkAEkkH6b4ywOQTCLchFxy2dxDjTPMihAfzCMtOInkKeAVPp3U3Ge5F+auKgFT+2CbNEECF3pPy/a6dGPD3Uno/OIynzJpuFzqQqJnZ6g2YtML+P5h75LCYstClfclhMeN2h1LBVAFjJmmFhOQhZMuHRCJ5El7plg+GF70zYBcM+ryiSw1hpLpt2Tvd0LggL4T9aAatWYkJa3gWRwNyZ8qMn15vjekH9mHWrh3Inz0nlnTqLLoon+TJXPijmfYxjuC/hCzh+pjrQxIpRoMeXzV/HcUyZkKPxQtwNfQe3ipTFlNatoL3Y7rOOijerWf9juXHjirXYThMh2M4RgePUhwkkqfjyaw0ieRxbNxoQ/Was6iEa0MlnDLtLhn0a0+dwIm7IWhVrDiJ+P8WE9lTp8Gl+/dx7Pp1UVh6FqaPhP1R4Vgkew5Matj4X+uLPIoAKtg/XLYUeqOJguD40rVczlAqrathzOfKqqeSeKlbty6rtQ/JqPhz48aN8X99kkgkrzx16tRpQuWEkcoJZaXmV40tW6JQs/ZWqly6UJ0oLHxe42Pe4YMolyMHCmfIKLzFR6P8BdGjUlW8X70mzt69i0ErluHwjRuw+PhgdP2GOH/vHokMHX5q0xY50qbFxjOnRb0roGu0K1UGS7t0xYXwezhJ57nI798kIC5F3MeBfu9jeL36aEN18+M+1jkpnFYkPP4+diRu7wCHfQ5OnvsIx44JjSORPC1PYN1JJE9IYKAXXNblMJnqw+4g7aBkLy6yfmnbHp1LlxX7T8LJu3ew+MQJrLt4Adeo8LxjtcLJY7GocM3obYHFaEZ5EhytCxVGg/z5Y8eX/BebKLzWf8xAaFSUKKjFdIdU+LpsthNw+tXGuCG3Va+SRyBbPiQSyZPwyrd8aAweXB569wYY9H5aCwi3SnxQsza+atpc2X8MMw7ux/R9e9G5bHncjozE4DX/wMUDkomg15qgVKbM+GT1SjQrUBBT9uyCk8cXcJ3ocuL1kqXxZeOmmHPkCLzNJnQrUxZpvbzFuY/j6O1baDr9V1wODVFaOhgWHnbbHzB4vYN/TxMrkTwxUnxIEp6hATyrxO/0lxd/gWERwo0L2Xx9MaVVazGwPKnZfvkSei5agOO3efY75euQ+GTD8187HQMxevwk4Sj5T6T4kEgkT4IUHx4EfpIZTtNGmEw8w6biRkLEz2LB/E5v47X/6IbF7Lt2DfWm/yzGhPSpWh0DKldBV6rX9l3keW+AHOnSY07HTmLsyMcrlvNHNeH+S/s30b1cefH3f8FT+HZdMB+z9+950NrBsPCw2QIwZnyw6iKRPDNSfEgSB7HgjfVHvdmrl9thfzD7lPrbnwrOoPoNkNEn/sWMEoIIKni/2r4Vo9etgZXXFVEXYOKmajdPk2eNWYVoxxuYNEku3PcUSPEhkUieBCk+4mHooHeoLvqF/lLWY2DI4M+eJi0mv94arYo+3ce5bZcv4c25f+Ly3TtqlygHCmTJir19+4tJXVI94VToPLvWhyRYft27W2k10XoTiNYOx0443M1fydXCJYmCFB+SxIVX1HRah1BBNgRigUWPlloeDKfXo2aevOhXqQqaFymKtF5e6sGn577Nik3nz2Py7p345/QpuPjrkmd/Vq1Adbl+gd78CYKC7qlHJE+BFB8SieRJkOLjEXC96LL9QoZ9Z1EPaiKEf2nrV7kqRtRviCw8O9UTwiKk16K/cD4kBB3LlMXUlq3FrI//xQqqK/+3fCnO3LyhLB6owee6XGFwujpgTPAq1VUiSRCk+JAkHbwmiN7wPYyGknEKXA0WJuRuMJtFi0ihjBmRP106MYjcy2hCKpMZUQ4brCQqrt2/j3NUyJ6+ewc3IyLEwkxCWDxc2GpuTucFUiODMHrCXPWI5BmR4kMikTwJUnz8B3PnGnB4fwDVU0Nps8T3ca5G7jzoW7kKWhQuinTe/z1W4784eOM6ft23F7MOHcRtnmaX60etlYNRBpQfpL96YlTwXsVRIklYpPiQvBiGflaKSr3+VOi1h8mQIXal0IcFydPABSgPIFdWB42G27kETvdXGDthh+pDkgBI8SGRSJ4EKT6eAl5BW4cvYTBWEHWhpxBRW0SEIDGZkCt1GhTIkB7FM2VBkYwZkcHHB95GEyxGA+5bbYh22HEx9B5O3LmN47dv4eK9UITxGlrMw2KDYcHhckXD4Z6M9NHD8MmXyXt9MUmKR4oPSfJANENbK8Ctqww3GpKAKAq3Ky0dSU2CwixEhWjB4EKZCmCXi6fzCIceYSRcztPxNVQwb0dq114MmnhfCTRxcblceegn8QatJFMiIyONv//++6pixYq9X6dOnWOq86uEkwyq07R5WAePh/IKLyWcWtmTpFTomUfQdkndfS5IwOtp41HGDzXXvjzMmDHDn35M77zzzsu8HoRNr9cn7PTs/v4FYdT1hc7dlcRGpgT5OKchPtDRxkIG2E516rfIHLkAH3xrFcclkiRAig+J5Bkhg3INGSIN1F3JKwIZjCH03PPT9t9LA6vQOdzdr72yJ0mp0HP8hwzNpuruc0Fh+dB2jvJRFtVJkgKhZ8gfIorQlgDK4BEoY0Sq0MVqktlWg65agZRwatr3gsHAc8azMlb8aq0kSuuJnQ7EkMN56PRboXPtJEGzHkHjE0RASyTPihQfEskzIsXHqwkZG1J8vKLQc5TiQxIHeoaJLz4kkpcMkssSiUQikUgkEolEkvjIlg+J5Bl5lpaP16b/itXHj4om8ir58mNb736xq7MPWbMKY1evFGNbUqdKhW193kWJTJnFsSdh26WLqPH9N6I/b8EsWXGg/wCkMpvVo8mHt+bPwezdu/iTIT5t0AgTGysfkmMcDqw8fQoj16/FpGYtUDdvPuH+1fZt+GjxAtGN4LWSpbDyne7C/UXhTkEtHz/t2Y0+C+c/6JLhgTflDZ5J56vmLUU+uxERgco/Tsblu7cpD8UzDIGeT98aNTGlZWuM3rgew/75WxmH9RB6csvl64eelapgcO06MHCXECLKbsfkXTsx6+B+nLx7B1FWq4hX5lS+KJc9OwbWrI0G+QsIv8kVeo4vbcsHD0yetHUL1p49g0vhYXA5nTAajcibJg2aFCqKQbVrI2fqNKpvij9tJ+/cxvhNG+CgnV/btIWRnvXe69dQlfKRg55vBvJ/8ZPPkmU5lFDQM5QtHxLJUyLFh0TyjDyL+Ggy4zesPHFMGF3Vybje3KtvrPgYtnY1RpMAYYMuHYmPLXSsOBmFVjICqIITfrx4VhKCpxtmLOo+wyvThkYrk5SwwcfTMrI/iqNws1C42t8OMuR5o4CFmxaOk/Y5HMZA7qaHjMvY8wieQ55D4/ix0cGbBi/qqEZZhMFhaYSTURJDhijjQ0YJGya8wFW1n37A8RvXKWHdWNmzD+pQ+pgpXuz3PhuqBO8/vBaMZ5wejocnfF98f0x89/ak0LNIMeJj2t496L3oL0V80L33qlgZGX18sOTkCRzjef0JMqZxsP//kN3PDxWmfI8LIXfIVYfS2bKLtXdioTSuQmKFF0EbSwbnkJUrRF61GIzoXr4C0lN+O333LhZT/rbxop52B/pVr4kfWrbCT3tJBP01T/jneBTJnBlNCxXBrcgILDx+DNE8VTaFnyNdOmzt1Q950vJcEwp2Fz03HnBL8LvyJGsXJBb0HF868cFlROvZM/HPsaNi1iPOD40KFESZrNmw9dJFbOXVszn/2G3oWrkqprV6g+OOEevXYuy61RSCDi1LlsKf7d8Uz+YQ5avqP02Bld7ZzCQ+Ln86SLyTNnr/Hvfe8XEXhcslhdnIZcuDMoPd+Thj0FMYJI75Y8WLzg8MpYUUHxLJU/Lg7ZZIJE9FYosPbhUpkiEjyk7+FocuX0Jqv9RI42XBZW0xKB0Z2VQBj2naAoPr1MW2y9zy8a1o+SicJSuODvgQn2/djIDlS0X4rUqXxaK33saRmzdReepkREdGIh/529m3P0asW4PJ5FdAFb2Ao0V/FsueAyve6UYGYToErF6JYG6dIcGQmozN8IgIMkrsGNeqNVoULoY6v/6EkHuhyJY+IyrkyIH1588hkueSJ6NmRse30KVMObz911z8obZ8BDRqjE9r1ELG4NFws3GhCQcyRn1S+eLk/z7C4pPH8f5CMqDJOG1SsiRWdOmOEBJZHefMxho6JoiNM0Xa7ULj4qUwt+Ob8DVb0JTSfNXRwzCS0f1awUI4decOzty4JozjztVq4Nc32gpj5kkhYyPliQ+VL5u1EF+vp5EYWHnqpEgvA+W3Pf3eQ+40aVHhh+8U8UHJWb9gYbxXpapyIqWvH4k+IQjJv6f44Pybl/IGG5V3KE/djY4Sz4BF5Ow3O4s0Lzv5G1wOCRHP8MPadfFl0+ZKuITS4vI9LoeGivw8lPLEqAaNxPOdS/HU0XU5jMthYTh29YrIb03LlccCClsT40kFPceXTnz8tn8fus+fI949igs2UZlUk0SmxvQD+9BtPmVftZw689FABKz5B/P27gUsFuHGz5XUBia2aYvmJCrL/fAtrPSceIVtFh4xJDJFmUV5woveyU29+6JSjpxYe+4sOtFzFutN8Dusljl8LR0920lUtn1UvQY2kwCq/fNUMUOTD+WHKBarVAZUKFgQG3r0off8xbWs0DOU4kMieUri/0QokUgSBc+v9vwVXhMejOcXe6rQxMaIbitUiYdTBd61bAW4J3yJoEZNxDE2GJaQAc5fBo06MqDZL218Drc++Neqg+5VqwmvS44fxYJjRzF8/RohPNL4+WFttx74YttmRXhQZZ85bVo0LVGStlIomzuvCOv4tatoPWumCEPEhTcijcULpz71h33CF3SdunQ/LooDH9PhOgmQlWdOI4O3D6qTMTKkfiO0KVZCnCfuWQ2H481fzF1BY1COjBEx/SMZLVv7D0DksBHImSYN2TWUDqp/gwgfYiVfITwoznkzZRbx5Y3/5i5DK0ls9CA/nIKiVYeu6SCD5e+TJxBujUGZXHnQvWYtYdg8jfBIsXCa0/bRkkVo/zsJYP7KTfsVSFjuJvFZNmu22C/LAspv686eRtsZvyrbbz+jBwnAMLUFyhN+nmy0nrl7RxUebrQuVhJRI0bjzVKlEeOwi+MaWuuThsPljG25YjS/3MrFcXSTIGGhxK0kpXLmIsFYHYMpXye18HhZ8SyDGH4nPbFR+mvws+GWkrkd3sLY5i3pYdIx2n+jZCm4J36JT6vXFGtMCLhMond2+dtd4Qj+HPVIQDIx9P4tpfeQPyBwuXI7KlIIk2oFCqJp8ZJoWKw4vKnccFO++HjZYvx17Ih41qLs4etT+fAziRzXxK+wrfe7L1R4SCSSZ0OpySUSSZLQuUxZYUTztvPSRRT8ahL6LV0kvs6P2rBO+TpIRiB/6S1GhrTdwyjjyrxePmUcRI7UqUVFzHgadnFQbYjvW7RCzUKFRctC+zmzsPDoERgsFszt2Bn50qVHhWw5KBD270YaL28MIsPuq2bN0Z5ESH8y9PrSFlC7rhKYFijFq2nhIiiUIUOsaGIx8kvrNzCxZSvM6NAJJ//3McY1aoxjt29hzPq1KP7tl4gg49WzC5YGd91yafdKx4/fvo1TZMwq+8qPJ6WyZlX+oHN4BfzRDRuJa3UqXYbiXEN09xlQubowlD6g+E+j+Ixr2hwnP/gEi97qAovJiF/37EbF77/B4uNq68nLDBuUlFYnPxkENxmCYhs1DnvefR/lsmVXPXlABl7vSlUe+CXDkrvPZPLxUT2oULg+JjPWdOuJuwHDUDB9BuG2iIRuhnGjsOPyJWT3S42R9RoqWYeMyG+3bUG+Lyei9+KFortPka+/wPXwcBG/PJkzo0/FyqJLTa/yFfHrm50xqnFTHKW89HeXbsjs64c/9u9FrSnf41f6lTw/LBBfp3edRQR/8Kjz81SxvbdsCSpROvchwSrKLBIVvSpUEovaMVr3TH5f78XEiPecBUWsmKGwUlOZUCVXLvHRICs9O09YNBRMn56eO4VDfuvnKyDGE71fuSp6VKiA/lWq45M6dYW7ndd3YshfrnTp8E7Z8qL4e9FdriQSybMhxYdEkoS0LFIU94aOwPB6DVCUxMXNiAhM3b0LK8+cEn3xm5NBv+v9DzCHjGUNrspZYDwsMjQ3T9f43LzJ4JvX8S0UoOuxAOHqesrrrUngFBTH25HhcWNwILqWr4AomxV1f/kJRUgUTdqyGSfv3kXH0mXRoWQp4ZcNyPiuwWTy9cWGC+cxZecO0eqQf8JYdCaxw0ZGbzIotvNXShI9ol/3Q2HweJSxJB7ykfHK3S24q1CrP37H3agoIW4e9h9ExuxBEhIti5XA8Vu3RHch7trz897dohvPBzVqog4JNf5iejU8DJN3bsOYjetR5IsJqE7+TpC44W5Fm/q8i1bFiqmhvpzEph1tbNQ/Dk5hza9TE4PxwM/BM1w2RNN4eWF//wGolS8/dG6XuBYbsevOnUXXcuURPXIMJpNxWSVXboTQc+VntfTEcaQ2W9CmeEls6fceLnz8GXKSsObnxq0oU3Zux8Qtm1Diq89R+duvsOPKJdQmY3RFj97oXq6CEhnJc8EG/GIS5KcH+mNA1eoolC49pfNl/LBrhxi/UTxjJgyqWQc3hozA1FZtlBYIon+VqmhRrCTMJhPW0zOuTO/gkhPHKDxjnLyh4ZlnWOTwdTm//NquI8pnzYYvSJTmmTRefCBZc+Y0Mvv5YUzDxmLsGreqxoYpQpJIJCkZ+RZLJM+IXOfj1YQMJ7nOxysKPUe5zockDvQM5ZgPieQpkS0fEolEIpFIJBKJJEmQ4kMikUgkEolEIpEkCVJ8SCTPjjrPpOQVg6cse6ouq263W07J83KQoM9Rp9PFXbRGkhKRz1AikUgkksTG39//Uvfu3YuruxKJRPIvBg4cOPGzzz77Rt2VSCQSgWz5kEgkT0VgYKDRbDbrcufOLb/4SSSSR+Lt7W3kTd2VSCQSgRQfEonkqQgKCnJYdDp3Dqfh3yvOSSQSiUQikTwGOdWuRCJRCAjIBL2rGPSG0oCrKNwoSiVETjqSlooKH4DHLejM0Ot1vCCcWHhMWQuClzS20RZDWxi53aRjp6Bzn4QLB+E2HMeYMefZoySFEehfEE5nSehNJeB2FoNbVwg6XSa43WnoqBf9bRIbL/bGazrwwnNOsSIcL2tuozwUSfkglPLOZbj1J2DQHYfDcQhG7xOkYkPENSQvB+MH+iHUkAlGlzcMRm+43N7NdIYP9NCZlrkdn8Pp4BUIo+HQR8NiuUXPP0I9UyKRvGJI8SGRvGoMGVIABlcLMg7eIAOxCoxGZeC8m2xGl5tHR4vdBINFirowmTBOgSMkSv6mbR5MpkNkhLBwkbwoJn3kjRBTOegM7ck4bEJ5oqjyvCgfcH54zGKDzwSLFA6ffxm7I4oEyg5ynAe9828Ejb+kHJAkG/z908GkK01/NaKtGuWNEiQwsmjPkP/lzcV5xbP80P7WnrX4oX94X3Nj2J/DeYMOHSGBuw0G51rStgeobAhXfUgkkpcIj7dfIpG8dLRvb0Dhwo2gc/Wnt70JCQ2TEADxCQx2U4/pTGZ4GQ1I7eWFvGnTIQ9tfmazWK2cVyn3oy3absd9qxWRNhsiaLt2PxznQkPEquS8urWDjgvDlb+K67moeai4YeNDtJ7Qdd3YR36nwOGai/Hjn3jxPskz4O+fAUbd29CjJ6V/KfFcFFEYF84PWp6g52Q0mcTK45lSpUKB9BmQ1dcPqciN8wOvUm6h/BJO+YHzQoTNKvLG+dBQXLh3j/KIFdG8ujrnCc4LerWl5GE4P/DmcFjp4kvh0E2G2byRjNAEVkCSRxIY6Au3tT09iO70blaFicoMLR8QOnpubt73RMsrnpvmzmjPmn8f3h6F1ppmt9soT2yluEyDwbyI8kKU6kMikaRQHvPmSySSFMmQj3MB5k/IyOtDYsP7X2KD/2Y3qthzpEuH1woWQssiRVEpe05k9vWFmSv9BOQOiZGjt27in9OnsOLUSRy8cT3WoBWbJ3xtboFxk+HpdgdhVPBe9YjkeRgyqDaMhuH0zBuIYl81JGNhkcgbiYuK2bOjeZFiaEz5onDGjMjg7aN6ShhYmN6MiMCOy5ew9OQJrD57GrfCSW9yFtUMTg3+m90cjjDKD9/CqfsG48bdVo9KEgS3DkMC3qR30Z/KjNIizR/OH4xWjtDzyJsuPcpTPqmSMxdKZsmCAukyIL23NwlRM5UfRhg8n6EHTjrfSs+fP1jwR4qzoXdx5OZNbL9yGQeuX8NFEqta2SSeuwoLHsbN5YUoy9y74XQEY/SEBeKARCJJUcRfQkgkkpSF6BahHwc9+kCn18UxHriypgrf18cHrxctjn6Vq6BWnrzqwRfHmZC7+Hnvbsw8cABX6G9hbHiKEf7bQJvDsQUO3QCMHXtAPSJ5Eob5V6O88C0Jigr8/BWjTUUVG3kzZkL3cuXRrVwF5E6bVj34YnBQfDZeOI/vdm7DylOnEB0TI8RQHDHCecTlcpBA/RYxzkBMnHhfPSJ5Gj76yBs+/IFC/5HOZEpvJlPAZuchOiqcP6gMyZo2HVoULYY3S5ZCJRIaqS1Js7RRGD37HZcvY86RQ1h28jhuh5E4fbh84HxhJDeH8w5czs+RKeorfPCtnARDIkkBSPEhkaRkhoovlt+QkZ5JGJgabDy4XaiQMzdG1G+IFkWKqgeSL8du3ULQ+jX46+gRsntIPHl8+RRGh5tuyOX+Crnu+qPvVB7kLnmYTz5JBR/TJOgNfcU+5wMNSlMTGfNvlS2HobXroWCGDOqB5AkbwvOPHkbQujU4ev26kh88hQgLE6fzGt1jb4wO/lt1lTyOYYPaUBp+qTda8nB54eJWRoaFqdOB9H6p0b9yNfSqUBF5XrAYfZjzoSGYuncPfti5A2GRpDkNDwlTzg8Ox1m6lw8pPyxTXSUSSTJEig+JJKURGKiH0zqEKt4RZJTr4xiYZFCUzJ4d3zR/HfXy5VcdE5YjR45gxowZCAgIQLp06VTXhIXHjnz6z99YeOSwIjz+ZXQ6FsKOvrILjsqQIbmgc/4Kk6nBv0Qo0aVceQS/1gTZybhMqSw5eRyfrFiOMyRSRR7QUIRpDP3zGUaO+1Z1lWgEBpqpvAgi8eYvRIZnCxjllXwZM2J0w9fQqVQZes1ShkngJNH0+4H9GL5mNS5TWeGZHwz0t8vpJF3lGgmDZZQcLySRJD+k+JBIUhLDAj4jY2t8HCOCDEw9GQ2D6zVAYN36MHp2TUhAqDLHwmNHseDUCeTkL6QVKyF3uvTq0cRj8Ynj6LnoL9wND49rdPLfNvsipLW/jYGTIlXXVwvubmfEAphNdWH3EB1kVOZMnx7T23ZA/UQSoS8Km9OBz1b9g6+3bI4rTPnX7XaQ5fk+xkz4UXF8hRkwwIK0vt/Re9JLdMP0KC9MlG6f1q6L4VRe8CQCKZkoux0j1q3Fl1s3ia57Ik8wnB+4tczumIxbdz/EVNlaKpEkF6T4kEhSAkMHvg6dcQ5VrF6xLR30620yY0qrNninbDnFLZH4fvs2vL9ssbKjGXtk4JbJnQcru3RDFj8/xS0ROXzzBjrNmY2jN66R8DCproQiQiZhTPCnqsvLD7d+uWw/wmTqJWaQ0qC/y+fKgz87volCGTKqjokHP5PXZ8/EhdtKAxR321nYqTNqJ9GYosm7duLDZUtgd/MgZdXoZOPT5QqnrRXGjN+gOL5S6DDYfyhMhiASHDw1leJKAiR9qlSY2voNtC1eUnF7yZh1+CD6LV6I+9HRD7ptcnml17no3RhEovRzxVEikbxIpPiQSJIz/fv7In3qRXG605AxwWbWxKbN8XH1mopbInHk1i2M2rQBbqcDlyLuiy+mJp2BNh1sbhfSkgi4T8dy+fqhf9XqqJQjh3pm4rHpwgV0+HOmmDEp9iunMDidt+HQNcS4cYcUx5eUIZ9Vh974NxlUaWKFKBmWedKnx8K3uqBctuyKWxLwxfat+GTlCiGEhZFHeXR8sxb4rEYt1Ufi46b/hq1dgzHr1z7ID4yJRanjL+TK2wl9+74aX71H+leAXbeS0iFDbN6g3zReXpjZ/s0UMfYrIZh/9Ai6/TVXzKoVmydYjLic18nqeQ1B444ojhKJ5EXgMaJTIpEkKwYPbgpfr31k1BWKNSTsdjQvVgKHBnyQ6DNWsVHZc8lCpCKjctX5czC5FTHCnTSibVbsunYVvnRs543r8DHo8d2eXVhPwqBd8RKJ1vWL4YGwn9asDS+TCWtPn1KMC/F1V5cKFuO7qFnNgk1byRJ9CRk66EdYLJMpP3iJe1aF6JTWbfF7uw7IlgQtUIyLrnv09i38cegAjt26qQgPhty9TGYUzZRJrAfC3QETGx39Vz9/AXxEQnzLxYu4dPeOKkbpnTHoiyP83oeoXWMdNm25qp7y8sEtYbWqfQu9aRrdt4/yPhCUBhOaNsfSt7uKaZNfFYpnzozBderBZDBi3RnPMgJ+0Bv6o1b1VJQf1gjPEokkyZEtHxJJcoTHdhgM40VfbYYqTjNVoHM6dUbrosUVt0Rk2NrVGL1+rZh+9VZ0NLzNZpRKmx6brl9FZm9vEiA6XIuKRIl06XGdjt932FEpU2Zsu34NnUqVxh9tO5A9mvjFy8Wwe2jwyzScvXP7QTcL8cXbvhwGS2sEBXkMhEjBKLNYrYLRVD22BYx+y+bMhVVdewhDPynghST7LFmE5cePKYJD2x6GDX/aqpMomPZ6axSjvJFUTD+wDz3/mgenZ7zY+HS6e2L02F9Ul5eHgQP9YDFsgNFYPra8oN+SWbNhVbeeSSZIkyuX7t1Do+k/4xRPVEBlhIHygos2t92xDQZzI7looUSS9CS+dSCRSJ6Oof5TYDb3je3LL7rUZMDmXn2RK00axS0RCSExUfz7r3EnIgJ5SXxYyYj0MhjhYzTiTnQUipAhqScxtPn8ORTLkhWZvbxx9O5tVCZj50x4GMIo3pu69kTeRJoJ62H4K/ybc2dj3sH9D8aCsBBxOI7Az1kdg1L4WhCffpoVXqadZDXlFkY9Q2ncu1p1TH29jbKfBMyg9O2xaAFlRx5fQVUHpTtP3Vs9dx5Uzp5DGHX7SHzyWh1Wzruq8c8idEKjJvi0RuJ2EfTkJInROj9Pxc379OhZeDA8NshuH4vRwUMUh5eAoUMLQefcpjcYMnLe4HcBDjs+rFUXXzZtrnpKGuyUL1aeOyvGAf1++CDc9NxPsMFP8dHTe1koY0YUTJcBAypXRf28eWHSPhYkEX2XLsLUbVsBk1JGGE1miprtOimRahgz5qJwlEgkSYIUHxJJcmLIoC9hsXwYKzwcDtQtVBgrunRL9FlpuFPCxM2bMGjFMqqZyTDgAbzal9SHYcOSjTo2htngeRhy/7hOPUxq3FR1SHxGbliHwFX/KEYmw8aN3bEfoeG1MXlyhOKYwgj8OCOclu1k2ReMFR6UJ75t1QbvV6mm7CcBu69eQYs/fsetiAc67r3K1fBti5bxViKjNq5HID0PniGN4VXzV3Tpivr5Coj9pCDcahUC5ADFPbZVTBEgI0iABCkOKZghnxYgq3479IZMWt7gjwK/tu2Q6BNQMOdCQzFl/17MOnIIN8LC4OTxFVwuqKLzkXB5wfGlZ5I/cxa8li8/6ubJi1ZFiiZ6GTdl9068u3ghJRTHUSvDnNegd1VB0ATKKBKJJCn4j1JCIpEkGUP9h8FsHukpPKpSxbyuey94J3KlzPBX027z5+J3bkF4+KukZviSewYfb1gMJtEFhypuxZhgoeJpdJBoKZwtO7ZR3DP4+KiOiU/A6pUIXrcm9uumamxuRFhkY3ybwlY/Dgz0hcu6GQZj2VgRSHlCDOiuWVvZTyKm7d2N3n/NU9KV8kJmv9TY1efdRy5EdzYkBK1nz8SRG9cVA4/yyA8tW6Nfpcqqj6ThXkwMakybgmPaIoUM5wmrfQDGBn+nOKRAAgflhku3i4RHlgfCw4WZHTqJ9ToSGp7OduGJY5iweTMOXSMbXRUPsa1KzwuXIZzHWZBQnmpSuCh6VayEclmzqR4Sjp/37UGvBfNFecXLJOkoPzjttstw6qtg7FjKKBKJJLGR4kMiSQ4E+jeES/83vZEm7ctgoUyZse/d9+FrNqueEpfjt2+hzA/f0+XdyJDKB5m8fZA/XXr4WsyIsFlxJTwcF8PCcJdnmSI/aVKlQp40aZGPjIU0Fgvu22y4EBqKG1FRuBsVARsZyuu79ULdJF5novvC+fht964HLSCKAJmA0cGDFIcUwjD/qTCaerPgEDjs+KR2fXzeJOlakzT2XLuKZn/MwG3uxkRGm46ef5/KVfB9s5aiu9XDiDFDmzcqRir5t5BRufKdbqiTN+nXHLkRcR/lJ3+H6+FhirGsiOQouF21MSp4r/CUkqgTaEQt60oSgvW1vKGj32ntOqBH+Ypi/3m4RO/4udC7+HbXTiw7dRI2K6/fSAc08ZZUqKKKnxkPln+nTDl0K1seOVI//0KZ3+7Yjv8tXSTuiXODnspYp9W6nMqIFooPiUSSmEjxIZG8aPz9M8CIfVQRKn36aeMB3ut69ELVnLlVTwkP99G+RUKCu9RsvngBO+j3IhloN8jAdKrxEIaaYqz9NyyaeCNjgQ3SDD4kTkiY8FiQmnnz0b3kRDa/1LBooiCRCIuJQc2ff8SRa9ceGEw6nZvi1hijxq1WHJI5QwM6wGiY49niUbNAAazp2jPR0+9R/Hn4ELou+gs2bTwHP2v65emVK+fIJZ75gRvXsYXykkvLO+THYNBjUuPm+KBq0nUTe5gVp0+h5e/TxcrYIl4UJ9hdRxFjq4JJKWyBSm4hNZlGxopSeh5dK1XBb2+0U/afAn7Pr9wPx9xjR/HT/n04zTOXcZ7jNOItucF5jpRQ6lS+aFSwEHqVLYd6efI90zvB48TmHNgHHidmNND5VFY4rNGfYvT4SaoXiUSSSCTD0kUiecUYEjAYZuOYWGPCZsPIJs0wrG59Zf8Z4RaM25GR2E8G4dbLF2m7jCNkXLDgiO3apfV9TmxDQxgNBBuljMmIdN4+KJklK6pkz4GquXKhanYSJ6lTJ8j0rDzlam0SIOpVldYPm20jylRogA4dVIs+mfJjHxMuZ9hFFpHS3YrSjsXojj79UDpLwndDeRpO372DJrN+xzkeSMytCI+D4p3ZzxdLOnVBlZy5VMcXxwd/L8M3mzdQ3lNbEkWLmK03GZvTFIcUwJAhuaBzHjIYjWnFwH+XEwUzZsauvv3pffJWPT2eNefOYvLunVh+9gxsvBgfk1zFxn/B5QqXKfQs86XPgHfKlEXv8hWR4wlm+LodFYnyP3yPK6EhSl7m+3e5bsFbVxJDximrZkokkkQhBZY2EslLROAnmeE0HYbBkFlUorTlTJsOu/u9h6y+vqqnp+PM7Vv4fusWMYaDZ5QxkMDQC4GhekiGsA3hoHt3kDHlor97Vq6CMjlyqkefHhZe7efOxl8HDyhGJsOtIE5bC4yasFxxSKYMHfQOGcjTH3zZtqFvtZqY8nprZf8FwV/JP/jnb3y/fWsc4cFruhTLmEn8HrtzO85MV5yf25cug+lt2sLbc1X6FwCPQ6k45XvcI6NTxJ9bPxzOszBYSqeY6VaHDv6GXuoBnq0e37dph/70vjwJw9evxagVlP157A7fv7Yq/MsAizFKl/J58+LP9p1QKEMG9cCjmUTl5KfLFj8YI8bTdFtt4zBm/GDFQSKRJAZSfEgkL5Lh/l3JEvpNWN+Mw47B9RthTMPXlP1nYP/VK6j00xSqi9XuEymQNV27o0GBQures7HyzGk0nzn9QTqwCHE4ZmDUOErzZMywgMUklF7XWj18zBas697zhbceTNu7B32WL4Gb46VB8RtYszYmvNZE7H69Yxs+/HtZnHzHLVncijfiOVvyEoJ3ly7CFG26VY6j2+2E3t0aQcEU6WROYGBGuKzboDcoi47ScyicOQu29Or7ROu88Jo4eb+ciHfKVcD0Vm9g7/XrmLpvN+YfO4qQsDAlPbQtucP3z5vZjDLZs2NAxSroWKLkU4+Pu3b/PqpN/QGXQu9SRjUogszpOgp9RHUEfRuuepNIJAlMCihlJJKXmKEBM2A2doFd+ZLJU2VuIGPieVYvD42KEoa360GnI0Tb7LhGxofnC89HM6fyhZ+PNyJjYsRYD+24m/5jo5e7QbExwi0J18PCEW23kh/FF/sxk0GfI0066PU6RFqtyroKmpAi+LyMfn5Io3YJuR1+H+HWaI8wgCx+qeHrZRH7DJ/eIH8BZH3OxdF47EeZyd/gYojarYI3p+scHO6KCA4OVb0lLwIHZofLcCB2+lQyMEtlz4ED/QckyWrhj2LnlctiwHlIZATlB/VrOT2nxoUKY8Gbb8FH/XJspzj3WrwQM/bvjWPE8lS7S9/qgtcKPp+gfF7+OnYE7WbNVPICw/G2O77EqLEfKw7JmICAOjDrN4gXhDe7HW9VqIQ/2nVQPTweniwi71efo0uZspjRuq3qqsDv6dl7odh59Qqm7tklui26uHUlOYgR7X4pHpmoPOpYqgz6l6+QYAtXtpk9E4sOH1I+TvC9siCFuxZGBW9XvUgkkgTmBZcqEskrDK9M7GXcCIOhnPjKTVsBXiW8dz8SBQm7YvU/JEaa/vbzA6OLIUPxm8ZNMaBWHfxBle/bc2c/MDQoLtUKFsT6Lt3FYM4ouw31f5+OnWfPKN2XVD8FsmbDzl59kMHbB7MojM5/zRXuseGQgTShRSsM5AXmyIBoT4bffDIAY8OgOPzStj26l6ug7CcwnefPxax9ex4YFi5XFG31MHbCLtVL8mLY4MaUTktJaSiznlH6fUDP56tmL24SHh4j1HjmdBwgAfLgublRKEsWLO74FhmBmRQ3lVskUF77/TccvHr1QX6j58wLZW7q0Qu508Q/PW9ScD4kFNWm/YCb4eFK3Ph+HI4NMFh4pWu1L1MyZejgQTDqg8X7xdDvz215hqsne3ceJz7iI4bEx/Hbt8WCgbOOHMbNMNLrlCUF2vudGHC+pwuZLF6ita9XmXJ4vUhRpLZYEN/Mas/L9zt34P3FCx50z+RrOBz/w5jx3yoOEokkoUn4N1kikTwZPj7eVMdmUSpbBZ6yNq1HK0BCIUwFNhge2nj16Ucdf/hLu9h/aPP0I/566Dhv2jWY+MJ4cDThESKOWxA0dHpv2l6c9ftfcH4w6BXhoTpke84WoOeBxw19uvofHLjqITzIzWwx42sSrg8LD4Zb0yY3fx2pOe21+yCD7uLd2xiwYjnuW1/ccisZUnnDm1s7tHgpv5kRHq52+k/G6Fy5xDujQX/nTPP80856wqmx8uxpbLx8SSz4Vy5bNnzxWhPc+Hgg3EFjcfJ/H2NBp7dRO08+xTO/W57v19PC6c9iirYsvr74qHoNHOj/P4QNGQHbkEBs7toDXcuWE4Pp70ZHY+Hxo7jEUyYnINlTP/R+KQLnxc7sIJG85EjxIZG8KBwOb6p9M3oaQn4kPMw87aMkQYizwCGns9moIyM6jeqSDHFmiv0Cy1CUs/q+OPHx7c7t+P3Afs0gUyBjc3jtumhaqLDq8G+q58qNsfUbKmJTy98kXpacOI5xvP7HCyK1xevfC3bqwGme/F86N7LHUeqUttmfIm88icznKZI/+Hs56v74PXRDBkE31B/ZPx+Pz0iAngsJIUM9NdoUK46NPXrBPXIM3KPG4ab/UMxs1xHdK1REdj9fRYzwpAMsKjRxwlMcOx2KO+0XI1HDa8Ss69kH7tHBYrsxMABfNG6GMlmziskLFpDQaDj9F+hGDBXxyDJuFN6Y8RvWnzunxjZh+Nd4Gc6zev2/VbVEIkkwpPiQSF4UPq4osgduxn7NpN+w6BjEcAUtSRDEtMIanMw2uwtOJM/xHoxed4Nn7ImF4nw1gb/0Pim89sswXi1eiAc1j9Lfzcn4HFSzlrJP3ImKxMDVK9F76WJcuPcgaftXqoJu5co/EB8cBv395Y5tmHPkkOqWtIRGR4vVuuPgpnfQxycFvHTuy6K1QYPS8vJT5I0vdmwF6P55+u3/bH3iMon1GAnG6/fDMXHLZhT46nP4jRwOA201fvkJP+/bix1XLovWxc6lSuOX19vg6qcBQpC4x05A2LAROPHhpzj50ac4Rb/WEWOFOx8/1u999K9SFfXy5BWtawdv3MAnq/5B5s+DhdBIRddo++csrD13Vsk/3OqmtbwlMNd5nJonfD23+4a6J5FIEgEpPiSSF8U9RwzV8rc0u44JI6PgHq8oLHlu2E67wQOkY7/aC+M3Cm7bPdUh+eGm/OB02mMFKcWZZ+RJai7du4d+yxbjPq8DocWFjLIimbPg22YtYOSZgVRmHjqIzzetx7Q9OxG8eZPqyqfpMOG1pqjOK9zz12+VGJsNH6xYLlbUT2ruREUp4kO7J+WXI5K8x3swOh2JDw/1QX9f5lmqnpBQLlfoXfjn7BkcfJa057QiAeByOrGNhGmvRX+JmaJ0gUPgPWakmGGv/4plGL1lkxChIZR3LAY9zHRNE23XIsJxkfJV8NbN6P/3MtT+7WcYR5GYGT4YZSd/jS/IXaygzyIj9p1NfK7y+B9PREuNTooPiSQRkeJDInlRTJzIVuV+McUjQ5Xu+Tu3ceTmTWVf8lzwV+7NFy48MGTEr+4a0mU+rjgkQ/TW/fTv3VjjmOK8moxFu0sdZPwM8PS3mSaMhW7EEKULC29kMPJv8OaNOHD9GraSMbnz8iXsunJZtHj0W7YExzgfamlHhq7JaMRbJUqKWcS2XbqAHeR//7WrOBdylzxQfN06SvMoEcbWSxexm35PUX7uXbY80nL3IM1wpnu7SUZzt8ULRDh7rl4h/xfESvs7L1/Gj7t3Il3waOiGx41vmjFBGLp2tViZ/1nZc+0KbrPB7pkndLqdyX6wOWO3b/YUcfw3z2r3LKi56/ngPKrm0xibFXvoef+wYzuGrfoH+SZNiHfLO2k8AlauwA87t2Pz+XNwOuhZimegPo8XQJw05Pvhubnduq2qi0QiSQRe3BsvkUiosnOvIaPCrVXibKAtP3VS+VvyXLARzTMvxaat+HWvx8CBkYpDMiToizsUz42exvGlsHvYfumSsv+UnAsNwdT9+3DnfjjdOjmwANBEAP2OJvHRYMZvaPnnLDSdNRONZ85Ag+m/YMVpyoNaujH0t5fRhG927UT9Gb+ixexZaEb+G/w+XXS/EX7p/8UnT6DJH7+j5ew/0PiPGWhOv5+sWSnsuTjhkdDeRUKj9q8/47WZ0/E6hcczajWb9Ts+XbUS90SLC/nziG84iZ6p+/bgwI3rYv9Z+JehabNxd6v1ikMyx+o6TYLjWGz3I/rdS+IvoVvGbM8h7gScrpx/H7V55oOnxc0LkXoIsOeEW2IO3qT8RPHSkwAyKlNGH4TJdEZ4kEgkiQKVBBKJ5IVhdf9DxtXF2AqZKsFZhw4Ko1Hy7LCB8sOuHXB5drFxupz092xlJxnjds4Vy4kzFPcYMsSn7N4Zp7v/k5I/XXrs690Pi9/uihH1GmB43foIpI1/eeG//X374+6gwQhRt8WdOivTmWoChaFk61CiNMIHD8Md4W9IrH/ePm/cVBiF9A/6VKzkcUzxd/ezweLcdytVidP9iq9hIAN6crOWahyGiN8zH3wsFi0cWqdebFz5d3bHTrjw4aeo9Iwr3x8k0TL/6BHFAGb0Il8ch96cMsTHl1/ygjWL1D1xHxfv3MF0XlMlgeBn/2XTZvwokx8kiioWKIieTzi18JPwCwnn63eVdYBcmrBxu/9CUJDHYDGJRJLQSPEhkbxIxo8Po9ruK9UQEpXgrXuhmLxzh7IveSb+OX0KK2mLnTmKf13OVRg17sGghOSKwXsRGek7Y79wU9x5FWrumvQs8DotrxcpJgz4IBIgLEL4dyRthTJkVH1B9NPvumA+YngwsibYyBgrmiUrvm7WXNmPB7GqNIsVpwsZ1cUk4yO44WuomZenaFUtW7qGzWbD/1Ysw/7r1xQ3gqdcHVijFkbVbxgbV/59s2Tp2MUMn4Uvt21FZGSkeMcE4h5d41NElysNg/VrOJzXHggoPb4jkX2VW7YSiFaUV356o50yJbFijKtHXhAibzlRp0AB/NO5q+r4/HB+n0xpx+8Zj0/S8ftmt1+E0es71YtEIkkkpPiQSF40htCf4HAc9TQ2v9q2Bcu564vkqbkZEYH3li2JY+SSwWaHDoG094ItqScgKMgl4uoka57jTpudjPR+SxYl2hoZ921WfLDib1y4e+eBcU7plyZVKnzf/HVkJUHwKLqUKQf36PFiutThdRuorv8mtZeXGKyeO30GClttAaF7ux0ejl5LFooByonF7wf3YwZ3D9PEizA0ndtI6M1VHFIIQZNuQeccp+6JZ3UtJAR9Fz9oEHkUBs5LDAmKE3duP/ZF6FW+IiKHjsDR/32EeW92RuuSJVGERKh4pxJTkHC4vFFc82XMiFbFS+KXNu1we/BwbOjeO+7U2c8Bz7DVc9EC3OHZwtT8zqu8k0UURO9fwik5iUQSL1J8SCQvmqCpUfRvdxIgUZqx6aSKsDdVjtcS8IvmqwAbEL0WL8AlTyOaDU2dcwhGBe9WHFIAo8atpn/Hx7bc0D0cvXYNA5YvVfYTmLGbNmLpyeNKWqnw1+CguvVRn2erSiDKZsuOzxs1hsGktpYwdM19Vy5j0OqVigGYwJyivPA+iVG3anuLfOF0hpAi7ZGiWj00Rk34nuI/z7NVb/mxw/QMNyj78bCV0ve3gweUFkCHHTMPHyYN4dEFLh44uYpnyox2xUtgYftOONF/ANwjxyJmxCgs7vyOaJkqkCEDMpJA1XPLLXdxjH1+j3qOqjuPK1G7RPL5udKkFS1z8958C/YRo+Gm7dyAj7CoYyd0L1ceGRNIdGjwxAXreGydmoZuzvcu13SMDP5VOEgkkkRFK44lEsmLZph/PxhNP8Su80AVdKHMWbCjz7tI/5juLI8iIiYGl0LuCnuAp+RccOKoGFSp4ab/XsubH0XpGqdC72LF6VPQq0WC0+1CgbTp0aJIUdEjzO50YeGpE7gWdi82DO4jnd4nFToULwmL0YCLoaFYSmGwu7agmcPlRD0yXstmzSZc1p45g0N3bsHgEcZrBQopK2VTPE0UTv6MmWD0MIKfhm4L52P6rp0PvnCzcWG3L0Tps+3RYd5zjqRNYgIDzXDaVlKi1I3NE/T7Ue06+KLJo7tBPS1zjxxGlwXz4g40JsOUF42b+nobseBbQsICg4XGRDaWtefMmZT+ntqiFXrTdROKK+FhqPLjZMq3HjNc8TWttk4YN+FPxSEF4u+fDgZsp7xRRBjyDOWNL1u2wofVaij7Hmy5fAm1fp0m/PAYnrpFimNN5y7K+J4E5MK9e7CSuDFRGv9z5jTWnDsrygI3vefVc+fBG8WKi9nK8qRNJ1ZQfxGM3rgew1atoHxgpHLGCCcVTG677RAMXrVkq4dEkjQoFoJEIkkeDB08iGruYE8BUixrVmzu1RcZvJ/u6x/P7PPx6n/YwhdfGFls/BtFJihHHj4ed03k+P3E9fW4azCPuw4bpelS+eCvth2R1c9POfQU9Fq8ED/v2BZXeDgcq3DzbgtMncqzGqU8Jn6SCmHmdWQlVY41Mu12fFavAca/1kTZfw64ha3/ssWYupsEmyZMSXhUJENxBRmnGUlcJgYsdBr//is2nD37QBRQXOqSUF31TndhvD4vLLhr/DQFl++FxhUeTkdfjAqeqjikYMYEZEK0m8cG5RNdoRhK11HqYH1PbkdFocuSRVh5+CDtudGyXEUsfKNdgouP5M7gNaswjhfOpLJBfOCgzWG1noAD1REcnHwXH5VIXjI8bQuJRJIcGOofSAb0iFgBQkZZaosF63r0RoXsORS3/2DCxg1ivQTDC/q6+Dw46b6LZM6MRZ3ehvkJBhhH2m1o8NvP2Hn+fGw3CrXFYz1y5WuMvn1TpvDQGDjQD2bDRpiM5Ty/cjcuWgxL334HJo8F/56FRcePotNfcxHDs85SXuM1OVZ1eQeVsj/brFJPCi8y2HTmDFzUZnYjQ3Bay9YJMpvRhgvn0Gz6r4jmd4i7MjKK8BhAwuPlGVAcGJgRLusWetHjtIC0KV0Gczt0+lerFY+HspK/3GnSqC6vBix2W82aiX8or8eWEUp+OAy9pTaCgpLvwqMSyUuIFB8SSXJk6GdvQm/8g4zBB9aD04UvWrTAR9Vqqg6PZuA/f+Pzjeuogk154oONqMJZs+Fg/wHw+g/xsfPKZTSd8StCo6IefN0WwsM2BaPHv6s4vATMnWvA4X2zYDR18GwVy5YmLdZ07yn65j8P2y9fQuPff0MEpePUNm3Rq0Il9Uji8tfRI+i8cL74Av9n2w5oWaSoeuTZCVy3BiPXrHpgZLL4cLtt9FcLdSzNy0X7QDMKx/ylt1ha6F1uOJzctcqFzL6+WNWtJ8rQu/Qqs+vqZSFE7/6rjLDPg8HyVooc9yORpHCk+JBIkitDB5WBTr+OKsz0sd0qyPAskzMX1nTtIQZqPgoHGaa8aR99UxLcKUtPETcbHy08uHtX3yWL8NN2j25WfLNsXNid/TBm3I+K40vGUP8Aut+xsQKEob8H1a2P4OfohnX8zm1UmfoD2hYrgV9JfCQlgevXYsL2rfincxfUyZNPdX16eDHGer9Mwzm6F/FVm+Ffh/MKHO46CA4+pzi+pAwf9An0ps9jW0AYyhvvVq+Bb5q1TPCxO8kdu8uJ3osXYjp3KfQsSzgdXM73MCp4suoikUiSGCk+JJLkTGCgHi7rjzCZe4nZYTTIqOhRuSqmvN4aplfMqPh1/z70W/gXbGRcxH7JVLpQHIFD1xDjxt1UHF9SAgflhcuwFgZ9/lhDk8Spj8mM6e06oF2JkorbU8DrbAxft4aER7sEn1nov4ihvPz2X3PRq3wlNClUSHV9cqLovei6YB7mH9j/QIgy/HXbZp+IMcGfqS4vP6MH54DVtZaM7SImt1ssmuemTUd/j2/SHANr1lI9vtyM2rAOw7n1S6eDjssIun835weH4yAcaERlBClUiUTyopDiQyJJCYhWEMMSMjhzxxqcVKEyg2rXxagGjV56EcKrU/ch0REaE/1AdChdahxwut7F2PHTFMdXhCH+n8JomCjygZoXRFes1KnxW9sOeK3gkxvyYVYrQqOjkTdtWtUlaQmJjkI4xSFv2nSqy38TTaLj4xXLMWXntrjdC5XWjlNwuJsjOPiM6vpqMcS/PZUVv9D74Rvbakp5hNuDhlNZwQPSuXXxZYInTxjGA8q1KYe1+1PKijDy8TaCgpcJN4lE8kKR4kMiSUkMG9QGOuMMenPjGBVsdLYrUw7ft3gdmR/THSulwQbFxM0bMXztajFFZxzRwX/bHa/Wl+2H+fFHEy6f/x4mU28hSjUR4nLCx2zBxCbN0L9yVcXtJeFqeLhYIG4lDx72bOng/OByh9J70YHyxBrV9dVm6KBB0BvG0l/62LzBv1R2tCxeAt80b/lUgi85cjYkBAOWL8GK48eE8OSWDhZWTmVWPTsJ0U8wZvy3wrNEIkkWSPEhkaREhga8QW/vNKps08W2hDAOB9L4psKoBq/h3UpVUmw/77XnzuCD5ctw9NoVpb927FdM+nXruC/JOOjNI+RgUZXAQC84rZ/DaHxPiFJPQ5PyRMU8ecjQfB3VcuVW3FMY3DXri21bMGbDOkTFxDwYTM4o3WmukvDoQaJjleoq8WS4fxd6b36g8iJVnPKC/va2WDCganV8UqNWivlwcSPiPoI3bcSUXTtg5e6o2hgfRskP96Bz98HI4Hmqq0QiSUZI8SGRpGSGDipHFe+P0BsqxfnyzZDBlsHXFx9Ur4n/kXGRxstLPZD8cJLBPP/YEYxcvxbHrl1TDAjPbiHCoHDegdv5CUaPn6G6SuJjSMB70GMsjIbUlGaqI+EmUUJ5pHyuPBhRv2GCzCyVmNyKjMSXJDi+37EN96Oj4woOzhtinI9zM2yuXggOPqUekTyOgICiMOJbSsuGnBd4mmZeUFSsds7lh16PpoWLiIUK6+cvkGw+XvBUuWvOnsHXlBdW8crkXM55Co7Y/OBYDpv7w1e2u51EkkKQ4kMieVkYHvAuvdKjqRJOz8IjDmxYUAVdNlt29KxYCW+WLP3Y2bISGyvFb9XZ05i8cwcZFWfhsNsU48FTcCjGJU9s9RMM1iEI+uKOekTyJAz+KAcM3hOg170l9rVuegwbb5QnLBYLmpGx+W7lqmIl+hdpbF67H45Zhw5i2p5dOHnrluLoaWAyigi9AZ3LHyODp6uukmdh8KCWJFCDKI3F+jFeRjNsDhtcnDfU/KE3mVA5R060Ll6cxGoxFMuUOdGNBl5s9PCtm1h24gQWnTiGPVevwM3lGT17PXepohg4XLTP69tweeFy7YbTNRxjgv9Rg5BIJMkcKT4kkpeNwEAz3NZOcOmGwmQsKIxOT8OTUb90msn4LJk1K1qRYVE1V26UzJIF2f1Sq56en7CYGBy7fQu7yYD4+9RJ7Lx8Gfci7iv983nzFBv8NxuXdu4y4foONnyF4OC76lHJ8zB4cA6Y8AkJuT5kcKYSLSJsYGrw35wn6DeDnx9q5MmLZoWKkFjNhpKZsyCV2ax6fH4u3buHo7dvYtOFC1h+6gSOkdBw2lTx+bD4MXAeoc3hOExxH4mTZxZi3jyP5hxJgjB4cFkYMIgyQGt6B710/LGCYCGgU99RN7upecTb2xs5U6dBhRw5UDZrNhRInx7ZqNzI6uuHNF4WWAxGsUaPNgkGT3vLEwRYKd/xxALXqQy4Fh6OcyF3ceDGdey5dg1Xw8MQwy1cfL2HP0QQPJbDze52ewRZLvNhxySMG3dEPSyRSFIQcd9uiUTy8sFTszp13elt7w6jKZenoRkH3teOafskBjL5+iKDtw+8yZiwGA2KYUHu3BWCV0uOYaOCfsOsMbhxPwIOWwydrBYtbEA8LDIY3teMDIcjjK61mC74HUYF71Z9SBKTwCG14XT1p8fUEiaTDwvR2OfuSTx5hQUrG5mpNSOT8oKFNm414bEZ3KpldTqEsXk3Khp3WGxy+Foe4PygGqVx8Mwrdsc5uug0GCzTERR0TfUhSSqG+Vegh9Edblczeib5+D2lNxUup4uygpJPdPSfkdztvKgho5UfHnkl9m/t2TP8t7YRBgrDyflDg9yF0ODjIl+6z1AclsFl/wWjJxxWfUkkkhSMR4kgkUheCfr0MSFLhupkGbSiGr4VlQK5SGQo0wZpRoCnAfGsqMZFrLFpt7sp3LtkWaym3wVwuNciODhU8SR5oQQEZILZ2QhuY1sSG/XpeaUVrVAsPIQoYaNS8fpcaEanJj4cTisFfIHyw0KYsARHzu6SLRvJlMDA7LDHVCEVUokeYh3KD8XJ1ZfUg1F8RIgVHh555WHxIX7UPMAblzdOoV64NeMInbeJ/t4Jg2MXgj6/wb4lEsnLh1oiSCSSV572cw0ouD8jjCgKFwpD7y5ARUReMiDyUEnB83F6kVjxpn0f2ueV6LiJI4b+jiR/0eROBoTuCtyuS/R7mizMs3DpjpARexNBQexXktIIDPSB1Zqd8kRxes4F6fkXgF6Xm55xTjqaSuQHUH6AyA9mygeUFxBNWxT55zwRQnnhEv2ehx5nyP8pRFpPws8vhPJEPE0tkhQNz7oGyi0xMQZ67kZYLKRKIgCryUl5wAEvLxaWDlkeSCQSiUQikUgkEolEIpFIJBKJRCKRSCQSiUQikUgkEolEIpFIJBKJRCKRSCQSiUQikUgkEolEIpFIJBKJRCKRSCQSiUQikUgkEolEIpFIJBKJRCKRSCQSiUQikUgkEolEIpFIJMkAucK5RCKRPAaXy1WMfrorexLJM3NWr9f/qP4tkUgkryxSfEgkEsljIPHRQqfTLVV3JZJnwu12byDxUU/dlUgkklcWvforkUgkEolEIpFIJImKFB8SiUQikUgkEokkSZDdriQSieQxJHS3q5MnT+LGjRvQ6+P/9mMymZA6dWoUKFAAFotFdQWOHz+OW7duPfI8xu12w8fHB2XKlBHhaFy7dg03b95EZGSk8MNh8DXy5MkjfjXsdjsOHTok/NE9q67/htIEmTJlQvHixVWXBxw9ehR37tyJjafRaES5cuXg5eUl9jWioqLEtWw2W7zXYjc+J0uWLMiVK5fqGpeYmBicO3cOYWFhIu4GgwG+vr7InTs30qVLp/pS4DQ/deqUCJfjny1bNhQuXFg9Cty7d0/EnY9xGqVJk0akY0Ihu11JJBKJghQfEolE8hgSWnwsXLgQe/fuFUY5oxm7GmxA8z4b0xUrVsQbb7wh3OfOnSuM9UedxzidTiEK+vTpg1SpUmHdunVYu3Zt7DksTDj8+/fvi332bzab0bVrVyFEWBD88ssvQqiwP83PwzgcDpQqVQqdOnWKIxwOHz6MefPmCeHBceNj7JeN+Pbt26u+FFig8LUiIiJihYrntfhcduf75N8uXboIQcZs374d//zzT+wx/mX4mlpY7NaoUSPUqVNH7O/bt0+kPd8Xx6lSpUpo1aqVOMacP38eM2fOFMf43Hz58qFHjx7q0eeH4ibFh0QikRBSfEgkEsljIEM00cQHf/Xv3bu3MHSZs2fPYvbs2UJ4sAGcNWtWvPfee+KYp/jg4++++y5y5swpjsVHeHg4pkyZEtvawS0ctWrVim1RuXv3rmgd4WMsStKnTx9HfLARz8f9/f1jxcvj4PCmTp2K6OhocW6xYsWEQc/7LCrY0GeDX8NTfDAZMmTABx98IP7me1+6dCl2794dm06tW7dG5cqVsWbNGqxfv17EjYUCt6qwQNNEEJ+zZMkS0fLBQqx+/frIkSNHHPHB8SlRogTq1q0rzmGuXr2K5cuXi2NSfEgkEkniIcWHRCKRPIbEFB8MG9AsANh4ZsOYf3mfhUXHjh1ju0U93PKhfaH3hA1nNsSrVKki9m/fvo2//voLV65ciW1JYDh8Ppf3CxUqJIQBXye+lg8WOuxfg/9mw79nz56itYThuMyYMUOIDYbde/XqhY0bN2L16tUiLBY83bt3F92dmIdbPjhcvpYWTy2ufC6Lpnr16onr/PTTT6IbGR9nv926dUPevHmF38fhKT40PO+L4fAYTkcpPiQSiSRxkOJDIpFIHkNiig82trXuSPzVXRv/wGMd+Et/0aJFxTHm4ZYP7vIUn9HNRj6Lg9DQUDHOQTPqM2bMCD8/P1y8eBHHjh3DiRMnxDEWITxOgltSuAsWG/eeLR8sIvi4J1ocNUOeu3Zxa4QmjPgY/81hc8sHX4cNeh67wS09fP7DLR/c8vLmm29i06ZNovuWFjaLAE4jbp3hcGbNmiXGv/Bx3ucuY1p3LIYFF7d8sHjjMR3c6sH39XC3q7Jly6JJkybqWcClS5eEUNNEnRQfEolEkjgon5YkEolEkuSw8cyGOhvCbPyzkc9uPJD6999/F2M24oONdx4gzQPQH964VUAzoNmY/vPPP8Uvt0zwgGvu3sTGOgsLvhb7Y1HCooX3PeF97k718DVY1PDGcFexzZs3x4oFFhk8poTFjzYQnOHjbOCvWrVK7MdH5syZ0aFDBzRu3FiEw3D433zzjbgu3zcLhrRp04p4s0D6448/hHDjgefcJYvFE19n69atYgwHi5H44Pvn9NY2b29v9YhEIpFIEhPZ8iGRSCSPgYzcBG354AHZnmMZ+Ou6NmsUtwLwuAmt2xMb7g0bNhTGOI8F2b9/f2zrQnywQc6GdL9+/URLh9VqxYYNG8R53ALB4bGg0Fo1eFxE7dq1xbgJhseH8PVZWGhiIj60bknt2rXDzz//LIQGwyKmf//+cWaaYr8//PADLl++LMLk63fu3Fm0THz33Xdxxnx88sknsd2tuHVo/vz54m8+h8UBt5pkz55duPHMVCzOQkJCxH3xvTOcPtyFjMeX1KhRIza99uzZI9Ke48DijLumtW3bVhxjWOT89ttvscItf/786Nu3r3r0+aF7kC0fEolEQkjxIZFIJI8hocWH5NVEig+JRCJRkN2uJBKJRCKRSCQSSZIgxYdEIpFIJBKJRCJJEqT4kEgkEolEIpFIJEmCHPMhkUgkj8HlcvFo8F7KnkTyzJzR6/WT1b8lEolEIpFIJBKJRCKRSCQSiUQikUgkEolEIpFIJBKJRCKRSCSS/wb4P/ZIRGkBtVmsAAAAAElFTkSuQmCC"/>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png;base64,%20iVBORw0KGgoAAAANSUhEUgAAAx8AAAIcCAYAAAHgQCMpAAAAAXNSR0IArs4c6QAAAARnQU1BAACxjwv8YQUAAAAJcEhZcwAADsMAAA7DAcdvqGQAAP+lSURBVHhe7J0FYBPXG8C/JPXi7u4MZ8AYDJn8YQPGhsMGEwYztqFN2qRt6vgYsMFwdx0wnA2Gu7u7llKqSXP/73v3rk3TpE3btLTlfnC9d+8kd8++9z35HsjkLBR8n+MREO7MFAqEO3MkuS5C5syZA9evX2d+hMlkAp1OB2fOnIF169ZBQEAA8/f19WVuPz8/0Ov1zI+QI8RByDkkh4E5oTV3ZgqlUrmHO2VkchHLli2rzJ0Zw8+vGAwa5MyPZDLC0qVLX6xcuZLEQyKbN28WVqxYYb+80Kr5nSIRsbEC6DR2379q1Sph8eLF/G5BoPfBxOEQeZWrkAJhzZo1bG8JneeXWsfHawi/1CqgGZlmoJpHhCULFy58fSJl0aJFy/h3C7t27eKulCxZssTAb0lB2O5/+VUi4OstDFy3RjDPManlFCkyBgwYwPbm9O/fn+3TTBR5BUp9EvPnz+eulNgMEL2WXyFCkUFsvHRBKD5+NHNL8DtSwE8nQhFjLXL45Xkb/q2Mbdu2CV988YXw1VdfCVu2bBH27dsn3Llzh5+1ESA+Xvwsnscc0WXJQsEzJDAxYihnSICfT4pnYM7byU8z6PclLCMlXfLMASj5/pWxYMECpn3PmjWLBCxcuXIFypYty8/awGjkDgB3Dw9Yf/4cREVHsWOFnw8IASHMbQsXF5d23MnAcOeu5G7CYLBZamYJryRCzD+6cOHC4O/vzzb6+EOHDiVr6rCKc1LtNiYmhu2FwFBwcXNj7mQkJIgXmBEbGzuZOxlz587lLoB58+Zxl4iz2W9lB68kQrC6y10ArVu3ZhFBm9SqIaVKlDVsn4L0BFJQmAd3JdKvX7+fMFL4kci4ceMAi0t+lESPHj1yTWtGhkFhXYbK57TACPmV35ICVy4vUiO1WhYmCn6VCMkw2syha/jleR9LhdASewLji9Ur+NUpsUc5TE0PeVVVXgX9OHc7hPS0pqI+UgUvv9q7d+/E4goDgtxf9+3bdzbzSAsM+Nldu8GXjZuww0IhARBBQt8v0K73wFz4g1KpnFKqVCkmL27fvk2/f6hPnz7N+SWpYjKZvsHr/+SHmSZZhFAZWrBgQShTpgxMnDiRCdyIiAgqR6mtCYoVK4YVHCO8ePECihcvDs+ePSMBCcHBwfwJ6YsQc3x9fY8GBASIoZqLsIwQrVYLP/74I/zxxx9Qu3ZtuHDhAquwkD/W7iA+Pp7VIu/duwcqlQq+//57KFGiBL87m3NIZn5Lem5Gn+Go+y1xdA7JVigwJBr+/ht3JVEiLJjtq/06nu3N4Y9I9gzinZnThQ0XLwjNpv8ugNdwYeTmTfxMcvjtifeD9yjusg9+e5bzyhTDE7duweOoKFh86iRUGBPK/B69jIQyo4Ph8s/DQDH8Z+aXFgfu3IYEwQSNsZjF+jKM37cX8gf68bO2KZE/P9vPOnYEXPU65t53+ya4+2uZ+/25s0DhNZy5czfqETxNYaqyqOlw7wzBH5HhZ/DbM30/Q5P0jZ56nQB+foX4mSwmJMB6VvX1OcpdyWg5Y5oAPklFARULKittSdYgoc6dOZpSvFgloqOjhcePHwtB/+xM/o2BvknHOo046sJOUq8RaTVXwSSMBaWiPwSFtmR+vpq9EBD6NnObo1PPEAJCByq8R1HHNZz4aRg0/G0CCEFhGa555Ti0mqlCYMj3S5Ysgb5nTgBWk2BhzbrQoWNHKPbruHgIDHVl1+m850NgSH/m9tEMAVenX8CQEI1VAE94GVcXPF0nYdAXw7N7UGi0wfDsyq5NlSFDxIfbi9b79PXwZ6yYuvr0ifDvjeuJra78ityPVh219q+/hBKjg4UrT58mfh8BVHRZotU8w+LMhbn9RjZle8Jfe4O7UmA75VKEFMq3AQtdFW4BEDz6X/QVIEAXAfHGeMwxxcULk2Avhih8vcXjgBBQ+Hhh0Tcmb+QQhL6x+NhQmNW5K3y+egVWJsrCri++BoW/pirow67xy0R0mguYa2qhElIdFLHFQHD6B0ubyxiKV/Hsh3gui1suUV6Y02XR/LyTOyTMcoUE+fGzmSZrUq5OfQ0UyqMQENKD++QtdJqH+LcEZhcmR0Af7LBwfKVFCUtdOZBXWQlx/A/7egukoDFcUJ6lknpsRcierauh9Qefwra1C6BEmQrQoFkbfiZjkEz7vnkLmPpRF+6TOmlGCBZRhdzc6DoIpw6ywNBsikCtejd3JcfXey93JcNZ70thnAxFKnoIvySR4/t2sL3JlMD2u/5aLOzfsV7YvjZpIITCP7mcIqS+dFtYK/dTg7+edbJYhqQOVeW06q3g590YvHEjdOpLWLf+mrnN0QwpLr3c7ps3E1/0aXSU1ZcNCAhoxC6ywc0r57hLZNeGJWxPEULPbTdnJouIg7dvs31UfBzbkz+rfqP7u7/WCduvXkG3GIixBgPzvxf5gg2O2Hb1MjsmpD3hjd9K78dfNQmdhl0k9aNgWCS5terR/CoRrbY26Lw+wd9OwHPn8d6NWA2eCF5eFZiMTTdazWLuSo7edxl3JUerjrnx/DkLrHyhAcJd+mjpY23ATqYC5RBix/pFbE9IEUJYBibtF5w4Lqw5dzZZANP11SdNEHZeu8r8q6LbmCDmQuke2iT466UEEyhFQIUJY1iEFgjRsz27x1IPsRV+aWC7cVGp6IMfso4NownwZS/O/XtCoJ8AGk0ddiyhcs1fsWBBAKMBXkbHQNkxoeDm6gq7byTN5bAXjAC2r1y7Adu379yX7QkhwURt3uKBtMfweH/ebKhWpCh8vmo5dK2NryadI9B96aeh0H7OTBr0AFfQ7eTnAyq9DgR9MLtn0+VL/OJUMBjW9OnTB5qVK88OX8TEQkEP3mVvNG4XHRyF8A5GylXwVfuwYx+fXizS/PycMIf8htq87Yh3GDzlmqOgyLQBvyTHwV/POrzZXr19qyCND7Nn2Kq9OL524K8VKBUyBGEMBIWhqm4d9jEWXL58GW7cuAHlypWDEydOQJcuXcDT05OdO3nyJDx69AicnJygXbt2NOANGjVqxGZUdezYEf777z/WDVunTh3Yu3cvtGrVCvLly8dGubz11lvsPnpmyZIloWnTpnD8+HE4d+4czRmBGjVqQJMmYoelPbWsDZ8NYMXLhwvnObSWlU3VNetYi5CcQJoRkoVkzQ9TLiENVqdP9fm5NkL8RpYBwfkucyucVaDXmwmsnARGhDm3qNblo/6An80bmNXeJKy29GaQ1FMCCeT4uFGgCp8KCYUjIWi0ijUnm+JuQGBYGX5VIvRypBVLY2vJXcLDEx5ptK+sCHA09I00VKlvX6z5Ye1tMconcifLVVr1dnBxeRcSFM4YVo3g4bMTUKKIFi/6DIVcFXaNb4B4vc57EASGZMEgCa2GaYONpk1ltY9dWOeX4FfkfjAnLFq0SIiKima6TcFgvfD85UvhaUQE6iOacH5Vpkh9kIMfapVS3VmjeQNj/h98kYV4nGK8LOaHac9iYuD43TvgibmiHQ0S4P0iuQWdTjeOO20gsNzgGSAOhIiIRT0Ea4BFChSgw/PMU8LXB/U49Z9MZ1Ori2KEfcr8dZpTmCs647mz/Die7bMChY5rrVhXd8UXITBSck0O8fX1ncidNnkeG8O+C0b+InRZsoC55x8/loO/kSuHz6LFbM19cwX2RAh+06yFZs0s36xbjd+JKd5BZJuwpZfnzgwhCc2MPke632QyPUBnSeaZTqRnMLy9PgFB+RxCQ3dxn9wFBSSRYDIJGCjCTxv/Ev43f7ZQOixY+G79WuHTJYuEMmNChTH/7Rbuv3ghBOwSm+IfR71ke/6YxOcQM44cTmrcw/3AtauZ+2d8tiX8dhYh3CuRCCyGKDeXGh3CfQThTaycWMIfkTfg3yTcCA8XTLi/9OSx6IHEGY1sf/npE4yAKBZhBt4aK8EfkyxCaE66xKUnT4SLjx8Ll3H/Mi6O+ybBb7caITSCJMZgEK49e8p9rMMfkaVkW5GFAbGZOzOEUqnsQPuMPsfsfpq+ZXWk4aNHj2qVKFHiAj9MgfSMrCTbIsQmOnUTUDkdwZCiQjrVLl+b0KADhaIEu18w/QgBoVP5GfvRadR4fyjePwuV3oHc9zVDM5IXBsmxu3am1wr3UN5YokR5AqNG1eNXpY6fj3DVSlHl5O+45pBcweyjR/ini/ywcjl3iaQZKRZtSlMPHeCuJMDHR+xJsgWvotvC7oSR67EICJrjUW/yr/woCdbOYwN+SSLj9/2XrNuWSLXjyMdrMr8sEXqvq+HP+JEIa8/LRl7J/BDzif0lx4bB7ls34fTjR6DQqgFrV/wMIUznjuRYSbnDN2+i6WD8SEQIGYNFknfSmFpzFMofaffpquXM2ABtJIOqThzH3AXHiu+ojM+6lg1rZH+EaNXJFKlxbduzfu0WFSpCMTc3KDM6KbLerVKVuywws+Qg8XunLiCY6W2JKJWHuSsZfu3fZfvV3XpCxaI0EN0MjNiIkWI7XEKgOJkou8j+CFFAKe5iRMTFAuoh8DQmBp5ER8OTmGh+BqBSocLcZYFFTqCc9d2bzWFTvwHcxwwbBU6d4kljxW8+fQIl8hdgCWPGx5+Itb1XRPZHiNK1Lnelyawjh7jLAktLDtQ7iXSsUYMaOJk7kQTjH9yVjF6Lk1uJeBT5ghVV36xbw31E2syawV15GT5yI1+wv1AkNFDIF+jPmi3KjA1lmwTKipRlE6Ed1ZNfwrR+c8wrDIG7LGY2maPX8atSxzXAz/Yz8gw69SD+vTahtil+tXUsamrWAF9N6qZ8eDuYLRw5vCfno9PcPnH/Pv/05FirRVkllUixu5/bxjPSTBBZxKuTXhI0MpKaTajm5OSEHsJECAwbJp60A2/vFqAS9rOxYCSMSZ4EhKTvu0LURZ0NLk8MRilDKbpCYMg6fiAjI5NjePVFlp2wct0BJOv1y4G8kqaTzODt7Q3h4eFsT5Z1xo8fz9wUX7QPCgpilnd+/fVXFCvmzTC5g1wXIQQNjg4JCWHLUTx//hw8PDwo5bPB1GQCifZPnjxJXLoiNyEXWTIyMrmIXJF9X6fiKtdFyLVr15jhY0lgk21IsgVpQm2falU3b96Enj17wooVK4CMa9aqVYtdR8gR4iDkHJLDwNQvrz8l8xozc+bM/GvWrMmc3cJRo8pxl0xGkcxSmEN+/HTa+HkLgf8kWwpE7FTSauweuUi/d/fuXXZvREQE+/3169dbmZCUx9m6dSsLBGtcvXo17UhJo8cwrQ4qDPiN/FKGtMyRBNmm55fmfaQlj/755x+2twZdwy9PicWAuDdn/Zk4SM68WzY1u5GxZiPnCfNVdiSWL18u2kvMy2DK7MK/l02gTA08f5rfloyFJ80Mxfh4Cb/zYaQpRi7a6AqmYkni/PnzwoQJE9hSFVqtVrhy5Qo/8+pWSMhWliwRzSwRO3bsEFCxE/bs2SPo9XqWSr/88kt+1kaACAKzV08k5grcU+AvPnUyWaT4bN9iNUAx5fMrUufhw4d5P0LMUycF/rhx44SoqCjuI3Lp0iW2txohOvVP7CSHRQZtNCgB91V/m8jPCILRZLIaoJcvX+ZXJEFyyxr8lmwj2/tDqC9DgpbDoCUbRo8enbgOVZrrTwWG/cZdiXSpXYetQUVcffyI7YlPl1hfMonWuTIHcyb8+eefbG8OLTWR3WR7hLx8+ZJN6ibefls0kC2tQUUb9QJKYAIdxZ3JYHavzLCVjtdfSD51XMI8URC//fYb/PDDD/DBB8mtgJC1oNcC82LLFiTw+eUpsVhY0hrMnF8q/Ptv8pVCSajfu3ePHwlCXFxcthdXrxSp6muNVKu8EmnpIVq11VHvEvPnz/e0tezr06dP6R2yd9g7J1tX2LGEaly09lPbtm3Z8ZEjR5gBs759+9r3DF/vs1jO1WHzQJDnsbFQOCQgXQbF6B2o2b5u3bpMZlBw2P37iMPDz/yBOp24sEmhQoXYOlTUn0D9DtTXQOU7rTXl5+fH/GhkB5XFtGbV8OFJC5/khiZua/j6+q7C7+rGD+3GPPxo1AvJRao09OrVi1m8ozCqUqUKYC2O9dNgUczCkSovLVq0gHr16jHreRLZmkMy+lvSMzFh5EfnC+aZTugZmflW6R0sycwzXzn08rYgmXD9WfL5fRL8dhYh3CsR1pjoM4qtP9VjKeotNtaWovu5k6Hy1eCWpETS/anBXiAbeGXjshTqEbDp0kUoTmU+0q5SFaiEekntSRNg7flzgEod80+LqsWKgxA0mq0/teLEMRCCR0NR/szUcHd2gQSsYhcPDQTFqGFQtmhR5t950TxoNXM6tJmVOxdeSw6mcrJlQoT+u4tSvbiEM4edyAD8dqs5xF7ofu7MEOwFCIvaHR3zM1mMWl0FtJoN/Ihe5H229/GpyPaW6HXCzYgI/pqC4OwvzlBiBiNzASTUudM2AaJt+/t8XoukT7GmG3OkqdTDh1dm+9DA5Od9vNpj2G7jR8mwXWSpVAZwh6/xx7Zinf46SrVZzMIcgPUIoSonXz6bLMkV9uR9PCYn0XpnDseuGlZMDKs5eRQpwr6x77lT7Pjt8hQsZhgTZmKAX2dhqNPcAEO8aOvdz68AhucWKFJiP+ZXscVC6y1avk4TX424kKB5R4+lwXkzKpM9dMy+eiyqft66RWzso81Klsaqs/W54zmcTgvmCS9Qg2crz+F3keUi4uwjG63Ctla5SwXbOcRkioQAbQQKyzsY2z/jCxiwUs0m21vjeng4Mwjgt2MbTNrzD8T7B/EGP4HWW8oTbLh0AfK7uMCY/3Vkx7UnT2D7ur/ZMETn7avA4qkVhp2YQwYNcgZfTNTLl4vThrMcOwVebs0hhP/O7eK3cbvvZPeLn8qh6HRvgY86hh9ZJTdHCIMSmo3iOFciRQhLYjkQ9pKvCMcqhpphtViq0YzIcOqhdafu377O3Hu2rGT7zJLCukNm8FX3o+Lqg7mzWbGFtaSv+JlswNz8qVadtIq9NTSj3ucJLJG3/vwjVRnCL0tk3451wvZ1C4Xdf69gxycPiX0WsTFibYbq+5ZIZbktKGGkF/aS1tBqxvJLGFu3c3mi9UpptcjX2/r6XYRG0527UkATw23jpFqPEfEIdZCnWMOqDd5eByBk9F/8bHKUiq21p06GLZ8PwCrwaKykCeJKn7dvCZbN4QqFoibW+5NNAKRVdd7t0o+5I58/g+2YU97r+jk7dnVLPm6NbJK8X7UaHLyHKo5CAUdx/+682fBghAbcg/zADWtCRd3d4c4wscNx+7WrMPvYUXxFBTyKjoZtVy7BS60/eDo7i2aZMEzNTUbhu7H1p1BZTN5lmGAccfjkGbh05iR8ceUCHOvyKSxbtgz9TWTXa7B4EcfZuTUE+YuRaxDKQ0LceVDAFRAU5fAFyfxQOlrF/bwXQ48eKvD2Tt7J7De8BHeloM3sGYIvNZdIwo42ytJWii5bOWTbGnE1NimHELevXeQuDDWeQ6S9E2nEPIfQ70hrSblhQEhIOUS6p+bkXxPdZA213tRJydafIthLWuH683Bh4YIFQky8QWzU9B4lHDtxUrgTEZHyHsxN3JUSraY3d6XAugxRKPtAq1ZOoBCasGYA2rTqcFB6zGCKok5zhF+ZyL/Xr8Gd5xHcGgPAyaEj2UrRmLPYsT1Qjrh74zK07iDmaMo15SrXYG6G1ODI98aEBFjUsw/TmimF01pSgzesg3jz2bdm99Sa/Ctcf/YMFnzag91jwrA//egR3md9nTNLKo8JhX6ffQY1f5/EvrNe2XLQqEF9KDfWSueis9MIpq3r1Atwvxa3fcwOvFa9HrOquLhWluLnp7wfGcnTmAi+jNXUlmtrWTrNc36JUChIz130nckbUTNDOsoxO6Eiir6J+nNsdKVShOj1emYFk3sxzpw5A/fu3WO9kNRjGRkZydaIoi5W6oE7evQomwJN3bxVq1aFsmXLsnWnqlWrxvzpHnrGG2+8Adu3bwc3Nzc2o4ruXbt2Leuxo1Et5H/+/HkwGo2sx84SW51RDF/vF0pByB/jFwgeAb6QIEA0BIaIi2TlVmQ9xDaO1UMInfoOs/DjrbbZ7pXrEeWouOVo1CN4GhOx9cJSDsmNOPNamwR9Mz+VDfh6iyb2qAoXSDWtUbWxmhnE/CzBFy0xNkxYcfaM+KL8xamKya9IJNdGCP8madR+YgeVZcKjEoL0Nz91J9xj1ZP8vAdhON5nNS1vNblXM39a0S4raDD1N2HYti1ssAC9YO9VKwTtzh1Wc0lujZCVZ0+zSHgRGyuQNTz6Njp+b+4shwVq6rWs4agIujvfBAG+xaOH4OryN0RE5YPx41NW8yjroubbvlp12HnxAixE/eCz5UtEC2/Ztt541vLlmlXCD81aQNM/Jou1SKz90aAKz0A/iJZWXSO06r0QFPY27uPBxcWZ1TqfRpSCAgXewpv+wHAshdW9d/AhTbCG9iu/y8FgNiUiYmKTDcXhZ/MGvMhyJaFOmjpuhLViOWeA5eHQvzewl1RQUaVVa/iZvAOPlLt8VQZrRXKugL19JsjMM0wm09/sJRDulW747UnoNGHc5VCyrWynj+owfy5sOX8WdnzzHXyxYgnc8vKBdrNnQIfqNdga5e0qV2FtTAMaNoazjx7CtWdP4am3L7uftGfLgLkT8QJaz5oO14eNhIN37kALKtuROqVKwdkhQ5mbwNs2K5VK1hFu+QyFjxcUy58fQj/oAL/t+w+eRscAmBLgrlpcq1AiVe3dgWRrhNCeRiTSCgh3Xoi1wXyuruCiVEFRvlD8o6govAaFJbqj4w1QnY8otBYhcfic+5EvUtiIv/n8OVQslGSHAG+zGSES0QYD3OXvRFS3MNCf5yIEi41Mr0GViWccwftZks/oM+j3uTNLybYIsYlObQKFUgH4H7PO+xActp2fsQ+/YcVA4fGYGVImI/3m1c/0oFPfw+Bwwyp6Ee7zmsE7iSxJV1OE1rrt9nTVfKx0AbMxAV5elfgVrwG86ijxCypc5px+8CDNAK0zaQK/WsRyGoI9kbLVyvRocyCVnr28g0ZTh38v43lMjNBq5p9CuzkzuY8I6/61hUWE0rXS4pTmYA66z+9IiUUEugTr6Xp+JFJh3Gj7c5qDcHzze1o4gbhsNXInIgIKhQTAf7duwK7r16D9vNn8DNaGqPvXBuYDEoiBzVqAq3/yairDZEq2mk8igwY5U5MHQdVsGugQHxfHupvJzQY+IDeHj6LI38gOsolsjxCpeks0mjYFinl6QjGs+hbLlw9qFijIz3C0mqfclYRO3Zy7Epl59DAbR0x95OYc+n4Id1lQpgSbDK/Q61JELnF48PfchSgUH3JXtpDtEVLCMx93gbjmlNlGC+QnR0i6WEJQlOauRFROThD47y5QWeSSsuLC87bBXJHAB0HQ+lO0oaICb042a++ziOSsJtsj5Dxq4Hajck05FyUodC13MWjNKKNOjwpiJLharE1VNszG2L6EhESTDSo+KiaxqEL9b9qnPZgfJ/VVenI9Wk2ilRdartt8Kx4WJFSaOIadKygNMrOGWVXVsvrcb1WSpZ/UOn9qYS3NsnJgycOXkdku1F8NaQQEgbJiEb86JX5+bvwyYfNl0XKQJax5PDV81Mv4pTZJyypd3sJGpDyJiqJUn/bymj5e/kH/iIvgW5JqldkcnfftRSdP8LuSiMcq9KuKjFfbdKL1GgkK5Ri2/hT1LNKW3uW7KeDofmkNK0Gg3rpW/Kx9YOKgH2UxkJnmFxkZmSwmV2RNKte5M1NkV59GZsh1EUIWd2hMLoWtEnUIsmBE6075+PiAJ2r9dJ6WQ6Jjuo6WQAoMDGT35oYIyRVQhEhgQLNNQrK/6+fnJwQEBDC3BJl9Nffjj8vRyEWWjExqyCnGgeS0YlEuETKPHIAOxFoGmTNnDrRp04YtmyWZYaRKIdmMpvRbo0YNePDgAXz//fdkAR3q1KkDa9asgZo1a8KdO3fA3d2drZ1JNqffe+89NhGMJoH9+OOPMHXqVOjWrRvs2rULfvrpJ/6LScgZJPNkfwfuawwZoqVFYQnKS0WLFmULxFIGGjt2LJs52bhxYyDj6+XLlycb4PDLL7+wa3/+WbSVRTMracYlaVeUySjDWcscMo5BLmEciDUJ8iqRJYiMjIyMjMyr4rUXwYsXL6ZxkWzygclkYvV9qplQLwtB7j59+mRdOPlp6oDS6SwbDUDQhAqqqdHIAqoh0WYSNkJQaCfxgqxh6dKl61A/6kLrX0hhQLoQHt/o16+faAr6NeS1zCCo2ArUjfjZZ58xxbh69er8jG2ohYmU4/Ss8mITH81gUMK0YS3fhvEdPuKeaaPQaQC1c4cMh1m4cOFQLAQm5M+fHzp1SjvvXblyBQ4fPkwZ5wkWGMW5t0xeYtmyZbTgMOnSjOPHjwvklx4uXLhgfV1Fe8CCOa3Rmk+jo4Rr4dbXT5GgOS3g6/2cPzVdLFiwoIVkm8UW1pafNYdsvGAhY3vOjUzuw1qioISAEoEfpY90ZxLdyHdtTYUk2KhXX29h3snjwtuzZzB37xVi5jUfUy7x08b1qY4htwZWo+5aLoq3d+/eNDPEgAEDhOvXr/MjkbNnz9KazTmq1U4mg6xatUo4efIkj9okaOV0rC4I0dHR3CeJmJgY7rJOfHy8gAnO/gRiQ3KQvzSR4r9bN5mbthiDQTAmJIjHtuYY07h+nca61TILUHIUkKx7WWPKlCnC7Nmz+ZHIvn37hOHDba/IRVVVfOYB/hN5ktdCB6HSHjMCP0piw4YNTDG/du0anDp1ivuKkJKKaSBxT6jVatbzLUGddHbpJFp1J1TC/xJCkwwqK/11gIoQCEGh0GD6VDh17x7zZ3PpEGm2aTv8vZ39BjD9I3++fPDCK2kVHrJJUn7iOAD/oDTfARNyQs2aNZVNmjRhx1g4JDZEUC//oEGD2KrMltBCjM2aNUu2WjNdL4GFRNY2YrxiXuue9BcvXrCNlO/p06fDhAkTYMaMGcxNPd60b926NduTP2WWDJGgiLQsikz+gSxz0FRsKXMQikA/tknsunRJtNYdGJoscxDhMbHcZReG2Nik6+fPn88SupTYu3fvDpfwt8xByQorVqxgbula88xBhQu1dOVlXosMggk7buvWrfwoiYoVK0KlSpVYwnd2dgZq0aFSldyUmGhPCUDam3P//v3EYSNpEhr6LzglnxRsjc616oCg07PNhS9ylxr1J43HZG8U18BKg379+rndunWLH6WElo+nFj1Ckha0tDwNgbEFSmZqBsaXyLvkWdFoCdWXacxT6dJJlga+/vprVn2qX78+nD59mvvahqpY1CRM91DVIl1NvoKgQH3CZGkrYvWF82wlE6KEhye0LF+euc89fgyXnommK4q4u8M7FZJP0s8X4AtRJPoCQuzMpaxp1wsLgzB8b+6THKlKKTV9ox7GBktagyQLShChd+/e8ni+vAIm6hjLVpz0QoruypUrM956g0q5z/at/GkZgyn2Pj4plSo7IZ1MWi/WksGDBwtfffWV8OWXX3KflND9GA7v8cflaRRYCiRfVymHgVUetv6TI8GMEoff7ULDx4sXT7vPi3qXqcR0dXWlurpjpC4lcuq1NlPcU+PD+XPg7ytYBRLgNwgKFYf2ZhJqhSMh9PHHH7P5mKmBBQurZqKEqYBK+W3unWkwHj7FnU48ynmksLQqsWDBAraYzTfffAM7d+6EgQMH8jOsRYTqtPxIhKooNBSbFrYxh+qwI0eOZEohtZykF4yQLK0GLlu2rDhG0iP6GdxzX/a7TPfAakazzz///DD3zhqoqdbJiWYJcw8OtTKZhHsQGFKW+2QpKBmCMDn8iLpVQaPRSJNn12N1q49er08KGAeDYf4NhnXK5jPEy8uLpTOqztL8F1owyRKaXB0cbHsBx+HDh8P48RlXk2xmEK1WyxI8zTs4e/YsjBgxgrXmxMXFsck8WPdkL37hwgV2Pa3mVKVKFdRHQ1mJW6hQIfaB1DIUHh7OElxAQADLMHRMdVuaUR4WFgbFihVLlgHNwfuyVU/y9fU9iu8ptoW+ptDS/hgGaa8m7wBSyyBkYaBAgQJM96NJZb///jvzp0aELVu2sNXEKH2SDtmhQwdWcN+9Ky7WT2ntyJEjbIIZNb7QymIdO3Zk56dNm8auadq0KTRv3pytZGZruI3NDJJTyGgGeRXfZfmuGPn50esFP8wWzN8hJ4RBWqSWQWSyEEoc1mj4+29sD94jmX3gNefOCh4BvoIzX3yGUPKebUNCglB+bJjghMfXnj1jwzuqTky2FnEy+E8nQhmEn7LJuvPnmNL996WLwpQD+8XlofhWanSwMOnAXrFHXT1C6LUs9TFUBP9pBvdKxtWnTxN75lX4XSbcd1owTygeFsz8I+PiEhelIWjcl/TNc48dFYfEoF+TP6YwP0v4T+cZsrX6kiF8vY9gTCev8lD/Q6yxFNbnbFozTSuyaCWK3w7sA3XrNtwn81iWnnlJgtCjrmHVuGqR1JclsAyDRHTe1MJQjbnptaTLBFT8gkbn7d7GrIBK8ZB/d1Ec24RKM5dA/5f8FodAOgh3vraQDsKdmQel4/fr1/IYs86hO7fFpuscSMYkiI+POIHGVXVNbHnBbxPgP1C6vAt6fTz4+bQHffBOtuB6vPFLUKjOQmCg/S1BGFjUoVZkdDCER0XBij79oHvtuhCXYMSfdGJDLwi6Zsx/u8Fr53YAv8CMfYsFmDiOYyE4iR++EjDNUEH8yhIM/v4IVHLf4IcZh8cjQePWCBoTR9K7we+Twb9YSTZy4X//+x8UQcnE5rsIqgoQHJyyGVmnngcm1QxQJKyDoLCi0KOHCqpUKQ8uyv5ggrvgoprJWv3i4rHGAVUgOKwYaveFwBUKQ7zCDVTCSUzun0NQ6FKsSj4AV9eSEBdHAy2boVsJOr3V9OOQROVQtOrnLStWKrh34GBQY8IfvXMbviXvrEWxfGuEGiqMCYEbuK8x5VeI0/qzDBOgdBmQIF5lE4yEZT///HMcP5TJBH5+fqm22QeY4qd9VKu2e1+F2NH/cY8e8DwmGsqODYNaxYrDv19/AyVHh0BxT0+YWK4Sa8499+gh1J021WGFnSNI/4sMGeIKhTy/RNcIcHauyhIvWeBOMF0HhdATc/kzUJhmY05th8pcMLi6eINfkAJ81DQS7k/M2ePYc2yh9WoAJuEEraui0KpZX0DBfJ4QEYk1KV5vXfvZAOi6cB40rVgJDn71Daho5Ksdy+rS2sd6vf4IP5TJSnTqaZCQMFgIHsMOaVnIc7+MgDqTJ7JjBtaS74zUJK4e0n7OTNh141oCBISmPXxGq7kL7m5lwMdPie5pmM4GQWz8IHBSHEYR9QjcnDaBoHDGNHkS9dURkN/9LiQoSoIpfhWmldb8KbkUnXomSgVWP5XQ/bNL6LBkiXAnIoL7CML0w4cElZ/9k4Zy6+LguRa9Llmr36SD+1kL2ShazF2rFtZdvMDPCGILHsY5vzPHkPOqWObovOdjMfM5oO5Rp1QZKIMlzXYabkGShEbX2jEPwhxZgrwiSAGnuS8hojQxp0RYEDyOjqbFcsvDmDF3uHeOIWdnEAdjnkGw0KrCPGXsQqFQXOPO14rck0F06kEgQFVwcZoJvkHixIV0YpFBcmSzYk6FmtW4M+NoNMXBWViGusE7GJd7QeXSA/T6R/ysTLrQav4l0bz/1k1KyymgfpL0tp2b6yD8MakSFxcjbFs7nx8Jwu6/V3CXIOz6S+zVfvH8abJrzKE6tcI/qYfeFruuXROc9L78KP1g4cF+q9z40cJTK/PrHQEPtvTj6/2U4snWe0XExorx6OudrR2q9pLxUkGrXgkuzt3AYIwBhckLjKo94AxOkCDUwKfOhcBQF0zkC9E9D3WIcHB2DQB9kH0Lx2KA3R+lgZHbt8LCY0dhx5ffQPvKSbbLzPtBWEuXAhZA0Og0hwrbK0G2r1sIzdt9BPkLFGbHuzevhHc6dGf+7338GURGPIPjB3ZCqbKVIeplBDRq0Z5dd2DXRihboSqUr1qLHbPlQZUKMPkFJb4z0IhhPjsxRqcHd70WQJnUkUwRYtIHi30C1K6PvF+1Gmzt/yW4BeshLj4eXJ2cIc5ogLEfdISRWzbhTUnRaMTfcvLD3+L30u/RdF1i4v69MGwzXs+h+e8v4uKgID6XPQOD5LGXFop5Jh+RTWRIgmA8Sv0gh46fgmsXz7FBrsT1mzfhwL59rB+ErN4TLIzSao2kgjEgRLzG1zsGnJ3dWJgaDGRxbwYG7gNwUvhDguk9ULqchMhIAE/Xb1Fi1QKVsl96l/lL/0fbQq2uAmFhma+n+qj/K5Yv39uP1T6w7MxpqFW8BKy5cB702zazSN824CuoV7I0/LxlIyzt1pPdYlfAIvZmkOuXzsAN3Np1Sr5+/c6/FkP7zuJsvF0bluD55HOWpAwkkSKDYBozN8pAU3YNmElYJsdMk3iOX2tOo9Jl4PzTJxCLGUS6TkLKfFJiLDt+NNx7/lx8Bm41MQypc+728/Bk91LHq1tA0vx3CcvnE+nOIHqdoGnZCj4pURaunD1Fw25gnskA2y5fEq1H0uMwPk990gPOXLjARuVeLlEUNLt2YkTlnH4Qu6drMvx8BPzSy/AytgV4uDTEr+wCSkVbzMUN2Adr1U/wqouYW7FogHvg7EKzzj5ipVl8vBFMwnEMflcICmvAnmcNJTx8ERsN1zEyey8Xe1/vj/KGthUrwqVnz+D9WX9CtbLl4MrDB7DsxPHE0tGRVK7xBtsIyhRVazeAitXq4me6MD9zdmJGqVyjHrvePHNkhOqTJsDNF8+hQuEicAu/39XZCb5r2hx+O7gfjn37A7hTSZ8GZSeMgXsvXkCDMmWgiJsH9Ssw/6ODvoMSY1DiYsbsXa8+bLx0EV54++IZKicU8HaFilDC0xPWnDvLrncEFQoWhAa1a8DSh7ehR+26sG36VMwcWNrzufyFPdyhXqNGbCOWnj7J9qmiVRuwMHHCdGjAV5+M2zlMxU8BXLZD/MtKoHT6FNNiM4ysj1hGNAilQCU0x2+sit9KfXAmTH9pGwjI0aAYnbjvPyrkGWUnjBXrqXwz0RBUjpIyLZnVsYP06iAySfBgSx9UxeIcv3+PjQJmtr+0auHC48eJo4olWPzK2IlmRH0KsGoTx/HgS4KGqbNh1+lcPzu9GYQMPZhz4MAB7hIh64IS+/fv5y5B2LFjh3D06FHm3rp1q3D+/HnmtiQ8PFw4d+6cYO88eYPBwF0iO3fuFB5jQpNIy9gdsX37du5KHzzY0g/FkdnweaLxH5O5S4QZwEtnXGYXOaaulx3Yq4PkVGgpNkzgzIaVvUjLur3xRubGHmZISbdEqz6IVZ9mTKmmarch/jAEjW7Gz8q8auQqVsbhwfbakbMliD+K3QQjG/G5dcBXUL1oUZh99Aj8tH6tqOgZhJoQFpbcHGAqmEsQmWyEqk9GI/Rv0AjmdevBPQFaTP8dDt69k6FhQ9lFxl8q0E+AuPgbUL9RNTh1LA6CwpxAq4nGsjkUHxsAQbzZldqtFc4FQTBEJLZfp4VWHQ6mhEI0EnTA2tUwrytZhkmCjKrdwOpGu8qVwTPAl1qy7HqunEGyGcoY1CwdFMY9kkOWGSUjdgrvUVjoqe5CYFg55mGJVr0dBKgJKuVTrO81wGpae6wGbAWTsgIohX9A5dIAEuIDca8HU/wTSFBURf9jeOcZcMFzCpMnxBtVEB1fGDxcIiEwVOwoCvIXMK1hOs2OpmWdph13ZRwf9QBJqdPt2slaNgi3IH2iG3xGJboJcvO7U8W8iiWTxWjVh118xVEEZGyPjM09j3wpVJk4Towv3B5HREhG6Nh1oBkhgK+aplI4Hpq8lwEynmv8vCoA2UL2cLmJpcS74O6+A6s8nuAMURD+Mh94uK5GafIBbvPB2aW/3asiadX3m5YrV2pFr74weMsW2Hr2FD7CBEt794fei+bCvu9+hpYzporXJiQAmzdiZ0ehTDaC0uPc90PgxLbt0KnLx1BgdBA81Wjha6werz17hsVdQQ8P2DvoO6hbvAS75YvVK2HeyeOYmG3UNLTqvaBSDAaT0B6TbgPcWqB7Hp6JABV8BkVLvQdP7l+FaENjcHPpAUqUHkoIR8kTgtt/4Oo6BOINzFgApvwIvM8V0+xH6amm5wzMpMORu3cEBS0Uw0sd2gxGIxvDQ7z15x/pXkhGJm18fX3NZjZlAF91D+r3IDA9Cg2nTRG2XLksOJvF5c5r19hegvmPHZ66iUcZEWe9r+COSnpqKFGEY6kiWgGTcSiZziCEj1db8wxAGeUY7zCUzC8RzKwRZQ6arZrDyPnVEu3ImuDifoEZh6DWRmo/NyWcR2WuDr9CJgvw9vYeFxISMoIfZo6ffy4EhfKFs/4PKR6pW4VaIp1UWF3PmS1YeRJeKDHI2BtxCkstc07ZsGxujfuRL7hLEK6nsbgmwV+Dwb2sQsO/Tz24L8QaDML5x4+Y+86LCLanTeL0gwfclTZYQv/NfzoR9LPrAecePeIukXOPHnJX+uE/nSfgY6LzJpMO7IWTD+5D/d8mQgKWXv/euM6aE+v/NoGd7zhfXC3JM9CPmaHR7tjGjrEawBR/uufX/fuYwQHixw3r2TD0OpN/ZcelR4dAxfGjmTu9rD53FjZdugQxWKLSe5x59BCKeXhC/SmT2PsSNMq3bsmSbE/mjVhTaBZA31cqfz5mcUThI/5Gu9kz2e95BPhBBfzG+vjNUji8TuQ50faqSzDzIRnZ/S74c5uVSmWyFadIguArleSH2YJDhqXIyORkHKKk5wFe35yu02zEvx+S4vh+tRqwrFcfKMyXG4uMi4Ov1qyEladP8dl/ijMQGFKPnXQkvprBIABrhatcuAhs/+IrqIJ7IharXn47t8OYf3ZK8ycMbJZmVqD1GghK1QwUQax/olWVKvAmzbl5+hT+uigub8FQKA5DQIg8uDDP4uenpObEfiuWUu0nXYTu3iU2RarVRfnTMg4+p0iwnj/Zfi4/fSK+g6935pUBPz8Petb/5iVfGz0tTj14IL6DVvNKzbPKOBp/rVBpXBiP5pSUHRPKDB80+30ySwC26Lp4gcBmVmYEmkOtHsGfZB0ldaThezx4Gcl9UnLi/n0xkWYUfH7v5cnnuqQXWhoiU+8gk4PARDf/+DEetSlpMuMPlij7rFwmfLhgHpvpdjciyYKjJZdpjQ0ahJkefL0TKo4fzZ9gHXqmBL1DWmQkgSrwN6Li4/kTkthz47o4CY2+y3LD3/ls1XJ+ZXLyeibJ+zqITvM2GI3/WVr1U+jUgPV/+1AoUsx9Z02eTkotBISltHBgDUxIklEFW1T5dTxcf/oE3q5cBfZev5bmfPsWf/4BB2/fegFBYQW5V+poNbtcVaq2sf6B7PCb9Wtg5sEDko5jH5gnpnX6GAY3a84O/7t5E95btADifHR5Mi3l6X4QhknY1BKVTkuEwDCmgE/u8CHbx/oHMf/qpUoDODtT+yj0rPOG1cxBeLd7F0PPSbwpLbzV39Ow79Q48/AhXA9/xn7rv6++Yb9fOCz1x+/+Gq9TqUTLz/bg7NT234GD+AHAzOPH2GBPo18g/PPlQGbNJOjdD9hvS7hwayvxfgEAMTHMcoqUOYhWFStCXGw0P8p75P0MohRG77t6lR84jgn7/qNhE7v4Yeo4u06zLKVvPX8OCj9vrPL4gMpfC/V+/435O6Gbjun655gg6ZiZD8JrS45LnlHH7cV3oKE39mI0Rvy8aQM/QOKSVoJoO2cm+x3tjq3JnhmfkMD8XfS+vEUvOXHGhPS9Qy4j72eQwNEhTCI4GGqGxaqNaDEuLWgZZXyHzWQTilOhUCEsmUOwRA7GAtsE/6tWg5XURpRkCbiR24AlewJWachN1z4coeF3i/hsx8ScHhtSgaGFDt4xW5uG9+epMIHTb2jbtEPRmiQ9JJy4FLG2prsbGb4zCCnXZ84jvD79IKgDxGGCoyoDIRlbsxdz/SHD809Q4Z3d9VP4slHyJRdpKImtWXdfrVsNIe3fh1L583MfEfYOyoj8oP893UvQ0SjoBL19tcPUYNYfTcKnEDJ6DfeSydX4ej+2p3XIFjRMG5+RsohNDz7qMKawZxBmIoeagjOLr098RsOChUNGm7pzGa+PBDFHNxy1TJcD1Gu84+vB0N6KEk+cfvgA6k+aILbyKITeEBC2jJ/KPLTGXu3qRlKIx3f8CIa1bMVPJCfGYAAP0kmY5FOshMCQJKsHjsDPD+t6BjYU/aOatWDDZwP4iSSYTd8N61GVcgWD0eiD0jP15rg8xOuZQWzh7V0W6+VKq4tIZhd+I0qBEVNikSKPYPjwGO4rIyMjIyMjk6uQq1gOhCmwOQh5XkbmkQPQgVjLIL6+vpA/f36oWrUqHDt2DBo1asT6PWg7ffo0Wx+8YsWKMHbsWGY/t1u3bqDVaqFSpUrw9ddfM/8qVarAmTNnwN/fnz0vICCAPVun01EmAFqEhs5ZImcQmRwFZRBLJIvwBw8eZNuhQ4fYnjh8+LAQFRXFrLaTP23Pnj0TMDOw83SMmUq0BoL7Bw8eCNHR0ew+QnrOkSNH2N4S/loymUAuYRxITkuUsgSRkZHJUuQSxkHkxCqNLEEyT94frCgjkwnkEsZB2JIgfn5+MHz4cJgwYQJradLr9eDm5gaurq5sxSjzlilyDxs2DGbMmAERERHw448/wqJFi+Dly5dQoUIFuHbtGhQpUgSePn0KxYsXh9atW8PatWuttmARsgTJPLIEySYKFiwIf/zxBz8C+O6778BIQ+YtKFCgAISHh1OGgxIlSsCAAQOgUKFCbE9Q5qAm4yFDhsCaNWvStRybTPqRM0g24ezsDI8fP+ZHAFu2bAFaJ52gfox169aBwWCAK1euQL58+Vj/hjVI0lzlE8ASEhIyvfagTOrIIthByEp63kSWIDIyqSCXMA7CZDK15s4cA1bd9nCnjIyMjIyMjIyMTE5B1kHMWLx4ccno6GjVwIED73Gv7MVvkAdA4WIAbi9Br3/GfWVeIa91Blm0aFE3Z2fnlVKHHc3RIKhfQtoLgjCmT58+Wbe0klZ9Hn+oFv6QaNGQNmqdlYy0UV+J6WmGzPvYy7Jly+rgd55ApzO1VtNG3+7i4gIxMTE/9OvX73fxyteP1zKDkKTAHa3dx4ZrlC9fXjxhAQ33+OuvvzCtqqhTrsfnn3++kp/KPDrNEfzbhLJiQio2ez9fuQwWnjopZpT0GImzgyVLltBK/0EUDqVKlYI2bdqwb5U4efIkm9RFfphh7vTu3dt6QOVhXrsMgoliByaI9pQxypYlIyZpB0F8fDysWrWKEokRE0nmzTSSXSt8JtnFtZfm03+HQ3fvoFgTqoI+7Br3zjArVqwQ6Lt69uyZ2KOfGgsXLmTXoTR9rdLMa/WxWKU6gBmiOUYy90kfNHCQhoz06tUr4+Hm6y24YaaM4cay08NtlGi0oCbEmyrD6NE3uHe6QQkq0HdYG8dF48AuXboEzZsnGaiWOH/+PJw4cQLi4uLcv/zyy1junad5bXrSsQRsaJ45IiMjWWSnB5o/TuOf8FlLuFf6CPAVyFhdapmj5hRxBV1rlC9YEK4PGwngorzOvdLN0qVLBRpNnJFBjrVr14a2bdvSSOTXxl7Xa5NBsHp0/OOPP+ZHwAYGvnjxgh/ZD2UwfFZvfmg/Pl5t8Udt2uAlyN7upcePRZu3yFUszcmyujmVChWGuiVKAOjTb34UJeBhapD45JNP2PH8+fNh+/btzJ0aWC1FgSVWB0uXLs0GU1IVjXnkcV6LDIIJYx2V/B4eHtwHmIWROXPm8KP0Qa07WBKnz0avSrXr1A8/8YPkRMTFJWYEsqKOOZBllqqFC0O5IimXRDzz4y8AtOzAkCGu3MsuUII2JSko0b9/f1Zt/O+//7gPQGH8TfPqFY06/vvvv8HLK6khr3PnzqyAWbNmTSHulWd5LTIIJowulnpH5cqV4f333+dH6YNM85hMJvv1EErIggD1SpbiHkk8jY6GQiEBNByYWZD32r5VzCSYoSnT3PppKL8yOe0qVwEoWtBuPQD1jpVSM7Y5VEicO3eOub/44gtmamjgwIGAOgbzi42NZZLGklq1alF1M5wfyuRmSCm1BBOGgCUoP0o/qIcImHAq859IHa3mdokwak1Nzug9/7I1AGv+NoEdc+vxbN0/Qkk6Cx4fvXeXHVtC1/FfSJNly5YJL1++5HemBDMEdyWBGYa7rEPhyh+fZ8nzEgQTcieqXlnSsmXLxFl6VGrSDD8yxEZ+Dx8+TPRTq9Xwww8/sOvMoeqaSqVaxw9Tx0lVbvfXg/mBSMVfx4HXti0w9n8fwoUhQ8UqlpMT1C5ThkQe00MSdHpoXaUqNJk2FYZt+ZvfmTEoDDw9PflRckiKTJqUclVn8vfxSa4DvW68DlWsH93d3bkzCSwAIRqrN5I7DvWAe/fusU4xjUaT6Pfo0SPqTYavvvqKXStRo0YNUtbr8cPUwapNzWLF+IHIrWfP4NDg72FEy7cT9Y/Bzd+Cc4N/YE3JTA9B/90DvoIZH38CE/daGblOVabp09PdL/PkyRNWnaJt+fLlcOjQIWb90Rp3796FDRs2JF5PFh4lKNOhDtOMH+ZJ8nwGQf2jBktwFlDH3+rVq1lv+fTp02H27NksQ9B+xIgRbE9bly5d2J7mlJtDLTmkrNsFZjZLSN9ogDqJlDmI6Qf3s9WmSAGWoPMDGzdNtsJVIvTce/fSpagTxTCzzp07l23UUfjRRx+xcCBonjsZkZCgVqtOnTolXm8+xZcKESR5zs9jvA4Z5CAlfEvefvtteO+994CkC52nRInXsj31MFPpSG6SHrS3VHCpFEYFNmXdzRo2euufxVisDks92q6Y3u3o2WbQmLFz5zLdJ0EZYOhQsTGALKiQAk5QdTM01PZS1BReuN3kh3mSPJ9BsBoUTAnekgMHDsDRo0dZ5ggJCYHg4GBWtaE9Kp8QFBTE3Hv27GF7SjjmkHEFZDU7SAustq2/cJ4f2EZAnUPa7IIy3ooV9mXSNCBzRJs2bYLPP/+cZRgyDEF6WGpQdbRv375n+WGeJM9nkN69e5/BTMKPkujQoQN8+umnLJK//fZbZluKMgvtqa5N9qzI3aRJE7YnczzmkETp169fT36YOvHG9Z8sStlUmhkSrDTZpgZl/osXL/KjlNCAzWXLxBXm6FvHjx8P77zzDjt+ncnzGYSgQXZ37tzhRyKkfFNrFVWfpk6dylpryJgb7an1hpYgIDdJGdrT0BQJXve2n+DQj002qlkZxVWvoxexewF4rA7+j74lLUaNGgWTJ09mVcvUIP0NwyGlaM5jvBYZBCOy+e7du/mRyPr162Hjxo0so5A+8eDBA1anpv2zZ8/g/v37zE1ShfbmOgj1PuNx2mM0zMFM2nnRPH4gUipffljT9/PEzRxb/hK0fjoEhVXjh2mCVaet9H3mGd2SefPmsRa8Dz74IM1RBhQuKEHT3UCQ23BssZaDoY4yar1p396+tf9tQZll165dVPdOf9hRB2Aqcz/sReE9ihSAR5hBaF6L3cyfP785StMDtkYzk1IuDX0nKUmtd9bgQ98f43NKcK88y2shQQgaok5VKqk5M6NQ5ihUqFDyNl97MZm2SQMRM8obk38lhYKkR7oyB9G/f/+DmLANJAGtQYq6hNSJagn1m5A+8zpkDuK1kSAEViGKYuQ+oclS5cqV4772QbrKypUrqfl3KFZXbI9JTwtf7zjMKC5CoO3mU1tUHD8ablEGDwzNVLyRNKVRvSgFuY99kOSgzNG7d+/XJt0osC59nLtzIoFKpdK+plQ72bRpk+vz589jeSsU900dUkipzo2J6gMshbdx74zjqzkBAjQIbP8+aNu2456po/DxEiWHPtghiXPx4sVbcPcBDT+hztDUoHkzNFmKql89e/Z0aObI4ekPFFjXTGeTTPaBrzYIM8gMfuhQMIFQ76ELZZR3332Xzck2h/o9aD46QT3m3bt3d2yp6eeH1VtjAqYQqF28BBz77kdws+ggDN39D3hv3iR2HAqwCIJCP+OnHAZJE+oUpXAg6UDLLFBGoEYKqo5SMzj5x8TE5MPCIYrf5jBycvojbGYQaZAadZLRWBzqPJKglg7LHlZvb2/W4WaO+Yqs1u5Ji6zMIBJYH1+LCeBjy6UIKJFgteosSpmsNp+uAJ36BShV+SizJIMkRryhH2aMxdwny8BwqKVQKBZimDfEMFdhhqEpvT/h94ulRBZhK/0R1NRO/VGkG1HHrSXU2kiZ19Y4MurXQd2TH2UMmxmEXo5OkfglEUtNoU2bNmVrVtB4HSpZaMAejdWhOcw0qI2gTjUaGUrNp9SvQL2x1Bt99uxZ9ryGDRuyCTdhYWFspCytd0GTl8jPErw+yzOIzKvFVvojtm7dCtevX4fbt29DtWrVWGcmpTMaxUBpixYYog5Nkn6YTlh6RP0oMTM1aNCAzZ6k/p8LFy6wjlJq6qZraWnty5cvs3FpP/1kfSIbYbMVix5CmYBml9HU1KioKPYDNAKWXoiUVhryTS1DVI8lPxLP9AI0yUaCztFKSgSFBWU0gvypTZ4+/sgRsoAjI5OcMmXKwK1bt1i6oQxBaY3SHB2TxKe0NnLkSJb2yI8yE6U9Glgq1QgondIzaBQyXdOiRQsmlWj4EdUSqIBOjTyrg2T3d2FkpdBRsvsd8OcuYHjV5oc5IgzSIrvfMb28Nv0gMjIyZlDJZAmoR3CXbT5dslCoN2VSimtBM5K7rMN/Nhn8lE1APVw49eCB8NWalQJo1cKt588Fla83O+firxV6LF0sDFy7WoiKj2d+aYFVjWRDhrl3IjUnjRfuR74QPAN8hXJjw7hvSsb8t5u70gf/2TzFaylBjFhnHbZ5I5ucpMRt6N8boUCw2Iu8+sxpIOsjC3r1ZeeJShPGghAyhvVFfLt+LfNzBELoOPhyzUrYce0avpQRak+eCOM7fMTO0TvuuXkdJnb8CHbh+bJjw8CUyTR44adh8MumDUyfdOVNygtPHmfTe/ffvgUB/+xkfkpeU1p6+hREYx2ewoG+/dLTJ3AT9UmVnw8sP3uaXZPXeb0yCEW2ZiRsuXIZrvDGgnCtP/y6awc8VWvZMdmtogRxHRPCC50eFF7D4QYZa0OoSfHvSxeY2xFM3LcXjl6/Bhd/HsreLSoyEiLjxcldJlQiH4SHQz4XF6hSpAjce3gfHmPCzgz38PnLjh6BTV8Pgl/eagm1fpsIny9bArXIzhbyRcPGbD9i3Rq271H3DShKBQe+G1ETM2nFQoXAFBcHmy7ZHjqfl3Bs55ej8fIqCB4uz6l0TYZCcRkCQmrwI6ukJfJ/3b8XPq5dByoXKsx9MkdeV9JD/90Fmjap9/rbVNL9hhUDpcdjZsuLoNeiS2mejjGhIwSHbRZP5DxybgbRaWjN5GIj324NY/7XUfTjsNGsVEVQuqhAr7c6cyi7E2cOySBXMYMkDoHPCWGA8UgdjhWD3n0ffCwy2H83b0DrWX9iPKoA9EE5Ny3mOHy975PSmhqzjx0RFDrvbE0AMulEqz4t2fhKDWYPzN8nD8VloJ/ADDFbQ68TK/fm0PX2MnSouxSo4D1ScMN7zUkwmViA3nkRIfRevkQAv7wUsHkMs8yxdv1f3CVChvcWLVrEjzCuyQieTmO9Duejfg9CAzCuR5bhPgAheBzkn764D9YLoNVM5Ud2kTGxptcJWHfsAK5wCuJMJ9HHBILCAC7O5VjdUqcXn6tTvwnOLodYndPexV8w4w1q2Aimd+7K7NPSvTQ0nOZgq7DO2nfNKlhy/CgzhCD4BYrXKF2csaploahkDK1W+wWNIHhVUGKxWlXJRvR6/VzuzDj+WqFNhYrwz5cDYfXa9RAXEwX58ueHzp06wTtzZsL6T7vD35v+Zr3gNKp6762b0IqqWwEhKb+dClgpTflo/gI3l04sTeG9mK6UmLHOQVBYbfj550JQwGMfnrsArq6fABkM9Meqm1btg0m9Ezg7tUB9diskKL4ApaDF0CZ9rR6m2d4QGLqDPd+CjEWEr89VfLnHEBTagsxqwsUrlaBW1ZtgUvyGjywDTs7DmG5AIlbl+iYoE86CX1BVfnfqmM26U/prYXH3XtCjTl1wQjcFCGtl0mlgfo9e8Hn9huCC/oaEhF0YQJmbKphD8PPz648J1LEWHl4FPB5Xr8PMER0Fzm7uULhhPXhvzixW6FFBGj5sFDOMTQKE5qawws7WXBed91UIDKmK1e91kGAcjRlgAWBlAt1jMd0ZIDh0FqbFyaByGQpC/Bp8aBA4Oy8G38Cq+C5n8EdpTElZ/OE9+Btfgq/mCgSEVsNzd/EY/a3zSksqq/CApXb3/d8Pgbem/w6PvHygxOhgscTAwHy/Vl2oWqQw/PFRZ8BqFiw7fcrkp3IVrS3bAAtlwd/ffwE/zLHkhgzi7e1d2tnZ2ablb5K/vqb4eaubNIfY6GhwcnWDnkf2s0zRq1FjWHbkMChdXVj6fjFCDX9v3Qo9u3cXl30ICst5aTJdUN3PEl/vsdyVhFadtgkNa/B6Kynp5Kb98Qf3hNB9e1mP8o5rV6X6qnDh8SPh7RnT6Bpq8UoVTHi5wgIgZRDuzLHodDqx0yg1eDyuWL2GjUKgeDz14L7gTtVzij/0K4JpyRwW5/ZCOrA1PThAJw4rt4T0mAyQ/o5C6jTSaq6CzusTrLDXZH4mUyz6HWB1Rdq0apqi1pCd81X3wuM/8bx9FviwlIk1GqFv4ybscOYn3aDR1Mmg+XsDeAb6wbvzyZAAidYEqFmsOOy9xizfpG7hTOaV0f2TrlCvbDn4b9C3UP+3iRAj9WmhnvfspYWFlfSoXpQO6XqpAShA24it/UhVfLKQr9UYMd2Z9awKJqbUa7zSNeksAz3pwgvcXoJSEQlBQRdREb+HL0p2O2vj9gJf/AxW3DqAoJwII0aUggTVIRSbg/BG+wwdmEy73VHULvqkO7NH+3XjpvwEx2BE/9CkBTCpPyQobL14IJNjwAzQYYGo69PQnfake5CFS6omE5i4Z3dPWqjr6L176csgABGi4k7pETEkbISoOFGXMJlQUVWehBhDCZRW4twLlWoj/v5RUCk7sONcDYpgzbbNXPAKQrQhXmi/ZJHww6YN3EeEiWStl11zxOUqluOwq4pF8GoWEWMwCMXHBAsXnzxhzfS+u2ix4SRYtUur6crvzDHkzLFYgaGK0N3/wtszp7FDdydn2NG7L0zpKA7kI5hCR1NSg0ZnbJkomezgomTmiObbPxrpDQfv3mbVY33bpEZHbucL4zLUcSNBHUTOHayImWTfvbus6Y8GD743dxY0mPobC0yx70O5wdEL68s4mMDQWlhtekDxNeuoOGuUmuaFsHHMfe7xI7Ggc3MT+ytyIDk3gxB+GGjULq5ULd1x9UrMqYf3b6PO8R7zCwhJOYldJucRGFoaTMoqAzesEws7zBBsQ3fdKZMoBfbPyQXda1MCkw6i1+sTh8FgtbcKd+YolixZ8kmfPn3E8eY5CIVCcY07mQ4SGBhoe7F3mdyHpZIuqoYy9sKDjWG3kp4HyNlVLAmf4ZVBqw4FX8133EcmN6Lz8gWd+gFoNQ9Bp/HnvjmanJ1BfL0NrPlPUF2DBKMaDMbf2TFbKnnEW/yqLOXxgzuwc/0i2L4uaZQKDbDbuWExbFubM0aufL1uTWK9Pkci9Z4bE/TNypUv2bx8+RJgMPgxPzonkwEo8Hy8uIBPzpmHD8QA99WIK+DbQUaqWLs2LBUunDrM3CcO7GJ74vzJQ2Qggbl3rF8k3Lt1lbnNqT35V5aR7aHPymVC0+m/86P0QUYfxAIjaX31rIAHGyNdVSx8pwJB/vwpKSlGQ5coLnMoGZMgAb67scqTfEUaCWZz1gKtWgdabXV+lDYY4VUKF2Yjd61Rt0RJ1suuUqpqg7fXQO7tUEhitPmwJ3h45od//15Og1sSYR2++GfnX4uhfee+EB0VCZiZxJMZYMmpk+CawSH2M4+Jzac3h420vhLuqwQTft/6DSDCx497pOSxRgffvtlcLBDtQaf+Ba+1/qG+muSL0Vvi5+fGXXaTsVYsGiTmG6DAFx2FR3XA2WkAG5rJEE6D0RQEQaHL8fwLcHXJD/EGvMfKOH9r6DS+YErQC0GjxSqDYAIhMCmjjNn3H3ht3gQdatWG1T16g0cgBr6tIdJmWGnFshohRqMB9mxeCe06iYvMPLx3E65fPA2ly1eGqMgXUKfRW5h5FsJ7H38Gu/G6dzp0Z9fR41CaMH+izpRJcP7xIxD0wfDr/v0wdPMGTAjNYNrhQ+y8M2aIJ17eUDAkkB1LmPD69RfOQdclfA0PGuLPl0qgJaE7VKsBm69coh+EJT17Q58V4rqCDKUCyuXLD3deiKMviE41a8FffJUqhY76j8SgclE5QZyvHgqE6CEyTlxJzdPFBV7aSMzmc1TsasWiqQ5G4xtCqDiOlRZGpYV7pMfQMbmlxXzEadSq6xAYlnrrok5zFNNSU9RjxmLxvgKKRZ2Ax55H8GEvQKVqidU4DBBTBCid2uLzalBBBvFxVMKdASdlIfAPGc6fZBcZkyA02Z4GiSldxmFM9cOXCmdjbKgUTDAtx2wnfqQLZo44QzxgZNiNUqG/OFS0IsLgGS9fsB5WXbiAp8VX3nXjOrhTTzpNitGOsmtB/4CAgEa0eXt7i+Y7rHDl7PHEzEGULFMRWrTrBBWr1YV7t67Q+iCYWcTPkzIHQZFdskwFfpQcKWlNO3QQJnCzPgZ8Tn5XNzg6+Ad23Kh0GTj4zXesxKLMUbFQYTD5B7OwVvgl6RaUOcZ80AE+b9gI2lWqAt3q1GX+yzGzXPtpGJz4bgic+eFniPQR1zrfcFG0wsI65DBz/N6pC0Tr/KGAqyt4bdvCMseJ736ERd17QlR8PAzZtIFdb4kUdrSpVKrS3Ns2CkWyzEHh8xJ/a/HpU+xdJqHUpUJlyZIl7Boyq4Q3VWYHqeHs3BiC/EyYclfh9TPg58lxmO5IchRm6VIQVBA0ejAGZA0qRLBwfozX9QSVK80baSk+5FUQoPuTuzIHiloCS0HhRsRzIWT3v8LV5xFiPVWnFowJJqHBtN+F5zEx7Lq6kyfSmKzENnpbpEcH2bZ2vhATHcWPRI7v35Godxzduy3RLXFs33Zh7451/Ci5DvLr/n3MfeD2LXZcaeLYZPoJuVvNnM7cK86cYceWG0H7ghZDxH/etIH53wgPZ8fnHz0Sx6hReFnc626hC1B4Stckbjb0Ph5sDLt0EB6PixctEjCDCDFx8UKPZUvYezVBfYv2TWdMY9Nu6TzB3jmHkT4JotUsBr1WNMXvo07ehOMbSCN2k9BoaoGPj32zCK1QbnQwtJo9E7y3bYYbz7iBYaUKnHw1cPLOLSgUGsgMqTUpXZYkV9olTzp47+PP4dShf+HwHjNrNCi5pOqBZ/7kA5OpylW9bhNo2T71hWgkUksFkrShxXUWfNojcbOX2lN+ZVLH4J+yBhQTJ9rcsmRht6TfmdvNvpWt0wTjhi31hh/UvXsPcNdrYcWJo/DPV9/A0Tu34cyQX+DIrZtsJmHnrp8k3pMq4rSJjC0FocvYfemo+xDCx1idust0EFa1UTcGlTAYnkUfhvz5O6G7On5kR0ywfIFtUwMsup3AFNsZBEVT9Pdmw9Ol+cWpgQF7BzOGK9aL353xB8zqhQFZrTocun8POs2fwwLz8tMnsOky1scTEhxuHr5Zm44QE/2SNeW+3/VzMBqSEpeTE1btkBisJuzdvpZlqMxCJnBKjAmBR6PE6pRu5zbo9UY9uB0RAQXd3eGzBuL0GntBqcVdHBPGFxYwBbFgaV+pMmy6chkmduyEutEm+GzlchjeqjXMOHoEnqPS7BAw/miuOWXKmlMnwQrUg3osXgBtZ4u2yGmtRalRIZ87152l0sEWCsWnWLpEYeH8AVahumCVcSCWks6gUi4DZ5c+EBcXjedP4ZXHQFCOASdhFfo3Qf+neG9RlJjvoY6TrrUV0ydBlEoPTB3VWV2PobgNJuVuKFLEgC/zNb5cRfTMx84z/UAliMYUlIOwBP4P9ZMr4n2pgBlo3nH8PlRMFajTrO2FSi/6fb1qOZt222kuzSswwC9vt2YTpp5ER6FmDR/wux2Ku0c+ljl2rF+M+maSTYiqtRvCrr+WwLnj+21mjnhKkHzuA1v0Hze2dDMSR8/i5xh0LfI4OhrCY2LgGVl5xPPLsL6+DzPOp7XrsPPkF0cFkxlkopT8BS6Xvm3anBUeIzdvhG+boZv/DjV0OKEu+AKfv/b8WehV9w345a234YtGojo2/r898BJ1kBhuRdFRuKOucx0LNa/tW+FDzPASlYoUyUi/jRJULg0wsZMi1wO/8xEWukpwckalEb9fpfIAV+cW6P4MnIyY9lCZpzB3di4qZj6FY9SAV4pWW0+qv0qwuinfnPQ67isIGNFivdkO5KEmmYMHG8MuHQTjpXCwnt8tCNuvXBHyB+mFdefPMT2H5oTsupbUf1QqLEgQZwTmLNInQbKDoKDTJDEkw9EEiWJpM/iKS7pRadd18UKAqLh8zEMmZxEQogiPjYUrfIGad6tWhcgXz2HUjq2wql9/KFu0KLStLLYG3nkRAQ/I7nAOHPKe8zIIQcOfUfegTPLg5UvumUTjP6ZA/iB/qj68C+PHO3xhSYJWwqImXXNoRSyJ8PBw2LFDNKVEqxhJ0FLRlsRgtcaSGzfIIiewxTItf0dCagIl9u7dy11JSM+Q2LfPQu+wgBblPHz4MD9KgpbAyxJMygrVJ42HuVhlJoTRE+DCDz9DtwVz4c4w6kITLciXHzcaT6pStbX8qshxOTYZOg1VUoOZm6S8pMSRop/OOQT2dhRKUAsMGZBr1aoVlCxZkiXQRo0asRVvyd2sWTPYvHkzW0ruo48+YmsyFsF6Na3fSOvfUeKl9RtbtmzJlvkqiiUmnaMlwmipOtpozT1a1o7W1qPES8+jpcGqV6/O9vfu3YNKlSpBoUKF2IKVdExrRtJ6j40bN2ZLU1PLGr0TQe9F11+9ehXu3LnDVu6lTE3LHdC7165dG1asWMG+h45p8UvK0MWLF4c2bdqw5a5pDXk6tgR/JzG87eooTII6lE2kC/Vt2Ah+7SguBjt88yZYQAYASV91oOE/mQySF3QQTMACZhx+ZB9btmzhrszBg42RrrFYEjp1E2YmlvQM2sitUzfnZ2VeNbKSnjl4sDEylEFyKTlTB5GRySHk/Ayi9f6CdUxK4lmnuc/PyOQmtOrtYrWKN9lTXPpqJvOzOZacm0E0P5VkAZlgmDO63bsQ6e0Lp7/9EcoWKFCK+Wdyog0pnTkRX1/fLtyZo+DBln50oz5i8WUyvXtpyC+JzfX/DPiKjAD+yM6p1UX51TJ2ofVqQAF34v49XgNOCa1Cm561QSx1kJwK1u9zvLUWu3UQnXoYxWN8gpHHWkqO37snShQvr0r8rhxFxkoGGosfFDoSxWYsqFSuqPEmgKeHis37iIu/A/k8yoFapwBf7yegUBYFZycaHtITAoJX8CekDgbYY7UP7Lx+HRqVKQPVCxfhJ0S++Ws9zOjcBRTeIwGcXeIhIMSVn7KJZTNvToUySGBg4F/8MEdCGcSuZl6MR5IWBA3VcaLmec669euhYYMGULFiRbj7IgLKUV+IrXk9NLUiLi4A01J3UDrXAxMmtARTd1App4IA28FJ2Q2UNEIzwYBpkSxT0mC9o1hNqI3PLMsklJNiOgimKZhe5+F+NASG/c78XRUlQR9qc2ZqxqtYPqNaYv4S9QEnZRMxc8StAM8C9SHGKI7mc3IqCqYEI8TGbrE7c2jVkW4qFRTz8IReyxZDjQnJDcf3XLUKZh4+AJ5hgSCE4DlBEDsBZHIWWAVuX0UczH3i7HnW/3IdCzyJly9fso7NW3fuYLW5IKZfzBtaTdJMr5Q4YeYgi+ZOmCk2gpvraoz8zqAQVOAf7ImZxw2P8zPrjAohAq8zYup+l92pUCjxniPg4rIL08tX4OYmrjLl6foETNAX09xxdpyl0FgaR+BrNk8CSyAVKuiSm849i4lh7obTpor+ZFpfpxHHn6SCXMVyHHZVsUh6ICfOnGHzPWjJtfuRkeI4LIpLjDdpLsitu2JVmvlnFb4+/bgrXThOSVdrM67ImYPhRJQaF8aUuYS4OHgcIxropum3zWb9yfwH8DW9O9d9g+6xZxql3FObzZy7cAHOnTqF+rkJAp8+gtKhgVCjREm4QcNMsLrV7+xJNgZ5zz+7xBuykoBgPoc5fWQ8UTMF2ckTK5etwFW1BeLj12D97hMUZ5gUE+5gqi2DIk2J/pGgVHngC9o394RKHswAbLAiPQu3KV0+gR9XL4cxnbvCqI1YPefD7W+N0MAvm9bD6rNn4iEoLE09JDeApfNHWL/fyA9zL1q1sKPd+/Dg/n0Ie/EMTt+9C4U8PaFm8RJw8NZNtiQCrReSuIwFwoa/p2ZfgFouqQA1GlH3da0KprgTbH6HTv0IlK7lwGQ8CGD6BVxcF4OBZocpXFE/LQs676cQGFIUq3B9wSgcABflVSwuy4DSdATTjc3l14jMSpBY/BEDGOLnQj7XX1jClVoEDUJjZthBoTCBE01WTycUEPisbvUawI/r16BbCT7bt0KxQoX4BTRWMQFWn6b5MYqkUX2ZwNfX9zZ3vjLyROYgMO7at28Pffv1Y7MjL/wyHJ7HxLDMQdSf+hsc/P5H5rYbShMJxmbMnRC/EgTFMvBTV2OZxN8fFXTTeVRmCuCe1smsjNc/xox6GPeDwW94CTDGHgKVYjUbyxcSch/FQ8pRpDkenSah0vgxrE56O+IF27O6qbRpvYTjZs2/zM9B5IQMkmfAeIkzGlgcjd7zL5v/cUxq0sXNhToK0U+Cze0hvxyG43QQRxEYqrrxPJw5yxXIz/alChakabVsdty5n0dAw1KiUQ1XPx9Wl5XJgZiEha6+GD/IqFbvQEmU/NuuXYGDg0TrsR1q1kpWveq6eAHWOuLf5ocyqaLTqLE+Kpjwny2KhgQIKgeXOLIEcTCop1YYG8ZjTBCWnT3DWq9237wuPI8VrdIQJElkE6TpxUc9gIljHy/hwctIHpSCoNu+VTRrkwXiWM4gWQBNicZMYU68MalnHXwwc+TAqpVExluxsgud5gioVE1YFYsaAKhKFWt8E5Ush1sy0Wq1t4KCgqxbf5PJOL7eD1BRLklVZBaPBLXbiI06uyAgJGk9thxGzs8g6YSVSq+OQgqFgnpx6T2W485+g1YOwNqgwlcQHkp8Deu/qVYXBif4Ft80HlQuf4BeH83PyGQXlCAkTt2/z/ZnHz1ke4mLTx5zV+pI90fFxye60yDRohy6l4te1qFF9aVnMjduD1++ZPt7L8TWO3pPY0ICc9sD/+lk8FOpYh4+j/AdTj98wI8yRJ4qdHNeK5YDqT95Itu3mjkdyoYGQqUJZP8V4Pu/1rHjbksXMbtSZceKxqHLjgmBHzesh8oTxsLsY0fho3mzoNqv46ECnv9o/mzxmnFh8CQ6Gr5dvxbqT53E/DJC/SmT4GlMNGy8dBHq42/UK1kKZh49zMaglRkdDO3mzGQW31lLHVIU3/duZGpDlTKGm14H1YsUBYWPF/y4cT1UGD8amk6bCv+bNxszF8AXq1bAh/PnwME7t8F/13Z+1+tDns4gVMelDOCqcoJ7L1+Cf7t3mbnSe5GR8DQuDlafPA7OWjUtowAfLpgL956Hw5ROXaCohzt8vWwxs2p4dsgvsLZff+busmg+OCmU8C5muDIFCrDe4cxwH9/poxo12XsuOXWC+ZE5IyqCVVhbisf6Or0vQcsoN5jyG3M7EgX+Ew3aCTDloy7wIb0PsmXAV6D/ZwfMwzC6gxlTidcNaERjBWVyNVzMJ3LpyRO+fyxExMYyt2ToOdYgdmSZX0NcffqU7aXjy0+fJLqla1/ExQq3nj9nbjPsrmJJzyGkZz+NjmYtPNLxjefhiQ3d5tfbgv90MvipVLn6TPxegn6Hvpd4EhXFwuxJdJQQbYhPpdE9GXmqiiUr6Y5FVtJTU9JzIXkug5hMJjOT7Onjxo0bbSpVqvQvP8wI3ZRKJTNkh+9BykNrcmcX+NsduDORzIRHRsDM0TEvZRAZM+SOQhlL8pwESTc673XgpOrCOrCoNkK1FOrEMsTvgaDRfBmHLEanHgfOLsOl8WbiOygBjKZLEBBcC4+zp0T28akMioQ5+HvNMCzccH8OTMIICA7LVimUk3h9MwiN/aFlCDBTrOjdD7rTxCvOliuX4MMF88QWJMosdeo7Qc+evAvYgdAQC8oUuI3/qDMMadESnPlcl2P37kH7uTMBlWQxwyigCehDssaILs3toYyJm4uzM3xapy5br3Dz5Utw99kzNnpBgZvgEZ0PRmaNLeScyuuXQbTqg1RCDmjYCObasXKT387tEPDPTnI+gsDQkswzs/hqvgMBfi+TPz/cHanhnrbZd+smvD1zujjMJp02iVNF570RS4gPyxYoAHdGJFnTt4bX1s0w5r/dYoGRA62wZxWvVwahkhJLa2nV2BRQaU4JwApshqOrCybuTCZQrWYfhvpbCfpgau7hnvZBnXlsYSJ9cObjjaQXSlCbYWEDthotGct2xDvkAvJ2R6E5Os3t1BJE2I5t8PNf62yusMTWbKe58X4+GZ/b7qMZQpmDphTbyhyprbpE8ycUlIkzOzTc19sI8fHpzhwErUZbxMUVFDl4BK4jeT0yyJAhBfBvOZbIrXDk7l0IOrAPNl67CpUnJjczZA5bqthkUoH3yKbcK30o4TeSHLbQbN+COUQBxfjQF2uYKFFj4gat1zbulT581B1Q71KZT1ZKL0+9dSCgbqTw9eHWNPIur0cGKVIg4s8ufCVVK3RYMAfeKlceSnh6QvWixeFHMgxhg7M//oLVMKeUq9CkBZa45QoUtCk5aN3CsN3/gkAZyCRA0z//4GdSwjK6QvkeP0wfSsXf91LRezZfvcLWMSdJ9v6i+dw3JbQGuiCY8oShjNTI+xnEz8+NWme+afom90jJ0+houB0ZCa0qVIQTD+/D1P0pV3OSqFOihNgUS+tdpAesGt0egTqEDdZfOA+ebuJqrzsGfMmWSk4Vqmpp1Xv4kX14q7+HBCOUzi9OZTan3u+/gcLPBzrSCsLc+Mb2SxeZH+kdZP3QkjdKlBR1mTxM3s8gpvgXLStYnwNFVlIk80IXHz+CsVjNeknWYlBRV+h1sOLsaX5lctRt2wE4Ods/YUvr9QdL0KnQ4416EEUrRqEi3vCPKfDcx5efsU6kXyAl5Fb80D5cnadu+mIgPwCIRn2LvpMywZmHD7mvFZydodz4MUyq+OwUl50jTv/4MzjlcU0k72cQhcJ578Bv+YEIRTRljBCx+VYsjS03TDw9lyxi1+24elm8jhP63v/INhM/sgMX129nd7dvgf67tAQ0cpMbrrBFPmpJSu8wK3znjtWTlgJ8n6QFSUN7wYIkZGdy1ceIEgmldJ61nJH3M4iVREStSP8N+g6KYVVjff8voZiHB9brQ9kx1e8t9+9Wrc7vzCCYML9MY6i4njIrvir1jbhh4rdraDsl7kyMnt379SCm88zq+mmama1J+fLs2hQNHaxAie/Nj/IceT+D2IDmXdDEp0is1tCeqhu0Jyz3mcaOkt5/53ZoWk408veIOu14j3qq0HNHjPDgRxnmu7/WsUIj3i+ASc5EMPGv6/MZyxif1W/IPa0hiMbc8iCvbQbJVmy0XCUDrzk86Hus0nlBfldXlvgHrEm5pHQy6Ln58lnvuLGDg3zCV7whnukhLv46+AclK5MUXFr8vPVvdm5oKi17oBQyN3MsByNnkOwApYGlTkHKOGshYpvYOUhuUDmJe0z8808cN7tGnHqbDJIyen08P0o3RsFC/8DfbDtnZrLfvPH0KT9pA8qkhpi5/CjPkfcziJMTrD1vc32UDEFTdu2qAkkYjU/azZnFD0Soo04qqTGVwfxPe4hurNYk+WPa8wtMdpwVuDlnYokVGpoT+lsqTWC5m7yfQQyGoE+otcaBlA0LIgV5Hz9Mm7iEKtfDn/GD5JAxBOLzBmIdP5kSjEp4IfotK3yyZKE4Lis9CKbwIiGBzBmFuoY3b8WL8Q1gGdCdWsYsQSmzsldfqxn01MMH6SsociEZbgHJVeiSlgKTKBwSAB5YcsYYDeCOCS0yNo7V/V+g0l7AYh+p9eN3ibDxUqmZ6bcGvsP1YSOhUqHC3ENEofMGVxdniNXpuU8Se27ehHdm/2k1cbJ3eP6yIEyenD5TJzws/r11E3z/2QX/9v+Cn0g/pC9hBhkMgWF/cq88R96XIIRgusBGoXJGbfkbnsfGYlXpBYTHxMC9Fy8gMj6OHb+0sq89+Vd+JyYKGlGrUGSgecv0aeXxotkhc7rWrQuPR1kfoNi6YkWr/RStaeg7VW3SmzkIhRJUOg20qVAxU5nj98MHmb6UlzPH64Wvt/DJ4oVkwyDDjNmzO3PLLeh1grPZEnOEpVE7S8rzpSAknkVHZ37JB7xfu30rf2L6STCZxHfw83s9CtjXBozUb9au5tGcPmYcPZz5hEngM4oE+fOnpg+UduI7qNM5Dswa+JyhmzbwJ9vPy7g48R3IuPhrwOuhg5hDkYvVlhQ9wqmQP8AXXtLQkvTqHbagiVs0H4OGz9vJB/NmwbarV9ElNMVqzVHRN5NQWKCyTiNz7aHqxHFwjRobTML/IDhsK/fO07x+GYTgc7BJYSbF2RZN/5gCR+/fc/xUV8JXcwUEqEpz0OP9bS85TiZOpx85JOocWTHVldbvA6EIDYf579sf4G3UTcwh3azsmFDcxwNb7z6zMypzGa9nBpHQaWiNOnGMOY0poo4zVGITp91SJ1hASNaGkVZ9E5TKCmzYCCnktNHvSu9ATbkJUSVBP/6R6JFF6DSL8Tf7sHAwQ4EZWEhIuA9BYWW412vF651BzFGri4IrFMYtHLzD0ug+ziK8vAqitCoCTrFRWZ4hZGRkZGRkZGRkZGRkZHIcspLuIKgTjTtzDNaWQ5BJH/JQARmZVJAzSBYyatQo8Pb2pmUV2DG5aXv58iUEBwczN+Hl5cXcdD2hVqvh/PnzzC3d888//7BjHx8fGDNG7IGXrqf7ZbIGOYNkIS4uLtCkSRNQ8jkTTk5O7DhfvnxgMBigdOnSzF+67q233mLHBQoUgMWLFzO3s7MzVK5cmWUQnU7HMla3bt3YOQ8PD5b56H6ZrEHOIFkMJeYE3jtNeylxx8bGwnfffQehoaKZUfL/5JNP4I8//oC4uDhQ8Z50Um0iIiKgWbNmYOJD32fPFlfcNRqNEBAQwNwyMjkaUtItOXjwYLL9oUOH2BYTEyM8evRIOHLkCPOn8+Qv7YkrV64Id+/eTXYvcfz4ceHZs2fMbfl8S/iryWQCuZXDQeTEBCm3YmUeuYolIyMjI5MxZBEsk+MwmUxnuVPGBkqlsi53ysi8MmQBIpPjkBvg0kZuf5HJCciJUCbHkR4BsmHDBrh//z58+OGHUKhQIVi0aBG4ublB//792flp06ax8QsDBw6E+fPnsy5Ygsrf+vXrs+5XYsmSJRAZGQlffPEFG5fw999/w507d6B169ZQq1YtePjwIWzbtg1iYmKgbNmy7PeePHkCa9asYfebQ+Mg3nzzTdixI2mpIer2bdiwIZQrVw7WrVvHxlZ8/fXX7Bx1+1KXb+fOnRPHVqSFLEBkcgJyJ4hMrubx48esoCfBQON4yH3t2jXQasVluuj4Ll/jgQTN7du3mXAhgbJ+/frE6x48eMCulWQXCQe6LyoqCm7dusXG/9D9JATatm3LfqtYsWLwzTffsDFCdC+NHaLjXr16MUFDfjTobsCAAUw4keCg96Tfvn79Ovj7+7ON3pf87BUeMjI5BVmAyOQ5ihcvDm+//TYrnEn7SA1JYEijraVBpTQolM4VLFiQCal69eox4VCpUiUYPXo0e7Z0bWqQ5rF27VoIDw9nmkv58uWZ9hMUFMS0jvj4eOaWfl9GJjchp1qZXA0VxuatOZK7Y8eOMHz4cCYEJD/aU4EeFhYGgYGB8MYbb7CpNcTPP/8MHTp0gKlTp4Jer4fnz5/D0KFDoVq1amyaTpkyZVhz2O+//w4lSpRg89ek2QiE5XsQdEy/37NnT3j33XeZBjNx4kR+1vo9MjK5CTn1yuQ4sNCVO9HTAAWPnHdlXjmyBiIjIyMjIyMjIyMjIyMjIyMjIyMjIyMjIyMjIyMjI8ORR3LIwKRJk1yLFy/+JTqH4Vbd1dWVzXGQ5kJIw01p2CrNXcBzEXj8J26T+/Tpc5s9JC+g8/oYQPkLulqBs5MTmAQaEiZuBA18UuJGhwkJcXi8AgTTFAgMOyhekLdYs2ZNoejo6NaYBkpgXJfE9BDp5OT0CN1nS5YseaFdu3ZGfqnMa4osQF5Dli5d+qVSqZxNQkIaMUtud3d3qFixIjO3QRPoyKQHCQ0SJLSECa31QzO2aeY0zZOgcyRYCLoWhcuS3r1792UeOR2Npg44K/bjBxTADxT9UDg64Xd8VKMm9KnXAJpiOJTw8IT8KFAplCJiY+F2xHP47+YNmH/iBBy4eV28T5oPQnuj8RyoXN8EvT5a9Mz5LF68OAgrDT4UxxTXBKULaZOOCYpv802Clq7B+y/Fx8e3/+KLL8Sp/zJ5HlmAvCZgIfET1h4nkQZBkL2o999/n5nayCxUuOzevZuZ7qAZ1bxwOYjCpAW/JGdAQsNVdRalpXiM773hswHwUc1a4nEmCfx3J/hu2UyLh3EfiAGlSyEUJvH8OEcwc+bMMvnz57+FlQYm+UhoFC1alNn98vT0ZNekB4r/CxcuwLFjxxJn1JMFAExrk/r27UsanUweRRYgeRwUHLT8JyshqWnq008/JSfj3r17bLHDLl26OESQSOzbtw9u3LjBBAkVJOHh4S6DBw828NPZj486DFRKLxIYYEqAW6O8oXyBgvxk1rDk9Enou3QRaiUoTEigxCU0h5CQQ/z0KwHTwiKMk75U4JPGSTPvyZ6XPZD2mZ40snHjRnjx4gVzc3Myrj179sxRglQm88gCJI+ycOHC6VgbHETukiVLQvv27Zm/JWRNlhYLzQokAUWCBN8lEjWSAvxU9uDt3QxcFAchwQTuKiVE+wXxE9lHZHwcFPDXiULE2RngzgMX+PPPbBWmS5YsmYRC4ydyk4ZBFYb0QHa8hg0bBt9++y00b96c+9oHmW/ZuXMn00xowzQglzl5CDky8yArVqwQqD2bapp9+6bskqBMvWvXLlawU/NFv379+Jmsgcygk3Vb6jOJj4+v9fnnn1/kp7IOnfoGJu+K1Fz1wFsHJT3Tr2H5/rMTAndsBVCqWHPX+Z+GQS2zGnus0QDVp0xC5UYFAW3bQf/6DfmZlMw+dhS+XrMSXwmznCCMgaAwL34qK1FgBcFEloFtpQWyEpw/f35+ZJ30CJDo6Gi2XL8lZ8+ehVOnTvEjCMN30XC3TC5GFiB5iOnTpzsXKVIknoQHmQYns+PWoAIdNRTmpmsXL17M3FkJWbSl3+XayACsic7npxyPrzf1/qLyoYA4vWgsMT38sPEv+P3gfqmwFzfJWi66h7VpC+Pf/QBM6C42OgTCY6KZvxAQIl5jA7pe5T1K1EQE02EIGi0uRpIFoNZRCcP5OjVV1ahRgxmEtOTAgQOoDP2Jry4wS8MtW7bkZ5JDZurJsCQZkCRrwtag/i/JND7tyQilNSjdUUUCf/MKVlyqc2+ZXIosQPIQkuZRoUIFZs7cFtIaGgQVHo0bN2burCYiIoK1jVNTBgqSJihEjvFTjkOnCce/hdydnCDaN0D0s4P7WBMvMy6MHyGomS3o1Qc+e6M+9wBoN3c2/HPtiihYkAKubhCB2g1hxOudJCGTBgoSImK/wHwIDB3APB0IViSKFSpU6DEJjxYtWkDlypX5GescOnSIrXdCaSE0NDRxXRK6f9WqVawZktykrf7vf/9ji2lJWgb50yJcFKdk2ZhG8KWFJESQw6iJZJkQlcl6ZAGSR1i0aNENLJQrUsYk8+GpQU1Y589T37o4Aue9995j7uzg5MmTcO7cOdah361bN8emP51GjX9DaTiuEDJG9EuD6ceOwrfUtCQV/igcon38wB21hPDYGCiKGoaAYdSobDk48PUgcMHwjcNC080fa9v8HjcUBqe+HwLVi9rXIX09PByqTMD3o0LUCJWw5L3JTzmElStXCrTOCK0/8s4773Bf+xk7dixLH6VKlWKaB62vIkGd6WTWnuKQhm5PmjSJxWV6IKGzdOlSJkQw/X2CmshafkomlyELkDwACo/CTk5Oz2iILo2yoiG6qUEr49FGkMayYMECmDBhAty8eRO+++47toQrMW7cOFY4DB48mBUWxMyZM9mQTVo/Q2rOGDlyJFuVj2q79mDWjBGKhYc39848gb4CxBsg+P0PwLu19eY7iepTf4Mrjx7yI4D6WNieHPQ9c/+ydTNM+m+P9dyBQmPTZwOgY9VqEI8FYfXfJsKt56T0iAxr+TaM/9+H/Mg2VSaOQ0HyjFTARxAUVpJ7ZxoM2x9QG5hChfRnn33Gfe2Dmqqon4MEBgmRtKCh23PmzGEaSJs2bbivfezfv5+N1KN01b17d7kcyqXIEZcHQAEyEbUPNt6+T58+zC81qDPzzJkzzE0Fzeeffw6//vornD59mvkR1JxB/RXmkLZCAoWEjoTldXRNzZo1mVDhzRQp2LNnD2tCw3tjUICk7HHNCFptbVCZzuHLgSl4jM2ErfDz4S4E33VK567wQzOxY7jb8qWw+mxSGJA2IviLI7duPn8OlUhrkL4V7+1cuw6s7/s5O/xg8QLYdgG1OjqPYVK0UEF4Msx2P/n2a1fh/Tkzxf4Qv0Bbr5tuFi9ejFIJCtO8jg8++ED0NIOG1lrGq9SJ/uOPP7IVEqlfxF6oX4RG282dO5cdp/Z8cygNLV++nKWnqKiocvLkw9yJwxKuzKsDBchpzLRvULv0xx9/zH1tQ0uyXrwoDoQy10BIi5C0FxpN4+vrywSLNPnw6tWrrMYZEhLCBAWxevVqNoOdVgAkqC2cVvsbMmQIVK9uvY+UnkPt7jR7uUePHo5Jg95eA0GlnIElIAhh47hnSs48fgQbLl6A795sDgWx8Hr88iWU/3UcxJkJxURQEDwYqYGSWACeefgA6k2ZlNTUZQ6GRax/ILiqnODi0ycQYzBCw1Kl+EnrROF75tPrRAECTp6OmrmOhbJA8UVrt9euXZv7itBoLIoXCncJikedTsf6Lr7//nsW19YECPnz+RzJIAFCa8fPmzePjeii0Vrm19F91L9i7V5Kd/QuWJF4t2/fvju5t0wuwr5eP5kcDWbA57SXCvW0oD4SKixo++mnn1gmJ02Clm2lOSPSRn5Uk5WOCxUqxAQENXFIfjS5jPylYzpnS/OQkDQY0n4chlJJVd8kDcEGbxQvAepW7zDh8eBlJJQYE2JdeBD4rFLjwpjWUu/3ydaFB4H+bnpf5qxZtFiawoOIMsSL70rbs2cOCwgpTEmTsIQEPTVBUoEubdOnT0/s+KZKRFxcHIwYMYIdS9BcIRIA1Pdhzo4dO5j2QWu6E6RpzJgxI9nz6dia8CAkTQXTbRxzyOQ6Us9tMrkC1EAGY2acRoKAmqPSYu/evcymFUFCh7QWWuv7xIkTzE+CBIF5IU8ZngSIuR8dE+bCi/w0Go1NDUSapYwC6lG/fv0c0/4/dKg7FPCIRmkIETo9FEABkRYkQEqPCRULcQvKFSgAt4enbIJyDQmAeCxkU4DCNq1hvObMOHoYBq1bA+CC2oAuwGH5cOnSpVcwLqqSJpnRCaJff/01i3sSGBSXJCSoIkHNVNQfRnh5ecHDhw/ZNWn1uVmDOuPXr18v9YEoMW2JxrZkchWyBpIHwEJ4OjUFUE3v9u20jeNu2LCBFeK0bdq0iRUQJACo6YkKCdpmz57NOlWlY9pGjRrFtBVzP5rh3qpVq2R+pJGkBhli5MLoa+6VeSZOjMGPiMOHwseLF3DPjNOojI3hqFaETUb44S9xEAPEG7aLDseA2l1PKvSpCTKjGt6sWbNYHNJACYI0U2rOlIQHDYKgCgjFdUaEB0ETWek98X3Juq8sPHIpsgDJI2BGnEn7f//9lx2nBs0RoaG7tL377rtQpEgR5k+FugRlbkvMz2cUqnXyZ8f16dNnA/N0FAmKFlTA01yNu9wOU04k5N9/wEAaGzXtBIa+z70dAmqgx1Bw3KMwpjkcGYX6w6hPg/o3SFvw8fFhTVbUrEmjr5o1y/j0DdJc6Jn0jnFxcTW5t0wuxGGqs8yrZ8mSJRGYwZm9qdRGY1HHOGkBBBUIgwYNokmIyUZhZQZ6prUmLGnoJmlLZ86cUen1evs6bdKDTjMb/35JTVnG4NGgSkXo3Yt8AWVtNGF1rl0X1vdJaeJFGawHwVoTFgoEIchsIqINDt29A82nTSUJTXNA3oKQkAP8lEOROtMLFCgAH330EfdNHzTYgoZsU3xKFQrqv6K+LhrinRFIM1q7di2rjOBz+6D2vJSfksmFyAIkj4FCJAYzphs1SWHm5L7JIRMWUkc2QfM+aGQUTTAkLC20UgFCbeDpgWY/m9tE2rx5M7OpRMIDa5/uX375ZSw/5Xi0Giyh4GNISICH3r5QIgMmyrOCxH4PElgCdIHAkL/4qSxBEiKEPcO7LaF5JNIkQhplR1oDVQLIkoH5jHV7kUbfkTDCNNXZ4RqoTLYjC5A8yKJFi9ZiDe9jKvhpjQdb9ouyA2qHR6HGOmVxM/Tq1UuckZjVaNUfYkm1EUsq6FCtBvzd/wt+4tWQL8AXoqgwp2YrjwL5YOTIKH4qS1m8eDH1sbxLaYEmelapUkU8YQcDBw5klQdLKE4nT56cphFGc8jeGmkdVIHAyoVL06ZNbQx9k8lNyAIkj4K1Txes6cXRcE7K8J07d2arDGYnZK6CCiASHqgRvZoap6/3M3yJwiCYIPSDjqBunb4Z05ml5Z9/wP47fGCDSVgNwWHdxIPsA+NAsWLFChNpI6SZvvXWW+kSJNR5TsN7ifQKDqo8ELzJyqtv37722ZiRyRXIAiSPs2zZsuJYgD8iQUKFOdlHSq/ZifRAfRz//fefpHFQwfN9//79/+CnXx2+3hEYAKx/qLi7BzzQaLNsBMmN5+FQedxosZ+DEISdEBT2rnjwakGhHodCJFELJMOIjq5YkPFFGtlHQoNGBhoMhsH9+vWzf3q7TK5BgYWKPIQug2DQDcJa/gx+mOPB2uBGfN8PSSOhaKcCvl27dlCiRAl+Rfqh2c00JJP6N6htm9c0X2LBUTRHrkDn6zUEVC6/USc7A/cTO38Mv7xl23pxWsTiM75euwoWHz3CZ5YjGLYQl9AAQkMTF8HISSxYsKCxs7PzEYwrKgNYeqD4e+ONN9jgB3sNJNI6L0eOHElc74WgZioUGotR28jahWYcAArTbzDNysItg8gCJBNg0OUqAWLOwoUL22GG/xvf35UECkFJgZo4CBrfL2kR5EfXUDMGuSVBQUi1TKPRqO/Tp48/88wteHuXBifhX/zI6mCU5kxgdkjAMMDvdff0BE9nF3BzdmJhQ4LieWwsJMTFikvVShoGQX0bRuMGePj00+xecdARLFq0qBXG9VzcqlJcS+kgLUhY8OvHFSpUSIsaTa6aVY7vLQuQTJBuAUK2b6jGSlY7L1++zJbIpMlrNEachveRmQyaV0DHNGSPrqWFaqgtlFYlI7MHZD+JIMuxx48fZ1Zg6V5qmyUjf8uWLYMffviBjfggc9Q0AoiaYKQFiWjyGhVwer2etceS/R16Dhnoe/bsGXsv+h1q892+fTsbcUTPptFFf/31FxvaSGtT0BwIuodMV9PzaK0DqWC0Bwy6XCtAbLF48eLmGAZvY8Zqg/viGIaNUEBcwG+9j8encNuJ37ynV69eMfyWvId2VG0UDi1QlnTALFIKTAINN4oHBdD0/WvotxVUxn2gH3uPXf8aoNVql2OeSn2dgFxIRgWIVA6SAKU5MVu2bGFlFFmzptFppJVR2UKTMKU5MzQKjYbKU5lJZQ8Npach9WRSiEZGUhlF5SCVYfv27WOCuW7dumxxLjInQyZnSOOnjcoqWhrh1q1brH+TmgwPHz7MKnw0v4veiyxuU/lJTcpvvvkm+z16h06dOrFKIDU1UssBme2n384I6RYg1MZduHBh5h4/fjx7EX9/fxagNCOZ2lRppvOxY8dY2yoFxvvvv8+EDBnwo0DBCIOAgAC2UU1HWgaT3DT0lGa60qpmtJdMjJNdHTIER7VdstlDgU5G30iA1KtXj02gI6FBAX306FE2c5YWuKHfo41UcgpYam4hyIAcQbaBrl27xr6DVPcBA+xf3ycvChBLMByPYjylXM5O5rUC08EqTAfZPgAgq8mMAKGyiirGVHaQTbmJEyfCL7/8AlOmTGFlHBX0ZH+MilhaFZLWUKEySYLKRhIgZOGBBBCVW2SolMo1Ej4koB49esTOjxkzhpWnw4cPZ2Vj165dWZlK91C5R/O4SKDQb1EFnirVkvUAElpkvoiuo3srVaoE/fv3Z2u50DuQ0CGT/LZWkUyNDDVh0YtSoU+SS1rtjAp6koJUmFONnyYgkfQkjYLMItBLUjspzYImc+I0y5XcV65cYYFE2gEFMl1z6dIlJrXpGWQziTQYgiQs0bRpUxZBJLVJ0tJynSTYaIYrdRLTu9Cz6dMogEmA1K9fn0XmwYMH2bvQMwjpvckmj7VlP1MDn5/tAgQT/ATuzBawItCvcePGi/hhtoBhOow7bYLhQI30oeJR3gTTOJn5sDo7MbvTARZCnTFvZ+m8FUvsSQeZJaMChApkKq+ofKIyi9aKJz+ygkwaBrWC0HwZEgJSwUzXUXlHZQ2tAkqmgqiiTWURlUNUDlK5ReUfaQZUBlIrDD2T7NRRKwndR79Dz6QylMo8uofulSrCjRo1YmUclY9U7tHvkkUBuo7uJUFEfV1UDkdFRTGBQ0swZAS5DyQTvAoB8jrEF2boNNsRMePnx8tyrr0SB4BRfQHTV3Kb7Bw5HTiGjAoQGREFBmC2TGjKo/yIGXwOd2cL6Sk48vtpoX75crB34LfcJ+N4b98Cvx86yDqVZ3/SDf5Xzbql3abTpsLFBw8g0j+Q+6QfewoORwiQY6h59li2CB6+fAnvVKwEm/p/CVuuXILuS1DhMhohUh8MGy5dgD7Ll5LRQ4gMCIb8vj6iBV1OvZKloFm58jALw+ahtw48UCN2FI4QIG1nTofD9+9BpUKFYePnA9iebuy6aAGs65e25WaJy0+fYthchh+b27fqpCOwJx1kFkxHX+Juingkk16yPIJkHEt6BIhCMxIaVqgAx78bwn0Ayo4NhXvPnokjiAQTLOr9Gbg6qaD7gnlYaBrY6KL9P/4ELcpV4Hfgc3y8QIEqsYmbK7+EKnGNYsVYgdIBCyhISGDDVi+O8IL7LyOh47w5EPpBB/jlr3VQvmhRuI0F9dOgMCji7s7uT4vsEiAufj5gwHenfrUBDRvBzK7dYCMKjE74/m+UKQt96tUH7bYt8HmjJjD/0AG2UJVCPQKc3NygTSWx6fbrJk2hZfmKUCk0EI79MgIa/zoOapcrB+dv3YKDPw9jwiWjZFaADFq/BmagYMPAglZVqsJaFBjXMe7f/APLS4z/wu5usKh7b/hwxjR6IBuCrH33fXivajVoixUBNw8PKFugAEQbDHA/MpIWGYGtg76F96uITTKLT52EfovmQxTGbc3fJsCdx4/FMPIaDvnxvkhanRCfacLzngG+4OHiAk/wOcXy5YPHGrEPMjWyQ4DIZI6smkslk0N4HBUFkw/sx20fs1B7D2uSRQsWhC513wBwcgY3LDy/WL0S8tFoOq0edO//Dw7cTm4Svg0WKFReDV6/FlpiYVMTC8kTD+7DJ0sWsvueB4aCAp/z+aqVWLBWgWi/QOhauw78jgXy9M5daSUjGL0nbSvB2cmLuDgwxMZCSxQED718mAZRbmwYqBSYJbDAPTToO/DZuhlc8LsaWCwQ5YLC8pPaddn2IjYOKhYqBMLo8VAew3Vmzz4wDb9ZhYXvDxuztcsgBTMOovDAwv+x1g/C8VuLBfhB07LloHLRYqDEsvnKLyPhezIr7+oKDzDOlPitfx45zL6PKgSXfh6O14yAuyM1TCPTYaXgnQqV+NNZAY+B4QLeKGTvkHFOvJ+B+841a8Hs3n2ZtnM9PBx2fT0IhVUvGPFOW3iSgy0ly6QPWcI7Ch+v9pijhmGINsRcUxI3mizxCI9PYOk7GYLCNvErM4U9Nc/UUIwcCh5YO6xSuAicuXcHnuj0UNTdMcuSOwp7ap6O0EByOhjVua4PJAGFr5NOA39/8TV0qF6D+2YMe9KBVYYMcYWCnlrMe9+gRl0SH8RPcAwGE55bDibVKAgOTnsBHRmbyAIko+jUyzBx9mTNNwTW0KjW1rhsWahcqAhLszexVnbk7h0Q6JxUO6Pancm0AwJC3hM90kdOLTgciSxARHKjAHEk6RIgWs1ccFINMM+PFYsVg8/qN4T3qlaHCoUKwtPoaNh/+xasOnsGdl+9IuZF+gnaBOEOBIa+OqujuRT7I0hGxM+HpmtTgoP2VarCji8H8hP20Xv5Ulh2+qSYaKnD1TeAmhFzbGGg0+mOBgYGyvNAXnN8fX1XBgQEdOeHOQdfn3gQTGzkQv0SJeHkj+IqiumBmlfVmzeJAoXyZIKiOOj1T/hpmVSQ+0DshWo4Oo1Ai2/6t38XhMBQJjyeRds/IZvMYCzt2ZvdO+9TzIsGAyh0GhNo1Tmrg8CM9FQCZfI0OSsh+IwaQfmRhEe3Om+w9ejtFR5RMTFkCwye8UXVvFq3ASF4NBwe/AMA5lEwxT8GnfoOOymTKtmXKHx8KoOL8hpEKkuDW3w/cHEaB76BCvDV3AGTUApcXFQQY6gHTjAfr27IS65nYIKhGKPzIF8+wPMqrBmIRnp06nng5NwflHhZnPEbcHeZAbHMDM99VEXLsGschVa9G9+nNY1SEkLGMq/ms/6EQzdvMDdpIyv7fA7d6tQRjy34afNGmLxvLz8CNjLp1s/DmZtGOLGajwDXICi0KvPMQcgz0WWIHDUTnSpzChhAzVTR+mBwNxs6vWrtOoiPiaYmPmbyiCY7m0OLYpGJDyWNQkToug4dO0IRbl2D8NTrIJo1hSkMEBhi//o1Om9qmjiH5c8bWGb8h/dPASHhFri67WVNaybhOD6vMQT4ChAVVxlf/Dp+gy+WLZXA1eUriCPbo8JDCAwrBXqdgBVMI7i6OoEx7mMwKWg1tt3sOQmmI5C/UHswxr4AMrNvTOgKTipav1jFmsqNCT2xfF3OnicIN1BNuIn3N8TzZ3GrAG6KZuDkcQ9MymJgiHmC7xAHCmUCBASne+W17NVAqNnWLf4djPxvmOzy8ysAzi5lISLKE2KNTUBFJTRgFUARj2pkFQyMIhAUMp9GicDLqG4oPJKaelxc+oMh/huIj8fEJExF4dGeBZ6jhYf3yMaY2lpTxMUGJE18LumJAk3CZIL/VReHNvZZtVIc9orbO/PFKSIf16gtfjsnKj7J1l4CLYNKfSQKqIIZoyv3zjHIwoMVnvZPmMij5Bjh4aeuhpXGAZTnbqt9EoUHCQ4yK0LCg3B2d2fC405EBFT/bYKYJ329If+YEPjswhn4CIWGCZ9B9dQtmzeTMUlm1oOI8gsUh6aD4IyCYDnztAsTrf9bE3y82mKlkMw7f4plxzQwGM9heVYHhUQj9LOotCtJanwJMXGr8fdGYqW4JPOm+nOC4kMUAg8gAX7Cc9MhznAa4k0NwM21KURHK9g7FizqgcJhNwoXFRiEuih0HuGH/YLP+4qVh0GhVUBQoJQRYtH9NqiwAm9Q3IPI8CoQHTkJ3+0Flplu6N8Wy+N0L/Zm8TE5AJ3mGH5sSZTCZbnPq0WrPouRWYdGLV0dOoJ5Be/ZDY8xof76QQc4fPcudFmyEGLi4+HQd0Og5ngUCLx2g98BO74YCBEGA9QqWhyuhj+DakUKw9PoGCiXPz8b/km0mjkd9t66iZcLTyAoTFxDVCbH4Ofn11+v15NmLPOq0WlO4N8GND/lzgg1rF73F8RFvxTPIc5ubtCx00fQY/lSuBnxHM49eED5CmqWKAlTP+oMH2CljgSHxLOhI2HTpk2JGomrmyt8+smnMO3wQfiOhjhTIewXmPPKyRxCzusDCQxtnGOEB0PB3qUUX4WNxrRrt2wCF2cXUPlrodn0qfDgRQRExETBqrOnoW31mizBEmWLFANnlTN8iom2zm/jofOCOVB74jho9efvUGlsKEShhkqUw8zAUCiS9OhMMHbsWE+dTvcmP5SRyRGgJpf27MG0UCob0I5GVq3fsCFReDi5usGnvXpCjyMHIF+AH/zZuSuco/lMqN2f+2koXHxwH96bOwtMWNF7jJqLkjcI1JzxBzOK2LXrJ2zdeBIeRNfadRPzsYxtsl6y0pjsYoViwWj4DlUpP4yVZ+DuXgfi4h5CQEgp8PVOQPVJiaoUVQtC8JUGgkJ4hO5BkC//AYiOzw9KUySr1cfHP8H9xxixe2kCEzjdwyp8+efwMop6w/4ED/dREBVD/SKlUYUcDf5Bmf8+rWY6htIgSohCyBi4/jwcqpivNofULFUafn6zBXy/diWEftQFph46gNplAgx9uxWM+nsDdKvXEIp5uMP0A/v5HQgmzvOYsGsVLwEuflrUPtnIrh2ogWRoeK85WGMuhrtKWGs+IvrIZAZZA3EMWKnRBgYGBvHDjKFTn8Yy4o0KhQrDzWEjuSfA8nNn4FHkS1iB+z8wD9adOAbLB943Ym0gSIIRHnn7QXFP683+M48ehm/WrXG8BqLV3MXypDRWlJWsn8No/ADy598KLyLvYP5/iueWgatrCBNe8XHfgAougFu+PaDRUX/xBXB2qUnNdxAVVx6coAxee5CXjTdAMAWCQjkL6JsKF3eB+7fiWf+qwRiDZW2WTPbKbg0kGmMzAuJjOoKTqiT4DK+IEaQEPyzonZ2ld4nFjQz2eJHpBMQFTMqaGJhNUWgUg7qXDjIdNCZ2NMSUjiQbRSCommLB6wX3n7iBs9N8fLZjhAcRFDqYJSLcvlm3GiqTLaGgMLg+bBR8Wq8BVCtaDLb2GwA/bFrPOsM1mzfCnWdP4T6qz6M2bcB3A1h18hgEtHsP6hQvCT+3agOPvLRsJBYJj7Dd/4jCg37j4tX/8V+VkZGxhgG6kUC4hXnsYVRS01XPOm+AessmGPl2a6g7aQKULlES9g7+HsvTlEVcEQ8PmN29F5QIC2LmfqzxzeqVoiM+HjN2FkGCKTB0G+sITzB+BsFhDVFAhECcYQD+7hhQqmZgoRJNozVBrS7KhIdOr0A1qjKWFwl4/m9IMOwFI5DN+MUQGDaHDUN+8eJDuH49HwqfavjsxnitO97vkNYNS7JeA8lOdN6PwcW5GAbaR46a+c2gziWlKY60kOblysOBQd/xE0kE7tkNvig8mMQ3B2Vdp3r14a9efblHEt2XLoK1F85DAsVCnKkEhIY+Fs9kDlkDcSyyBuIYHKKBED7qRaBU9KVRkYag0eBkISSWnj4FfZYthsEtWsLB27dgRc8+UH0CaiR4nbpte1h/8Tycu38flmOe7PFGPX5XEoWC/CGCKq8KRQLW3LFm9woZEyIADQygSrZMLkfnfVuh0whKXx9Bu2MrTQbOEFMP7hcUvt74HG8BfL0dPpuaBAhu4oInMpmGBAh3ymQCEiDcmXm0ah82DwS3b9at5jkrOUVCA4Vrz54J4D1SAM1I4fyjRwL4eAlt587iVyTnwmM87z2KPRM3eSKhHchSLSPoNPfxrzjAHLWSIW+3gokdO7GuHFv47dgGAbixpipCoYjE2g3vPXcssgbiWGQNxDE4TAMxx8/HiFq+ivoMyELyP18P4ieSs+T0SZh1/Chs7/8V90li7olj8CWZ7Ke8SU1AcQkVZBtZ9iELkMwwfLgnuDtvwUT3NhuTbWvUBoWyChNngvEsxAutISwsXDyRNcgCxLHIAsQxZIkAkfDVrAWF8mPWwUxgxa5JhQrwZeMm8G6ValDMwxNexMXCsXt3Yenp02zEJCOxg10RAYEh4rh6GbuRBUgeRBYgjkUWII4hSwWIOdRh7AxjQIC+WLkTRx9R5Y6VdviHBq0YE3Zhhe4XCB13ip2XyRCyAMmDpCZAqK2XO2VkHE5qFnSzTYDIZBvZPYxXRkZGRiaPIGsgmUWneR+r9fPBxaUUtbum6AehChl1zsXHPwOl6lsICF7Bz2QZr0IDMcTHw8lD/0BsdBRUq9MISpVLWrnOnLjYGDiF18XFxULtBs2haAnHmi7LCzxjxgABinrkrIW+7OGVayBadSgolWpWsplSSepkhJUuSjCNg6BQ65NBZNLEZmTLpIJWrQeVypd12GFO93B2hokfdoKvGjdNMSadWHTqJAzZsA7Co6PFGey0JZj+ZJMUs4DsFCCnDv0Lj+7dAvd8+aFl+y5s4tZ/29bgD5mg1QfJ7e/dunoeLp87Dm06dkeZ6gKXzh6FW5fPgZOzC7z9fldwdnHlV6ZOrSm/wsXHfMoMlleCv2PLpGgUhrR+d3bS4PfJcOrhA34kIcCUjz6GH5o158c5n1ciQHzVWzFTUUUO81UCNCxXDhZ82hPeKCnaJbTGeUw/n69aDkfJBh1V8Nhrm/ZAQNg74hUy9iALkPSgVf+GCW0IOUt5esJ9Lx/mnV5qThoPl54+ZW4npWqdUR/kUCu8WS1A7t+5DmeP/MeExZvvdIAChYryMyInDv4DkeFPoHWH5OsPXTx9GO7fvAJtPupNBQ33pXcywf6df0H0y0imkTR6qz0/Y506UyZhAUDWbjABY03S5Jf5MomZ1edDrFtVqAh7bAwHzQp+PbAPhpLVAgoTjJ7/Bg6Gt/EdKKpSKY9zJNkqQLSa41iCkZlyaF+5SroXdzOn88L5sOHSBX4kXITAsFr8QCYVsjd1kh18Q/wREBTnwUn1ORiEKhAcfB0TwkQ86wYx8SPAza0UOCl8sCZxEtXMYhAQogN/7TUwGsvjfd9CcOgs8WGIn/ePkCA0BkHpB2CsjFrBv3jPYfAPbsavcByi3Rp8NQUY9MHMqzYWZBefPoGvmrwJMzt1YX626Ld6FSw7cwrqlywFxwaLM9mLBOvZjFcTzV73CyTVxSHaQVYIkLjYaNi3fR0kYBhUqdUAt/r8DMDuzSuZBnHu2H4oV7kG3ERNI+LZI9Q0evIrRCQB0rZTH9ixfiG82+Uz2LttNTRr81Gi9hEZEQ6Hd//NrNXUqv8mPq8m8zfHlgA5fv8+7L55nbnzoQbxNWqEz2Nj4Nf9+2DH9WuYVEzQoWoN0LVpywrmeKytTjl0AJxREP60Yb2oGSJkeXnoWy3xelp80gS96zWA0tyYpsGUAOP37oUtVy9DjMEADUqXhuEtWkKNYsmNKJNQoMxlMglstjNZjw36dxdsunwJSuXLB0Ht32e/+/eVS7Dm/Fn49wZfWwbRt3sXCrq5gQl//8tGTaAQum9FPIdZx47C/ju3ITIujs05aoy//V3TZlC7eAl+Z3IM+O7TDx+EdRfP4z3xbCjr/6pWg8FvNgMXC4sJGy5eYPMkHqAQL4na5BcNGkHX2tbXt0mNbBEgo0fnh9iXLyg/VilcGK4OTd4CdenKVahetYpN4btq9WqIxzAkC7y9evXiviJ1J/8K5yhtUfjEGotBWJhY08soWvVqfNYnmJi+ASXMABPsgqCQ9uCr+RrdrUEFYaAPvQABfrMhIX4M/vAo3L5H93yM5B5YDk7Gcu8spqSKoFSVgsCQr0CnofXeq4NJsQefNRO8vAqCMz5HUMSAk+soMMWNw2t/xtJkPgQED+BvkiW8CgGyHKV7L1YgxxsHgrNqJgbScfzYW5ij4sCY8CuWJvvAN4CMhwkY8BMx4Avgq/aGwNCkRTh81Tfwntv4rNbsuUpjOTAo72Ci+gqCw8SFOByFr7cJS15FHcyoZ4f8wryKjA6G8Kgo5qZa44re/aB73TfEYws6LF0CW87xceeICgs3o9afuT+YNwe2YWHEar8OMtrmaAFy+dwxuHXlHLT9sBeoJAN1aXDx9BG4fe0CNGzeDoqWKgvb1y4Adw+PFM1aqXFg1wYwxMWm0GRsCZBJB/bDL5v+olKMHadGpxq1YEmPXpA/0JcekvIeCib0ozglUxhH792Fpn9MRiHDC1423wCvkY6RD2vUhI39xEnr7lg5iBVtuaUEn2v0DcAKxWnot2JpouBKBv5+o7JlsbLxA7w/fw5spzW8zaPO/H3Rf+NnA9jvE97bt0Lo7n9SXMNAv8LuHvBMLWrPrvj98UZa+4LAa+izWP+AiBMWpLE6f1BRGNlBlgsQPz8nUJoMJDx8sCIQ9O4H/ATA4ZNn4PLZU/QO7NjZ2Qm6d+/B3MSeWzfhUdRLqB4bD2fOn0+8Tonf2KtnUmVnzH+7wWvrZvp4gOeFPWDicPuXHbVEq4nAv9EQFFoadOod+KMxGMylMD48ISisNgT6YcU0pjyo3G5j2dgCQ3AGu09I6AWu7ueY7Ssf9QqMk46s/PPxaoUCaSve/wjTTUV8ybLgBHfBCK6g14sJbvjwElDQ8yGcPu8KK1bYSISOwWZkZwkU+RJ6vWjLnOjRQwV16iiYn7d3C3Bz2s8EiPh+YsoX7zUlrkgoQf7Ss2xdkxmov0Oh8CWDZkKouBohsfHKFeg0F+MaM9ZbVarCPq4+K/wwY0qZFWurEb6BkI9Mv/uq2bVE/yZNYd7HotloInFVQhCWokDsI/pmHBIgWHNugDWs49yLcfDgQePff/9NCTpdvHj+DA79uxGKFC8NjVumbSw4GiuHe1FbIa2i7Ydixrx46hDcvn6JaRSkWaTFvVtXmEZDwqdRi+RNWvYKkP3ffAstypVnbsItwBfiaMIn4oQC26DTMzeh0GL88Fq5ZRPW/chIKDMmRCzoMW6vYY23El/B7iXWZAsEYWWAC4Efm78Fkz/slEyA5Hd1hRfeKKhs8MvfG2HS/r3ie+PzbwwblbhWjDkGfPdr4c/Y++DF0G7uTPEEQhrQRazc9Fy+FFZIk+SQTShYOlavwY+SUzA0EF7QEq7IINSip3URW1Ip9Kr+NhGuoXZNFEON5PFIDB876NixY8HmzZsn5XMzME2OQAHizQ8zhk5DS82WLZu/ANzh73ToxCm4cu4MBp8Y76Q1ftq9J7w0xjODiVJ6MKdp+Qowu2kLLGPPJd6nwjTRs4cocGpMGg+XqZlZEJ5hQZ+8jTYjmJdTEpZll16fgHsxEZI/+Z07JxYmUvlISPdJ51esoPucoG5dAXr2FBO4n58SjxWJx1lEypCVSY5O/QCDqeSb5crBoUHfMy9a2cyrbXvQv9MW3Py1YgIVTBCu1UNhs8KECoMDg7+HFtN/B093d9gx4GtojrVK/392wpoL5+Hktz+wy8io4qpzqKUKggETa6Z7b7OqD4QEA2kFZKq+VoPmUL6y9YIpvX0gErExUbB/x18od41QuVZ9qFIzqZnMHHsFyAEUIGT8UqLSr+PgZrhoBCA9AmTm0SPMEnNSQYRBaCMUK6JguYECxlyAUHPUc43tpTBSEyBnHz2CN36bkPhudJ5pP9IxpyZqxxd+/FnUjGmwBlKiQAF4OBwrJ1Z4+PIllCKhaB4PtpIGxocQPIYfpA7Ga8qI5ThEA2FNyQbY9dU3kO/5C7h0LkkAkODohVpltSkTYSEKkNZ//sHyYsUiReC3Dp3AZ+dWWNytJ9RH4SiF38d16oK+Vl04i88R8P6PunaFQvnywbH796DJ76hxkmkTeUEpm1itKTgEPx8BS4KrmNEWseYZQaUHY1x7UMIbIChC0WMG6wtRKhJAmbAZVK4DUOsIBB8fVOcSvgCTcBuCRs9l64kU8hyCSdMN1bQZoBTagovzUkw1E0BlGANGp+EYwaPAb2gRMLn9iNedhsCQNayNkZZxNCmKYco4DsGjd/M3SyeociIxfBnaG8+xAMKMNvvYMRj9z45EYVG6cFGIQi3lmdYfqmDtJSouHm4OHYGFhzu0rlwV9ty4hoJkKruWgYmVOtJrFC0KMTT8V4Qt6p5T8chXANp3Fq0K37x8DravW4Cfr4IW7TuDh6fYR5AatiTXkT1b4Pmzx6wzvl2n3tz31fE4JqnFItoQD11q1YJv1uLb84KqYekycPxbTGoWPMf7CmFFwZG0mDU9sbBT4Z6avggKSyVpuxZ0qVET5p0QFc9HL15Ax4Xz4G/UQsy5gUKUNKiiWFA+5c2wKhTED0f6pBg6fDfyBVBtP0eBH18Atdt6devCRV7wf9qtO9SdNgU+80cFB8PJa/tW2PrVQLj5/DmsPHsGPl4sGhKoP/U3LE7ywb9YQWgwcSyM+6ADVCtSFBo0ZH3xiXhQmZVZyCCjIFCb7xR8J28UxFOwTBuCZdNw9BcgMAxrBoiPhvpHSoPS8Cfoxz0AP69KWDT3B4PxLISMXoU1Qg8wxf+I6c8Z4k3T2D0eLt+DMf4SliMYAM4vQGkaAArhOgSELQAy0pqQEIq/GYMq9zwYPfoWuycLyDrJKgqQQygIxB4uF5cYDIBDrGlKq4nHAPwdf/199KNCcyhK+n9AkUABd4O1+0no1BOwmjkUA+oxCqLibJ2PQF9MQgkVID6hFDi7HMJAqgSuqhvs2TrNcXw21uIVUbgvgAKkK7g7n+dNYunHV406rXI5a8IKGcM6NvOj6h/NVX/Cq01bWHLmFNx6+owNI2RChQobcmNidnZ1haWfdINuSxfzO0SisQZMazorvEdRlZgEkzdqIEkLr2eQrNJAbHFkz1YUAA8hf8EiULxMBbh2/iSULFsR6jVtza8QiXoZCfu2r4XCRUtAwSLF4cblMxg8TvBW+y7gbr7GfBpkhQbihJokdZpbY8vnX0CTMmWhGMZ7onZpBQX+M/oHYp1I4TANZPGpk9Bv5bLEb2LQe7Jjel/RX9JACL9dOyFg1/bk95iD95/+4Wc2zJXWC7/CRwRaBa+lwvaditbn9ViS5RqITkNNMsr3qlSDbV8kN4w4+/gx+BrDavon3eF2xHMIQk3fZhggBVHY24qXTxYvhLUXzlF8C6APth3pqcEs+gpY1mHB76Q0gX9wSfDXYuFuvIpnI0DlFIflWUu8bj8oVS3wWgOWc//D39yJZSe1Q2IZBrfxI+6jhP8Jzz3FDFMUL6sISpebcOaCE9Sq2iyxz1iCBAhAEF6PqqpCB0GhGXt/O7AdupklWFMcpPVeqGzwDnkCfw52gutF8oGrK/1uPOj1L9l1PqGPE/eEBt0uLnF4XjR1Tse0VkZwMF7j8xhLSHxipBtA/ufgEl/Y4r4IvC+e2cOh36lbNwIuHy+SeE1G8FE/xVKhCNVJDAGo9ltBqdeBwNvXUyCYwOAfzDokLSkY6A8vsJaLJEBgqEM0wuwWIObQ41MpQxKx9zpr0OgnEuSEgP/y8RFcNOooPkmbY8KZCnMJmt9h/vGeFnM9ovG5W69eZvumqGXQYmHm90vQ7++/cwseRL6EIlgINS9fAQqjkDDnJf5W4p34DE9qCrEBjQaj/g2C3o+utQybWPxNGvkVi9/3bpWqbEQVEcWFFN1HI88suYUaM43cIt4sUw6qFCnC3JZQeJ55+BDOPHrIRodRk22lQulfgyjLBYhaXQ1clJexcITjP/wEDUuV5ifEcGzy5x9wBr9321ffwOcoTH5ogeUzaiMUBwxeqRvR+h34+/IlOHv3LgjBo8VznEtPn0DNX8eLlQVDfIMM28vyG1YM4lwENpKL3PGuKizHHmIGLQJxcYrEEV40ikqpdEm2HhCVh09iX8LEiTGYWRTg7V1MLAPRP97lKZZ7RZOVaVT2FTLGgtfYSOaOjxfbMV1cPBy1zpA1bEa2jAU6DeXCcuS8+PMwqIGFiyWTDx0ALdb+XmBNmxKsm5s7fN2wMUz58CN+RRJPY6KhGAoPBRYWmHcjIdBxpt1fpQCReb3JcgFCaDXdUbKvICEy+9PubKizOXtv3YRuy5fAV42bQOjOHbB38A/QC4/vhD+jDABnfxkBnRcvgDPfD2GVDHOouavH0kVc0zR9BQEOHtGZx5AFSHrw8Snv5O5yyxgXy8xFb/pyoM0RLrY4fv8eNKZOPKodOzmBKS62CYSMPcZPO4ScLkDisdYcExMDBQsW5D5J3L9/H0qXTqpVZgVRUVFYMXPBKLBvSLItbty4AZUqpWzaefLkCRQtWjSFFpEeqPXh6dOnULx48vklOZ1sESAE1coDfE2UD0mruD5SgxqTdWvsTaZPhWOoaXi6OMPR74ZA1cKFaQIvPytyj/p6woKZdsKak2vXc8rqEUx5AVmAZAQ/PzcQDC8xEYupEDM7jSX/vGEj+KR2HahZtDjTmK+Fh8O6C+dg7rGjEEdNDVITFqvdOBUFvR6rRI4nqwXIxo0boUWLFnDv3j38FCXkz58fzp07By1btoRDhw6xwvPRo0dQsmRJcHV1ZQVtkyZN4Pnz53D48GHo3Lkz3LlzB06ePAl9+vSBU6dOwdmzZ+F///sfFClShD2fCubatWuz569cuZIJFXo+3fPixQv2GwaDAW7evAl16tTBcsTI7lmzZg3UqFGD9XFcvXoVKleuDNeuXYO3334boqOj4ciRI/DWW29BgQIFoBAWOBcuXGDX0fcUxoJl6dKlUL58eahWrRrs378fatWqxe6n53/88ccwd+5cLFd6wvXr1+H06dPw4Ycfsm+/desWdOjQgX3f48ePoXv37rBlyxb2m506dYLNmzezb3vzzTfB09MT/v33XxaWFSpUYPfSPjIyEi5dugQ1a9Zk77B161YmZN955x0ags0EUv369WH9+vVQr149dkzfX7GiOGudwrxq1aosbNu1a8eE9KpVq6B9+/bs2+h7IiIiaKgte0bjxo1ZHNJ7FStWDM6cOcPejTb63QMHDkCVKlXYu5QqJa6flhbZJkAk1Ooq4OZ0lTVNYRiU9MwHe775Fqpj+kgLyp/vzJjGBgqwDEuCIyquDowZc55fIpMGWda5kqfR62PZWsmBobQoPmWYNihD9s87fQq6Ll8Ktf+YDLV+nwwfLlkI048fo7kHx0AFnRKv1wfTmO4sER5ZDdWKqYCmAlwqoKmgIa2ChvdSgRkXF8cKuitXrqDMVEGbNm3YvSQkzMsXcsfGxsLFixeZmwoygoTG+fPnWaFIUG2cBMCuXbvY86igpWfTb1EBTwU43UNQ4ScVyHQ/FZL0PnQtFfj0LPN3oGsaNmzIhBh9GxWcVDg/e/aM1f4vX77MCtEuXbrAnDlzoG/fvkygvfHGG+x73d3dWYFNgtLDw4NpH/ny5WO/QUKHtBzp9+i9JciPBCp9B91DBfTt27dZuJLAou8pU6YM+z56l4cPH7Lr6TsoDOidyZ8Ix4KQhAUJbAoLN94fI30PCV16Pzqm36WNhBQJSfoden/6ffInQULxSv4UlvS7UtjmSMLCrokDaygfKr98GBcLNX6bwIbas02nYUO0Ezc65ueq/joO7tJ64wr4gd1Pw3Vl4ZEuknKSTJ5B7gOReVWgELJZpmSJBmIPNKlOrCw7dpKxjKyByMjI5HFIaNDMbVl4OBxZgDgaqu1QHwltZKJFRkbm1UB5UKdpBzr1t7jXgo/ma/DyaoT+DhkuLyM3YWUOnfdscFZ9CYakuQfUoQ40Kp8aikibN28/pk66BOMaCAhNMoSVBaTWhCWTfoYOHdph4sSJm/mhTAbJ0ias8ePd4fkT6gyrJOZBhPa0UastbZQfaaPBLFJLG8uTCashIMR+K58yicgCJL34qDuAs9PfbNQHJs62VavB5v5fgKsq9UoNTdTqtnQRrD1zWkzAtBlNX0JQyFx+icOQBYhjwYKvMxZ8f/FDmQySJQLEx3sCqGAoExBGI0zu8gn82OItfjJteixbDCtPnxIreiRM4uPbQfDof/hpmTTIXgHio/4VXJx/BpoxazDQlN4PIDR0Gz9rG7KHVaJwLOjSMEeiVf+JieAbTEhTISgspbGizEDqsEqIcUahQcu3xuiDwY0SXAZR0UgQJkicICE6roQjZ4vKAsSxyALEMThUgHiPbArOLoepElfSwxMecPP09hL58iXkz5dkPodm+Lv7kR0tzNPOuNXKwDyQkAABoqN3Y9kjDjs0x9enD75rNwgKTW5hNCNo1f9i0f0GPitprPLYEAFeRlQG/eikhWXswd/nMri4VoOo6LUQHPYJ97Wb7BUgWs1YcHUZwWxdaTVb0IeWoRwDSoUXCHAPhUsZiDN8C24u0yDe8CkIpsZYM9BC0ZJu8OJpcgGiVXdBYbGODeHTaWiK6S58Btm0aIQRWFa8yEFoNK3BWbGbajkLuvWEzxo0hMmH9sNPf60XVWHURm57+UC5AtYnkx+6dxeaT/1N1DowwU/o3BWGNm/BZsy2nvUnvjbWnkymARA0WrT4lklkAeJYZAHiGBwmQLRef4BC+S3lu0fevlDcUzTrQpw4ew7OnjgOzZs3Z8OULaH5ODTsmaABiW+3agUVK1Rgx8S0I4fgu/VrxXytEBqAPtR+Mya0tkdc3A50HcSyyRvd74Gb23YoVMwNnjy4i/4n4WVsJyhSIBri4keAwtQBBGVrUMIyFFz9wWhoBvUaH4Pzp41Ywe6M5cVfYDTp8D288Ht34vUrQeH6NyTEkTHZNpCgGAyuqlls+DH9dnR8CXB3fgTxcX/iy9/Dd/DH+0fhl9IKeP3BVXkYdMFkh0vEZ1RLcHLey7Qvk7IsGGLKQciYQ/ysXWRzJ7riOX7cbfDV3EKhEc+MfAWH0UIZGCDggurjHxAcOl28VuiFfl9iwV0Ffv45DgzG46BTJ0nXoLD1GMg/ofB4iClhJQSGdcPrwzFg7/MrHIOfnwtG0m4q+Ff17seEB6H/12zBHtzffCGa7aJE6b1jK3y3YV3i2hPLzp4RhQeBkTV8yybmpGVLj5BJd1r8X+U0D/yGW19aTkZGRsQPK45ceET5ByUKj5MXLsHixYvh/KmTmMWUcPDgAXjJrSrT+iktZkxjRks77tkF73/0EWtSphHH+/buZffR3CHi26bNYGmP3pSRMV+rTsL4ofabVxZtkeH1CjJzgMcee8EV67S3bjnh8/5BYdIePFzewnJuPbi7jgNX9/dQOPyEL5MfhYcBy7DDsH27Eq+j8m0Da1JTCPT7R8HNFSvMLvPBZCANxh3rnDHgLBxgzyfot+PjxQJJoeyHz/DHMnMiFi5n8bec8f4lYEABZI5S2ZdpW0yAxG3EZx1k5V06SKrRy1jHx2sdBnAXVxQAsX6B3BPYQkLDd2yDK0+fwIKun4KHsyvTJIpYrAey7cuB8F6VqjB673+gJkuxmLCeobZS2Mzsd5mxoeIiQYJwAhNOI+6dYWQNxLHIGohjcIgGwqzZJkD/ho1h3qfd4eT5S3D2+GEUBmKeo4miXT/pBnPPnGCVvMc0y1w8IQoFqSJnTIDHam/Y8tcGJnAIqvy1a/8elC5VQlx8zGgkz72YJ1uxC3IDwX51IP75PdBPes59spTsFyCBPhVB4XwDYgyVUMI+xtp9FKp1H0JIyN/8CttoyTwyXAGj0BFVtWdMddOpV+BnfAyBoemSnHajVcdi6nRtW7kK7EJh8Dw2DgoH+oL3ex/AHUyc81HlZcGIie/asFFQZdI4UaMgMNFG+QeCp79OFCp4zYe168D5x4/hOgoegVv2HbB6Jcw/IZrDClA4PzQb05UhKEMYDIa3gmm9eZlMIwsQx6DVanurVKpfMzqXlXocfQVDScpHO/sOgPvHjmJlmwsOFCqfdOsOb875E849fAg7BnwF786dRSfg4HdDxCZk1DhODPkF2s2ZCeFcO+lW5w1YhBVAWif9A9RMinH7bIl5UqEQICCE1wjTgY/Xbrz3Ldxo6v8VfEYtLEsi8YWXQGBI0mpl2cXy5So4c3I1BAR/zH0cQvYLED+vCiCobnJ1j9QuKljb4rYT3+YhCIo74O72Jvj4KcF71AdYY2iAJeJoLJQ/xGv+xIuvghEGoSp4ka//sRCf0gMMQin0ewYJCk/Q60VTxo5Aq8b3UrQjjeGZRscWlKo8nq/OJjVhoaCIQUHRcvZM8GnVGjrWqM0Wl0owGqDVnBlw9vufwCM4ANOymWjATHDh52FQs1hxqPXbBLj4hC0fehkFYfqsM2Yhvr6+pPJWS2Vy8WsBFnhUqjxPbZb16wIKAFdMF7X5YfbDViQ0wure/eCTOnWZeZuGbzaDdovmwq3nEbDt8wHw9qw/IS42Ft6vWQuuhD/DyprFeid4/9Eff2HZt1HpMtwzOf+bPwe2XrlMzgjMk9atNKaGVk19Cy2xbKBFb97AzN8UBPgPy7hFWMZtxlRVF1SK0+Dksgqc3QtBfPRzSIgsCgmuAViGrQFnxTq8dydWB1eDm8scLN+K4os/xecMBpXTdNTCaFh5c0yc90GpOIvl47v4QV3B2Xk33l8anNA/3rAAf/Nj3K7iud/BWTUD4hKagFKYBgrBA98jAFRwDvShZ8SXTj/ZnyF8htEC8hdQ66gF+fM/BWXCYzAqumBgnwZT/FEMkBIYaN+Bynk1mAzXMBDvgRKoSSYAX/cXPH8NLl79CGpVe4SRYMDAWY9f0QmiDdWhoMcjSFAWd6gA8fsZE0++cFKbj30/hCW4K8+eQs0pk/B1UfhhDWhpzz7Qb80qSBDX9bDKP1gLajv1V3xlrEm5ucLOAQOhdYUKrOmqzOhgUUNRCjVBH3aJ3/LKwYLidkBAQNKKTDKvPZgmJmKaGMoPsx+dmtSCRm4qFcSYNSmzpX8njYf3UGjQujDjP+gITSdPAHBO2TBByw7fJKEimOAAaSdmi45JJC7ypsDKakDoDO5tP1r1Ucjn2RjUuqQylhZ6EgQaKNMAn90ADMZHeE0JUGsVeO4ulgFlWBNbbMz3oHAygIvTDLyeFsO/AAnCO6x8o+eFBQrwMq4HQAIWHIIzuKragEl5i8ooxMTs9I0OMkFkRC1QqP4Gk8IATnFvg3OBxxAb+wiFyd/g5jYAqLwymdbh94mL4WeA175GZRc69U8YVCgxTHB56EioZsXSJ1tTm6vTKcCINQSGgpPF+fDYGCgSjJmAYkEQJkNQGP5OzkEWIDKWvHIBQnAt5MMaNWGjxXK95SaMgRldusKHc2ZBgfz54djg76HB1N/Ywlu0MuQ7lavAX+fPgROqH9eGj4LiHp4phuO7+GuZEMI8GYN5MvkavzLJkAWIvejUqPqpjpAQKebuDo9tLIVJ48lvk8VUDNpiLi5QALUNa9TA2tKVZ8+wwuEExri4LhAyOse1scsCRMaSHCFACC5EqEqWYGWV0L03b0CrGdPg+5at4L9bN+D3D7tAm9nTIcEkwKyu3dhiU5Y8iY6C4kF6UfMA4TEEhsmjItNAFiDpReu1EAVJP6ZaYgJe1Lsf9K3fgJ9Mnc2XL0HHuTNpyC6GPAa9IGyHwND3+ekchyxAZCzJMQKE8PEKwBqYjvKih0oFkb4BVpcgpiV9W/4+GVyx4hdrtg6+xOWnT6HGuDA2QpI1IRnj60CQbNbdHmQBklFoqKxguIyCoBBpJQzam8jECR9lQomZEqTUdCUKjVgwKWtBcPBN0TPnIgsQGUtylACR0I7qC86ui6hCxyp2IMAvqHmMatUGSufPL15jxokH98Fr62bYegFlhNR8RXtTXHnQj7kjesjYgyxAHImfnwdAbDOIF0qh0KCwfQxG4TCMHh0hXpB+hIyOecwbFFIoFCnCzmQyrUD/zJuEyMFgtG9RKpUd+KFNMCweYVjkrnVv0w8qFgr78oF2ZHVQOC0GZ6emkGBmSFGCKnGUNcnLJCwCpfNAoAXiZDKELEByOLIASSlAMEiW466HeJQ3wW/cjAKkIz+0CQqQBxhGJflhXsV+ASKTrcgCJIdjS4B0mD8Xtlw8DwlBYazdV6EZCYULFGBzVaxRPFgPNUqWgr0DB3OfzEPP/Ontd8CnTVtw8vWGXV99A20qV0H/AHi/Rg1YTCYhMofDBcjMo0fgm3WrRWOerL3bCHHBo6HmpAlsjg+bl4R81eItqFqkKPhs3ypeSzVX3FZ/NgA6VK8BHvi9zI+aLXE3r1df6N8g00YEEslOAXLqwQNoMGm8+D0EJrmro7yhSuHCUCI0EN6qWAnW9f2czc4u6OoGD73w27MXWYDkUGyMO5XJ6diQK8xf4ePFMnvhkAA2np2ufBIVxWbfXg8PZ37kpn3QP7tAofWC8uNHw4Hbt9m9wzZvBO2OrWzd6CoTxrJORvInc/TkP2HvHvZb9Mz/s3cegFEUXRz/X0uD0HvvvfdeBUGwoaiA+IkFLChKS++VjhQVLKhIB5WqKL333nvvhARC6t3t997sXgghgSQkIQnzg83tzu7t7c7Ovv+8qVHxcdh26aL43SM3byDOYhGtWe7GxmLC1s3ie9x4oMn3U4XIWfj66He3XbyArr/8jBUnjotzPRO0OHwkLukeQrsmsd16PQo4OqJn9RooPSZECIdCwqOEjEGdUmXwvzmzxGF8j2vOnBH39tfRIyIsu1N/8gQY7e2hBI8WC1cmVx4/GqfDwnDzfiQiYmJwLTJSHHsj8h6aTftWpI1JW7eg/c8/iHnG95MI5Qv0Q+GQQGylZ8th+SkjMXX7VvE9Se5ECkgO5a9+/YWhM3i6qp2eSCbWDfhYbb9OrKCc8thuL4l1m4HkvxUpVzm9V28UInFpU7kKPDt0RKfKVXGJjEVnbiFGxuKduvVU20q58zNDR6Aq93uh83LP3EsRdzFsyV9CCGznbFa6DF2LGUOWLoFBazDA4a/VrCW+9/qc37H7/DlUKV4cu69cFmFjt2zCgRvX8OnSv8TxWQpd+/4hw1QBCB0Le6NRXC97GrytjJmAok5a83869sRwV0x/7Q2Ek3fy7sL5uEq5cxYUFkcWjEOXL2EexTd3ZuPjx2/ZiBO3b+Ej9nRyAEe+Gg4zPXdORzoPSksUD+fpnisXKkTP1YqN9Ow2nDsr4qhoXmfsGPSZSBs3KKMgmsNSOmz94/e4dzcCvevUVdMGPePbbp74vHnq5+aQ5DxkEVY2h4y/sG3PKbIO5AnIOhDJs0R6IBKJRCKRSDIW7geirUokAu4Hoq1KJLIIS5KEb76wx3WHujCYCr+sM8xaqot/D1bcRpxy7Gn6s+RIfNxq0b0XhwLuZxFHb8ttWOMuIWjccztMfoi39xg3f/8R2qbkOUcKyPNI794G1Kg8G0bjWwmdrRj+1CpAE9ZF81Xapzdo64mSDPfejY9fj1jLyxgz5p4WmrPwcv2EBGIqjAa9iAsbIh60UQV4neF750YCvCSNB7P5Bh3/OoJGb9FCcyZers3p3n6AwVhXpANeUoMaB3Q8QnA30g+TJ8dqeyS5mERvgSRX4+n+PkyGGeIlZ+Lj0a1mbfz0ei+Uck5+LvfHER4Tg6//XoZfdmxXxxBi2IjExY9SpynOpri5FYUJ50k01CkhSSRK5y+A33u/jQ4VKomgtPL9zu34fNkSrtB+IDKK9TD8Q+poh2Rf3IbX09nZ71OsVtUWaPfg1r4jvmzRCiXy5hXBT2L9ubP4YtliHLxyRU0HDPezsVrnwj+4jxogyW1IAcnteHtEkTETxjIvGfoLI1xR0OHBdLqP4/Tp06hcubK29Xg4j15j4licCAtTA9iIRMbkyzaeiZf7ArpKdfgTEtFl73+IHtWqi82MZuTKvzFmwzrVgPISH/segsbM1HZnD7zdY8izEkNF6+jp7f1sCOqXKCF2ZRSvzPpNDJ0uBFV02oz/CoGjvtF2S3IBUkByK97u8WQgjJyjnNjzFQyh3GRq4Zy0nb83LOSl7PjsCzTlfh5pgHOjHaZ/p4oIL5ev22H69Hhtd9bi4fInGTAxYU6NIkVw9MuhIjgtvDz7N3zcqCleqZG2ifisigI7b3dY2CvhxRL/FgkJCdkzwsdHDz25XKKoyYofe72JDxs10XZmLo6+noixeWhWayACQ5MfMkGSo5ACktvwcg2ll9SFy+5d23VASJcXtR2po/EP3+FC2B3cM8ehYt58KGhnB4OdCT+/8jqqFk3b9AiLjx3Fa5QLFUZD0W1EYHA7bVfm4+ZWHA6GazBbUJg8rlvu6bNXk7dvxZfLl4rOctzxMD1w5047L1fKhZOYck7cNzDr3ztP1+30HJpxfc7M3m/j3XoNtB1Zi4OPB2K5TslI8eAQmw8uObTuTCKQApKb8HLnrtBFRY/qkDFaYOpp8P0UsMHdf5NOQ0aveuEiYliS27Gx0On1uPT1cJTKx9ODpw0eJ0tMtsmdwfyDM7/vkafbEErZE9lYrh7wETpVSl0xXGLeXjAX8w8dpOgkY8dFMCQgts8wD28UdEz7RHV9FszD3IP7VRGJs5ZCcPBVbVemYgzwVcxxMXAkAYtKNA1sWrkdFYWZdP15TCb0q1sfTra6rzTyz6kT6P7rDC1jYZXFWjkYKSC5BU/Xm/RCFtGRwbMGhGiBqee1WTOx+MQxbUuDjSe/5DbIeEZ4+SKfvYMWkHrKjAnB5XuU2WQj7BeUeenOy/UruugJfK23PH1QOB2Gfv6hAyQg85DH3h6R7t5aqDqPRMNvJ4t1JZlZ8FLDj7t34uPFf6rxAGNp+PldUfdkEv7eCmcoWpUrn6aBNM2UgfBY/R9Gc10Op4HE6SAxdJzRZMTsN95G79qpbzPAU8zm9SOvkMWUUgQCQnzFDkmOQgpIbsDT9Vt6wT9Nr+fBdPv1Z8SQYBy9cUMMmCdgo0EGQmc0om7xEiiZJw/c27QT80qnB72XGxSR61SOIDC0thaccfj4FCPTd53FY/snn6tjdKUDHhDS3sdDGPnAF7rCo10HMThk6bGjEBkXi6ZlymDHx59qR6edj/5ahJ/27FZbr3n7Z9476Ol6n56hE7eyuzzi8Q3jgjauRzAtUXSfTw17ryVKYsKL3dG9SlUt8FHOh4ejwthQ2Ds4Ijb2fg0EjnmGI2tK0oMUkJwO9+moU8PMFaMr3xuAro95Yefu34fJu3bg5J07MBn0MJAx53/pxQrK3JKxcLQzoWvZCvAkQ1u2YEFt76PciopC0WB/tWId5orwG3VO3ZNBeLreIYNZoHaxYjg0mByRp+Dvk8fx0sxfVRElQREeA60b6TP+KYqBbBi8XGHVsRei+x0Bwf3V0AzEy+UNHQwLFTNlKniE3SRsOH8e7ad/qz2LTIY9WVqWvfc+elR9uOVbj99/tY3IbCEvJAsuRpKRcAqW5GSqV/YWrWrI+3iceDD9KOe75cJ53CQP40ZkJK7eu4cLEeFiuXLvrlguhN8Ri2378t0IXLgTlrAtjqHtSxR+jb5/+/59nLt5C9P37MKx2ze1X0qeIk5OcLK3FzlUWPSzteCMwcfHCINBTC+86v0PtcD0wcU3L/32ixCMAnTNSmAoTgwZJowg72v183TtyPQzpntPdcVkfFddyWAU3W8KCXzbylW0gIdp/8uP6mjEfkH4rFUbcobIG2JDn1FQPBUpUAA/9HpTFPcpASGPiAezpC9pJ6dfnc6AESNKacGSHIIUkByPTszaVKtUabH1OCyUc2aD8c+7/6N3lp0WMyZ37oJZvXqr27GxiPH0xX0P0iRa57BKhQqL77DhFMdER4vtN6tUU7fj4sQ2L10o7En0tbX+0SkZ237UEveKMIDkLZTI++g82GkhL3tJ7HHQPYfx0O1E1cKF4d6uI60p2HruHL7buV2Ep5c+9eqrQsrLF1+I/hgZitEoKn+4M+CTmPpid8TRcxeGnp7jkcFDUJg7ELLnlVoo7rloM9zNS00PJBg3vx6Bj54wyZZt+H/x7BxN/1M3JDkFKSA5HqUI/3XmnH0OgL0Qgd6YviY8KaFYigoj9JS56HY//4BY8ub4PLs/HUwZ4wdFfEEvdEHZAgWFZ/LZkr9EC7X0UtDBQb1WXgoVEjXJGYp23SWdU+hJniSeLCRkOi9X6Hw8UOub8ahC98kttmyZg1uuHgh4oSucnRzh7OgEP8p4RLLoaPuPfvk1jPSTBQJ8xDl4npQ0Y7Hm9rndcx1SQHI6Ot0u/jh68/HFR9mFTefPqysWyw11JYMwGncKo2nL0T4G7uj4455dYnpbLqKzMffQQWykfczItu3RSPPq2LB++fcysX6BctVcd8S/UzQ0SITZmLV/H36i807fvRPxPI7WY9h95ap6rbz4+UVrwRkHezbE0uMp1EuT57j5UgqDLRsM2E77nAJ9VTHwdkcR8sq+o3vL6+CIvI4OmL53D/L6e4l9fEzNyRPFTIxPVaei0+XsccSeQ6SA5HiM9AbrcPf+fXCZd3Zn05lT2po1VFvJGPyC9wjjRcvU7du0wEfh3uHdf/8VH/+5CB9rraHWnj2DP44eRp/5c0TOnYvAXqpaTYSvE4Kiw6WICLEtjn2nn2qg6diio4Ox7uxZIUqfLFuCj/76A4MW/4mR/65UfzAFPuOZGFmI4uPu0GbGPziL9W/+GLtxvdh8EqqnxUsy8D69AVfCwnBVWy6H3RZhYl8ylMxfQFt7PP+dpvRAgqUz0bMz2OWMKRwlCUgByekEBOwmYxbDPXvrTM7e/bFE/wfNyCNwVMbPKxEfKzrADH7MVLJ6MnhRXPQSECIW7w6d0LFiJfTmOc01Y3h5uAvaV6gowjvQ55CWbTC2a3exzQsPaTJamy6Y54XfeumCOP6eh7daj0DLBG1/ctyk7xy4eoUuhl8/pbUamsEcP/UyxzP7QbMO7FPDkmCn9sEQcLxwfBTJly/Be0kzXCxG3+Upkq+4emiBj+fFn6eTDhmgxMfPJU8snT8seVZIAckNHD+dl43FkZs3MGbTRi0wZfS2ohNa9DpaDA+2TfQyG9mw8GI7Tv2SuvCxhMix8nYKOdCk7Lx8GT/u2qEeH30/c0YxDBjFNd4kpkYx53tqafTDd7DydZEBPD1kmDCmiZn4Ug9U4vnBEzGidVvULqbOJOv+3z84loYixGJBfmrcmc3LEDj6qBacsSxYYEFcfF9efXfeHNGE2samixeEiI9c9Z8W8oCbw1xUcdXqNrhS/OfX30BBJye16I7rh2jh9S4kFN++/CrCXD3V47XWVqvfe1872+MpO3YUFIORvUIrAkLliL05kNS9/ZLsj7t7SdjprvCcFh7tOyKwcxdtxwPux8biZmSktpWxsKDks7dHwTx5tJAHrDlzGp1n/KgaTQU9ERC8XNuVOfh4KjxMO48+fM+LjPVj4LIj7uDIwubWrgOCX+iq7kglOu5NTbnuvnXrYdabb2uhKSMql9Ums5nTmTIpXq7D6VfH8DUe/PJr1NFEr+Pvv2Ja9x6oVli0wchynAN9ERkXp3qjPgHSDuVQ5IPLTQwcaELp4nGUs0UBOzvc8Xx4dIjvtm/DnMMHtK2Mp2L+gvj1jd7alkqT76di95XLqkejxJeH3yjK/mYBnm63KXUX4ri45xuIvBQfKXH89i10+W2GqCBPK2HR0Sg3cSwiKaf+OJafOI6eM9W+JaRaMxAY8oG2K/NxH9EIRtNu9rDalCuPjWkY0iSjuRMTjUL+PqpwKEoYiWhhbZckByIFJDfi5baT/jZhgzGibTuM7tpdDc9C/jxyGL1mz1S9DuAuAkLSPgrj0+I1sgf0pmWc+y7kYI/b7mS4kuHA9WuoVzz9c2H8vn8f3q2f/Oi28RaLOhIvt1rmimKL3hl+fpnjBj4JLxJVkKhSuvimx8up6iOSUbCnZyRPj4sK9SQeVnN8KwSEblX3SnIqUkByMz4ekWQ8RZlSk5KlsPPTwSI4M+m3cB5mk0EVOW3hdRhMZDC1aRCfEV6us6DT92XDqaflOnkLCf1RMon/Tp1CV+6xzjltjgez+VXKbS/Rdj9bvN1jdArsudVelUKFcPKr4dqOjOfPo5SR4F79JhN0FA+KxTyIhOPpu/JLsgVSQJ4HvNx+Ik/gA86J88L9G9Z+OFDUWTwt3EP99Tm/Yxl5HMJQsnAA2+Ef3EIckJ3wcmtLBn0DF2sxXBG8ZsBHaFehoth+Wr7dsQ2f//WHKhoqCuKVwggN5aa62Q9P1xCdyeSqJIqPv/r2R8/qNcR2eoiOj8cr5HmuOn4sUTzoYhEZXRATJmR8fxfJM0UKyPOGl1sgTEYPxGtOAeXI2aCWK1IE7zVohO5Vq6FG0aJiyHYeOJD7TfBItKfCbovK8J9278KJa1dVsVCLp1RDYbbMR0Dwk2uRswteri0p+a8jwbMTccBQPDg6OOL1WrXQp259NChZEoXJU3HUOs3zEORX7t0Tnexm7N2NNdyHgUWZ44LhFmoW63kSjYbZVjRSwmdkMyimVWQRnE16Az1OMxS+Nx7OhOKnRMGCyE9x42xvhzizRVSAX7wbgfiYGDUdUBzwnDF8rMLpId48g9JD1tXzSJ4JUkCed3x8CsAS+zmlhC/IAhQXM8VZyHCwUeWFPQpe2DioBuUuHfsDYq0TMXr0Je0suQEdPN24KemXtNYMJpNO3K8tHsQRWlzwEk8KrNctpTibCL+gDeoBuYxpA004X+AFusf2FCdt6L6LUVwUh6KLhAHXaf04rCTC0P+DoCBtiAGJRCKRSCQSiUQikUgkEolEIpFIJBKJRCKRSCSS5xCd9imRZBsUQluVpIAu8UxXEskzQmvIL5FIJBJJ2pC5GEm2I7UeiKenJx+Lzz77DPv27cPOnTtRrFgxsc37mE8//VR88nGlSpXC5MmTcevWLQwdOhQHDx7E6tWr0bJlS7Rr1w4hISGws7PDBx+o/d/4O2XKlBHr8+fPx5EjRzjnDycnJ4wYoQ68OHr0aERGRuLjjz9GVFQUZs2aBZ4rPjg4WCxxcXFo1KgRChcujJUrV4rz87V5eXmJ8wcGBorzBAQEiGP5MzVID0SSHZCJUJLtIMOaagExPhg2BLVr10bv3upowLZ9Jh46nbBYLPD29hbru3btEsLBht9gMKBOnTro0aOHMPi8bfsOf9/FxQVXr17F999/j9atW6NKlSr49ddf0blzZyE6LCAsHPw9/g0HBwe4uroKEfHz8xPhvr7qqMhWqxViLhaCBSTxb8XHx4vvSwGR5CRkEZYkR8O5djbQbNwPHz6McePGaXtU2LjzEh0djdu3b+Off/7BkiVLcP/+feFNsNGuVq2a8AZs2L5z584dYfSnTJki9rN4MOxFrFq1Shh9ho/x8PAQXgmf1yZevXr1EufnbV74Ovl7Nlhk+Hu8sJhIJDkNmYuRZDtS64E8z0gPRJIdkB6IRCKRSCQSiUQikUgkEolEIpFIJJLchqyEk2QrrFZre/r4Vt2SpMAOvV4/QFuXSJ4JUjwk2QoSj546nW6ptilJBkVR1pF4dNQ2JZJngmx5JZFIJJI0I8VDIpFIJGlGFltJshVpLbbi4UR46I8PP/wQc+bMwb179/Dmm2+iUKFCYhwsHg/rxRdfRL58+cTYVba+dnnz5sXrr78uhhnhnuI8XpWjoyP69+8v9vN5uSc4j2fF/Pfffzh37pzocc5DlvB4WL/88ktCz3Mb3AN90KBB+OGHH7QQFf79t956CzNmzBA90bt164ayZcvi8uXLWLFihRjOhO8hNchiK0l2QHoekhzNpUuXhAFmrl27hitXruCbb74R2xEREWJ/TEyMGB6E13n8Kh7r6ujRo2J8KTb2bMxt+2zwNi/MxIkTsWnTJiEAFy5cwHfffYewsLCEoU34N/kaWIR4YXibv8/7+Vj+PR5TiwWEzzF9+nRx3LRp08Q2h0skOQkpHpJcB3sXf/75Z4KXkZj8+fPj66+/RrNmzYTHsnHjRm1PyvC4V4y9vT3ee+89MUpugQIFxMi+Q4YMEd4Ii9DAgQPFSL42WJT4mDfeeEPsZwFjj6d58+bCq5k0aZLwOHhEXmdnZ+1bEknOQIqHJFfBw2QVLVoUe/bsER5GSjRo0EB8cq4/OZFJDAsEw6P0/vzzz2JwQ/YongQPmMgDJM6cOVMIzODBg0V4z549xSd7JAwXn0kkOQ0pHpJcBYsH5/Y5p88CkhKnT58Wnyw0nPtnko7PaAtft26dGAaePY4WLVoIIeD6kyfBnoaPj4/wQGJjY0Wdig0e5p3hIeIlkpyIFA9JroON9v/+9z9t62HYY1i8eLGY54OPa9OmDfLkySPEhvfNnTsXY8eOFV5DvXr1xHf2798vhoBfvnx5Qv1KjRo1xOeTYKFp3769KKbiuhIb/HuJPyWSnIYUD0mOhoucbMVOidd53g72KhIXSfE6zwnCLbAKFiwoWkVxHQTDHkLp0qVx4sQJMR9I06ZNE4qTuJiKZyjkYqsbN26gQ4cOaNWqldjHJP5dG4nDunTpIryau3fvikp8xrY/6fckkpyCTLmSbAXlxGUP8ycgm+pKsgPS85BIJBJJmpHiIZFIJJI0I8VDIpFIJGlG1nlIshVWq7UQfdRWtyQpEKHX6w9o6xKJRCKRSCQSiUQikUgkEolEIpFIJBKJRCKRSCQSiUQikUgkEolEIsk9yH4ekkdYu3at8caNG/ni4uKcdDqdwWQyRTk6Ot5/5ZVXnjyJRW7Cx6cA4uMdodM5wGqNgl1kNPwm39X2SiTPNVI8JDwMeSNFUb6k5R2j0WjPI73yUOE8EiwvvM1zW/ASGxtroe3NtD7lnXfeWaCdIufjM6IULKbPAetnMOgLQG/gHos8CqG6n0e/5YXn+OB5yxWcgk6ZDL39dPj5xagH5R6mTZtmypMnT2161jUoDRSjTyeDwXCd0sUNi8WysX///lJEn3OkeDynzJs3z5EMwWwSi9d4siIWCxs20eCFYfGwLTZ4nadxJe/kJG2+2bdv35zZ49nLLZD+upMosGKqYQzf+yPiQZ8sKokx0LbFEkFi8gkCQ+ZqoTmS2bNnf0XpYCh5mWU5PXC6SJoOGM5E8Pwk9OxZNFfQftd+/fpxOpA8R0jxeM5YsWKFfXh4+DYSjQY8GRLDhoINBM9/UbFiRRQrVgxOTk5iIiOGj4uJiRFzefO0rZcuXRJhbEQY/qTvR9LSjkRkrwjM7ni5/wiT4UPEq3EAhYSC7qlysRLo37ARulaugmqFiyCfgz1MJBgxdFx4bDQO3biOpceOYs6B/bjJc3MYjaqwMCwk8ZbBCAqZqgZkf2bNmlWJRGEVPeuKPNeJDU4PiRfGJh78aXv2DK/z5FnklXqSiARpwZJcjhSP5wjKWY4hb2F4PBe7ECwa5cuXR7NmzRKEIi0cPXpUzLJnMy6aiBzq06cPT8GnZdmzGT6uPaE3LWWhENBn/TJl8cvrb6BByVJqWBr46+gRfLz4D9zi+dITDKouGtaY6ggaf1ELyHb8+eefBShDcIKeWVH2MBj+5ExD1apVUaFCBTg7O4vwpHDG4dq1azh27JiYHIuxCQt7o5S+vqZMxEQRIMm1SPF4Dpg/f76BDMNtMuz5eZuNRP369VG3bl2x/2lhQ7J27VptSzUglIttQrnQ3VpQ9sDTdQ0Z+I6kcBwJ6Fq9Bpb2ew927DE8JZfv3kWr6d/iAnsjbEhFcVa8FwJGcbFYtoIyEb/SM3rPlolg8W/SpImYfTE93Lt3Dxs3bhSeKWcgWEjonHG0lKA0cEc7TJLLkOKRy5k5c2ZJR0fHK7YiiQIFCqB79+5i/erVq3BwcBBTsmYE7IUcOnQooRiDfnPEu+++O1bb/WzxdoshX8ieV50MRpweNhIltCloM5KVp06i288/PCjOUpRtCAhpqe1+ppAx18+ZM4fnwRU3bpvDnYsqMwIWoxUrVuD+/ftCQLRMxAckIDO0QyS5CCkeuZi5c+fWJyO+j4WDi6hatmyJSpUqaXtFpbkorrLN1Z0RcN3IH3/8IYwHL+TlTCEB+ULbnfUoig6+nlZb5fcbteti4Tt9tZ2ZR5nRIbgceU/bwjkSkIyx0Olk2rRp+QsVKhTOBp49jSJFiqBr167a3icTFRUlirRSA2dKVq9eLSrVtWKsb/v27fu5tluSS5DikUthj4O8iitsLLiY6rXXXkPeJDnt6OhokFeibWUs8+fPF7/LAkLC5UG5z2BtV9bi7W4ma2lg8fim56v4skXWOQGdf/kJa86cVjcU5RACQzOmnDCNzJgxowA9+zucFjgT0aJFC1SuXFnb+2SGDh2KW7du4bffftNCngwLFKcB/j1t+3dKA/3FhiRXIGcSzIX4+PjouajKJhy9e/d+RDgY24udGbz11lui6IqNCH0GzZ49u5O2K+vwcr8thIOuYdZbfbJUOJjV73+I12rUUjd0ujrwcputbmQdlBaMiYXjxRdfTJNwMPwMOROQFvj4t99+WxSLMuSFvDtnzhwvsSHJFUjxyIXUqFHjmq2o6pVXXoG9vSjqT+DAgQPYt2+faC0VFhamhWY8LFpseFjA7OzsVrMh03ZlPp4u08jsFWLh8OvcBX3r1dd2pI1X581Gh99+1rbSzp9930W94iXUDb2+D3w8WqkbWQOlhVs24ejWrZsorspKuEiUi6/49/V6vT95xJqaSnI6UjxyGZTDdyODXZTXuQVNvnz5RHhiTpw4IYTj5MmTmSoeDAsIiweLWfXq1S9rwZmLz8gyMBgH8mr9kiXh3SHtTg+LniHAB0uOHMb606dR77sp2p4HuK75DxUmT0TFqd9oIcmz//Mv6UVT1E6Hev1mLTjTmTVr1k90H/n5XrioqnDhwtoeFa7Yzmi4zisp7IWyeHA6II/4sBYsyeFI8chF8JhUJpNJ1C1wMRUZaxGelJJkUEuXLi2W1FaCpheuMG3evLlY1+l0xUjcXhEbmYnVcFIYarMZ+z77UgtMPWFRUdD7uMNq6wtCHLx2FXmC/BBFuXgb03btxPlbN3Huxg2EbNqghSbPNRdPwELn43N6uv6jBWcaf/31lzN5nB/wOotGckVVn376KT766CNt6+ngzAHXjQwaNEhUrieF69xYQPi433//PdPvX5L5SPHIRVy5cuUfWz1Hjx49tNBH+fbbb/HTTz+JhZvWZjbc6YyLLkRu3mBYrAVnDl4ur9JfBy6u+mdA2g3jvuvXUDg0kJROezVYhOhcTBQZvjyBvoi3qp3q5r/xFu1X100JHQSTp2iePOhVt4G6YTS+CB+fTFVtMuCn2FBzc1yu50gOzmDwM2EReRw1atRAmTJltK3kCQoKQkREhMiYJJchyUP3b2sSbGdn9+K0adOytvxMkuFI8cglcCU5vZSdeb1KlSqir0VKsCHn/bxws8qs4KWXXhKGioWNvI+Maxv8CIaF/NfZzh4vVk1bp7duv/+GhlMnsYsktu3Ja1ICQvDda73Etg07X0/8feokulSugjUfDhLiYmGReQKLuIkwey4UB7DELteCM5w5c+aUNRqNxXi9devWIiw5OBPBaYBF5nECwt4Ei0NKfPDBB2LIGu5DFBoaqoU+SqtWrcTzZ0FzdnbeqAVLciiyqW4ugQzGN2Scv+SXs1+/fo9tHbNnz56E/VykUa5cObGe2SxcuFB0JCOi+/btm/E5b88R1aE3HWNvYdvAz9C8bFltx5PpTsLxz8nj2haJj6Mj7rp6alvAtchIlAwNIG3S6vzpN+a+3Rdv11Fb37IwpqZF0keL/8BPu3dxeR7g7Z8p79+sWbNO0rVU4WIiTgtP4uOPPxZFSvnz58f48eO1ULVhxe7du7Ft2zaxzR5kw4YN0bmzyKMIxo4dK+rPkn43JfhYbqzBLfEcHBzyPHfD/OcipOeRS6AcpOiIx61pnmTE+AW2LTdv3tRCMx/OeTJkOByXLFmSCcU2hl9EERMtaRGONxbNe1g47O0ThOPHfXtwOixM9EaP9wtGAS6S4d+gHPs782fjz2NHxXGpEQ7m256vqvUeLKKebu9qwRkKGeUq/NmoUSOx/SR++OEHNG7cGC4uLmKb+3R88sknmDhxIjZs2CA8BV6OHDnCwoQBAwZg1y4SQOKrr74Sw9ykRjiYmjVrJngfkZGR2WP0AUm6kOKRC5g3bx63rtJx7pd7kT8JLpcuUaKEWFIa/C4zKFWqVILhuHfvno8WnHHY2bXgj0HNxUeqMPh64g/KYQso/vrUa4C77t5ic+zWLfh40QJUGT8agRvXw2gw4I6LB75u217s53qRXrN+w4Alf6nbqYDH0SqY1xbnyjhtJcMg4z4wNjZWxDPXVaSWzz77DMWLFxfjUw0bNkw8I25m+9133yXUj7HIcAU7N/2eOnUqpk+fLjwIFpC0wKM2MwaD4fGVLZJsjRSPXAAZivfYWPDCxQdP4ueff8avv/4qlk2bNmmhWUOipsMfap8ZQ5BbUYoAUZwU0KmLFpgy0ZTzNwX4wMpeBEPfOzR4CGa/0VtslhoTihF/LxMeBlk5eP23El/+rVZTjO/yIlxYQDQP5JfdO6H3S33/N48OHdUVOzvVimYglIEYwZ/cOS+13pANLlJkIeBMCIvGyy+/nNDJj+G6MvYev//+e9GKbuvWrTh48KC2N/U0bdpUfHJ9y4wZMx78gCRHIcUjF8B1HfyZXC/y5GAjYFt4SG0WnXfffRe//MKlPqox5Zwn5zK5fiQxffv2ZU9H21L7Cnh6eopK19TAxRYMGaWHOx08LTEYwALAAsItmx7HziuX4eTvLe6RcSRDuPuzL1C7WHFE0n1UnDQeV3lcqsTGl9Ynb9uCnnNmis3QF7piXPeeamssQqFPPYlRahjYmIyndq1wdy+tBWcIjo6OosiKG02klWnTpgmDzp8sDo+DvQ4Wp0mTJiWkmdTCA3FymuP4t7Oze1kLluQwpHjkAuiFF+0oy6aynJ+FwrZ06dJFvPwsJDys9vvvvy/Kr7n4gl/uKVOmCBHh0VIZHkjx33//TTiOh+O+fPmyOGbmTNWwPg7uW8K/x8Zj/vz5aZ9EJCUUhSw5GaZkOkUmZtiqf9Hs28nCY2B4bK89n3yORiVL4XZ0FJxJAM7dvi320TlRq1RplC/8oFXp8mPHUCA0EDdINIe2bIWLI9xIBFQRUii+dD4eiGNReAxcpyK+wwJitHbQgjMEjlteeD6OtLJz505RpJna8c549AJOI5E8l0ka4eIuvk5Ku29pQZIchhSPXADlEsVz5DLr1MAVojwHBy8sEomLN/ilPnz4MEaOHCkEhffxS75o0SLRJJPDGP7k49zc3ERulXOq69atw4cffiha06QE9wGw9TaOjY1NXY1uqtCJZk/1S5QUW8mx+cIFjN+wThRDMQ4khFGunqhRpChukAEsEuSXICosHAHkXRwe9BnOffk1OlWpqoYTEdHRqDpxHC5EhKMMiVWkdyAJwQPBsPd2x7bLj58HymSvldZYdU8uY0slJN7V2Zjz80qu+JLjnMU+8cKDYzKnTp0Sz7F//9SPXcjDnTC2jAX/dtLzpwTXtXHaorTQTAuS5DCkeORwyFCIivKUDEZycL2DbUncoct2Hl7YkCTe5sUmJImX5I7jytTUQEL1YHz4p0UHUQvdhDyFlDBbteIVusbXatZClFYxPn3vHhQfG0qikmjoLRI4z3YPnILxXclQ0vds3I2LRflxo3H53l3ksTPhykgP5Le1xKJ4ijU/3vt4ULSmpL18KQXo+VS1PYPEGQIb3Jrqiy++eGhhj5GPZ0FnWGBSC9eHcCbClqHgzEXS83/+efIjsXOfEO06M7zeR5I1SPHI4ezevdvILz6/iIkrN1OC6yZ4qGyec4MXborJcEso7uAVEhIiPvnlbtu2rdjmZfTo0cKwcJ8AW9ioUaPEWEa27/HCBoOv5XHwfs1giTG4MgTNgpV+TLFV8zKl8d0rr+PQF1/hz3fUvjBtZ/yIQX8ufEgYBHoD+i+Yr20Aby6k9aQGmbbLjAqG59pVKEk56XAXD+z97AscHjIM7cs/vtjIwVankIHGk6KgiC1uk4N7eHORVOKFW9xxPNjExiYESUmuToufPacJm+A0aNDgkfMn7hOSGNtgnfS7ssI8hyLFI4dz48aNhGeY0ov/OGxTh7IHwk0oueiLP7lug8N4mxfbaKz8aQsrWrSoMFS27/FSqFAhcVwqybjJRLTipjyPmYvdwWjEJ02aonZR1V5P2rEVm86eflQUGAr6/dB+6DxdxXLqxnVtRxIozoPWrMaZO+oAkw1KlEQtipcnkTCciaI8vnY/bTw2PtkL4FZUiZdx49TWwtwBkIssudFEUrhuizsLXrz4cFHcypUrxSePHsDw2FZJz9+r18O9823Y0ir/piRnIsUjhxMZGWm25RyTG9E0KSwKgwcPFu36eeEybluRRVZhu14SnozroWhWK60v8xziqWTc9m10MU94BdjIPUmUSQj+OHpE20gdCQMs6nTX1JWnh57jLY7X9MKeA7e+S1oBzsVR3H8occs7zjQsXrxYZBzS01eI+6IwZrP5wUiTkhyFFI8czltvvWWxGQxb5efjYKHgIdlty/nz50U4Fz1whSe39bdVutq2bYMt2o5LGmbbti2phTyejBMPq1Uo5/mIcLGZEei4aIlzxrSI9QzkXmxCMdAN7fOpscVnegWEPRP+btJOf1u2bBGf9erVE58MexWcRjgjkh5sw8HTOdLeVEuSLZDikQvgYid+6TnXmBrY++AyZ15s7fnPnDkjKk+5ToM/edgSnoeat3nhVlRc1MD1G4nDuFzbts0LD6DH15MSLF58rbzQ+TKuh6KWg191Wpv29Wkgo7jhg49g9fSF4uUnFl5f2u+9R+tG0kn4vQQPaa32+dTQ89/KxUAc/7acfVrh2f/4GXFzbBs87wuPvmwbWffChQvYsWMH6tevn+rm4Um5rTWHJvE4IVYkOQ4pHrmAmJgYkd2+cuWK2H4cPNfC5s2bRW6SFx6jiI0NCwNXqHL/AP5kYeE6j8RhDNd58LYtjHOf5cuXTwjjeo/Hwc2ENeFgQ3VHC356FKuwdlfv3RWbTwXdU9vy6v0mxtGUgeXzXFxG8UA/lmGjyw4ZMiTWJszpHS2Zh2/nuqzZs2cLEWFq1aoliqhsGQ1uPMEZkLQOS5IYm4dKaS/TRheWZC5SPHIHq/hPagY55KImriS3LefOnRPGhsutfXx84OvrKz55IinuDZ44jI3Jm2++KbZtYVxU5ufnlxDGRR82o5Mcx48fF79H18GVFBmTjWcU4yw2xhazGZYM8g4yi1WnT2l1KfT6BYRu1YIzBPI4RDHQsWPHxHZ6CAgIEJkCHlWXeeGFF8RzZ/jZcv+Nx80X8yTYK7JlIEhEfteCJTkMKR65AMq9TeCXkV9sWz1ESvAQJrYiJ14GDOBRPR419mw8kiOlcBuPEw6Ge6MzdFzGTscaFLRBNcgGLDyc+RNcPQ2jedZBel6wWNVa/gyEns8f/Pk00wuzV8HYnhVXlHOzbub06dMiDaQ0wVRqYGHj9Moe73vvvXdWC5bkMKR45AL69OmzhYsU+GW05RZTgivBz549KyrKeUmpqItfbl6Swr/xOB63n/sKsLho5079SIKpxWwWue4vli8Rm9mV/07Yhn9X/tRWMgyKfzfO0XMcs2f5NPz333/ic8mSJejevbtY57TD4pGaPkUpwSMTMJQe1PHsJTkSKR65hNjYWKEaPEfHk+C6DH75ebG1s+eiCB7g0MPDQ3zyefgl521bGAvDggULHgrjCnPbNi88UF5KArJ9+3Zh1FjoSPAyrKw/AUX3NX/cvBvxxPGlnhVrz5550PxXF/uZFpxh9O3b9wrFv3D/nmbEZK4c5/oxFhCuFOe6ruXLl4uhSB6XQXgStmbAWgbiPbEhyZFI8cglWCyWftoLievXU+jQRnAdxf79+4WHwguPQ8XfYY+AK1l5vCv+5ApN7jdiGwPLVgHLudnEYfxd2zYvjysusTULphynWgaS0QQG/wiu1DYY8ebcWVpgygiB4WK45JZkEFPNJncsLfFPKK6z8dJvM9QVxRoNv/G31I2MhTISQkTv3r2bbM/w1MBDmbDI//bbb6Jhhbe3t8g48DzlT1NRvmrVKptwWEno1BmlJDmS9DUIl2RLZs+ezX0d7PnlfOedd9TAJHDfDh5GxJZ75GN//PFH/O9//8uw3r5cbMJDdieG537gynn+DRIgu0GDBmVO5zBP14V0U2/AbEZsQIiYfCkleGrZbZcuPfIWsEi8UbOWtvUwi44egSFJzpuFt1cKxydmy4ULaP3DdxzptGXpioDRarlQJjB//nyFiyjZu+RJndIKN77gVlcMN9VleJuHrWEBSe04aonhjMU///wj0h5lTga89957j3Znl+QYpHjkImbNmtWeXsx1XCbNvYVtc2ckhj0PHnqbRYNhw9e+fXsxai6/1FyhnrQ8mytQUztXCMPn5uadNtiI8RwgfH66tnX9+vXTZkPKBHr3NqBODZ43FdUKF8HxIUO1Hc8evYcLFFXMLAgIycB2v49CaeEjiu8f+Pm2a9cuoY9GauH+PNwyjoureNwzTktr1qwRLaXYI+U5P9IKN//lNEBY+vTpk6n3L8l8pHjkMshonCXjXYFbXbH3kR3GDmLhYCPGxSC9e/fO/DTn6epDCubLxUmL+ryLXrVqazueHa/OnoklPN85G89YS3WyzpneOY6MNY+JnpfTAk/ipRnuVMGDXrKXmhycmeAe5mmB6064jw+nR/I6alIGIv1tiSXZgtSnJkmOgF7QGvxyc9HRwoULtdBnB3dIZOFgbyQuLq6PFpy5BIb6QaeP4uKhN37/BffTWe6fUaw8dRJLjqgtjMgjWpsVwsGEhYWVZMHmtMAjKacF9jTYg02OtHox3PjC1jmUvNAFUjhyB1I8chncyzgmJuZlflH55edmls+KI0eOJFSS07VsJaMxV2xkBfeiipCrAxhNyJuG+cUzmtNht9Ht5x9Uj0NviEfQqE7arkxn8ODBkZTLf5sFhNMCF02mFp4lkMeySiwgvM4tr7hVXWrhoUwSDagYSR6QnDkwlyDFIxfy7rvvLrNYLL/xOg9A9/fff4vwrISLPGwtufR6/X0yGq20XVnDhAnRiI3tbGsWa+ft/pAhzApOh4WhCk8yxUWHLGS4UUDdk3VQvM8nj2+s5vk9NP/8k+BWVVzcxXVWvDRq1EiMIpBa2OPg5sJcXEaL0qdPn7QPvyvJtsg6j1zMrFmz1pLRENPhpbfVTXrg8bJYPDTh4LqXZ5fOPEZ+SN7Hj7BaAYsFtzx8UJhn/Mtk/jt9Cl1/mv5AOGLMZRAcrHbZfgbMmTOHm799zALKxYgvv/yymEkys7DVcTCcBkhITH5+fhneo17y7JDikcshAVlMRvwVXmejwcUR6Zl/IbX8+eefCfOK0O9GU24z8y31k/Bw7Qej4XchIJSDnv5Gb3zcuKm2M+N5c95sLDp0kCNAFY84azkEBT1+UvMs4Pfffx9pMplGcQU6pwUe0LJNmzba3ozB1hyXMw4MCcc9yjxknkpJnhk6SkR7tXVJGqEXo6G2mq2ZPXt2kNFodOeiBzYaPPVoStODphcer4g9Dq6cZch4nCThqCY2sgNebq3JA9gEHs2Vct+FyPs49fVwFHTIuMkMd1y6iObfT+WEoQbodFboTM7w84tSA5495IFUo7RwnDuBMiwkDRs2RO3aT9cijXuOcwdA7pXOnganA0prC0g4snUdh7R/6UdHbmzWFgTnIshA5hjPbd68eVXo4yQbC4Y/eQj1Fi1aPFVzXi6e4n4jbDAYbukVGxvr0a9fv2ARkJ3w8dHDGneTHlwhFhAuxqpRrDhWDfgQpfOlvdObjc0XzqPbrz8jklt1cZLguFCU9fAPFkWG2RESkcVk4F/hDAXD6YFnBWzSpEmqpxLmPh+caeCGEWxG+HXQXgkzGeW6OaFVlbR/6UeKx1OQk8TDBnkhP5hMpo9sOU/2RNjgc9PMatWqJYyomhJ8PLegYYPBRRQ2T4M/KSmdioiIqJVpvcczCk+3vjAZZ3ERloDuiR/lwGbNMbRVG9G58HFY6ZXZcO4sxm3ehGVHD9PNs3BSUuDUoMACPerALyTbG07KUBSiZ7aWhL8ei4fNFPA6Zyi4Y2jBggXF3C68zcWR7FlwXQann0RikfBJ6eMDEg1tDJbsj7R/6UeKx1NAL0yOEw9m/vz5BjIQc0lE3kw89hEnBTYc3LSTRYS9Cb5FDuMcKuc0OczmZTB8LO3jYbXb9+nT55mX66cJb/cRdDOjWTzo5tUw/mRRITEsmCcPHMho8hAnMfFmRJvjcZcH9uPHzqJpe/wcH1ZrPEXUqwgenfVN256SJUuWOEVGRo4igRhse96cSXgSnGHgtEDHH6FlAInGDm1XjkHav/STJvHgoS0CAwOFkWG44tXNzU1MYcrjIwUHp1xSwcdxOTtPLPM4vLy8ULhw4ScOvsbFJb/++qsYwC1xqxH+HZ6snyuGM5ucKh6JmTVr1ht0GxNILMrajMbjkgQbCzYalPOMpu9NPnbsmEeOb0Xj6VmfFOM3UkLu2CA8EfGZEvzYWTD4GIt1Oay6jynxp2/qvmzGtGnTTE5OTq/SM36H0kFTesbFaHHQRMJMYZG0zZ0cV1CmYdZ77713Sv1mzoTu5zEPOnl4ZGEeq40zVDxO3LfffisGCeUMF9uv1MKDTfII166urlpI2hg2bBjatm2L1157TQvJWtIkHlwhtmHDBvTv3180/WQXlqci5XFueCA1Hk+pV69eon03G3d2dfnm2Ljz8N2dOnUS05TyQGvcAal06dJinmw2WHwcD7bG7ch5ADauwOOHYxMb7jPAA+uVK1dOtDfnc8ycORPDhw8XD4D7MnDrER75s3nz5ujZs6eYd/nUqVNifB5uVRIeHo61a9eKuZf5+rp16ybmaua+EDVq1Eh2LKjHQS9RjhePxMyYMaMEeRKtyFB0pc3KlDRK0FKAbpM9i2u0/h/t29K3b1+tu3QuxMfHAdbottAZO1DCbAgFJaBDYXraV+nzOj30TTBjI4nFNu0bzwUeHh6fBwUFTdU2cw1psX82uDUZTy/ARXc8iyYvnJHmbXd3d2FP1q1bJ47lccVsrRvZ1nHDAlsRMX8vD3m3nNnlKRHYHjEbN24Uc7xzsSFnuHl0ZP4u208+L9tKzmAvXbpU2N86deoIu8b2jTtxcr3VypUr+d7EQJY8EjbPx8LHcz1n3bp1xfl59AfOFPB52YamlTSJBx9KCUiUfbLd5JsbMWKEGEGVJxVq1aoVGjdujO+//14ICRtovnD2Vlg8WBC4rLxjx45iMD5WaTb4HIEsOCwcfH7+Hb4p/uQJ+XnocJ5bomnTpqJylqdIZYHg4aLZ8xgzZoy4vqpVqwpR4cjj6+MHzL/DkcQCxmM98Zg8LFZ8DE9sww+cZ0XjYad5Vj0u300tuU08koNyR739/f0XaJuS5xQfH5+vyNhN1DZzDWmxfzZs4sEGt3Xr1li2bJmwSTzzInsRbNcqV64sPHS2gTytL9s23uaWbdu2bROjWM+dO1fYIg7nT+57w6U4/B1uyMIZdW4ZyRlym91ik8MlBDabysLDNmzv3r345JNPxCgC3LGTMoJCkPh4vkX+Dv8OZ8j5eljkXnrppYRMPl9PWnlQeJ0KWCDYmPOFc6Sx53Hp0iWhZnxjrJxspDlSudkmh/Fig1tmaO6vmHOCy8ttla+8zlNcMqyqPD82H8cqzt/jSYc4clmw2OjzeRiOHI4Q9hz69esn1jmMBYePYc+Cz8NKy5HHEcnTr7766qt44403RK/bOXPmiPtIfK0SFYrLXC+QEklaYZvCOXi2L2yTbBrEJR1sjPmTRyVmu8YZWt5vK07n4n0WG4ZtJRdfsd1ie8olMvzK7dixQ9gvW9Nntk1s8Pl7Se0Ul85wBpwnYuM5dbh6geHzsB1lG8f2mued5zD+Pmf0uSMni5Vtrp60kibxuHjxoigq+uabb8R4NXxRJUuWFDfHhpnVjnP57GbxTbLyJaZZs2ZiqO7169eLYZ5ZMVko+Bx8LvYcGL5BfjgMRyoXU3GEsKfB5+QItu3nh2LzXKZOnSoeHIexZ8KRxEVUfD4ezI2/w/u4uIxZvHix+Bw8eLAI56I3iUQiSQ0sBmxjuJTFZtDZhrFd4+J5XtiucREV2yW2jWwjWQTYc2FsmWCG13mueG6YwjYxqUiwjUoK2za2Y1waZKsnZkFgeJ8N/q7tfLzOGXYuCeJSIJ6fJT2kqdiKYWWzTerDRt128+yKcYURh7Gw8IWz68b1DhzJXCzE9RVsxLmyiduSc6Tu3r1b3Ay7c6zSvI+9DDb6vM5lehyRPMAeu4Vs+Lmoi8v3OAK4+Il/lx8Gn5uvjY+vVKmSWGdviZsbcjkjlzeyR8LCYvNCbCLI12YTldRC95iluXJ6+APoo666lTVQ/FUjoc+SUWA1jlCa+lFbTxGKiwD6yKNu5U4oHpKdjITunfvsZPgUto+DvP1G9C4mjHCYBWyh+8/0YaHTav8Ym13h3DsLAmdm2T6xl8AZZLYnXIzEtpHtGttKhm0Pl6RwvQTbKraZvI9tGJ+HS3DYdrHXwcLDx3JmmcWJz8fnZo+GS1HYk+DvcCacbSTPDsq/z/XFVapUEXaVRYyLv/g4tm1cT83CwmFsP7nIiq+RbW1aiuttpFk8JA94BuLxJ/3ks2lakUVQclxGCfplbTNFKC5uUlw8vkNGDiel9EVxxJ0P16pbuRO6x+8pHXyqbWYa0v6lnzQVW0kkEolEwkjxkEgkEkma4YER72vrkjRCbnWWlrmnpdiq/6L5+OvQIVxx9YBzOsozE3M+PByvz56Jk7dvoUOFSljaP/lmfXeio1BudCiGtW0H306P7wyaEllZbPX2/DlYfvw4Cjk6YvprvdCtSlUUCPaHxWqFZ/uOcGnbHvkDfGHVAZNeehlR5ni4/vuP9m3CYsUdL18U9PdB0wrlseb9j7QdGcPTFlvN2LsbLnS9sWYz3q3XAFNfflWEb7pwHnEU1qlSZbGdGt7/YyF+6fWmtpX5ZFWxlbR/6Yeejz6PXNK3aHGYLYkh4xAZF4unLdCNt1hQYVQQ9l65jC5kXJcdP4pitJ0c/FuRsTHCWGV32KjO378Px4cMRQESj9dn/irCeXBDjrsJWzeL7bsx0SIs3moRcREZG4vW5cqje9Xq6F6tOht4RNIxUXRMdiIqPh4fLJgHlzbtMbXnq/h+1w4sPnYUt6Luo+33U8V1p5Yev/+KX3eprYNyG8m913JJ5aLFoeQ5YP+1q9C5Dodu+Fdw9PcW60yBQF/oRg6FzmUoSo8OEWE2FvLc20YjVvzvA/zR510c/OJrXB3hLvYVCQkQ3+Hz1JvyDeXgnVCjeHH0q98QOveRqDh+jNjXfPq34vjsRPuKlcRnmdAAmC1mbP7kQeOlLpWr4PqtW1h0+BDycc9b5eEmkxEkIGHkZfFiICP8ev0GGNCwCQqT11I4JBA6T1fkCfDRjn42OHALHxK84cuXYDAtAeQJvlqjJorSs+bn2enbybgdFQV7X0/12XO60NKDzssNzoF+Ip1ciIjACooHns5X5zZC7LfBx9eh536LzqNzGYZf9+1Fo++mwMTnpO9yGvh5zy78e+qk+G6NSeNFOKdDSc5HisdzxIiVf3NWC8rYiSjJQyaQEdlFHgUbwwEtW+OdJs1wJeIODt+4rn1DFB+Iz7zaaLvHbt1AWEwUVpJBuB0ZiQj/ECz/4GMcvHqZjGk05rzdF3VIQEC59Kv37qFl5cqY0L2n+G524qWq1XDfNxBftG6Hk7dvo/HkieL6mbL5C4iBDzm++tSrL+4lARKLU7dviTg6fF2Np2Gt22JQ02aIoO+HkxfSsHQZTH+1l9j3rNDTdSqh4zCt15ui2NJj9X/4fNkShHv7i/tZP3iImFHxzLCRcO/aDcUKFhLpgcXCjj4jSRgjgkahXP78QhxhjocSoo7kkAAdx4NG8m/xOgspb5spPXEac3RwwFd/L8cdihOOt/tx8XirWXPUL1FSO4EkJyPFIzdDL+y0nTswedtWTN2+TS3jppfbf90anA0LE4eIyZCsVnQmI/9azVrw7PgCKrIh0eAwmM3o9tsMfLN1M3rPmYXyY0ehlDZez6rTp7D+3FlRZuVIBqQBGQYesnzdp4Ox6v0PSKTyofXUSeLY7EQtEos8HiPxKRmzISScHFe2ghwuoqpRqhTOht/BcBKGh6B7G9S0OTzbd4Jnp85CcLgYi9lO97y4X3/0rFYd786dJYqOnhXLTxwTuX0W8BXvvi8EI56ec5RWpHg76j6u0L4ywQEokdcZX7ZoKe7NFgelKQ3k0+rKzJp4sqeSlCM3b+CzZYtFpiQBvQ4RMTGiXsWkN6Bjxcr44Y23MJOWP8iL6fjzE7vxSHIAUjxyKXH8wtMycvkSfLn4Dwxe+idc27aHe/uOOH/nDipoAlG5UCF8RMbw3bmz8Q4tRqMBTiaT2Mfw+pqBn8KOjMBXS/5CuQIFEObujbrFS+DrNu3wxqxfMXbzRszo/Q4cte9xTnTQ4j/RlkTjjwP7EdC9hwjPThymnHeVEqVQa9xoUb/hT7nvgo6OsFAOO5qM/icUJyBjWaVQYVKTeJ7dSCwspEGr/sXgvxZh8J+LcOXuXe2MgMvKf/DyjB8R8O/feKtBw4fiMavpUa0G+jZuAt/Vq1Bv4hi0rlAJ0195TQhFHjt79PrlZ7o+I4rny48vl/wBewNPlxtLnhMb/fiH6q2EgFLmoBzFVWKGUHgsiafISMTGiIYGAkorZceNEqt7SFBv3r+PIZQOO06ZKARpwdt9xD5Jzib1tWaSlPEZXgJW02Ba42Exq1EuzJkMdyTlZk/TW7cGFv04BAdfFsc+BWlpbZUc3Prmg3lz8FKdulhx/BiqFCmCk0OGaXuzB1nZ2iq7Q/eX7PuZ2tZWz4IW07/D9rNnHi3iSiNP1drKy7UpxV4oDPpO0CWTPzabj0KnjIF/aI6ZtCo7IsXjafByH0iJ8HtKoDzamBaYDLRbNEWywhWBwWqWLB08rXgw/5w8gb1Xr4hy/Xe5LDubIcXjATlRPH7duwdXIsLh1qGTFpI+0iUeXm7uMBiCxLuYuOO4bT1pdJLnRW7W3wgMeUkLkaQBKR7pwcOjLAzKWUqU6hysnDitFhTLlx8NS5ZCkTx5EBYVhQPXr+Ey1y0Yksw6FxdbHyFjD6gBqScjxCO7I8XjATlRPDKKNInH0KFFkNfhOn1JdTNYPCjmXq9VB6/WqIV6JUqI+rgzd+5gxcnj+G3vXtyLui8q+QVcvBgb1xdBoXPUAElqkOKRVrxd34bBNJfLvrkJZ2nn/FjW/300KJlyC5Jjt27i5d9/wyn6FOLBYmK1DIV/yATtkFRBBnMp2ZPs13QpAyGj8Q8Zje7aZopQXERQXDyYQjIXkpJ40L13ol2rtc1cCaWDHykdfKxtpoyH6wuwM/0n3kcSjUqFi2DNgI9QvkAB7YDk4fqZ//2xALP27FZFhKPaqvxKXsj72iGSJyDFIy14urhAbwillC0qTncNHoLGpVI/Eu+p27dRdfxoVTwYxToNgaM+UTeyJx4eHr2DgoLkZFDPOd7e3kP8/f2/0TazBx6uvWE0zBeehjkemz8ZjFZay7fUEmsxo0CgH2K0FmXQKZvhH9pG3ZA8DtnaKrVwJZzBGGqkHIo9eQ/WoFFpEg6mSuHCUOh7Be3todfpoTfZDYK7izpmRDbFaDTKDIYkRS/omeHuXpI8DlU4aLnrG5Rm4WC4lVm0TwBqFyuuhehbw8NN7QUreSxSPFKHDia7HZxIzfFxiPEN5JcJ92Jjtd2pIzpebf4Y5uEDvWKFQrkdnYP9X/j6a0exQyKRpA57wxVRVMVNq+l9dNY6saaG/9aswfK//9a2VA4NHoJiYjQBBTAZguDjUkHbJUmBrBMPT7cw+HkpCPZXEOCtpNpgerh0QkhAoqYTKeDlFkPLXfi41dNCMg5Pl63c1h/k4oZ5+omg5r/8hHw8xIeHCybt2inCUmLkf/+K45x8PdD4h+9FWBTldhQSInFeJ/usnGxJIsnZeLr8Zqvj2P/lMHUoFo3zly5j8ZIl2tajrCLhuHX9Ou6Gh2Pp0qVaqMp1V0/RN0osiuGYFpx6vNyuItBXEYuXmzo4WlI83RbC0zVW2KmU7JqX23Y67unGcPF2vwF314Hw8THCz3sPgl0La3syjKxzRTky+NcCQkrCx1OB1fwXzLqJcDStQ1wcz+x+HtdvV0eFMnGIio6Fg509YmObwNFpF3jYCCuOIiikljiXjw9lEcz3KfFQ1l0XD521Lqy6k3CwJzm0LwQ3tzviuIxg4EATShWL4wTFvXC/eell3KbrKRJEIqL1qjXR78a5pzyWEQtHQj0HJfgzw11QsUBBfLNtC77+ezkULhGIsxZDSEi2mwfXx8fnLT8/v/napuQ5hdLBV5QOJmqbzxIdZUKtLB5ty1fAhg8HasHAxStXsHHdOlEqwHODv/rqoyXCK1f+i7Cw29oWkNfZGS/3fNAGZd3ZM+j48w9cTsfvamcEjVqj7Xo8Xm5d6B3/F9HxBcguOMBOPxV+QW/C2+0MnayiaBZsjqsMqz6IvJsepFCtYe94AGYYYISFbF2cmBI1zloLOst0OmNrWnQw6CLhG+xMYnCOtsuLyv1YSwU6ZivtdkYex7yIjHqXbN/vZEfj6bf1sFjfh143E44OgJu3TohUZEwlODucQbS5ICyx5+nMf0HRlyX3oSOMZJtizR+Rff2JbyW1ZLF4KDoEhJYg5eVxG9bTzzchiSeLr7tLN1qMIq40DNbLiIovApNuNayKA0WtF4x28+Ht/+BaPV15fIN+CAx1hD95MZa47hT9y0lgghEc6qUelEF4uo2hWBrOHoKt49PRmzdRa9J4umz1kuwcHBDr7i3WGR6Wwta7mIeEsPN2TxAadovH93gVX7doITbFYHN8rFX5C0Ghr4vAbISXlxe3etmkbT53KAqlWXo62a7MP4uheCjo7++fptaBmYKXx1B6HOM4MxfrHyzG0mIuXLuBTav/g057z6z03r3yyitw1obRmXv4AD5fuhg+nbuiRlg4bmvD8zB8TM9EAuLk64VoypfSO3mD3klbZcjj8XDtAzvTbPgEqOnEw6MyGfp4GJTzwnZ5uu6GAmeyGbtoL/2YJh5efjrK7LaFUUfvvvI12bBRZNBbU4RXIftWUti3GHNzcq+2i/N4uR2gfTo6D5fcFKTMuOpReLj2Jzv1IYlUe/gE6uDjoSDe/CFu3ZmJMiXiEHG/OBmlfWRxJsLefhTiFRP01niya7foXM4kXPbiWtJA1r0QqudhTwLyOXSG2TBbXeiiB9H2LejtWsKEJnAO24/w/DGkoK2hNyyiyD5LT/B72Nn/ioNHjViwQG0S4cXDf+pG4dgpO9StaUZcbAPa3kMRP5bEg7L5GYgHuZh6nR03xd376RciiIevcPIjjdISapvKVbHxfwMQHhOLgkG+nHLpcnQ4OGQo6hQtBudgfxL+GHEs7zvw5VDULVZMbL46eyaWHDuqnssv6Lk2UNkVb2/vg2Q4s3TueEkKeLrdJzvixGOmXRnhKoIusMexdq3IdDMKvWMtO3ZGxVIlMGbLJoxcvlR9v1j/KfPmQvs6xpkRdudBAUW+fPnQo4c6jA6PA8cjEYtcvk0MnoSra2E42d0ig/0NveQl4eD4Fu5GFUBeh3Dcjy1CnshhEqM9dO3hZNceiEdcbBOyb7vIqJQiD+QyLEooiQcPqNYYFl1VOJouwXy3MIz5bpOXUhDWuJN0nk10L/XoXDdIPFpSnJykdVbRAZQRXSdERoiH5XPcCvtBiIclujTMhjpky1ZSHISRMBVGoI+CqPsN6TtxdN1OCB7DwpZq1NjOGs5TpN2hPFwgGdBR5CKNhsFUlSIhijyH84iOLY+wQvSg6L9ePwSK7hYiSnRErPVPUsczqF5llnYekPcyls41ETWrnEd83NcIHLWfzkPuIUVKRmOv1sT5dnwwuRGP4fROI3KaSEQKUa6FhYN5/69FagLl3BAl1q6zZopw28B0nHAN9F2bcDD+tkmTOHH7+GTl85BIch4moxN/eLTnfpIkHFdvPCIcbTu/gAIF80Pn44GR/6xQ30fhOCric9Ta1VhtMqBwoQcDgN69exfL/lYn+vqwMb3bXKdiocXVtbEIfBKhobfJFrWi33iBfqYWIu/WxahREYiNfZm8in1k1taInuwKbtJyjo6Lo+UM2bLdZEd2k4fCLcc2kHHnWvsrdMxG6JUNiI0ZDr8JYXSeV8lOHqTr/1ctoVAuiuMYHT4Qn4q1hTini0t+WKxjYdK7kltF9ovC4mIt9L1/YTScIZnpJ46PNreH3riQROoXmJxOibA0kDpVzSrGfe2I+EJRuBVREmPHXtNCnx0+QwpA53yHReKqqydK5M0rBscrFBqIu1oxlc+aNfBf8y+mvvoaxmzfjnOJhjN3cnTEPTcvDFq6BGO7vIg/jh/DgPr18SUl6End1BEReOIhR0rkIpdjiauCoLGnxQ5JtkF6HtkEH5980Fki+H287OIO870obFq3muypJhwKCUfHLvhq42rMeOV15Oc5VbRireFt2sHZzh4+q/9VhYQyciPad8QLFiWhCEuhsJfI+yiQn4THk7waFiRF54nA4ORnP3vOyV7ikd1wdy9NruQlTqxKsDqiaJ+F8zB3/14oAaEoPjYUN7RRVVtXroISTk5YdPDBqCMVihbDOzVrIXTDOvIMTfj1tTfQo3oN5Pf3wrL/fYQeVauK40S9Bzk4PRWdV2O98YIIfAp46I6AgICH2yJK0o0Uj4zB19f3bTLQ6Z4T+ZBiKbkI1lAhHl+PxNp/Vz7kcbTr3AUjN6/DmjNn8GKVKvht7x7h8e8bPAQNvp+KthUr4eUq1TByJXkjLCD0nXMjXHFky1aEkYA0b9UKVSpWFOez9/NSR6bOpnWR2QEpHo8jkXhYSTw4smp+NxnHLl/Cb2/1w3sL56rHMZRrCffwRYEAL8rtsBdhwbbPv0KHX35AjK2+g47hBMu5oU7VamD1u++JYJt4ID62NkLGHRGBTwEZu/1k7Oprm5KnRIpHxuDl5TWLMjVqkUl6cBteD0bTfn4fI9288Rd59CweLBxtOr0Aly3rMXffXpQgz6F/vQYYs34tapcpi+i4WJy5rbawakPi0KtGLQxdsUy8j6eGjkDlQoVxLzISznnzimMYJ/JauG4TCrYiMKSVFixJROaXsXu5UuT7Pr6fhodLh1T15WB8XMohwCd1xz4t+SyRwnWl5dq9eyJITBmkNzwkHHnt7XCbhGPmgd247u6DHvUa4tCQYTh07TLCRrijSuGi6oG2+hDibITqKkebKYHyb/A+O5OmMk+NzBRIsiNq4k83JrN4T2hxyueMF7p2pTyaGa06dIL71g0kHHtQJK8zrkVEICwmGpdc3PEqefpnbt3Svg9sOnsWfx07Cs+OnfFb77eFcDCJhYNJmJsEyg1t5ekZPryEsIVs67gVladbotxnCni5noKna+pG4vZyfxm+nlljG4nMNzKeruvIYLZHjLkACuQNxxhBlzMAAP/0SURBVP37F2FvXxbmuLqwKK/DwcEfMbHxZDhNuHbLGeVK3SPJN8DeYEFUlCedoS1MphdFc9ao+43ocw/M3OhKsVCugNtgt0b+/E4ID/8SeZwmwd1HhxB/BVHRnRAQ8vQjj/JDphzIn33eFbPqVf12Ek5dS1QdQ4nssqsHyowdRSJRBA1KlhIjd75QsTKMJBSL9u1GpG8Q8vp7qwKhUaFYMZwd/BX2XL2Cxt9OVpvrevvr6ZinfviUUz5AOeWM7yz5nCI9j4yBPI+55Hm8o22mHR+fAoD5DldmX3XxQAlnZ1FPwa2oy4wJxuoBH+Mz8ig4bO3pU6qnn+idS0z7ypWx7n8faluPwvO4i+8qij8CQzNmQno3t+Kw019DrKUQjMJ21YcVg2HUT0WePEDFqkYc2hdBtiAP2Zww+AcXhpcb24MZsOimkE3cLTKacXEbyLa1h7fbMZjsqovSDHN8C+R13gbyoOiid9DFH4PR+J6wK9ExPREQvJwvISPJfM/DhoODMMIw2FcRnQItytskKv6IiwmGzqKWKTo6KrRPrKqfCufEm1NiuUYRMA31Gh+g9RYiQgJCjXwUncMRI9x0CBo1WUSip0tDIS4ZIRxMHPm8hO9adRDTnR98TJdly5UQlMDComJIysw4efMGFhzYh/vR0Vh85BAWHdwnvJR5Bw/AYKRrZjhBWyyY+9obYtN37So1kfK1Z4BwSCS5Fj+/cFtJwNITagdwW/ebDR99ghrjx+DErZsY/+JLGNqmrfpeJQe9f+tPn0Zb7gyYDLZZOAU6rFBXMhBnxzDKLDcgYzAfPFgel0a4eOhwYI8v7c0j+lvo9YXgMfJDshdRlEm+D711G+LNYWSPDlLmux183JvBaKoujrXGlYfennKpkaR4REBoc/peR7KVYYiO/hnh98jIZDxZJx42/Pzi6Ma4R7lCBpOsrq4iLdUoItX9QkVju6obBj3y2Demq+xCBrsxDu4hr0P38CA2VssDtzI2bjd0+rWIjV2vhTw9OohetfsvqvXYBRwcRWX55FdeR/WixdChclVsu3iejksuKinxUtpYTfs/adYSbSpWwbQ33hGDIzYvU1YcsfTgQfFJ97dIXZFIJCkSbxYTqQetXyc2bcw/fAgVyZvn+dIbThoPl9bt0L9BQ21vIijztmLAhzCRwd507iw+XPyHtuMBv++nTB+3fuQlIHS7Fpxx3I2qCO8AHQJHvQNLIhus6G4kCB5/6o2X1HXRUfUeHbCdMsX1YFAqIx4Xxb5p00zklXwMcwyPBPzANhrQCYqB2zOXQv68Z9TAjCXzxUOnu08P7C6cnEgd6FOFPkklFEMz2t+TDG9TETZu3H1YFW4THUDewwXorPG4H/MGeSlb6ZgipK4vkrruoAR0C16ux+g4ilCdWhnBWOPZm8lPkfmZFvL06O09RSIib2fQkr+0QGBwk6Y49sVXWPv+B4jkeovHEE+5mCndu2PjgA8wsMGDeuwxmzZCZ6LnLVxRZZAWLJFIUsKqBPLHefIwxJzyGq5t2mHXoM8wc8c2fPv6Gyg5OljM1V7YNtghUcDRUay/9MvPWNy3P6oVLYphrR4dff0r7iDIxMdl3DBHTFycImyhTselJja4v4dqF4NCJsNingVv9ziY479BQPBKsm9so+0Qcb8ifa8KPF2jERnTHcHBV2GOc8fFs3y+t2B0OAYzvqM8+F065g8Soo6UC99E564Ls8KdDjOcFPy6HIi3az+KsJ8prnXwD3rYO3laPF3JyuvacFnrLU9fNUEmIprC8wf7I56L5R5xlRVcGeGOktowCTZi6TsOvp6qcCjWM5QLqaztempknUfGIus8MoanrvNguCOt3mrhd7Fn9RpY2k9tsWgjijJy+QL8REX6H+++hx9270JYdBS2X7gAA71r+z77AnUnjhNeheIfrH3rAbuvXEGTbydp76XSA4GhGV9slVo83abBzjQQcfG9ERiyUAvNNuQe8chstIpzrk9RUpiGfP358/hp726ci4pGtbx50KlSFfStU0fb+zAGb3dwvklnZwfFDHtRnJdBSPHIWKR4ZAwZIh4Mt1LS4W2ulzg93AWVCj7oKc5M3bkDpZzzotfMX9GicmXKqFnQsnQZfLtti9h/xcUdXLvIFe5JMXi6wsrCQT4OAkKesnVY7kbEkiQVWOLrc25EZzTA5OP5kMtso3358vjttV7Y0LcffnzltRSFI1+gryocBgOUmNjuGSkcEkmuJzDkHTFKLb0/lceEwqIVS9n4vGkznA27g1ZVqqBpyTLYe/ECdl6+hE9atOKiIxR0cExWOCqNH60KB1dg6yH7ST0BKR6pxS/kACzmr1hAzIoVJsqhbL5wXtuZOg7euA6d+0jc45ZkOh3P5zEBQaHqgDoSiST13I+rKIy80SiKf3n06sQMbdUamwd8jEndX0Ie8u53XroIOz29c6PGPTT/h412P03H2fBwdSPOMp7e90PqhiQlpHikhcBR3yjx5tdsLTHa/PA9ioYGYhslzMex7+pVlB83GvUmTVBbcHCiV6yfI2j0UO0QiUSSFkaNOgdz/AA1M6fAjjJzx24lPx1OpJefmGZ2YGNul/MoBYP9sfE8T5fB6A4hOGSYtiF5DLLOIz1wZx+TjhXDJFpy8GIxo0i+/KjJQ7Db21PGKE4k5uvhd0gsSDBsFemiPNVak3I2aZ+pLJXIOo+MRdZ5ZAwZVueRGC+X12E0/SH6dpH30aRsWfz73gcoyC2rnsCwf5ZjPDf55X5j/H4qyjIEhLys7ZY8Ael5pIeQkOvwD7aD1dKfEl286j6bcCsqSuRgVpw4jvXnzuI69/bkzoG8nyvgrNYvxZwdmSgcEslzRcCoP2GNK8tdwjhjtuvyZRQK9BUDG3629C/8e+oUzlEG7mrkPey9egXBG9ah3LjRovh4/JbNqnBwaYCCIVI40oYUj6chcNTvQkR4uAErPChkExSr2jZcUXjSl+0kGEGUOouKlhvcC14ikWQsfqMvwZcnUlO+sRULcy/x73buwIu//oSKJBalRgWj0beT4bHqX1yMCFcFgxedbiesensEBE/SziZJJbLYKhcii60yFllslTFkSrFVcniN7E754mCY7BqIImUevYI/uGiKl/i4q9DpJ0NnGgU/v0ebTUpShRSPXEhK4qEoSgH6eLhRvOSJTJ48+e8vvviCDJLkCYTpdDqtydKjZJl4SCSS9MHioa0+hNVqHUECIpFkCpy+tKSWLCwe2qokFyDrPCQSiUSSZqR4SCQSiSTNyDqPjGLECGfYGZrDoG8Kq1IKUK5BZ92DON0WjBoVoR2VJaRU58HFCjqdTp2MXSLJYBRFGanX68dom4+QpXUeHh4vQG99Dwpa0pWVEDXlOlylj22wWGciMPQ/2uZqdEk6keLxdOjg7fEjdMoHIiptHQZt2Fp3cCxbLQtxL/Y9TJgQre7MPJ6FeFw6dxJnjx9E3nz5Ua9Zexi4Y2QynD95BBfOHEP+QkVQt0kbih7p/CaGx0yLiIkRHU3t1P5BOYZnLh4eHpUpw7YGJmM5MZlT4ncxMfxOctyazZdhRleEhBzR9kjSgHxz04uX+yz4eVmhWD8gT4MTItRRd22ftNi2LVZKyLo3kT9PFH1vpXaGXAEZDGxftwLH9m+nd1KHsJvXsGll8vNaHd2/AycP80yaOty4cgFrl83BvYiMnTIhp3L4xg2UHTcGJm93FAnxh72PB4qNDkakbWZNyePQ0Xt1HEacorVyCe8gCXH1IkXQvkJFsdQoUlSEJbyXQGnY6Q/Dy+0MfHySz+1IUoTzxJK0MHCgCSWL3qdEqM4rSwmxc/UamNC9B+oWJ+84Ccdv3cLIf//GkkMH1N7mDOd6FEN++PnZJsfKULLK82DDv2P9CiEgtRq0QKnyVUTY9nXL0KT1iyhQpJh2pMraZXNRqEhx1G/REXEx0di2dhliY2NQsVpdVKnVQDvq8Ry8fg31pn5DKZfyPfS7Lu3aI/SFF7W9Tw/n/Pml4LkfsorDN66jDo97lsTTMBmNiPPy07ayP8/E8/BxrQS96bQmBuzhY0z3lzG89aOTPCXmm61b8NWKpaoXwvAovdFRtREyTnohqUR6HmnB3b00ShePE8JBhuvFKlWhhIzBqvc/TFY4GM758KxlSvAY9K1HBpJzPuxS660RcBueYzvynTm2n4z/UjE3e7tubwrhYBwcnaAnw242P5pj5rC8+QuKdTsHR7Tr3hvFSpbFuZOHsGX1Eooabd7ox8DeTeI8jz4D8j/hJGSTtm9F9ckTRM4/PFZMW59l9Jo7+yHhyGuyg7OdHZqULKWFSJLFy/1l6IyqcNA75d/pBSiBo54oHMyQlq2gBIRgVJdu6vsYT+ewdzwMz5GyH0oqkeKRWngGM3v9JR0nVFr+JEH4570B2s7UMevNt7Bp4Kfi+zqzBTrHPPvhM/DhaQmzOWzgt5KhP3P8gDD8HV56C3b2DtretFO/eQfUadwaMffvCc8k4s4tbU/WEbB+HYasWIYT5CWS8mW5O36Sh8vQKJY3L+55+uCuhw82fPCxFip5BB6c1GhYohr+eJwcNhJeHTppO1PPyLbtcGGku1qMxecy2c2Bx7Dy2m7JY8g68fAY2QqerhvE4uX2mxaaOjxdGsJ/ZE1tK3mGDctD511P59cmIM5glPhINvgKJbCjQ0fgtZq1tB1po3W58rhBhkExx/N8HtDriz2Ygz2bczf8NtYsnYOoyLtk8NuQ4e8oiqw2/rMQq5fMwlkSlNSUhMbFxojz8Hfu3LqOEmUqoi15L3Z29tix/m8cP7BLOzJrMD5URJW10sHz2yvsjWqUzJNXW0t6XZKHcDBeEwafFnPQKFQpVFjb8WTOXLiI46dPa1tA2fz5YaFzqHUhJCB2Tjw+e8YkBB+fIsImebr+C88R1bXQJ+PuXhIerv21rbThM6QA/R6PtZepZN2b4unak1zzpWR9P4AVP0Cnu4OAkKJwG9kFJsO7sOrWIjD4FzFvL6zbyaq2hUXvC4OlFfRG8uuVZfANejDqpc/XhWB1GEPnOQH/4FHwdN8GA5rDrHyCoBA6Rwbi5UJZE30QF1X93OtNDGjYGLOOHMb7C+ehgIMT9nz6OcomMzOZDa73aPvzD7gbG4tvX34NHzRogDVnTuOFGT9C4WIYBTMQGPKBdvhTkxl1HicO7cT5U8dg7+CIlp1epgyavQi/d/cOThzchcatu2Ddinlo07UXNqyYjzpN2wnPJDH//fkbKtaoB5PRBL3BiELFStJ3d6Jhy87aEcDBnRtx48p5ODjlRYtOnGQersc8dOM66k7hOg+ONwVu7Tog+IWuYt/4rZthoHCrVUG/+vVRjAzxylMn8NOePThPufsy+fLBtU17NC1dWhz/+/69CIuOxuLjx8TzUFHofC/CiUdbJXjioEFNmol1Zvuli5i8YxtOh4WJSYbeqlUHHzduohWnqRy5eUOM5spBtu9zXY3H6lW4EXUfr1evCRfK8U7atpV+TcFX/6wQ98KUomt0b9te1L040L0PatoMVtr317EjWHzsGE7eviXal7KH0rNKNXyU5LcTs//aNbrWrSLODDo96hQvjoENm6Cxdv82bkdFYczmTdh44aw4d9tyFTC8VRsUzZNHPSCVZFmdh6crt85oxp7C8a9HoFqRItoOsv0Ub2fOnEG1KmoxalLOXbqELRs2CMNXn97DWrUeZAIvRkSg3OhgtQjRqhxBUGhtbVf68PGxg0GJRVwc5ap0++Hk2J8uwA4lSzrCGjeOjjhPNjCQMsfv0f00gKK/DZ31Ptm9ebDTX6H7Owi9XRuyaxNJ2BbQRVWlnMZq6PRfk+GIRazZFWPG3IO3xyDa14queQGi49fCyT6MHkYY/XZr+IWeUS8m40k+1WUGLB4m01L4BOhofRKtf4EYc016u44i1lIKdroLlA17D3rdT5SCuQnObBj0wykCe9DDXE4R9jt8A1Qlnj/fgOOHzYiLf42S7AwK2UiRzwP4d6EI7E+G+HdxXEbh56VwDqdq4cI4MWQYLGScjN6upCdqOXUeJ0dEunqJ9eTQeZP22KDEfdfLTzTFbE+CsvnCBUor9BisdLIMGqQto8Xj0O7NuHbpLIqWLIP6zTpooQ/Yvm45YmOiUaVmQ5QoW5E8kQUUXWa0e/ENmLQire1rl5PQhKEBeSsFihTH9jVLhVFs0KIjnPM/PNzWjasXhIjoKUo69nybQh4k08eJhynQF2bOPRL96jXAomOHEROrztqYAMW/e/tOCHqhCxpO/w77Ll/SdiQDnd+/cxd4te8oNmtOmYhj9Puist4GHaMjD2H3J5+hYQm1juKXvXsw4C+txRn93ockAD/t3EHpRf2enq7H4hsI55AARMbEiLBHoPOOJBGpW6w4+i+ar4Y9IhJk6un/2aEjUaEAD1umwi20qk+ZgCt3whN+MwEyuEv7D0DP6mom2GvNKgSuXZ3sccPo98e+mPohvbJEPHx88pFERHC8ftasBab2fEXbQZdMYfPnU1zRZ+06dVCv3qNVinPnzKUoU4WaveYGjRqhVo0aYptx/W8lRm1cr8WHsTi9kzfUPenAc2RtGO0Owfm+E4YlaqIf4KMgPvYDuowAWniQRsos6z6nG5hDOas+iI0sA6PjJXpBtsNgx/1V7lHCPk3C8TKMpmmIN8+j77AtLE938T2lC286piJ0xo0kNO0QrxykY8OhV9rAb9QF9UczniQpJovQobh4EYxKJ+F66pUfKLH+QUpZTjxRq/I3rU8TQyYHhq4QOQEdHgyZfGJLMX65cOzk3xR59KTRhh7CQvHAM1o4PFz78IvEy65PPhdBJyj3l9iAxFFiTYn7XBGXeD/d9x/Hj4vVtQM+giUuVitvjc90NzO9sHCUKFM+WeFgmnfooVWaV6ZHoEdr8j4M9My2rVsm9p85dkB4KDXqN0eREvRekOfBx7QlcUkqHEyxkuXI63gZVouZhOQxxj0JiU3rrAP7EBNHQpLU4NL1Ba9fgygSGaswIqoheRQKV6xwadNObFWbTMJx86b63DntcfNs/qTzc5JtNGUSbkdHiWMf+kn6vZ9279KMEUHHcjm7WNW2H4HDaBnUpCl6ViMjz9t8Ui1cLAIKo/CG30/RtnkGVQvyB/vjSsTdh35T/Q4tFJbX3k4ET9+1A4Hr1jw4jtOpLa3S8xu3eSN5JBvV7eyCJXahuEZ6fg8Lh4J58+ap90lxcvDgQdziOqxEfEseY883Xte2+DAd9pFXeow8OhuhXV5Ui6/4Nyyxi7Xg9KFY1ARx1ZBf1Jn6ed2Bq2sVcY2xyh/kPfD5G4kfs1qjyXa9K55zNMLE96yWtSRekSIM6IPA0Ucp3eWljPcU6JQKFOZIj7Q9/dBVIRK+QeXhFXSejomg8DOZKRzMAwuY2egoe80PhFXXZHoLsbEB0F/9GZQDJwohT963EK//WzxRk+FDWHRbyd1TOwGoifsnsc54TrxKDzgK1aschZ09eR/WgRRh9gkvQUaiwwR+2IXyOiOflovO50Cf4mVUKeH4wL3vOvNX6Lzc0OD7b8V2Hm4CqHkoAvpeMSf1eM6BViuhtdLSKSm7LmlH7+Pj04i8j4aJl2vXrj1cXpFKrGSQ8hV4UDTwJFgcnPLmQ5zWaikmOlJ8Fi+V+npIBwcnkWTiWVzTSX4HR4xs01Z4JvpErZn4Zfz75AnMevUN7Bz4Gd5vSO+vDXo+LOo7KHz3Z1+KjnqrTp/CSdsUp7R/UZ9+UAKCse+zLzhADafjutGzT4kB9BvjXnwJpfPng18HtZhu6Tv9sPJ/A8T12KhUqBDWfPAxhX+ISgULoYCjI/o1aIRFb/fFLVdPxJPHsn3QZ6J4zkb4/fu4cV+N4/YzfqBX4UHarELe8knyluN8A3BpmCv+17CxWs9C+wYtJdulnUe0HAwIwX1vf5TOR5l7hvaN/PcfkaNPDZy+kqY528LpkQ55cGHpxWTqwh/vNGosNhnhcZBwPIgRoEipMihSpIiY0bPVj9Og83DB58uWwNnHE626vUiPUb0UNjd7kgjIwJat1RWTqYW6kk6Cxp2lTOdZ5M9zFUZYKJNoh9DQU/R5E3a6g7AzfUZG4Eu6GHtaTOjdWydsWL58nCO5Ry/Sx6L+gsPM8arnYm/fkL6/mWKyGEWniezGMLKBpeHpuhGhgQpGjChFYbfpyGbC88lEsk48/IMoG0pWxQwTvAN0CBrlDb9fY+DpqyPXrB1cPXUICVFHgzVbp1NYSQSEqNlSPsaqT/SGEwEheeiY6vDy0yFg1CJyD6eS4GgdKTIQk6k4f7i1I4HXKO3sDCcuD+YESC/ixg8HinDvdWvx30nyKihB7r9yCR1n/iLCh2nFHgL6TueKnGlQ4fJ1AVvcjIPfjDMWi+V84iVfvnzp6pHnXKAQTh7eg4iw5OeITsqeLatw985t1GygvnvV6jYVnsimlQtJ85/c6U206OJiLYsVxUunr+ELl9eHu3mKpphubdvjt9fe0PaonL0TJuoAmpQuI+pGHqCgXvESaErhjbSmsi7/PejX2aB0afSqWVtEcL0SJfFajQfv566LF0TO/yHoea/63wf4mX5/aKvWwoDbeo53rFgJHStUekg8uJluxwoV0TVRmf3vb/RGr1q1had04No1YRA7V0pUpk/fvx55H7HkwW67cF4LpDigTMrJL4cKATFRBoZF4ZfX30CXylXw19GHuzMs68cjeVBW1mTC0r791bTN0OfSE6mb+JLTV9I0Z1tiYmK4UimxfU87HkPLigwoLeO79RBBZvI4WDjUJK9SqEQpvNixPTr88hPy+nlhK8eJLfNA91dhbChaduumbhMJAnL6rNgW3gf/Dj9LzxFVRWB6CQiphANHjMLusc1i/IOLQW9fCd7+OviHTMXxM5QbsHfEggUWxJMg+PlF0bH5oDOVgN834SIsZNxh8V0PH7KX9h0QGKpH2bACCBy1V9hAg31HYUPHjLmCgNAGtJ0PBsej4juZxNM9zMzA020qrLrtCA5OW4uszODrrx1Fr3BzPE58NULUeTBBG9fDgwzS9suXSEjy4a15czCTXvDuc2fh5LWr4hjGkXKNUW5euHj3Lqbs3In5h/Zj9ptvoSx9hytvmTsx0SgU6MfiQVvGkpRwrokdT0FG13lY6P43//cXOYIxKFupBqqTGKQEewrc+qpCtbqoVOPBJcRGR2MDiUfFanVQpVZDLfRRuKnu7o0rKfdsRb2m7VGsVDltj8rj6jzsAn1JnNQ6jxIk8FeHu4p1hiu6W0z/LuF7Y7u9hGGt1P4ALA6jN20Q61xUddvNG4USzYHtHBqISLr+J0IG56qLh6ikf/9Prc6Dfus/Eo8XyGAnB3sBfN3CWBEsXPuFR/OAL1csxbc7t9NzIGNmExrbJ0O/cXDwEITHxKAt5bJt+6a98hoGNk7+WX1CXse0XTu0rcczpEUrTOyuGuvHkel1Htz6SK/7jYt5leDRonJ8Addx0P3bKFyyNPJVrYQK+QugZLC/+l7RcQYSjcKOTrgRqTVutJhxaqgLdvz7r7pNsDfy0ksvoUCBAsJTEYKjw5dk4OUMoMmQdZ5HagkM+TxbCAeTz5BfzYFYUamQ2rnNb/1aeK5cIdYnbt+KsqOCsPXiebisWYWiXJyVCG5qOXHHNpQj43Pz/l2cHTIULSlHWzYkABe0tv0FHchIcQ5HvABxD3fJziaIjoDde5MXUAEXzxzDpn//pEs2a3uTJx95K4mxF8ZYIbuWyOglgYc42bnhH/JP7dC++1uPCMfT8MC8pJ1Him34WSW3EBGpEZk00OC7yZi8ncfyo/Nz8YX4rSTXo3Er6r62RtBxZW3FT8lwLumwMInvI8liSeH3shy9TlS66UgIKCP0qHCUKI1C1Sqj5fdTsezEcVU4aP++z4fg7Tr1hNdVztawwGBEFfJA3uzdW90mChcrJoSDMdmp9ULk7rVVVyRJyRzx4BEtPd1mJyxebiO1PeRZeNaEv+dsbSvtcMWTl+uXYt3LdSY83D4V65mCQUtBtKZVkM8X7r4Op8LCMHfPbjV3Qiw/fhRBnbsk5CA50Q5r1RY/kzvMiXjGrp0iN2MXQLlMSvzDVv6tHmeDX4J4S/p722UBdZu0Fc1qY6Pvi34aPI5VRsB1KuzZXDp3AkVLlhVCZWsKnB0wJKqzKki517lvvUOe5luPLL+9+TZKPsZgpxVuOrr/6gNPtkXZsgjnPkIBofg4GY+iTL782hpBIr3gsFrSkRwVCqiZIQGJQ3L3Y1vea/BwifEzQ1FEGSZnyg4fpvcwkXBwUVWh6pXRdOok1C9TFn8eOSTCdfTuua7+F7P378VLv/wkmspXLKhlbOg93HnlMnqTgFSoWBEvvvCCGk4k6mNTUvtMGz4jSsHH3Wb/ZsPNTatIyWQ8PMrC3yf99jUNZJLnYa1Kb1wferonxaLgigj2dPWCztyeHmkfemIG+HurlcTe7m7wcVULIX3c3xfHcQ9Shpv4+rh5w9P9PbENyzkoukASjsZ0nvMwKGqTCk+3vqI/ho+Pg2hfHejrJSKSz5Ve4vTRogiAFu6jwYiKNtpu+fMPak6QsVrg27Er2pUth5FcGUr7+9HL7d2mLVxF0YiWyElobGX++7QK2ITKTf4dPbJ9h8HCxUqhQ4+34eiUB7s3/4fDe7Zoe9IHC9C65XMRHXVPNOOt3+xB3dKz4l7sw81n6xR50AHtTlQkqhYqjHfrN3ho4WKp/vSZT20AkiHs5GbENkeN0snINu2QX/NubRW+iWlQ4mE7N2PPLpy787CHERUXJ9LcazVqinMKKGO06sypR+7pnbr10LtOXTQtla52FhmPDlwRLK6/bt06KF+etURBoeIlUbRmNTTl4kza3n/xAqb0eAWjX+yO44OH4J9jWv0OvX89f/2ZBORVlMufH41Kl0arcuUpb2dEyxYP140n8jbTOZ2CMR/FK9vA07TUhKNpkwjmztI+Ht4kKKpHw/U4Hi5s3z4S24yX+0Daz7ZMrYzz8XxF2EAP135i29Pdhb7TIcG2ebp/QMd7qr3urfkpnvrA3b0Z2cQhYn8mkUniQXDC1JFI6GkxKGF0I+cpgAXgRWFLS5TgQn5/WrgVljcsuu50zBZKGeNpOQJ7/QERGXrDj4hV5sJk+FU0mwXs6BtGmHWF6De+JrfyRYrEfyh8ChRDPO1Ryw3MZn/orUspwfjT/lEiLK2EhNwSAkHLMc3Yi9eNDP2tu1qaovv8s//7WHh4P4qNG40BDRvCtW0HuJFovDxvNr5auQJnhrqq8ZEIm2hcvntX9V74dwyOD2o7szFcjMWdAUtXqIKrF89gwz8LKbrVugY2arZ29EnhMa/Yy7BxZP927NnyH/l3dujw0juiGe+z4KHrpWus8s0E1KEcrMHPizzH3ZhKhigB2t/4uymo++0kfP3PCvRdOB+lxoaiZEgAorX6loyiZlFuUKNtUJrrNWcWhtJvstc6hwfaTALnlttWqKhtEfSdiuPHoPn07/Dx4j9R/7vJyBPgQ7nyI+hWpRo9R34FVX7dtxcFQwPx4eI/MHj5ElFcZvL1FM15sw0KhApYuGk70apVK7Ro0QovduqAxuNGYe3AT7Htsy+RP08eVKLtkSuWodqEsZTwHniO/J51n/Ejvn3lNewepDa9T4447Tcoo5q61gLJodrAt+m668BCCd/DpQ251JvJ1s0hr2eDGDnDPu8FSlMnyKZ1IAFoTUKwn773AXQkOibKTPr4lCJr8QsshgWwM/6uio7iAZNxLd1McbKZ9ICsIXSOk3Aw7KHI4U6JtMsaShn4ieKcmUTmiQcbRKv1I7opUlT7bRQ5RejX1lBsjqf1xHBBuIEiy0LWpSVt/YrgUYvgG1Qcdnb3aXcUjLrDXElG3y1CD+EgHXOHDPt/6rfpe4ool1yBwGBbZZ1RNfp2bSgLwd5DUS08rXDnQL4+jNXauw9v3lKto7BB99KsVBnsOn8Ot0lQalJiDd2wFnUmT8Dywwdxk8KE8PD12KBcTWduZUN8u3Pbg33cyiIHUatBS9Gz3BwXi7VL5+DCqaPYtXGleGe493hS8hYoiAtnjuLS2RPY+O8iXDl3AiXLVkb7br1hNGV8Q7nUUilJ/YyZPEke6ZbL1VkguNXVm7Xq0B7NktPzOnT9OiZu3Yw5B/fj6j1yGMkQB29Yp+7PIGoWLQq7JPEygX5z/JZNosVVcqx+/0OyGYleMFrfQR7Mj+SFcEstvnbO0DAbB9Cr+SCHjfDoaFUsd2wXvdM53XtxB8LsgkG/XHzSNcdr111Ra7mojJmIbuRVtJj6DS4MHYEi5FkkZMqSQmE9f/kZfyZpcWZDZOwS3nGL2lkpPVD8CXvHwySY8T8SotfEeXWWRYiL3wpF3x2x8Z+QDfmWHnQ/Sl7k4llrkS2sQMe6IZ6OMZtZ+e7Sd/aKoVMUXWVxbrNlJdm7wbTWiGzsHPgHzYNPYGnKEdiT3eT+cZ1UG6ykbZiANJA54qEoOhFJBsN6Wl8Pa+wqCl1MN8K9KhcKizt5cpyIXF9PyvgpJB46Exn6byiBfEXq+y9CAhTER7elc1Skw3+hcPXcsJLrqhQlReXG8npKCHb0goTAaOhHYXsosrnW0Kw+OHF/PPBqorcpzYh2mgv27xUbHzZqjJ2ff4USXLHGgka698/JEyJBit+0JVZe53oS+lx++hRKFiIDRYmycrHiWE4v7fQe6kgr4zZwH0fCbE5/DucZUrBIcbTv8TbyOOcXc3XERN9Hg+YdKBoS5fY0mrbpBjt7Rxw/sIMEJw6NWnVB7UattL2pQ7zYXIHLxiOREWHEurbE8YuWCFHhnGg/t9Sx8UnTZmpzXXFubaH9eeklnKo9pwVv98Hort0pE0vPNPFxvNAz5vkiPm+uFn0k/a0Hv5QC/K5oxyZt6nt52Eh1qJTEv0dMp5yzQPveJfZgCROlv2hPPzQrTV5c4u+IxYriefNi5utqs+WWZcvhwOAhKMT9jvg8iY+lbW7uPP9N7uGfTfAL3iUqwWmZd/Bhz+vVOb8jNjYWfw8YiPw+ntjywcdkMrR3MTF0Xz9q999r1m9Ywe9uEpZx02Ttd3DijJprTA/8+8dO/kC/uR8O5DUgdoIw7FD2w96OcqH6WXAwfU/xvQOxIjdQlmzGXEpQRSiMO+60IA+iCiU6Lp9TO0GrkE3Ta0Uf1p/I/g0h27caIf4KpSWLZvtUG6RYn8b2PZbMOTE3cXVweNB4XlHMCA29Aze3ouQx3EQQfXrQp48Pjyirp6duD3v7WNGbkqdzNRodxHEMj2EVqY9FEZMdwin185Su/H2HmEjczZcHUVGxYnwXHhgxr+IIv/E8+I8OwW5F4B58C76+hROOSQ8uLhXowXNnHyzu9x5e4bLiJHCTx0+W/KVtPcrbDRth7utvalsP2HftKhpOnaQ+ZO4lHxCyWex4Sp7FTIKMQo8nNTMDpva45GDxSFw8ZKLcla3fBA/LYUvQ3KrLNj4Vk/R7/B3+bmI4t33oxjXRibNF2fJw1npiJ+VU2G3suXJZiERtygzULl78oU57LEzc58IG953gDqEpkfi6+Tg+Pins6ey/fg3lKdPSmow+318M/YatbD5xPNiIpTS75fx5XLl3F6XyOYt7cmSDmAzczHfzhfPik5uRNytTho5NmzeY6U11GU/XO3TzBfKREY7w9NUCVXiMriJBfqhZqjQqUjx93aIVuvz4PUWOreUUxRUbYPrcN/grNJg0Dn4vdod3+4dH4y0SEoDbaqs57m+Rvpw7D6F0cm8hsnO3yM7pEBdXmITjHq5etaB84QLYdypM9Otg2C7aRZL9m6zmAFxc8tN12iXYQFfXwmQjo8hGOpEdioOTE1esxZG9VI9PbDN5Uis7u4Lw8FDtbJxdBB335M5V6SDlFC15gLd7OL0Z+VlAFB59Mwn/nTuLrj9QIk3y8groO9PeeBsDGz3aYsVEOSQz56IpOVMiTebL6eNZiYfk+SZLxMPLndwGRQxRcvDLr1GHxDsxY7dswlp6H1ccPoQFlNmrVqgwWv80DZHklTQrUxbNypbFlC2bRb2d2YerXB/m9J0wVBlHr4gQGeUDBIXy2HmSZEhf9u95I9ZSj4vNuNlf5fGPvhtdKlTEZTdPtChXQS27p1wutxMvX7gIjg0dmaxwtCaxYeEQw2ZYdOTCSiSSJxIQvIg8D3px9GgwmVtXPQyPBryfPPpZ7/RD7zm/i0YCb9apiwKOTthx6SK2XLyIke07pDhhVM0J41Th4EUKx2OR4pEaRo26ALN5CrckOhcRgddmz9R2PKBUXmds/Wgg4r38xBhBceRSnxsyFNW1XumJ+XTpX9h2SR3wz2o2L0ZwcDZq0iKRZHPMaMzG3aIDqn3DI5s/zCXKsPFw+8yuQZ/jlx3bRW/7fA6O2HP+nCjOCtVGJUhM/amTEM+NIlg4KH8nAiUpIsUjtQSO4jEjDnNZM8//UGFs+lr/NqIE+v3OHezik4eCGwgM1Wo+nx/OneO5dh7l+vXrarxkMin9flq4f/8+olPoTX6RcrdPyyUtcyFJhuDgfbBYxcijJ2/fRtdffhbBiVnx7v9EJi6PVhLwNnkh83q/jfWDPkMJyugl5VXKEB64rnV6tVp+g1/Q03Vgeg6Q4pEWAkLqWKwW4SWcvxsBndsI0XQyNczYuxs6j5HYqyVQMpFnEBjycIFtDmHu3Ln4N9GYQMkxZ84cbe1Rtm3bJlrGnDp1SgtR2bHjUQcsMjJSnItF5c8//9RCH7B4sTpq9tq1a8Vnati0Se2vxcycORM3b97E1q1btZDUwd+5TYYrObZv366tpQwPH36Nm8OmwK5dTz+b4oIFC3D58mVxrU9iy5YtXCembeUAeBgjnU50I//vzCkUCHq0/oKpUbQoTvEYZxYLDty4jnblHh1os1hoEJYc08YQ1OE0AkL/p25IHkeGVdI+N2zY9CPatnaA0diGEi9WnjoJv/9W4o9jRxBtNouZ47i1zbnwO1hw6BC+WLYEA/9YiMU81g67w6Kpp/U3EqJEQ+1mLO3bt/90/fr132mbCfj4+LQmz0kMaZ1eeJKnqKgoXLlyBXXr1hXGt379+sKInzx5UgxM6ODggNOnT6NChQpich57e3scPnxYGFsWDTZoNWvWFMbzxIkTQiA4p82zutnZ2WHVqlUIDw9HqVKlEMctkSiez549i5iYGFSsWBFHjx4Vx5QsWVKE8+/s3LlTDETJXsWaNWtQtWpVcU3nz59HmTJlsHnzZnFsoUKFxG/aJgo6cuSIOKZbt25YvXo1bty4gXXr1qFy5cpCkHheCP4dFhw+N1/L8uXLxW/ySMH//MP9UyHmjuDjOW74ftiLYu9k7969uHPnjljfuHEjamgTD/F5OS7Lli0rjPwhSit8Tv5tjluOx3v37onrLkoG8OrVq0KwnZychLCwAPM9stHn83J8cpzw/XA4XydfL5+jdu3aWLJkiQjjZ8Tf5bjke+J9v//+u7gX/h5nDDju+ff5Ovh6+JhU8p+fn1+KOXZKl29u2LBhobb59Kzf+B3atW0Dva4St27z++8f3KfPrlUeHgiXB7n0faGrmAI6MT5rVqHT9O8QZbXYmg5tovcy5VE7JQ8hPY/0EBjqhoj7hSnBnRUtrEgwDpKxGMYdyr6djHJjQ9Fg6iQxGiqPnSPai6vlqDcQFV82J+ds2DjxcA758uXD3bt3hdFh2DA1b95cGME8efKI7bx584r91atXF0LBOdvERT28j40uG1w+V7FixYR48Pl5OzEsIjzRFBs9LhbiY3i+BpPJJAwqf/K1NW7cGOXKlRPHsWGuVq0aIiIihPHla+LfSgx7NCx2LGpMs2bNxLnYyDZt2hQtW7YUhpSvkwWAf4Pv3Va8xgLA98TXwE3s+Tv8yedgAW3SpImYFpWNeKVKasdQhgW1bdu24p5Y9PheWNT4+xzO5+V74c+wsDBx/fybfA8tWrQQIsjrLEx8vxwnHHd8z7aRhXv06CHEisWUf5/jlL/H52nUqJH4rePHjycIKd8fC0ibNm3E/BYcJxx/2ZrAkC6UGftavGNGE8Zu3iRKBCqMH41vtm0RnT3DY6JFE+SjN29g8ratqDpxnDjGnyfC4mIt/q5V8SThkIMgpgEpHullwoQw+IdUwv1YsiSYRG/kXZEIOTHaFt5WlBj68wNtFKbEWRyjR+fowuz9+/cLg/jiiy+KnGvBggWxYsUKYQQ5R8xGk9cZNni2ohAO55wsGy5bmM1w83E22IDxwgbVBh9HuVZhwPk8vJ8NNMPr7NGwkW3dujX++OMPYSTZmPP3GDayfE2co2YSF8/weV5++WUsWrQo4bp5f506dYQnwrl6NuwlSpQQRppFrGHDhuIYPj+H8/XzedhDYK+Ez8OG19nZWRRh8TAa7N0kvU/2BvjaCxcuLLwVFln2LtjY2+Dzchzxcbb74U9e+DdYMNjLYU+J44d/h4WJ4bhgz4WFokqVKiL++Xdt98+eDu/ne+Xzseiz0LHHxnHJnlpG1N9kOgGhE3ErnAf92mt7B8/Ts/5qxTLUmTQBBQP9aPFFrW/Giwwd99NJeD+Bw7Dq81CGMIg3JKlH9vPIhch+Hs8eNsAsYGz42ZPIDC5cuCCKv1gQ3nrrLS302UEClPn9PJ4Ij7od501X8xlMdkUp0WvhGpxBiDffJMv3A3QmH/j5PejNKZE877B4aKsPweJBL7hEkilw+tKSWrKweGirWQuP4M2LJEORxVYSiSR3w8OA2IYCkWQYUjwkEolEkmakeEgkEokkzUjxyGimTTOJ0YJ5NkOJRPLs8HEpB0+Xd2kZAXfXL+Hu8jq+/vrhyVsk6Ua2tnpaOIFa9VNprTtMRgN4LgduUqmjqOXFLBpzrIJiHozAMcd5I7NJqbWVoiiu9BGibkkkGY6bTqcL1dYfIUtaW/EUrjqMhsGQn6eH5qEcxPvI2N5J7psUF3eOwgcgaFTGzuD1HCE9j/TiOrQavN3vAkaeOrYnLQbExQPcQSvxovICDHbH4OUWK+YWfkbwi02LJI14eHgc1FYljydF4ch0PNw+h58X59ymkSjkF5m2eFri4tQlXlt4umR+L3U6HiJgLb2TFvJM6mtnkaQBKR7pwcttLuwdj1MidQZ3VqOlZ/UaYrKoKy4eMAeG4pqrJ/5+bwB6166j5nz4OJ5/3Yjt8HLVpg+U5ASMRqP00LMzXm4XyZJNEYJB7xnPljj7zbdhofdQCRkDJXQsfdISPAYRXv4IeaEr7Nn7UPuA6GEw7qNz/C7OJUk1UjzSio/7Gfr7tkh4tCwhweAJopZqswyWdHYWs8pxAu5WtRrmv91XjO659gP2pgnhQuvakdcSxpsSiSSd8Iyl3u6sAGV4s1y+fLjj5YdrI93Rp179ZGdvzGdvD9d2HRDjE4Ddn36hvo+qiPSjcz06J60kRaR4pAVvt0uwKhV5tUmpUlAoZ/NyMtPSJkeHihVh9Q9GDxIUkWAVpSDldni+dYlEkh7y54mi90jHdRteHTrh/HBXFHDgUUpSRyN+hylj17hkKTVAUaqSgBxWNyRPImvFI8hPQaCvuni53dFCn4yn6zJ4uj15nGs+v6/HaW0rY/F0+wMKSnNuZnDzltj5yWBtR9pY1v99jHqxu1jX6XROOq9U3JdEInkYL7froiiYhGPdR5/Av9ML2o4ncy8yUltT2fXpYHzatLm6oSi1yN78qG6kAU+3vgjw4WKFR/Hx0ZMopX7OgCcR7K+IFp02PFxnqfU9acTd5Q34erItjhbzqKeRrC3L5RuMM38JY9w86Bzp4ZtbkH79D0bDp2J/vMUfOmsEDMZxlDAUGAw6+Abq4O+tgOf6tsb3h98otWySH5adaZbIxceb59FT52FGu4BcV4xwy9j7cnOrAzv9QXZveR7k7QM/RazFjK9W/o0qhYpgWIsnzyI7ads2nI24g5DOXeFgNODNubPw17GjsKhucw8Ehq7QDn1qUmptJUkfFJ8HKT7rapuSdJJhra283X3ovffldz+0a3e4tG2n7XgyV67fwLrVq+Dg6Iher7+uharUmzoJB3m+HR7/yhxTCUHjzmq7noyn2ztkx+YIexXoG42YWHeyrsFklzrR3llkarnE4h4CQvLB130zFF0rsnE/0Hs/EP5e0YiNX0H2K56+04AyqYcoW9+ZjlmGgOD+8HHfQ99vCKsym7b7CXsYHx9Ax42Awa4qzPHDobO8Q8e/R99fRMeG07nu0LH1SFgmwqAfQmGn4B/EQyQ/EBkv12P0nW201oWCP6VrWaLuSB1ZX2ylgx38xt2gm6MHpDPCZPyUbv46RUY4HO29YdVFiH0BIXrx6eXWBfFxpxFv3ZggHIxBPwvxsV6Ii65CIvI23XhXMVJm3N1i2hEZh0m3k4VDT4mVhYNxCPDF99u2YviKJag/jVvqpkyJsaMwhI6buHkjHAO8RdjCd/qRHulF/QiJ5HIRKJFInozB4MsftYsVf0g4rPR+8nwkPD9KcvDIy2tX/UdmRYfYmBgsXPjw1CIHPv+SbDB7M5RR1ZmSHR8uVSiKA3RKZTrJPTLVP8Ki7ytG8NVb65DIzKUcYx1YzW9S2Mfw9KxNx9DxdGxe6yD6Mq2jKyyYSmL0LjyGlafMdENYrG/Q9kTtB+gacZ1WDDDHTqAMd176Le6/oicbmBeBIWXp2LpkO9uTTR1C1+NG+9wx7uskZXr6i3Tc/yhjfp6OuYtx4x4MZZ0KnoF4KOUpAieLdTs7rXxR+RyKoR7uxzamWFHdMXb1GDNHks5Ax3DnuwfXa7VGQ9HXoVxCDeiFoyH+IM6aR3xmFG5uteivA+dyNnxMz5bgqS+11lOEDsd4OwViLfSUwxOV0NH3Nl24IFaPfPk1OV9mNbF6uHYTgRKJJGU83SaIVlW07CNjb4OrvOfPm0evqSJEIjkB0RsMqFD+wYRQPO/JwkWUUU/Eyg8+Vlf0+rzwHPHwrFJpQbFOpUUdg99qVTPLfqMukLkoThcZB4vhIuLI3hkMN8U+WCfAdVSEOB7YT3ZSnVYzaNx5RMeT16t0o2vagREjnKEjM/iC3TQ618Plb4w4F0HxQF5FVdy+60SfBrqWWQhzDFB3Ej6eL1Gm+wXhKRmN9cgWr6VP0XIgtWS1ePDkAK9RxHRHfMyr8PMLR1xMHbq5UaSeq+jG74gmEmyYLbEHySOZj5CQA7DqB5GnUZbCXlJPQ+jtWGkrkOhMwv24mujdW0+CTOdXKGVlIAb8wA9CR8+idbkKIohzOOLhaDgZyePR2HrpIvr/sQB/atNa2vPMgYmh2zt085ZYrVCgIBxNWkd0Pb5XVyQSSYoY9F/xR6Ny5WDU5l/hN9EmHDbyFHzQkXzK9q3QebvD4OGCUZfPoyJ910Z8XNxDHkiXylXUjKE4l2GGGpoqjGSA1TX+FLOk6SgjTEto6BlRFObjoVDm9jVaL4Q89tthNK0mG3gj4XuMAsr8Kvw99XyurgXp2INwcPiY1O4uxoy5J8JPXCWVUOhYHXkqensy/KoR4j4sXI9hVawICPoJzo7XyfsIpOsx0XHTxDFMvoJrSWVjRT2x1epItnYfbl3z0/amCk2mshGeLsPglGcs3L2zx7V5u/PMO3i/YSPMeP1NLZAiztOVcyfCa5jU6x180agBlp04iZd/+0kNp++M7NAJozp3QdMfp2PXhXPqF+l47gPCTXmZgHVr4L1mlToxjU9AhtyzrPPIWGSdR8bw1HUeXEmss/BMYNjz6RdoWLIk2UgSjvkkHOy9a+QrXAQ9unaB1+pVCFxL75YmMjZerV0brmUr4Ox5tQSAsbO3xxu9eon19yjzN3PfXhYAMsSUM88peLr2hL39Unj5Zck1Pxyr2YHAUeOyjXBwMRknIBICbmFl4z7lVo4PHYmWFSri+15voGmxwiLce12ihEoexuQdXBcF7PxoIJydKDNB7vTrDRolCAfzYeMmQlBETsfH58EOiUTyMNa41sIroNy1EA4K4jnyHxKOIsVQtkE9XIwIf1g4ErwJYPHhQxh18QIqlC0rtpm42Fgs+uMPse7etoP4FEVA83PQPCCxlvVk0VM94fzTkv3EIzsRF1dYGHZaahZVW7Jtu3wJeckFrlaoEII6vYBP/voLLad9iy9WLINZS5wJ0Pa2a1eFl3KEckpK8Gj88eZbMPh4qEVfREnnfHR+Stj8O5ao0iLw6UlyIRJJtuCBlU8PVqWH+FSnj8X8uexx0LujUaBQEVRuWA+vzp2NYSv/VoWD3rOZb76NtR9/guXvva++a9Dhr0MHMeryBZRPVIRl76RWl1amd1vUq7DgHK6S/nqPrIaLtDz8jmhbmU7W5/C53M9qvY+AkLzwcttHCaF+qoprvvyyOEoWvQY3Lz25Z6sp5AwCQz9CSICC+5ENyGPZrx6YgXh4lIdBOcc5HTb8TLtffsLG0ycR7xcME4mArYKqArnKnzVrjpEkIrawHuQeO5scMHffbiEOhUgo3qzbANO3boBLh84I7dxFHMeT8XNLsQE6Y1hZ6BIGxHoKbvv7+2dZDiS3I4utMgY/P7/rFm6Cn05mW80FT+kUOzsSj3l1GyE6Jlrbw0VVRVGlcQPUGD8Gi979H974/RfAYETD0mVwLvwO7ty/j3IFC2Hay6+i+4wf1SIpfq9DxmDDhg2Iio1Dty4P+orY3knEKy0QGpq2vljccdHPMw5mCxsCBXrdZ7AatsFOtwfeAQ8qSLMSL/fXSWmbkc3kllcZQtaLh6drHP1sBAJDisLTbRvFbVO6IQO8Pc7CzlSBcvsKdOH5YM3/Pezt+olLjIlZiqi4D1Ag701YzC3pcWwVuQ/L/eIw5OFmvkdhZ1cTsfEfIjD4Z+2Xnp7hw0vAye4qJ7K4wBCY9AbU+m4Kjl6+iFfrNcbiQ/vU4yh3UyRfftwc4Yr8oUG4G3kP9o6OiPHwQaXJ3+DsjWt0Gw9Hdf1yFbHvI7Vlh0ioXAlmNddB4GjZwzWbIcUjm+Dhthh6vMIV5XddPfHnH3/Qa6WDM3kcNZo1RtWxo4QoNC5TVlR8j9u0AUe++ApVx1HGj8WCqEhexdQer+ClX39G1WLFceLLr0V4UhLEA8YWCAhIh3h4WaFY+sOifEHnaYbo+OpkS47D219Hdu8XMmsv05FnobdrgdpHFByssoG2q9OX/REQOonspAfd3FDynrbCL6gnbe+l7ZW0vEUiMAU6/WtkB6MREPyiaJIL8BS/V+h8bWGJ5emAXyPXKwI6JZquYzj0xkN0V/dhQW3orH4kaK+QJ/cv2eF010E9G/HQ600kDBCj0FosVsqVt6YI3krrOyhyeNTZTYiM6Yq8jp0oonxhb98Ed6Pywdnxrhr5rpTl0P1CN/6p1mGGsgzKLCi68xSmdRXNAHhODp0llsXj6JBhqFG0qCoeV68IwaBrFYe926AhelaviY+X/kmJ2gtbrlxBq1KlUJeOfaNOfRR1cMBg2peYSsWL4/TnQ3Ar6j6KBgdorrixuGh9kQ3w8fHR04t5QFEyuPVaDoOn5qaPWhQXx9SQ5xduzUTx8CN5EFO0oKzF052MpvI5ryr+wbgXFYXt27ejTrNmKOnvjRDyKsKiozFmw1oUo8xcg+Il8O9xemyacNioWKgwJvd4WR0qKBnirVbYcYMYFg+rvhYCA9Wmk6nFJh4W83Ey8FWFneC6CIPpKLz89PB1J5WzC4Q1Lpz2TyAr3BtW3ILRrh2s8b5Q4n+AneMxsjvciWU52cc5dA4Wm/y0rKTreh3x5rdhMs4ju5iXMtWRiI1+m37kEzquHv3+T2RPRpLn05+OmUn34EyCcpsEYzEclUGwOISRmLWHHYVb9SvJ5qTrHX824qHTh5NiFiMF3kIxTcbeWg92DoeEMHh4lKUbvw+T7jZiYr+lyL0Pe9MI3ItOLB4xdOm/klAMEuJhia9LCr+Ewq5T2JO7e6cFXy86vxk+HTrDt1NndJw5A+tOntR2EvRChbl7o1CQHxztHeiZkGPF9Rd6HfI7OiGC3OXTw11ReQLlfhI57NVLlcaxTz7HzP178d6iBRna2iojIPEwWiyWmoGBgQe1IImE08W3JB6faZtZi49rN1h1f3NmjoubEnP81i00/X6KKJrS6/Q4ePVyQuYuOcqTB3Luq+Ha1sNwP65qE8faxMOUZuNqE4948zgYsBP+ofPEsO929vtw515hFHK+jdi4/+jIzmQLJ9Dx3IFsKdmuvnB1LQwTqsFo2kLf701eQiwZEx7DayZ9HqHtf+g7Y+AfrI68EWMuAwfjJZjj3iMBiqCb1pNVb0XnG4F8hfIi+l5kogz3dPqNIXChazHp3UTn6vj4NggI2cyXnVaeRYU5RwQZf0YhS0vbXFQTb55B7pcVBuVPelh3EBvzG0XCx5TTsNAShZgYSgn02bs3eQO68bTvfYqEciKMHjEtXACqnTcDMZtFG9txWzaKzbX9B+CV2nXVyjSGxGPV2TNCLIRwMKKFhw4RlAviBLzw8GHkceTm23SZVgualy8vhIPxXMVpiIiP5/vIVhi4bbhEkm2w3yS8CDLqh3gYkUS0+mka5S+jML7bS2L4n/ebNBXvZnI4O9jjfFgYKrJAJMPoTRtU4eHvpzNXLoRHr98shENFT8YaYvgkzrPrdB1o4ZYyxWHQvw47Yx/4eijkDVyA3n47LNb7FL4AjnmWIF45T19wogtypAyoSZyb4fPdu3cPcXEHyKv5DU6Oi8lWlqNjHB86ZuBA+qO7AHu7L0n9qyG/0z66BC7+oquyS3ddcbbJ6WZbPEe8Ar1pMbmAuO7miWJaM1tOV3uvXkFeOzusO3cWg5Y8XCyVmLcaNsLUri8hLCYGlQsVVIckIWLMZjh6u6teh175Gn6h2vADzx72POijHuUy96ghEskz9jwYtcENmpcpi23aUEHMP6dOwkgZuC4/TUfZIkXFnB33YmLx6dK/tCM06MWd8spr8Fu7GjfJ7m4b9Jk4V2J0Hi5qUZei7EJgKKmQJDlkU90nEThmifAkDHrU+3aSFsgZB3VI52pFiiCcPY4UcjmMg9GEInmcUK1woQThYJpN+xY67hjK4uEX+o0WLJFIUsJi+Y4/tlOGzdbcnelWpSrl76yoUao02pWviHfnzkbnSpXg3q6D+m7SMvON3sLzH7zkL4x5sTs2D/r0EeHYdP4cewzqC27R/U8LliSDFI/UYI7/mH20G5GRCFj/6MjKI1u2xrD2HSlhcrEULVykJT7N6NewMX59+VXtyAfM3LdPHcGTtSQujucVT1l9JBKJisF+sMhs0dL0+4cHJOXJ1zYNGIhZO7ZiWq83UX3yBBy/EwZ7e3uxv/+CuaL+kftwHLt5E63KPOjjYaPDj9NU4eCi9ZCQLOszkROR4pEaAkf9CEV3k6279+r/sIFyPUkZS24yTw51y8Mbh4e7IczDB0rQaPz++hvaEQ84dusm3lukFYXqdVEIGuWubkgkksfi52dFfLzodLXnymV8t+PhVrSFnRwRS+8dFyMrlIkL6NAJBezsMaHHyyQKelQeN1pUtnOxVlJa/fAdORskHOx5mNFYC5akgBSP1BIQXExHiUpPS/sfp2Pi1i3ajocp7OiEWgULoKBj8qMbzzt0ADUnjKPMjR46kx1lcIzO2i6JRJIaAkNd6AUSUzd8tvgP7OGWVYmwMxiwbeBniPMNRsdff8b1yHsYu2kDpr3eC5+3bqMd9TAu//2DrRd53FbCYl0gvY4nI8UjDSi442wVORMdvl6xFLUmTUC0OXUdws1WK+Vsvsc78+aI+hPFaIASE1FK5KQkEkna8A8uIIqvSCgaT5mEcZs3aTtUmpcuAxO9Z9eGu6Js/vy4fOcOWpQuiynde2pHPKDjzz9g9Ebuo8foziEw5C1tQ/IYpHikBb9vI8Uomzx0PInI0Vs34eTjgWrfjMPS40cRZ2u+q8GdjVadPoUG306GydOVcjYX1PJUnS4Wh44ZETxRHe9fIpGkHau+oNqYxYDh/yxH7UnjEctjUiXhwjAXbBj4KeoVL6GFqJy8fQt2vp6itaRAp7+MgGCe8U+SCri6VpIePF2DYDK5iwHUGG7RYasst8HN/WwtNxjOKcVbpiEw+BM1IPsim+pKkuOZN9VNDm/3W/T+qUNbW8yoWKQYpvZ8Bd2T6UEeb7Xg1717MezvZbgbE/Pg/VSUZQgI4V7cklQixeNp8Xb3oITnDaPBTkwuoDULFDHLM35xwjSbFfLxxsA/1EX9Us7g888/rzt16lTZw1ySgIeHx+SgoKAvtM3sg4eLO+ztghCfKDPHGTn+TIzmqQjUUgCuHG+PoCBbuZUklUjxyEh8XKtRgq0FvaEgzEo49MqJpxno0Gq1rtbpdDyB/nOHoijher2+oLb5ELQviUXIfdBzf+K7SdHAUzbfV7dyJ3SPpykdVNE2n4yXmyv99SEv3yFZ8eBoFSUAcTehWAYicEySXoSS1CLFIxtD4rGKbEhnbfO5goxGGBkNtSgiCVI8VJ4T8ThJ6SD5EQwfR+/eBtSqUpu8irbQKSVgBQ/IehEGyxoxl7jkqZHikY2R4iHF43FI8ZA8S/TapySHcfDaNZwOCxPr1yMjRW/15FqaMFHx8WJ/4uEcnpaLERF0DQ8ai92LjRWft6OiHgrPbnA82JYTt2+JMG5GnTic45bhT1vYkZsPj5R/l+6Xwy+Eh2shOZtrkffE/d64/6gWsVZzk3Ten5FpSJKzkZ5HNuZxnofOfSRaVayEzR9/Aq/V/yFw7WocHjIUtYoW0454wM7Ll/DSrzNwfoQrnGyjbT4lny9bgvn79uCmpy8G/LkIv2zdBGX0BPy4ayfc/lkuwp8GMliZ4nnovNw4W89DwoiRT9tTHM5/uy+Kh/jzXm7cIBZl7ERtgDzKX/G8Mxxv9LM8ikC/hfMxe+9utULWaEQekx0iffj7GUdWeh6VJ4zFmds36b75fgyoW7IUDnw+BPMPHcTbv82g5zoee65eQeMp39B9BiAPT1yWRdA9Ss8jmyI9j1yEnuzNi/SyN/l+Kj78axEqjBuN8JgYEe5oMiKaPJDSoUGYsWe3GESO15cdP4ZJ27ag3LhRoj8Kt31nSgf7w/W/lXRMoNh+9fffUCg4AO157B/CZDDA0WhCBJ1/1v69gL0D6k6ZBHv6HQ5nbtyPRMvp36H0mFB4rPpXhF2+exf1yAgVHxWEkTzP9LOAPA0lVB2Oe/25szBxCxzi0+YtRTgLh4389o4irLizc0Iz7Nl7dqFqsWIi/PvXeuE+5cqn7dyBW+R1Nfh2EopRnA1evlQcm91h7+lM2G0Maqbee88atXDw6lXhgXy0aD7g4CDSiQNXMhOrz56h5xmCH3fvEtu7rlxGrckTUHH8GMw+oI7uzWnptdm/oyw9d/ZoJLkTKR45mOSypjfppd9NngYP/HY+/A7emjdHFMtwMZOzvT3i6Uue5Kl8t2s7rkSEi2FUhixdLEYZ5Yn/q5FhYK6QkR+1bg0qFimKuQf3Y8nRw9j40SAUcnLC/mtXERYdRecMF7nQigULCsP6a683hZhwOFM80E8MOz/vrT4IJs/oB/JKak+eKIp8fni1l8ix87VlOSQWOld1IqBW5colXMN327eK8LI8nalGRGyM8PKu37uHwW3a4SjFK3//06YtxP536tQTYnTxbgQakvhepeNm934HBcjoJu00mh1ZfuK4+PTqoDbq+7QZ3RdlNrj4sU+DRuK5LurXX70Xuu9PlvwphOXjBXNhIU+sKT3PtuUrwKVtO/SbN0tkGK5QHCw+cgil8+ZFibxy9J3cihSPnAq9uMduqV6CMGhEIUcuxSDIYHNxFnMvLpZERpWZeDYE7/TDlTth8Cdj3r9pMyw4fFAYBZd//8GhG9dRr/SDIapfrV0Xm0gw3qlbH580b4E2P36Pvw4dxJhNG7lYRRzD80k7kQjw9fAQ9UkLlM6SgPVbOI/OWxrbL1/EheEuQqTemDsLvv/+jWtkaLIcusjZZBBX/u8DbP7oE2EEmfaVKovw7xKNglzAwRHunV4QBtXRZBJD8LNYTNmujm0268A+EX9VChXGiSFDUb9ESbz0+68IIq/tjFYnlZ15uXpN8clFn8wkvi+KDxa/Mvnzi/UWZcupdR1032eGjsDbdUkwKT7u8GRn5JEsO35cTKBUr3QZbOAhzYnCJBzbPh0s1iW5EykeOZTelCu8ff+eyCkvOnQAxZ3zoViePI+M6550m3OJzC3yLKa/8jp8O3YmVYkXucUTXAlPxt5GcW3iq5AN6/D9lk34sHET6MhYCOHQDC4jBoE0GVFj0gS2KQlUKV4CEZSD5dzogdOn4NuhM8qMDcWaUycxknLxfA4j1ylkNfS7fUgQu1apqgWoVCpYSIT3rF5DC6GMNx0bxCOwkvCOIcHl737QrDnOkHBz3H++5C/kJ4/u/YaNUH78GPx3/Bhc27YX330m95ZGahcrRoJYFDN27RD3s/LYMTQtWxYlnZ3p+ZPXYDDAwccjodjKQgJiqzQvQl6okZ73FfK6zoeH48CZM3i9Zm2R5vJqw6BLci+JXnVJduNJTXV5sn8uXshjZ0IpEg/mQkS4aHVVtXARMRczv/RFSVS4KKky5Y65/oPrHbj1DOeWbdiO5UHkxDYZx/wkCixIzM2o+wiPjhFFXyVIVLiF193YGPE7DH+fZ1XkCnkWC1v4JTIsXHTFhpl/m2FDw8Ug5QsUECOgJkdmVZjzddIZEq6PYYN4hryxfPYOCYLJcP0Pz4fNnhLXZ3BOm4WSjeb9uDghuInjnlHj3yLi0WZw00NWVpgz6v1F0b3leWhEaI4XA8UBiwkXg3Ia4ufLretscXj2zh2+FlSieGJOhd0WHmmFAsn28UwTdF5ZYZ5NkeKRjZH9PGQ/j8dB0SD7eUieGbLYSiKRSCRpRoqHRCKRSNKMLLbKxpDLHkpLA20zq9FFR0c7Ozo63tW2s5p7er2+t7b+EFar9R9tNddC995NW00RigeulV6sbmUN169fr1W8ePGsnGXvMsXFh9q6RCLJ7vB8HrQ00jYlEgHP56GtSp5zZLGVRCKRSNKMLLaSPIyPayVYdaUNCopX0OkrnNZjFyy66wgMPKod8XwQ4loQUahG+asi0FkLQGe4CavlNsqEHcCg6ambuD4XEuLtO9nN3zf7TQYlyXKkeDzPiKlmzV/Cav0UJlMV+uSKlgcLwy1GbYueHNX4uKu08TPilXEIDX3QozCn4zWyBxS9G4zG1uJebXHB8Ket5SzHAa/HiynrlpKw+iIk5IC6M5fBcQJ9L1paQLGWovvmTkB080o0fYZDwTFa/xsGLIDfKLVrueS5QXsjJM8VPi6dYNUvhMFQ0DbYn4CNJBvNxIbTJho2o2mDO/dZLPFQdB8hMPg3LTRn4eKSH3b6FSQYrRLmomf43kVcUNxwNNjEwxYXtnXGFmax/Ar/4AG0rUVcDsTHxwHWOB4eeITBzg4WHnk4NdjSh8Wyl0TmYwSE7tb2SHIx2hsgeS7wcmtNxnAd9DpjgjiQ0Szo7IxPmzbHW3XqonqRoo/0jOYxsc5HhGPx0SOYtG0rLvDIu4mPYcNhtryHoNCZWkj2RhjJ+L0w6GskiCd9GuieelMcfNCoCVqULQtnu4eH2OAY4wEhV58+jW93bMP6s2dUYeH7ZzhO4uP/RGAo5dZzED5DCsDq9B9lCJokxAdjjqd7MqFMvvxoWLKU6H3PowjwSLnck37npct0uyQwNgFlaJ37NyqK5X34h/6qBkpyI1I8nhe83E7TW11JGDta7MnQff/Ka3i/YWPtgLSx8tRJ9F84DzcjI1XDwQZEUe5BH1UOft9k3xmSPF2nwGT6PMHTiI/HwJatMbZb90fEIjWwEf3fogVYd+qEMLQCISLm3ggMWagGZGO83RfR8+uVIBoUL/XLlMGUnq+iTbnyatgTYDGZsGUTRm/YQFuJxFSns8BqrovA0c9XfdlzghSP3I6PexPKUu9kI8mY6IlvHfQ5GpcqLbafFjaejb6bgts8Ax0LCBtOS3z2y3XynNY1q94kgVMHXKL4GNPzFQxv3VZsZgS9587CwoMH1CI9jgtgPfyDO4id2Q1X12pwNB4XE0AxFB+unV5ASJcX1e10wrMztv9pOq7dvSviwN7BEbGxsX8hIPh17RBJLkGKR27G3fUzmAxTRR0G5Sz9yDB4a/M2PIn7JAYODg5kB5MfuDApPLT7W7NmquIhvBDrLwgIHaDtfra4uhaGo+mW8DbI66pXvAT2Dx6i7cxYrt+PRPmxoxBry8nrdBEkIAXUjWyCh5srjPoQW/3W67Xr4o8+/bSdGcPuK5fRhDIVmojyZxTFgzrKpiRXIMUjt+LlFkgvrIcopiIDcdnF/aHRXzMDrhspFOyPSM3Lod9ejcDQF9SNZ4TPyDIwOFwUnhdd35RXXsfnzdWJnDKT12bPFHVEmvG0IiAkdSqc2Xi6fg+9fpBIFySmx4eNRLVEIwxnNJ1n/Ig1Z05DT5kQkirC6Ag/vxixKsnRaIWTklyFu8tHNuGw1+nFvNtpEY7hK/+BztMF1SaN10JSB09Ne8/LDxW0Yd3pGjrDw3WGuvEM8PFxgsFeFQ5adpO3kVbhWHvujJja1zaHRWr5q29/+HfuorZc4/fMy+3ZG0wP1/E24XAiD1EJHp2pwsGsHvARpr78Kqzs9XFc6CzczFdmWnMB2SM3JMk43NxqwN6wkqwdTCQcsX7qHOSp5X5sLP4+dAAtS5dFjQIFkddkh3LaPA2p5atWbTBz727ciSF7qdc3QPvWZ7B+U9b3hejYNk6U6ZPhOjnCFbWLFdd2pJ5KE8fhdFgY8phMaJ3KCmQb7StUREFHJ/xz8jgLqRHt2/XFho1TtN1Zi4fbhzDoQ1g4itI1hXv6aDsyn6aly6BJmTKYs2+vGtChnRvWb0xbwpRkO6TnkdtwMByFRa3jiEujcERER6PZ9O+w5tIlLD1/FhPpZe8853dUm/KNdkTqOT10JPJw/Qfn2A2m30Rz0KzEy22faEFEud01H3/y0MRX6cGYyrqfpAxp2QoDmzZXN3SoRtc1Ut3IQlxdC5Jb+CM/C0e9HjfcPLUdWUfPajXww+tvqOlBUezg6bpe2yXJoUjxyE14ue4SOW0ymqeGpd1GlZk4lryFaOjoBbfQeRTFKuayzq/TYcmxtA+ketvdW+T61YrqPFnXA9nLrTPl9Ovz6oAmTdGxYiURnBbCKR6Kjw1VjR0xfOXf+HLFMrGeVqa98hqKO+VRz2U0joKPj522K2sw6W4KIY2PR6RPgBaY9XzUuCler1VbrOuNxnbwGtFRbEhyJFI8cgv+nlWhN4hOG59SbpenC00LkXFxiCTP42pkJM7evQsDt9UnY2eNjaVPKz5dvlQ7MvVwX5L5/d5Tjaai5Ie3a8Y26UkJg2EV/6Y93cPPr1FuN41ExsWiYJAfbty7p5XTc6c3BZO3b0UPblGWDq64uAvjLYTUEntcC858vFxcjQajgeNj7aBPE6YCTg9XKT681q4W/TrSyx993hXFqVYWM4P9Gi1YkgOR4pFbiLPsEIaOlm97vqoFpp4R//4jjH378hXQiXLqFQsXhrOdHRqULYuiBQqiIi23otI+42nv2nVQmHPdjM7wu7qSiXh5uNqKq45/PVwLTBs9WSD0BjFfe5S3PxTfQPxA3gMb4BXkgd3gjpFphI326B4vqxsGQwW4uJRTNzIZk32I2WJGlSJF0KFC2j2wY7dv4eUFc6Hz8UCp0cEIXLcGJUcFI++oIPhtTF/J06mh9Fzo+RjYqfNyHa2GSnIaUjxyA54jqpKrIOoUFlDOLq2Y6UX+ftsW0Tdh/flzWHHqBNacPoV7lFP+jz7/PnkCmy+cR6ffftG+kTb2ff6FmoNnD8TD9X9acOZg0IXwR9WiRVE+f/qqWTaeOyuu9b/3PoCjSe01zkUuxbnFGnkzyyk+0sOINu1EkaKIC5N+oxacebBhZm+HxONQGvu1/LJvD4qMDUXNieOw7NBBNdDWc5w+70dFwXfVv9B5uKDDjB9h4XtKJeXouTQsXYa+Q3FhshuhBUtyGFI8cgX6P9gg6awK3qScflqJ4vGJGDqHPRnL7lWr4rOmzfBu/QaoV6Jkwr67XISVDnhspGJ5nVXx0GO6FpzxcF2HZpzXfzhQC0w7CQU7mdCgdILNKzQZy2HgQG08k8xBZzQJw9y4bHnYG4wi7Em8OW8OdJ6uGPDnItzmYjubYKQEeavrSWyNPu7IHxKANTzeVypY98HHqpCyuGV2hkKSKUjxyA3Y2QvFcGmfvpEwLkZEoFv1GmhYpizM9EL/fewYvt21E7/v24sDV6+gcB4ntKtUGdXypb+T4czeb6krBqOdGM02M1DwM3+YSABLslilk3Zcwa7ToRPlqG/ysCvEuC2bcP3eXWHwelarLsLSw5CWLcnV0+o+ihfOvPayni71FSGkFizp118LTJ6rdF8VvxlPouGGRUcOcbGaticN6A24GxODzr/8BJ23BzzWrEIM32MK5LO3RxFKT6IORqdLe3M+yTNHdtbJ6biN7EK52H85BxcfGAIjvcRPgoup/j5xHFN27RDFUgrn/lJjMNhzoO8WcnbGgAaNMLh5C1QooA4VlRq4iEP8jqKEIjDUTQvOOPy8FI6Hsd17YFirNlpg2mGj5xToS5ep3q9YuNkxwa2F/ni7r1hPL3WmfIPDN65zPERRPGTOkB2erqvJKHcy0D2YA0RJ3iOsOHkCbutW48DFi0IsMxz67c6UKfmuWw9ULfxoA46FJFS958yCgYTEYoYBfn6pL/uSPHOkeOR0vNy4GVRPNm3x/sEiKDmuUe4yaMN6/HPuDO7FxMKk1z9VyxvGolgRa7agUoEC+KxxU/yv0eNH6C0/fhQuhEewh3ANgSFaeVgG4eZWB3b6g5yrj/IJTKirSC8FQ4MQHh2lbnAOXhPX2b3fRp869cR6epl9YB/6LZyvCpJPQOa8g97uChvvXiR2i955tJFb0dBA3Iqi+8sM0UgKiW+JggVxdeijzcd17hTGz0pn7QG/0BVasCQHIIutcjqKIoZB7VSlqthMiat372LK1s04dfUqrt8Jw6Xbt3Dh1s2nWi7fvo1bEeHYceEc3v9jgfZLKTO4WUt1xWQsoa5kIAb8j40UT8X0tMJxLvwOwrWWZfVLlESEp58qIMRX/zy9fXubxYfPx4uP29MpUXJwPxKuqyDx8Gj/aFeKOPpdLtJydnRUvarMhH6ndvESOPTpYC3gYbiI0aijazUrn2tBkhyCFI+cDr99RN+6ok9cipBNVXPPtBjt7ROWxNt6OzuxzZ8J+zl3TEvCNv+c8cF3xDYXlT2pYpXoxZX5XBTES0ajU17ij2K2cbWegkFLl6g5crrO6a+8hnwO9iihtdy6ERGBO9E8PFP6EX1oWDhEXCDjxoS3YTaXFaJAv1GfDHdSuC/PS/Qs7rp5Ye/gIShMnqO4noyEfv/LVm1w18tPtPQq7Oik7XiYeqVKwcytrnS69JczSp4JUjxyMt98QdabDBC9qC3KPr7bQKPSZaD4BYmlgMGIAiQQBUgUxDYJAG/3qFZdbHevWl3dT0IS5emDpX37JxwzreerUHz5HAaxvbD32+p5H1NkZqNsPjLsbNR48fRUuxpnGDox8FRax59KCtdz/Kv1pteRkW9G8cZM6Ca0SYik+6p/1fWnIK+tQt+qdFFXMhCd0t4m0EKoHkMDEpdbX4/ATXcvtP8/e+cBGEXRhuH37tLpvffeexdQwQJiQRSkI6jYy68IgUAINShW7A1R6SIoKL2J9N57750ACUmu/d87txsuIYEASUhgHl1yOzs7O7s7O/O9U2+gXm+IXNMm6aR7rTpwDx6Ozx5pocbKXI9mJUt5flgsqTvlsybF0YVHRuaATyZOgMiPNn/mzIbjjTlzJUrVd6s6b+4bv89Feyxq/jXdoux2XIqJidtX3XXleuY+jyUXPylwVMFB3Pbbm2zqGtzKtC2fO4/au1X+3LFdqS/StXoN9Ze0q1KVGZz6/f2aVerv7ZBd1IzCYknZth+Fy5MjJ0MNmuQOyoRFnbspQ+AtUQzJXcdFIe/Uz8cXY9q0hSNkIH7kgMpkUil3Xs+Pm7meJl2gC4+MTGBgoLIwZcsWEGA4pnOM+EqmmbITJfpwjUTPmJLb4X9zZnkKCckQRz7cwnAVJ9nMLrpOif+yw4fU71slrl1Gyn3Pj5TEfdPyq8jHH6LN7xNx+GIEPhXF4BgwCPO79UCxHDk8YzESIzYGLeSZ7Hjrf4jpPxBdqlXHltOnUPnLz/HT+nWGp+uTP6uhwNKi4V6ToujCI2MT19rp9rRqZCTi4p4isEASVP35LUKVtf/sGfU7nxRCuYLi19N/2fJxVagwo3tlxl+G663h9baSHgxxq7gtSeT2HmIdDtgSdOnmlPN/bN6Eoh+Gq27KYzauV9PUHHj7PbXux2ePPY6HypRFFnkm7atWx6jHn4R7+Ej807ELyonaG7hogZrCpIrRDdmWzMLgZkama9IXuvDIyLhc0cpiky0i+tZGf6c5Rnwls79guKQMDofKjzl5362i2jI8ccMHxlreYzdthKV/H/W7aPbs8PfzVDdtOnpErZx4q1yJNUb1W9ynPD9SEvdh40eiDPpvMX7dkIQysFpxRQrRblMmwzKwH16c/qcaRPpm3fqY06krLvbuh3FtnsXrteviVORlPDz2F1gG9EXYwvme82+Sk5eMecKMwl+TcdCFR0amxLnLKrOTD/6IfODpnRiOOGY9vCpAfE8azimDxaJyoY0nT6jdpOCKgD+sW40f163B92tXG64ePl+53PND/HQx2jsuxqgFrdRvMsDs+mqz4cvVKzy/hXNXrqjwGO6sZMx9dZYLZXm4vfqvxLBYPRFIwqrn+J4bFnuqEAV+WLMKRUeGwzJoAAp99hEKGpslrD/yhQ/F3F1qoSvjpJtnw8njnh8p3dtLk+rowiMj0/M7uycjtuC/Q2m3XMatsuf8OU9GzG3IkN2Gc8rgdqvwVh25rtGNqt98iRf/nIYX/vwDL/01DT6SCdoGhsAaylV7DetXnqdvmLiJ+6tieYuD8uMj24AFcz1+hHf++VvODxG//ZErfIgKj+G2GPMT1h47avhKnGhj2hO51u133UqI27rETBeqwL5d+L4kcz927hyOG5sqmLwK1VtlYdxcWO7Txg9NBkEXHhkdu0PVV43duFHtpmcmbd6kMrRUQo3eO3PxotpJiqfLlVfKQjU6uF2Y37WH2krELbXrxrhnn8OcLt3FvTverN9Iuc2T33Nlm9etB0rluLos77g27cTv8/i8RSuP9Szh+vv5oUIeoxdRInD2YtW7yMoM3r3EcE45qlU74gnfitVHjxiO1+f+4iWMXymAPN+qiYwvSYytxw3l4bb86/mhySjowiOjY3FP5Z+lB5I3m+md5JvVKz0/HPaDnh8piNvxs6lqrjf776AHm6sxKZ5tOJoWL477S5TAvjOehvIAXz+0r1JVrT7IrQR7GwnmPjPZH55srdxYEP62eYNyf6N+A7iHhKtwowcMQpDZmyoRVHuDytxlCwu/tfndr0fbtk418aLEb+jiRYbj9XmOXZFN5XW7SOFYo0DyeiA7WZDSoLC5PjecNBkEXXhkfD7lx8cqF/YWSs9wdLYHy1fGj5Rj6Mi9prU94r+bW6To29Wr1HnMPN80p1Ax6FS9GrpWq2nsebhfCgtTP03fskWJmJshbKGxgJ7dnrKdBuKjuoPN2rld7dwIForfSqHoz0F9t9oDSp6fj48PjvTuZzhcH9XmJP6tLGjDRqS8AtOkKrrwyOgMDl+pphCRjPPNf25+qdi0YvzmjZ6pTlQGfyx1rMzYWDU0fHgyrW2TPmY7hmSaIQmmtc8dmAk/P/2MsXeVNpWqeH7I/fy9c4fndzLgGJEj5zwqR0qgMM+PVMDqeksViGJY7DRUlYlaCTE2Rs2u7M1Lteoguu8A7Hr7PVTOn9+ohrtB0cjj4q956TLY9NpbsPcPQ6FkTt3/7kzPPGGumBj2ckgh2aNJK3ThcTcQG6usth9XGdVCN4LVBEYVj8L4zek4PPtXj3OKdzXFhbFZbfLX63wLfyeDF6dO8fxwOi8hbExcV6MUxeLbxVRhCTPMpGB30wvGsrIFsue44XQaJp9yuhKjykUNLEwm/dgd2Ifzg0lBOjj8U8M55QkbwR4Ubr6jx34b43EzmLXH01chqTfH6dM3v/KGqoY70ycEr9St58koWNhQ3cpfq2T1rKrjcfqb27kbquTLp85PDscuXcIlY0YDoafxV5OBSN6Xr0nfBAfngb/tFDOzL1s9gVfr1jcOxGfK1s3o9scUZA0MiLPz2BU1q79ndDotUVZ9ZfLzhY0znUrq4PQjPpIBBTLDE2KcDjUNOycLZBhXHHbYZZ+T36nRyImw5dRJVPn8E4/qcLoewdDwlO9hZBLaz83MLV+mTDiRjOoTrt0+cqmnxuSP9h3RunxF9Ts55BgxFBeiPFO8OAcOSdYU92oKchYcwEYMHl5dOaYWIb3fEYvgY6aL86IIshuzEFgGhrDdCY5Bw28491VqUfKTD3EwIgJuub47taal16Qq+qXdLYT0OSRWcBFmCu5hHxqO8TkWcQGxktGnNCyHgnx91KjsxPCXzCqWVqvF4sSgYSrnTDX69esMq+sXVqesfuV11C5YyDiQOL3mzJTC4z/GDW4pAG6Gb1avwivTp6lzHaGDb5gRvzbjT3xFdchC9Io9O0aMSP3BOYMGqAWycgYE4mzf/srpdFQkHhr3Gza8cGcM/jXHjqLO11+o5yY50OsYNPxL45AmA6ELj7uFYX1yIdbnDK3MlmXL4e9O1y4LbeknVm8y17K+aeS6VyTzDUjQy+hDserfnz3Tk1HY3fdj+PCba82+FQb0dUjhYbNIgeUaEm44Js7l2BhkGRKGJypUwp+iPG4Gu8sJvwH9cH/pMljYrYfhmjiRsbHITIufqsPtXoEh4fFb5lOLkOAOFqtlrFuexY9PP4PuNa6/YFdawDXSVbVnWhgTmlRDFx53EyF9/pIP8nFW2yx58RXcVyz+/Hj3ff81rLR6UwG304X5z78AP0+VjOJsVBRyDxloVtMcxuDh1583PqUIfrcy/AI28zk8WLKUmuDveuQIH4wNL7+BYlzX4iap+tXn+PKxJ9E4wbNOSKaw/ohiGwkL1wGDKFHSroG4fzAHv2Rh992LAwcjizHFyp2g7rdfecaesPCwWSpiwJDkdQfTpDt04XG3MaCvSyxbCzOKyLAhCPL1Mw6kPbb+feBi2wkzTKfFF2FhKT8JYFKE9JkhBeljrL769smn8VLtOsaBa8n34XCc7HVrS6qvOHIYUfZYPFjCWJciEZr9/CMW7NvrUV9OV1sMDb/xsospSWioD6wuuxr74RRRNvQD40Da0ksU6Mj//vU8B7h/xuDw5z1HNBmR61fSajIeFt/cytKXLdNATx33nSDLoAGegoMWpt3eJE0LDjIkvJVkUjHMqHpOm4L5zLyTIG6+qlugfuEi8hElbYO9+OdUT8FBXK6FaV5wED77aMf9FqYLmw/8Q0OMA2nH8CWLVMHBcSDyTk7pgiPjo5XH3Ui/3vfLV7qQ1TZsi7gcOhiZ/NJOgWSWgiPSGOEslm5vDP3gzpi6xOh9xecw/rmOnpHUaUTHyRMxjuNbFJYjGDysiLFzZ+gX/CJ8rN+p5yFb9MAh8PdUKaYqr8/4C19y0kmmB4s1GoOGBhqHNBkYXXjcrfTr8zx8bD+pjEIy8mWvvI4GN1iq9nbhdOgFPxjKDMKTUbicX2DIiDeMw3eGd9/NhKxBl1WVjTyLl+rWx7c3sdLdrVL580+w9UzcXH8XMHh44v2Y05r+fd602Hw+c7P9xW7HP91fRIsyZY2DKU/xj0aoLrkKi+UKBg1LfDFzTYZDFx53M/16Pwg/v/lmxtm6UmX80b6TcTBl6Tt3NoYvmu/pzcWqKqfjf1JwfGIcvrNMmmTDlg2xcLtVNW0Of3/sf683shnjW1KSlUcOo/7Xo672arNgJwYNL+/ZSSeE9GkFX9/pKl243Woxpy1vvK3G86QUo9evQ/fJ46EGRBILDspzKO7Z0dwN6MLjbif03bxAwEmlQIhkGD890w7P10yZLptz9+7Gw2NGG3sCq0FczjoIG7bGcEk/hPbdAJe7mvotlne76jUwTp5Fcgb33YhzV6LQ5PtvsfX0KVrYRgHq/BJDwl83vKQvevXKggCfsxaLReXublEhj5avgKkdOovzrVdl/bFtK56ZMFbKJLfnOaiBoc7BorwGGF40dwm68LhX6B88Uz7kR5lpKqQwebNhI3z4SEv43UL33RFLFqOfqA3O1eSpy5bN7d6KwcOqyE7adUO9WfoF94Cfzw/K6ibyt0GJkvjpqTYonyePx+0mmL1nN7pPnYJjF857MkoTt60qhgzZbOylX0L6hsLXNjDueTgdyBaUGYObP4QeNWtfd3Zgk/8OHsCQxQsxe8d29QzYKO6WrMXpdJ6C9VIZhI26/jz5mgyJLjzuJYKD88HHsk5M7YJxSoSFiVjJD5Upg27Va6Fu4cIomCVrXKbBJUlPR0Vh/fFjGL9pI6bt2IoYLnlrWqceqz1S1EZjDBmxXrllBPr3nQof21NxmSafhzyLCgUL4YVatdXMuaVy5kRWf3/5SCxqQCCX+t1x+jT+3rUDv25Yj6Pnznqeg+cZeH7b7QNEbQz2OGQg+gf/DF/frr40BmRTS+xyk+fiFxCAwlmzIbO/H/ysNlyKjcGF6GicPC8FpqEuzHnR3JwXzeW+ALerOQaHr1WOmrsSXXjci4SGFoYzZir8/GqrzJMZhgkzUSMDUZiqwrs+3MgwYI/dJ4VGGwwbucE4kvHo3/crKUxfiXfPhL/NZ6HG8xnPIaFK40SRTlcUXHgfQ++CaTZCg5+GE1/Czze/RQoPjkzn5JdxqywmwGbzEe9yzMk15C2/we5+C+HhUqpo7nbka9Dc04T2ay45xJvy/bfw1DdIHmBuxLvwsNspV5aJ388wZPjvHg93CX36lIQNb8oX8YLkiJnU/XoXpOZzYOGhClzXUTGzR8Hm+yXCwjzT8t5t8Jn4WR6R+79f7r2MKIr88hCCYHGfkjTANej/k7+LcfrcfHz3XfpeTEaT4ujCQxMfdm3188ssmWcAEG2Fj+UKEBN1z9Vbh4ZK6XEpJxyBgfBx+sNuvQJf3ytSUJwzfGg0Go1Go9FoNBqNRqPRaDQajUaj0Wg0Go1Go9FoNBqNRqPRaDQajUaj0Wg0Go1Go9FoNBkPPcJck65wuVxPWiyWacauJhHcbvdKq9Va39jVaO4IXrPdaTTpAmPOeM11uGL81WjuGLrw0Gg0Gs1NowsPjUaj0dw0us1Dk65wuVytLBbLdGM3SSZPnoz166+uPcU1J0qVKoXu3btj3Lhx2LJli3HEQ65cufDuu+/in3/+wfLly2G32+Hv74/HH38ctWvXxieffILTp08bvj1UrFgRnTp51nwfOXIkzp3zTKg7bNgw9Zf+P/roI1i91joJDAxE3759YbPZsG7dOvz111+IjY1Vs903b94cTZo0wZo1a/DHH3+gVq1aaNOmDfbu3YsffvgBxYsXR8+ePY2Qksbtdi+Saz5g7Go0dwStPDQZEmbGfn5+eOyxx/Daa6+p3/v374937Mknn1THuLEQiIqKUgVHoUKF0K9fP1WA/Pnnn+ocX19ftXXr1i3unBYtWqhjUqDhwoULqmBg2Oe5gp7AAovXYcFE/0WLFuXSq6rQOHHiBKZN87T7s0AICgrCnDlzcPz4cVXY8Dxej/Cv975GkxHQhYcmQ7Nr1y4sWrRIZfDMuL3Zvn07VqxYobbIyEilNOiHGTiVRv369TFo0CDDt6cwYMZP/yxkzNXzVq5cqZREjx49lBvVhDcxMTHqHCoRxoOFCQsKhtehQwcUK1YMb775Jnr37o0CBQoYZwFr167FgAEDlOqgX40mI6ELD02G5siRI6oAIaGhoeqvCY/t2LFDbVQLLADop2TJknEKgQrEu9BhFZJ5zpUrnk5N8+fPV37y5MmjCqDdu3crdxMqmI0bN8LhcKhqKIZvnmuqCSqPLFmyqN8mjA/Do+rQaDIauvDQZGjatWun2ixouX/xxReGq4cuXbqowoEb2xdWr16NoUOHKmUQFhamCgNm7pcve1aRpap47733lP+QkBAUKVJEtVdQWbC6avDgwaqAYKZ/4MABdQ7Jli2bOo/nT5o0SblVqlRJxWnz5s1qn8qE4a5atSpOZVSvXl25sUrNVDkaTUZBFx6aDA2ridjozUyd7RIRERHGEeD777+PKzzYyM1Chv6YgbMgOHnypMrImfkT/qa7ec7XX3+tqp9YWDRt2lS1h7Rq1Ur5ZdWVWQiQrFmzqkKJhdHff/+N++67T7mzcZxhsaGe1K1bN66gSPhXo8lI6IpWTboiub2t2Dh+5swZlClTBtmzZ8e+fftw9uxZZMqUSVUFmT2jTKgcatSooX5v27ZNtYGw0ChbtqxyY+8ss6rJhNVMVCUsoJjpm7DwYYbP8DZs2ICAgABUrVpVKZRNmzYp//Xq1VN+9+zZo6rMGC/23iJsG6FyyZ07N0qUKIGLFy9i586d6nrly5dXfq6HXFv3ttLccXThoUlXJLfwuJfRhYcmPaCrrTQajUZz0+jCQ6PRaDQ3jS48NOkNm/FXkzQBxl+NRqPRaDQajUaj0Wg0Go1Go9FoNBqNRqPRaDQaTRqjxwlqNBrNdXC5XE9YLBbP9P0azS3idruXWq1Wz9RFGo1Gcw+jR3toNBrN9XEZfzWa28Fu/NVoNJp7Gi0+NBqNRqPRaDQaTZqgxYdGo9FoNBqNRqNJE/SYD41Go7kOqble2Q8//KAWn+TKx9y6du2KUqVKqcUmv/vuO7VAptVqVYtVciHLZ5991jgTasXkBQsWqPPoh0vjlytXTi1cyRWZuSgm3QnPJ+Y+F8bkopytW7eOW5XZ+5qEC13+73//Uwt1mvz888/YsWOHWqiTYfB8rvZMuDjnjBkzcOnSJbWf8JoM59FHH1WLdB49elTFkYtxmqs7m/5MzPOdTify5s2Ld999V11jwoQJ6to8j3+5Ee6bYRGuJP3ggw+qVaKXLVum4syw+Iz4rLjPa4wfP16Fy+fIVavr16+vVrrmfkoi8dRrumk0Go2gV1PQaDSa6xAaGlpWjNoOxm6KsnHjRkRERChDmFu1atWQI0cOZZRzxfzY2Ng4YXLixAm1an7lypXh5+enVvY/dOiQOo/Hq1Spgly5cqnV+XkuDW0a41w9/7333sMDDzygfvMcGt0XLlxQK/QXLVr0mmtSCHC1fhriDN9k8+bNapV+utEPV+EvWLCgistvv/2mwqUYaN68OV544QX1l3E4e/asEjkUHfzL1fwpDpo1a6Y2CiuGzfPpn2LjrbfeUmKFYTRo0EC5U1hR/PDavA7vmf4YRvXq1XHw4EFERUWp44cPH0bJkiVRr149FCpUCNu3b1fPieJq586d6r4ZZ8bdvJ8OHTqgSZMm6ncqcCAsLGyM8Vuj0WjuWVIlh9VoNBpNykKDmIb/yJEjVWuJr6+vcSR5ULDQyKdBbwoTCo5169YZPm6dAgUKKEFB4UJDftGiRejXrx/69++vWh0oOCgUunfvrloeCK/vvSXkRsd5HT4HPo8PP/wQX375JU6dOqWek91uR+HChZEvXz7lt0KFCqoVh+KMUMR89dVXOHnypNqn+OLxSpUqqX2NRqPRpB5afGg0Gk06hq0BNKJZK08BwX3W2C9fvjxeq0RyyZo1q/HLY+BHR0fH/U5IYm7emF2T2EpCYTFs2DA8//zzqqWidOnSCAoKUgKHrTYLFy7EkCFDVHexlIAtH+zKlSlTJtXFjM+FUGC8+eabquUlMDBQuRHe9xtvvKFajti9iiKFf9li8vbbb8d1P9NoNBpN6qLFh0aj0aRz2FJBY57jHtjKQKPZFA03ggKCooVwXMf8+fPjRAX/slWAcIxHnjx5lBFPwzwyMhJr1qxRx8iRI0dUtykKDvqhsGBrB5k2bRp69+6NkJAQfPvtt8qQpwgJDg7GK6+8okQSxQLDpRAxhcLtwGdSpEgRFT5FBQUQYRevUaNGqfEwCeH9mq0fhPFgC4lGo9Fo0g4tPjQajSYDQEOZBjaN7YYNG6quRTeCxj6NcXaB6tu3r+qeRBFhiodu3bqhZs2ahm+gbdu2qmsWw6afWbNmxZ3LwegcT8FjHOfx4osvxrUWcIA240SBQXEyc+ZMJUS4ff3116r1g4KpYsWK6hqMV0rCsSw9e/ZUAorxZpc0iiy2tlwPxlej0Wg0acv129Q1Go3mHkeM2VSb7YozQ9GYN1siMmfOrAxnGtA8xr+EBj0Na9MfYcsEjfqE57JFgOcmZljTL/1QeHiHlRgcv2GKBkL/bEHhudeD57FVhvEgFBrsHmW2TCQG75OtMmacE7tfwrB534R+GR/etwnjas62ReiH4XiPj+GAfG4Mm8fZbct7Rq/UQq6lZ7vSaDQa4fqlj0aj0dzjpKb40Nw7aPGh0Wg0HnS3K41Go9FoNBqNRpMmaPGh0Wg0Go1Go9Fo0gQtPjQajeb66HxSkxJ4phzTaDQajUaj0Wg0Go1Go9FoNBqNRqPRaDQajUaj0Wg0Go1Go9FoNBqNRqPRaDQajUaj0Wg0Go1Go9FoNBqNRqPRaDQajUaj0Wg0Go1Go9FoNBqNRqPRaDQajUajuQEW469Go9HE8euvv2a12WzF5WdZl8tVRv4Wt1qtxdxudx6LxRIk+5lly8S/4maXv5fFPVJ+R8nfi7IddTgcB+WcffJ7t2w7smXLdqply5Yx4leTUQgN9QOu5AV8y8It6cDtLgVYi8nvQnI0G5gW3GZacPtLkXJJSpVI2ecWJf7PyP5B8XMAVuyBy70LduzDiBERclyj0Wg09yBafGg09zBjxoypICLjCdmekd0KIhYyyW84nU6I6FB+RFCov7eKCA+1Sdhg2DExSn+ckW2+hD05KChofuvWrS/QUXOHCA3NDGfUg7D6Pisv/mFxyQ0/P6v8htrIbaYDT2kj/0hakMTgCc/pjBLHXXKNKfCx/oWw4ZvoS5N+kDwil6+vb035WUO2yvItl5HvlhUTrHgIlH35rG3q++ZGzPyDm/hxip8oOXZJ9vfL/m75vUH8rPfz89vYtm1bLUQ1mnsMLT40mnsEtmZIof+U/HxVjIV6Pj4+cDgcykBIiBgIcRuheBBDAf7+/kpAeG/0Q2PDNDhiY2OVwGDYJjzf3LzhPg0WhmO32y/I/jQJ54uOHTuuNbxoUoOQ3tVg9XkJbtdz8PXNCZdTRIa8a+N9x8F9pg/TXf5a/HyRN1NmZAsIgL/NBwGSjgJl85F3eMVuR4y892hjOx0ViUtRoi8YBt89X79FDFTDSI0Hj0sYyq/LuUFcvoYdkxEeft7jQZOaSP5QQETGg/INPyffYUP53nPS3cwjzLwgpTC/ffP7l3zjlFzjX7nWBDm8WPIAVlBoNJq7EC0+NJq7mLFjxzaQwj1MCveHuO8tCAgNChoWNACyZMmC/PnzI2/evMiRIweyZs1q+Lp9KEgiIiJw7tw5HD9+HGfOnEF0dLQyQMzNhHExhNEFid8Xcu6nXbt2PWsc1twKb7yRFTmyvCYP+h2x9PLIw40vNPhbGf0uZBVhUbdIEbQoUxa1ChZClXz5kTMw0PB4++yUd7/55An8e2A/Zu/ZjV1nTjNheoRHQlFCN+Jw/iel1QAMHr7Q46C5XURslBOB8aL87CT5Qz6zAiEhzCPMfELEiaqE4N+goCCVZ7BCgm78ZvmXfu0iQrmZFRGXLl1ClIhQ0435EL/zhN8+4T6PcRN/h8TpF9m+a9++/WHlQaPRZHi0+NBo7jLGjx/fWAyAUWIgVDNbI0xMQ4KGQ4kSJVCqVCllQNwpGDeKkT179qi/NEpYC+qNIURoKX8vce+na0STCQVHtsyhsFreEEvOVyxL44ABDUAxIh8oXgJvNGiIR0qXVa0Yd4q9585izIb1+GX9Whw8K1qTQsRbjNBIZdpwOnbC6X4bQ8NnGUc0yWTChAlPyTfUX76pmgnzBmLuBwQEqIqIQoUKIV++fGo/oUi4XZgPUZCcPHkSR44cwalTp8wumUp4eMM8wWgd+U/OC5M8YJ5xSKPRZEC0+NBo7gImTpyYU4yJT6SA7sJC3duo4G8W5sWLF0flypXvqNi4EYz74cOHsXnzZpw/f17F29voYY2rCJEz4u+9Dh06jDGcNd6EBD8tOfvnotoKUWDEIc+W+2Xy5Uf/Bx7Ec1WqwtcaX+ilJ/bL+w//dxF+XrcGsXY7VahxRFBCRAxUu2MqbI5XETbyhHFEk4Bff/21sYiNUf7+/tVo3PMbM2HewO8rd+7cKFu2rBIb/MbuJGwdOXDgAPbu3YuzIkIZP+88gHkC4yhCZKncyxuSD6w3Dmk0mgyCFh8aTQZmzJgxZaUg/s3Pz68OuzOYmIKjdOnSqFatmuoO4c3p06exePFiXLlyBbly5cIDDzyAwBTsWpNSsDZ0zZo1qruWd4uIUTPqlvscdunSpbCePXtyxq17m37BfcQgHyy5uo8kAMNRcNhRTgTHpy0fx6NlyhqOGYuImGiELZyPL5YvE71hdNEy8RVRYnduQayzE0aM2Gi43tOMHj06QPKFD+W7f51iw7s7FfMGGu9lypRBhQoVVKtGeiYyMhLbtm3Dvn37WPFgfvsK5gkiTFziPkQE1qC2bdte229Mo9GkO7T40GgyIBMnTiwtBsVfYlxU8BYdNDJy5syJ+vXrq79JwUJ8+/bt2LFjB2rWrImSJUvGq11Mb9CAYlw3btyo7tE0QBhnozvGx506dXpXOd5r9O0TCj+fgUpwmLXahvjs/0Az9G1yP/y8jfUMztZTJ9Htj9+x5tABwMerlt5H7tHuPAAbHkfY8C2G6z2F5At55PsYI+KiBb9xs5WDf/mtsDKiatWqapxGSsIWFVYSzJs3TwmbHj16qO5aKQ27aa1fvx4HDx5U+2aexb9G98zxsr3cuXPni+qARqNJl2jxodFkIMaOHZtDCtoJIjoeTig62GWCoiO5LRisUZwzZw5at25tuGQM2D98xYoVyuAxRQj/ioHldLlcr3bs2PE75Xi3069PR9isP8ovf2/RkUUMyy8efwpdqnNm1LuXs2KI9vxrKqZs2hi/SxZ/2+1L4bS0xvDhpw3XuxoRHYFidP8g+UIHdlsyYSsHx3cxXyhQoIDhmvKwi2RYWJiaVILXfPXVV1GvXj3jaOpAAbJq1So1gD1hZYQ8g89FBP1Pt4RoNOkTLT40mgzCb7/91k0K1B+lcLeaNZos6NltqkmTJsrIuBk429SsWbPw1FOcfTfjsX//fqxcuVI9A7MGlLWuYoxsF7dmnTt3Pq4c7zZCQ7PDFTMXPr6148Z0SHrwkWfwSasn8Hrd+h63NILT615x2OFn80HmBN370oLTIqLbTBiLJXv3xBchHBPidL6FweGfGy53JePGjXvDx8fnc1ZAmPkCf3NsF/MFzlyX2lB8DBo0CBcuXEgz8WHCmfOWLFmiWkW8RYggj8HZpVOnTuOUo0ajSTdo8aHRpHOmTZuWJTIycqafn18js1aTRga7Gdx///1qatwbcezYMfz3339qMKeJabDXqVNH9f/OqLC7B7tkmWNCvGo/3+jYseMXyvFuIaRvF9gsP0kC4AIrHjd5p51q18HPrZ8Re9tjfKU2TjEwP1+1AmM3bcRadn9iUSJuVYoWxViJB6fnvREO8X8q8jKsRjok+TPf+mQI644fw6NjfsLpy5cAcyA9xYjDvhHW2OYI+/iumiXtl19+ySt5wBwR3NW88wUK8EaNGqFgwYLKLS24k+LDhC0hy5cvv6YyQp7NYhEmj7/wwguSMDQaTXpAiw+NJh0zceLEik6nc5HVas3DQpWwVpPT5DZo0CCupu9GmOKDXRTMgpkwTHbJyMjig9D4WbBggeqK5W14yP5YEW1d74ruFyG9v4Sv36tXWztcyOYfgOmdu6FxMS44nbrQsI2IjsYXIjoGLl4o6ZDxSKQIcbpQQ0TIr63boELuPPHEhcleeV+1fvgWEREX2GfOcAWyZ8qEX+S8x8uWN1xuDpfEsedf0/DDymUiPIzxIAzf5bokEXkQYcPWeBwzNhMmTGgpAnuqw+Hw827t4IxVrEzw/sYTY8OGDZg0aZJq/XzooYfQokUL48itkdLig/e0e/du/Pzzz6pF9/nnn1fdSm8Er7106VIlRMzKCOaR4n5ZwmzWsWPHVcpRo9HcUdKmmkyj0dw0Y8eOfVwKzY1iSMQJDxbKDRs2VDWbyRUehLNasTDOJMYdC3Pv7UaGSkaAXUvYfYyDXGmEEdYGi/DoKAbayh9++CH9zi98I954wx8hfRbGEx7yt3ahIjjcKzhNhMe206fw2ISxKPjJh+g/f67xjJNINzYr1h89gspffArbgL549e/piFVC5Sr+4idHoDHLEtOfsV2IjFSLEN4qFDrfP9kakzt2hQ/EKKdh7vl25P1bVouA66Q8ZmAkX+gl3/Lfkr6V8ODGb/uRRx5B3bp1k/U9c+KGo0ePqjEaFCE9e/bEv//+axy9NZhHmfHhdqvs3LlTDVgfPny4WgOEawD99NNPuHz5suEjaZgnNm7cWLUImzBe8kwy+/j4rBw/fnw3w1mj0dxBMr7VodHchYwbN44rks+UTVXfsTBnN6vmzZtfdxarpGCrwJgxY1QY3tBAf+6559CyZUvDJeOzdu1aNZOXWfPJe5b7XCnGy4NiZEUpx4xCaKgPnDH/wNf3oTjhIe+sa916GP3UM8pmTy1OiRD43+x/MGfvXpy+cD7+eAoiRl1QpiB88ehjOCF+Q+bNgYtxTCiKDUP0RTGMP3+0VbyFDBce2I/Of/6BoxQcxs18+GhLvNfwPvX7dth66hQa//ANzkfJKzfjZLW64bS3xZAPfvc4ZCwmTpw4TNJzMFv4CA3rrFmzqnzhZqfKXrZsmcoTzAHbFJSsnOjQoYOq3LhZGCeuy8F43Ow4E+ZDbI2ZMWOGWuOD36xD0hIrEyiMuBjqzcJV1Tn7FiteKMi4MVyJ51udOnW6q8cBaTTpHS0+NJp0hgiPemIMLBLBEWDWItKQZveIWxEehLPCzJw5M84gN2EBz6l2n3jiCcPl7iChADG6YM0rVKhQiwceeCB+NXx6xS35c0if3+Hn+7R3i0fnWnUw5mkKj9TJvi+KETlm40a8+fefhksCxODl2hCfPNICL9euazh6OHThAjpPm4J/d++6VqwQOTenGKbftWiFNhUqGo7AppMn8NWaNVi4bzeCG9+Pbik0U9f206fQ8LtvcCFaBIglToDYAWdLhIVnqFWyx44dO8DPzy+Mhjqh8OBkExQeCSsVbgZO2vDDDz+ovMDooqTWBWrXrh2aNm16TZ6RGFyHx7u1g78pihjOjeDEET/++KOaxY7X4v1x0cN33nkHRYoUMXzdGhREnNHv4sWL6t4IryFC6xURWd8oB41Gk+Zo8aHRpCMmelYqXy4FZFmz+xBp1qxZsgaWJwULeBrkCaGhwbn/KUDuNjgdL7tsmMYTDaHo6OjBnTp1GqAc0jshvd+Fr99Ib+HxVJWq+L0dZ9hN+ax7x9mzeH7aH1hxYN+1rRdEDMogf398zWl8q1YzHBPnqBh7b8+ZhX8PHcApESTXNNHQOA0KxE9PtUGb8ldFSGqw9thRNPr+G8SY3xPvzekSS9evHsLCjnkc0zfjx49/WgT0FHN6bX63bF1ghQSFdUrAwdpsCeGsUYTjQChATKOdUFSwy9bChQuVuDdbFRITP4wj8zAe43gNLmTKcSCZM2c2fHj8TJ06Ff/8849qgcmfPz/eeOMNFC1a1PBx+zCOFCCcWtxsAZH7kEu7HpC84Pb6mmk0mltCiw+NJh0xduzYcWIkt/eu3eQK5ZUrV1b7twqNcBrjCWvLaRxUrFgRtWvXNlzuHliTO3v2bDUIlgaUYXg4xPB4rH379nMMb+mT/n3qwWJdKL8CaahLQkDh7Dmw7tXXkScok8dPCjFy6RJ8vnI5DkdEGC4JcDjRuU4dhDZ5AKUStLx9IOcGz50NV0wMahQrjj/adUDxBF1uZu3ZjcGLF2KliAAn07V3GnSJoPHzRbPSZfBX+9QbjvHp8qV4Z8ZfrPb2ONBYtjtmYsjwdN/fUPKEkvJnlRjxucwKCRr0jz76qJpON6WhwODmLTo4oPybb75RK42bQoPH2S0qT548ahyad95CwU+/HDR++vTpOJHC+GfLlg1du3ZFpUqV4nUV4zGzoiClYXewuXPnqvsivI7kDwfkXuqKwLon1oLRaNITWnxoNOkEMTKaSoHOriA+LCQpPLgwGAdPehsCtwL7U3MgZ8LCnde4W1s+CA0fjnehYUPjh4aTCLsVHTp0aCj7tz4qNrUJ6TNLIvuIRFy1EnAK3T87dsFjZcsZHm6fxYcOot+CeVgq4iDOKDeR6xbLnQePlyuPIQ80Q7YAY3C4sFTOe2P2TDUIPSY6Or6YoHEn+283ug8fPfRovJmuVov46D1vDhbu26vE1DXnCY1KlkLf+xrj/mIlEJRCNfqEobcZPxZTN3stSGixuERYPYVhI6Z7HNIn48aNm+Dv79/OHOfBvIEz1JUsSU2SutBo54xTmzZtUnkH8wu2wlL4UHQkF7Y6sMXkt99+U0KEcJX1l19+GdWrV1f7qQ3FEFdHN/NSthjFxsZ+2bFjx9eVg0ajSTO0+NBo0gkiPqZLgdiKNfZmzSMXCUuJ+folbFXzl1B8sIWF13jhhReUgS6GjiqUOeD0ev2tOViV/f7ZKpNUbSXvYcqUKaoFgn3Hk1phmdN9sstH1apVVR/2lIZx3bdvX1w85bm6xOho26VLlynKIb0R2qc53NZ/5JevMsrl+bWsWAnTRXwkNm3tzbBGBEDoooWYtXsnXBQ2CcOT61UsVBhjn3wa1fPHX6vj34MH0GnaHzgsouMasZIEr9Sth5EPt4gnJLhGyMAlizH030VwsxtRQmEtxxuVKoU36tTH4yK2UkqE/Cfxbz7mJ8SYrS+8B6fzXwwadr/sp0sh+ssvvzT08/ObLz8DaPhzY/dLCoDbrZC4EZs3b1atHeyGxW/5vvvuQ7du3eJaPm4VTvlNQcP8hvdTrlw5vPXWW2qwe2rCbl3MA71bQuW+Lkg86nfu3Hmn4U2j0aQBWnxoNOmA3377rboUhovEQM5mGhk01tlPmoXk7TJ//nwuVniNUKAwYMvH22+/rYyBUaNGxdUOMg4cNMqaSfbV5logrK2kIfLJJ5+o1hTGjSKkfPnyaprPKlWqqHNMxHhS12Z4PI/91M3wuFYJw6P4GDhwoFqLhOMyKEI4iJbdwVICtn6wjzrvlfE1ajyndujQoY3spz+jMyT4J/j6PE/RQTHgI++MwuPRMmUNDzcPxz08M3EcDpw9e61wkGuQTjVq4auWrZBF3onJWTE8e/79F6ZsWCciQc5LaPDyXON8RWIGsdxH7uzZ8W2rJ/B0hUqGo4ddZ8+gx4y/8B8HqCcWL0mDvZo+gCEPNodfwuO3AJ/BlI0bPK0f/K5crmj5+zAGD19ieElXjB8//mtJry/TcDahCLjdgdg3ggt3chA4v01+t5wRj60dKQXDZR6ya5e8d6F48eL43//+lyrdyLzh9XhvzAe4GS2hQyUvCDG8aDSaNECLD40mHTB27NjXxYgfZXatoKHMxcJo1KcEW7duVf2vaUh4Q4HBmWXYMuEtPhLWbvI8Hqc4YD9v9gE3+3Gb0A/Doxu7ZNBIMqe7TFhL6x0eW3bOnDkTLzxTgPFaDz74oGqd4ZoktwKvNWvWLDUjD+NhCKszInwqtWnT5pThLX3Qq1cWBPhslUgWkUgq47tozpzY9vrbyJSMmYO8OS/P87fNGzFi+VLPVLYJhYGEbfOxYdRjT+CVBLNWRdrt6PjHZPy5dcu1rSMGfiJGRrV6HM+IoGCqOh0ViS5Tp2D1wQOJt4zIewiQe+hcsza+ffQxWLwGze+X9NRr7mxM37VD1VAnvKZF4t5DxFE32RrdhuH98/p1eH7SePa58Tj4yd+Y2BAMCR/qcUg//PXXX0Hy/WyVb7E4vxWmY34DnBab301qwefPdTXYGkmh3rZtWzz88MPG0ZSDk2B88cUX6rtkBQan+OUaHakJu39xcDtbfJnX8P7k91p5xvXuioVINZoMQuKlikajSVPGjRs3SQrCZ1ko0sigcUGj+1an1k0I+1uzzzPD9oZGDVtY2NJwPfFxq/B63gLlVmAYFCKcJadXr14oVqyYcST5rFu3Tt0/W34YHwnPJSLk6fbt2ycxn+wdon/wA/LvTIkkm5hEhdrxQr2GauG8m2Xqjp14ZsJvcLk9C1R6kyNrVox4sDleFGPem8MRF9B5yu9YvH9v4q0YRN5FlSJFMfnpZ1FOhGtCOLaj4Y/fSdQTDC434X1JWqtXoiQmPdsORbNlNw4ARy5eROe/pmLJvr1wsuXH+3yeJ+lyStv2eLp8BcPx5uA4lcY/fItzYoSq+6NIctjnoGqtlmJlpyvjU/KEByXtz5R0qhYT5PfJ9S4aNGhg+EgaCggRL+pbTqpbJGG4FDQvvviiqoQgHBv26aefqtYJGudvvvnmbU94kRjM6zjF7+rVq9X33apVKzzzzDPqGOM/fvx41VJxvfjzPOZdrJxIWMGRGPS/ePFitcAiw+XmcDgi5Dk07tSp02bDm0ajSWVu/LVqNJpUZdKkSTYp/ArREDBhocjawJSA4bLQ5cwy7NbgvbGLVMIWBRrnFD+8PrtFmRv3vWtczTh6+0noz6xdTMqfaTBcLyz+pT8aJKpW/BZgf3Lv5yviyirPJPkjZtMKN/Ip4WEiUS7i1Y3tZiidIzsC/P3UO6ARH+Drh2eqVMXZPiE4927vOOHB1cdHrVqBoGGDUPTDcCw+uD9p4WEi6enq04zPP3t2w8UVzb2Fgzd0FxGx8vAhFPvoA9QXMfDtmlXqUGG514WdusIxYBCmtO+EfFmywl/Sj7+kp+ySfse1fhaty916a2BeSQeZVdo0Yy9/LZa82Lo15Ua3pxy55buI++CYfpM7LoLrWnCsE9fOuN5GI5ytotOnT1d5BLndyoLkwvtJSjBMnjxZTY97/PjxRONtbuyqyemBE5tGPDF4Pe8Ztox7ziz3nE05aDSaNCFtchmNRpMk//zzj/+5c+d2iZFelLWbLBApDFgTmJzavBtBg33kyJGJznbF7l0cy9G3b1+1zxpPdn/ifmLXZrewsLAwHDp0SC1MyC4ZibFjxw6Eh4cr4fD+++8nuUIxZ79hNwj2KU9qocPDhw+r/uE0qHr37q3ie7MwvqzxNFt0GK/o6Oh+HTt2HKYc0gv9+7wNX79PwFYDIu/ux7bt0b1m/BaKlOKD//5D79n/GNVQN1cc0Eh9sEQp1ClaVLWuOJ1u/LNzO7afOU3L0vCVTGiIiigY0OQBhDZpajimPDR4K476FDtOnvC0ejCNO50nYPMvIwn7suEtXTBu3LjXJJ1+4d0Vk60eHKOVHNiyYA6uTgo+D1YUeI/T4nkc73Ez3a4YN7aycIVydsmk/8cee+y6QoaTQLDbFf2zkkG+RdVV04T5Fr/564XB+JstNsmFY9U4mN7MC3j/cq1WHTp0+Fs5aDSaVOf2LRuNRnNb5M2b1yUF7HljV8FClQV6SkDjg2KGhW3CjcYFZ7O5fPlynJHCa1MEJQbdeZyYfxPDrEUl3r8TYoZxPT88dr1rJYeELSYMU575JWM3/eC0XpTIGTseLkR7piZNSY5fuoT8n4wU4SH2lhp7cfP1UHwn8/ftQfiiBfhg8SJ89N9itaK4HDB83ARiYLrE6B04ZybC/0u9dd8uSzqIcSVM25aL8k/SCfDOcTnhd3gzLX/8tjn2ijPIJbXRcPcWHoTnPf300+o48yDOlEdRcT1+//131S2SFROff/65qjDg4oFJwS5dDJfCg3DMGacP9oaigPFLGGfv7WaFB6G4MqGwMfZT/iPTaDRJosWHRnOHqVWrlkMKwaOm8c8CkYW+OR/+7cJwObsUDYqnnnoq3ta6dWu1kjG7c5gCgNfnlhje7kn5ITfrL7lh3So0dryvRYND/qavwebE6johL5+Lknj25S9XC09pGLy/j83z41agwLjRditIWvUxvoPU4IKkg+hYr7Eo/GvBCRw/ftUiTT+ckXTq9E635urjqQ2n8+W0uhQmbC3llNkchJ5UhQiFgve6H8xzWLmRGOwuxXEkbPngPXEWLa6knpT/lIYtSeYzJZLvXRGRl/4qIjSau5hbLHk0Gk1KMnbs2BEBAQHvs2A0a/nZBaFo0aLq9+1AUcG59Vnoexe6hMeyZ8+Ohx56SBkZrLXcvn07ypYtq4wB7xYHnkujfe/evaoGloPhCxcuHM8PoT9292BXJxohXAyN40oS88caUi5kxil4E7tXns8Zsw4cOKD8swvXrXS7YpcrXov3yHDkvqPkb9MOHTqsMbykD0JCysDiXCmRzKEMeKcTDUuUxH89XlLxTilOXL6EeqN/wKHTp/kiDNdkIPEpkjuPWniQ62/Ef6NX4Voew5YsxuYTxw2XZCL3/OGjLfFew6vdb1KS2bt34bHfxqj4qfv2FYPX7vgBg4e/aHhJN0ieUFLe+Sr5BnLxO+XG2v5HHnkkRdPC9eBMVOzyyG+H12e3r1deecU4epWJEyeqVlHOWHXq1Ck1xTb9JRyjsnLlSnz55ZfqO6Rg4fpCtWvXTrP7Yb41e/Zs1Z3LFEgiqPbLoQYS95MeXxqNJrVJmy9eo9Fcl3Hjxj0qBTBXWlarm7Mg5+JbnG73dmF4rGU0C1xveIz9rU2D3pztisZAQrFgYhrwZjwTg8fpj5iGU2IkNyzTUOBsVzcrPji9JgevmlP5MhwxQtaJe/2ePXumrxpvt9uCAX3nyYN5kIa+PDhkF+H23wsvo1LevIan2+eWxIfE5emq1TDl2ecMh+uz8MA+PDp+LGLZgpfca0g6SE3x0XvOLHywcP7VqXZVlzN3O4QNn+RxSF+MHz9+lqTXRyj6+Y2wSxRnd6JYTyt43e+++w7//vuvGivFb5YtF1zTx4QtMhwv9tJLL6mFSikoGjZsaBz1dNekO79DfsuM/6BBg67p8pXanDx5Uq35Y+ZtfJ4xMTETOnXq1F45aDSaNEGLD40mHTBp0qTMDodjgxTspVhQs3BkQc8uUQlno7pZIiIiMHz4cDUzjCkITMza1H79+qmWDNZyUqhwxWFOaWsW0iaM21dffaUGbbIrF6fopEHvDfe3bNmiWlF4fo8ePVR/7oRh0d+vv/6qFiHkiur0l1hYbPVgbSlFxK0MOOfgdy4sZt67Mdg8rGPHjgOVQ3pjQPBbYhV9CnYPImJ49n/oEQx6sLlnPwW4VfHxeMXK+Kt9R8Ph+szfvxctJ4xLN+KDCyZW+2oUjl44r7p3qc3pOg6bX3WEhaW/LnjC2LFjnw8MDPyJ3QYJuz1x8c1atVJnAoLrsWTJEjUQnd8xWyk5KYX3zFHMXzjmo1KlSkqceEPhwbV2CFtCuajonYAtwMxPzLzAaPnQg801mjQm9TrXajSaZNO2bdvLUqh/ysKQ0OhmTT1nqLpdGCZbN1jgJtx4jEY9uzaZhj9rJmmgs1sE/ybceA4NENNfwo3n8XpmeKxdTCwsunFjWPTPLTE//JuwxSa5sJsFxYd5Pu9ZDLmTIrp+UA7pkVj3L4ix00Ly7Mvz/nLlchwREam5db5ZvQpHz3ottsjna3V/nV6FB5FvbYKk121mvsD0y26PbMVMa9iSwQVB+V2zSyW7L3nDcSJsyWCLrTcHDx6ME//cOnfubBxJW06L0Da7XhLmLXa7fYnkfXOUg0ajSTO0+NBo0g9jxdDYYxaONJi5yBbHRNwONP4feOABtGnTRg0699444Jz9tAsVKpRkt6eMzKZNm+IJKxpx8vs7MYCOKIf0SHg4pwD6PM5Ilrifk3voO282XAlajzTJY+upUxi+ZLEScgo+21j7MVicP3oc0ift2rW7IkI53BTPTMcU1DTmk+rKmFowX2J+wcoCxmP37t2qVZXQjWuFsAWTedaePXuUO2E8GWe22tStWzfJabdTE3ZbS/jMGB+5j2HpruulRnMPoMWHRpNO6Nix43kxMl6WglypABbwLCBXrFihCs9bhYYBDXAOAk+40XjgAFH22eb1vP3zGKfCNDf6518OiqcxxDh5u5sba2U5dS9hmGzBoZu3H9OfGRb90C2xsLjdiqHF2lkaQmatMf+KuFstf4coh/TMzhqfi8W2IM5Ylr+/rluL79eu9uxrkk20fEM9pk1B5JUoJeQMRMU530DYh8eM/XRLp06dfhXj/WfW1BOKAC6+x66NaQ2/Q1N8MA7mjHyMC/MQzqDHNXvYlZKCg0ybNi2uAoD52Z2A3URZiWOKOFbISFw+7NChg6cvmEajSVPicmKNRpM+GDt27GB/f/8Qs/Bmgc/uDpwL3yw8bwa2aLAmkv3GTYFhQkOCxgzHUbBA5jgNDjjndXgsMXiM4fB4UqKAx824mgZLYiQ3LG4UD8kdcE5DgwaQ2ZpjXCNCtvoi8nYox/ROaO+icFrYXyWPPBzlxDaxmV2646FkLjSXFPfKmA+2FLWdNB5TNm642uoh6Rwx9i8wdPgbHof0z7fffpstS5YsS+QbqGIa8EzbHPtRoUIFtZ9WzJs3T43VMr9b8/vk5o35PdOdv9kla8CAAfGm5E0LEi4qyHxO8taF8vfRtm3bJn/hFI1Gk2Jo8aHRpEPGjRs3RgrHLmaLBw0NDgDn9LsJC/kbQeHBmWhY+5hQvNB4YKEcEhKC4sWLK38UH2ZBnV4w45kc8cHWk7lz56qWGS/DyC4G0KMdOnRYYHjLGIT2rQ03uOpeIA1zbgEiFud1fxGNihbz+LkFLsbE4Pnp0/DH9m2GSzIQA/KxcuUx47nkiY+dZ86g7bQp2HT0iKeb042Q28sVGIBfnnoaLcvEHzdwq3SeMhm/rVnlERyE6To29i/s2vc0Jk/OUP0Mx4wZk0vyhOU2m62MKarvlABhiwdbRrkKOvMVTlLBAefeFQ5FihRRA9M5s1Xjxo3TdIYuEwoPtsqYXVmZh0i+wNbPpuzSphw1Gk2ao8WHRpMOCQ0NtZYtW/Z3f3//1t4tIKw1fPDBB29KHJw4cQIffPCBGnBpFsLe0Eh/++231bS+H330EdatWxcv/JsRO4mFnxJQfDDsG63zQQOIa3p4Q4NIzn+qffv2fxpOGYvgXg/IC5krv+IerkXSwrh2HfBclaqGi8abGIcDLX8dgwW7d15t8eBfh2MBrH4tEBaWIWu8J06cmEcExwr5Pkt6t4BwHAXX4EgLOPMcu4BxpisOQufK5iRbtmxqcggTtj4ybqwM4PoeR48eZddSJUpSG+aVnBqYaxuZeZLR4rFW4tS0S5cukcpRo9HcEbT40GjSMb/99ttXUqC/YraA0AjnrFCc6z+t58hP77CGkzWdprFhiKYoMUQeEaPnP+WYUQkJqQaLcxGsluxwGV3YJE38r+kD+OjRlp59jWL/+fO4/6fvcOjcOaphjyOFR6x9HHz8O4vwuPkBROmISZMm+Ul+MF0EwMNmvkBjO0uWLGjWrNk1C/ulNCNGjMC2bdtUBQWva8K8yRvvSgv+pjBht6sCBQoYrqkDx4otWLBAdTM1W2IolmR/vOQDHSUuifcB1Wg0aYYWHxpNOmf8+PE9pBD9gQW9WcCzRrFy5cqoXr262r+XYRcQGhusYTWNDRpGDodjrzynxp07d77JZbbTKX2G54BvxCLYfKpKAvC4yd+iOXNibrceKJsrt8ftHmbo4kUImTPzquigAcw04XC+hyHDP/I43h1wbJgY1SGmACHMI6pWrRpvAcCUZujQoWoKcLYkJBfmW/wmub4Hx6+lFmvXrsX27dvjVUDwt+QF73To0OFT5ajRaO44WnxoNBkAESDFpQCfJwV4KbO7hdkKwv7UaT2IMz3A+9+4cSO2bt0aJzoIazljY2M/E2PjbcPp7iKkT5hYcgPiBAiR3y/Wa4AvHnscfqbhfQ+x/vhxPDX2Fxy6cE7EhnH/TBMu9zG4Hc0x5IPtHse7CxEg5SXtzxcDu6B3vkBDn12iChcurNxSGi40umzZMvWtebdwJAbjRX/du3dPta5hHHPCrl28dzM+RgXELqfT2SxdT62t0dyDaPGh0WQgxo0bF+br6zvAu7aTrSBcpbxJkyap3uUivcCF1latWnWNsSHP4pTsP/zcc89tVI53K4NCysDhnAubrZj89bjJs6AEG9miFd5p2Mjjdpdz7NIlPDP+Nyw/sN/TtcpEzWgV+xmGhr8je3d9NxsRIX1EgAyT78HCb4KwFYSVE/Xq1UsVEUJRwW6Of/zxhxprZbY2EMaBW+3atTlVsBoPkhpQdHD9DsbFzAdYESHXdsj+K5IPpN/FRDWaexgtPjSaDMYXX3yROUeOHGP9/f2fMAejE4oQFvKsXcyd++7rgkNjhq0cXDiQJDA2OJvVCx07dvxFOd4r9O3dGjbrb/IQgsTa9Li55a/8/26Tpgh/6BH4eLUK3S1sOHEcnX+fiC1Hj16dyYpQgNgdC2Dza4OwsAuG6z2BGOG+O3fu/Ebyhe6snOD3QihC+I2wm2bFihXjiYSUgOGz2yMrBBg2r8vB6E888USqjEvjvbHFk2v4EDMf4F9eX/LEcBE8wcpRo9GkS7T40GgyKD///HMhX1/f3/z8/O5P2O+brQA0NFLD2EhrOJaDfbm5qJn3vZg1nHK//UV0hBvO9yb9gl+BzfKRWGCBcSKEOByoV7w4vmj1JGoXLGQ4ZkxEXeLjpUswZNECXI6Ovjqug1B0OByrYHV3RFj41eW170EWLlzoI9/KEDHG35fNwvzAhBUUHJjOsWKcujujwHvYv3+/Eh1czDBhPiDYJS/o3759+xHKUaPRpGu0+NBoMjjTpk3LIgXy1yJCOrL7QUJjg1NhUoRwOs6MIkS4dgAXBjt48KC6H8PAUBjdqyLE/WURHRMMZw3p2/tx+NhGw2bNFdcdi8gzZM1wm0qVEfpgc1TOm884kL6h4Bizfh2GLV6A/WfOeASHUdOt/qqWjthpsOMFhIef9RzQmPz666/P+Pr6fizffRHvCgrCvCEoKAjlypVDyZIlVWtFeiIyMlKtUcQWjpiYmLi8y6h0MKfO5ZiONzp37jxHHdRoNBkC9g/V085p0hxJdq9IIfKNsatJIcaPH/+0PNtPRIgU9e56QWhscOAn59nnWhnpqWsW43ro0CFlaJzjFKmCt+Dgb24iOP4QQ+Sdrl27HjIOaRIj9N28cPmPhNXSWe17CVL1W7bKBQvh5br10K5yVeQWIzS9sO74MXy5Yhkmb9mMS1FR8btVEU/XqlNyD70wbMS91c3uFvn222+DsmTJ0lsE6Fsi3rOxksI7b6DA5z4rKrgwoLk4YFpVVvD753fPPIBrc1B48HunYDbhviE4zkh8h1++fHlUz5494ysqzU3BChx5xl8buxpNmqHFh+aOIMnuJSlMvjd2NSnM6NGjA0RodJeCpbcU2EUTGhv8TYODxgUHqxcqVEiJEnbJ8C7wUwMaGmfOnFGGBrtS0dAgNC68YdyMOM8U4TSwY8eOq9QBzc0R0rsaLLaB8taflIdqERVqHDDgvjzn/Nmz46HSZfBsxcpoUrwEsgUEGB5SB6ekv/0XzmPa9m34S7Zlhw/DaY+N37pB+JtuDscJWDASVxzf4cMPLxlHNTfJpEmTbJIftJfvPFiESEW6JWwVIcwfCL9D5gsUI8wr+JcTW7Aig8cSfrcJYTjMf3gNEQxqHQ5+//zLffM6CcNhPmTmAeJntfwd0qFDh7+Mw5oUQJ7ri/KcvzN2NZo0Q4sPzR1Bkp0WH2nIhAkTmktB86b8bCFixCehGCHcNw0Bdm3iTDk0NGh4cGMXDW6sfaRRwI3+eA5bVRgm/3IQPAUFN3afioiIwMWLF5XxweM0KhIzWExDRsI5ImH+KttXeorMFCb4zXzwyfSiZP09YLMWp+iQF2gc9IJuFCXyfrP4B6Bs7tyomi8fSubMhWIiUkrkyIlcgUEI9PVBZjFCA3184SvvL0rEQ5S85yuyXZJ0cEze+wERGFz4b9fZM2qg+AlJE7ExMZ7ryDnxhAYxxYbdzr5i80SlfIFhI6YbRzUpjIiRbPLtPyPfWw/Z6vn7+1v5nXrnBwnhMTP/SPjXxKzE4F/v3yb87X2O+f1L/mGXv1wU9Af5O7Vdu3ZXPD40KY28Xy0+NHeEVBcfXGWUg0U5JR5rOXg5GjXs8sFp+BIuOEQDhoPK+JdTBN4sM2fOVP1ECc+vW7eu+n2rMKy5c+cqoylnzpx4+umnVfxvB9b4/vPPPypMGnUMk83diTFjxgw10I5w8aimTZuq3xkdSQdafNxBxo0bx4+rvWwtRECUpSFAQ4NbUllCYu6mm7dRQRLue8NjXoZGjISxUpwnyu8/nn/++RMeX5o0ITg4D6x4Sra2stcQvj5BagV1Gp3XKxp47HrHiUoC8s910oIkAs/GsFzO/XLd2bBw9i6/5Rl9JfKMzC+//JJXvs8GsjWX3VqyVfDz88ueMA8w8wyTxPIDfuvEdONf+rPb7adld6f8XiN/50qZv7Jr16563E4akpbiY+nSpcoWZOUV3z//0vZhaxpZuHAhtmzZoiq0eJwta08++WSqrGHFCrHx48crG4yteM8++2yaTlM/f/58bNu2Tf2uVq2amib/XiNVxQenxJw4caLKfFiD2qJFC5Wo5s2bh6NHj6pMiANhOQ84f8+ePVu9FCZKvoxHHnnECCn5MEFxOk7y4IMPqu124Mfw+++/q0SaN29evPjii7ctPnbv3k3jT4WZPXt2vPDCC0lOSfjbb79hx44d6nf9+vXRqlUr9TujI+lAi490xq+//lpYvtUK8m64SERTeT+l5XcOcctkFgjmZsI0TBHhbVgQupHo6GinuEXITxoaNDIWy7ENsm1v27btZfrRpDNCQwPgjK4Aq6U6XJYHxESpA4stD9yu7GIReCxJpgGvdBD323j/CvVT/rHKxsHvLlekeLwAN/aKv8VybDmszu0IG3FA+ddkGCQPsEyaNIk1hzklDwiSb9xPDFn/EydOcB2iLVLeT5JvnM1bsZJ/RMnvM/K964qFdEZaio9Zs2bh33//VaKCsIK5Vq1aaN26tep+++OPP6rWcZYdFLT+/v54/vnnUaBAAeU/JeH4olGjRsVVAL/66qtpKj5Onz6tegUQTo9vCrB7iVQVH5z3WwwalZBolHBjt438+fOjdOnSqFChghIl7Kbx9ddfqwTIGTcYJSZCdtt4/fXXld+///5brWDKBMuN0CBimBwcRwHDxOMtPh566CG1uNKECRNUqwu577770KxZMzVdHxdH4mw6ZpgUSQyTrTJt2rRRfeBN8cF7YCLlB3Hy5EkVFuPJa3fr1k0JEiamKVOmqPtmeEzYDJMb/T3zzDOq9SSh+KCgYcvHX3/9pRZM4rV4PkUYwzXjZ4oP3su0adPU4Fy6mx8s/VPE8GPmgGIKvG+//VYdpzvjwY+O13zttddUC5PZqsNzzTjzmT7wwANKuDHc1ECenRYfGRR5d5bJkydb8+TJY1m0aNEqSS8fittkOeQKCwtjfpJqeYomnREaygzCKpm3RawEyg0Xtm1zY9IkZvo6HdxjDBgwYIrkB0skH/jUcNKkY+6E+KCNV7ZsWWzfvl3ZHT169MDq1avVivmc/pl2FRetpD9TfNDmom1FG9G0h0x7jfYkbSv+pe3ENWfYykK7hxvD43W41axZE4899pjqBvz5558r/7SxaNuJcFZ+ubGiuXPnzkoU0I6iDUnbifaRadfx2gzz8ccfV+EybgyT55v3wXMJf7OXD+1U2l+0KXnPpFGjRmpNHPayoTvtO4ZNaBsTzkjXrl07db0PP/xQjZeizchWIU7QYMab+7T9aEfyXNpyjCvtWbawMI60PXkvvAbtO84kRxjnDh06qGeRFtgGCsbvFIeG9v33348qVaoo45c3ygfLl8xuWEwg69atU4sf0R8fHl8A/7Llg8KDYTChcUAsW0k4JSBfBEUMjX365YPkA6OBT7FAVckHS2Gxfv16lcAoct566y0VF64b8N133+Hs2bPqZfLlszsTHz7jxoTJVhtOTcprM0zCREdBQ/+MP48xDlSujM+XX36prk1lz4T73HPPqfjyI2McaezzHpgoGD7jzoTPrmErVqxQHyYTC0XPe++9p54JhQwTGqE7w6NQM1uO2LWMQoEC7dSpUyo+vA4/RD4T3j/98SPktfmRUsTww54zZ46KF+NLwcVnzI+Ox1kjQaGVikyXAmqd8VuTgZD3BhEf7jFjxrjku3lJnGhsbF68eLE2Nu81+M4XL3Zh7VqX/HWq3xQfkkY09x6SH7ST8uaQ5AUrDCdNOiY0NLSWvK/Hjd1UhbYdbTLaI7Shrly5omwWCo0DBzyNn6wYpn3GCQlol7BrPv198803yi6jGytFeT7tIZ5Ld9o8tO0ocChiaPNVqlQJb7/9Nh5++GFllFNIUMjQLuJxVmbTBqNtxPDYM4dd4lkxTTuVIoE2IW1E2qjFixdXFeYUETyH8WI4NOjZJZ6/afTTPyvOaVM2b95c3RsNfHb1ypcvnzp/586dSlCZFdMUYxQjdKftymvTH+Ndo0YNZZPRjdegP1OA0aaj+DFtP8aJ0Pbkc6Y9SxgfhsPnxI3XoE3Oa9Dm47PiM+D10orUqdYW+FK///579O/fHyNHjlQPlf373n//fdWPj1CM8GGZD4zGvQkfLMPgxn6Cw4cPV4JhyZIlKkHQMOeD4stIDJ7HREBFyr988V988UWcOOC16YdQADBh8uU2btxYJVYmcIoKM3z+pYApX768SvQUReb5hImIYRK6m/dkJlDC4/SXGBQvxBQKTKxmAksIEw6vwY0CgfFiXJlAGXduTFDecadKfvTRR9XHR/98BqxVoMDj++Dz5DF+9ByPMnTo0LgVZDUajUaj0WhuF9ottD9YaUp7h0Y4xwbTEKaA8LYDCe0307YirDilDUN7jQa+aa+Zdh1huLSdWNHL61FM0PbjtShWeJzwGMUIWwUoDFhpSzfCsGiLsfcIbdhJkyYpYcKKWYoNM4yE0N6iPcZ7MY170xa7HhRevXr1UhXErORm5TfP41gYtqiwZwyvyc18hlws1Jypks+N7rSP2eOH9px5L4THGzRogD59+qBt27aqBYitJAxv+fLlqvKcPYfSilQTH7whGrc05qmwqCgHDx6sxAe7O/HF8sbZ144viPBhs+sUHzhFRu/evdV5dOcLJFS6n3zyiXpIDJeJg5vZCmImOBr9bFF46qmn4saUMNF9/PHHqjXhzTffVGqW12ILwEcffaTGV7AbEhU6FSUTpRkeN17HhL+93RmXd955R6lLwmY6JqSxY8eqfbrzOD+YhOfyGlT4bHrjh8Z7HDRokIorj5lxoF8Kj549eyr/9Lt48WL1PEaPHq3ug600VNFsyWBi874OzzWhG8fYUNBNnjyZAwzVvVNBM1FTjPC5azTXQ0SySwRrtLGr0WjuYaTcdVy4cMGYykyjuYq3PcKNRjI31srTxmnYsKGyaVjxavqhOw152mvs3cEw2OXctAE5RpitKTT0aTvS3mO3c1a2svJ0wIAByo5khSrtPmJ2z/KOi2mkm7aWeW3Ghz1t+Jf706dPx6effqp6zVAEMa60NU3D3zyX9paJd5imCPF247mEvVTYwkN7jLYoJxtipT1tZdqjFCfE+/kkFW/i/bzpxnD4TCimOBZ7zJgx6n7MYQq09yjk0opUn+1Ko0kMSXZ3/ZgPyWhmiuh91NjVZFAkrc6TtPqQsXtbSJrgzBLHJV2kn1X9NDeNpIlDkiaKGbvJQt59M3nv84xdTQZF3v1oeffdjd0MjaRJPdWu5o6Qai0fGo0GukXg7iAl3yMre6I8PzUZmJt+h2Lkxe9Posmo6JYdjeY20eJDo9FoNBqNRqPRpAlafGjuCBbB+Km5SS7GxOB0ZKTazl+5EtfvM70QabfjTNTV+DmNfq43C+/rnJxv3mtkrGfaQU3KEREdHfd8L0RfgSPBu4p1OuOOe7bLiDH6KBP6N9+1eTza6HPMVc65H//8+BvTB7kcezVNMx66L3Dy4Ls4dyVKPTe+h0vyHK8Hv0W+09TGTAOa9I0uhzV3Co75yG/81mjSDEl3EVar1WN53KW4XK6pkrc/ZeymGM9MGIspG9ZzOg5ULVwYS3r0RNbUnRb5huw+exbPThyLjYcPq3jJC+YD4DRw6m+mwEB8/WRrdK7mmZAhOdCoavj9t9h54rgKr88DzTD84bQfQiNpdYak1RSZjlLSBCdR3yfpIrfHJe3ZfPIkHvt1NA6fPSPvyoYASTsxDifcTjEY5V1llnf1V+dueKBESczYtQNPjP1VjonBSjtFjMpHK1TCzC7dVFi9Zs/EyIXzOSWN2ocIxG+ebYeetevik+X/4X/TpgJ+XFRM0gMXGvQWyhJmmcJFsO2Nt/H6jL/w7fKl6hp1ixfHwudfRJAZZjpE0sQOSRMVjN1kIefcL38WevZuj1ErluOtGX/CzW9MvrdAeYdXYkR48PnKe7yvdDn83bmryheiRAS+O+sfjFm3Blfk/czu/iIeLlXaCCnl+GzFMgxftBAnJV0NffxJ9G3C2737kPf4jbz7V4zdDI3kR4GSF2UzdjWaNEOrXo0mlUgt8fHsxHH43RAf1UV8LO7+UpLiY4WIgc/ECNwtBkGuoExoX7U61h47iuUH9sv5Fgx76FE8XLqM8rv++DH8tHYNNp48gSgxUjJLmLULFkT3WnVQMY9ntrnE2HrqJGp/8wWi7R7j9ekqVfHDU22QIyAAq44eweO/joHT7ULp3HkwUsTDfcWKq/PWHz+On9etxlr5G+2wI7fE776ixfBC7TrInzmLqlXff/48flizGh8snIeRjz+F/zVqhF83bMDUbVtxIOI8nzGyBwahUZGieKN+QxTIkvILJN1t4qPHtD/w08rlShiWzJUb793XGA3k+bFWPMDHF4G+PvCRtFU0W3b8LeLjyXG/qZlTysr7O3rpohi5sfin6/OoIGmi6pefIeLKFVTNXwCbJN1QfHz7TFu8JOLjUxET7/wp4sPHBzkzZ8bm195CwSTez9GLF7HyyCG0nTAOzcuUxSwRP8sPH5J3vwpbTp8So9mOQBExlfPkkbDroV6RIsaZd4Y7KT4uicgo89lHOCnPjDxdqYr6Zopnz65aHbP5B8inbUF2+f7YGtJ5ymRsEgEfI8JR0h1K58yJCnnz4afWbZBLvp3Fkhf8umEddp49iyv2WDnXqr6/B0qWxMvyHgNFBDJveFXEjl3eQ6UCBVGnUCH8JnlQHnmvQ5o9hGH/LsKcXbtwIcYzPKpQ1qwomj0HRj32OGoVLKTcvJmzZzf6zp0lDwUoJ3H58amnVfy6TJ2Mo+cvKMtkcLNH0KJsWXSb+ju2HD2KPJz1qF4DTJFvf4PEJ3emTKoyo0O1auLdY8os3L8Po0Vk7TxzRrW8ZZI0U0XCf1XOq14gZVbKvpvEh0Zzp9DiQ6NJJe60+PjfzL/xyWKxdcR4KCKGZN+mD2DpoQNiNKyTL9+qhMKk9h3RvGRp1Pn2K+wV49FXDJeedeqiZdly+H3rZoxZtxZOMUialimH+d16wMZWjQT8KnHp8vtEVWvtJ4bmjjf/hxI5chhHr+XoxQg0/el77D11ClabD1pXqoxHRAB9s3oV1h09rGrXO4rR86sYse0nTcCMbVswUoyYl+vUw4Ojf8DCnTsQKIbH+GfaoYQYUm/+PR15Zb+aGEWv1a0nRlegcaWU4W4TH+T7tasx4t/F2CsGJ2vKVasGN0kTbKX6pOXjeFEM2r937RTx8SucYvC+KOLuiojE31atxEMVK6Nsrlz4csli1C5REs1LlUb4ogWqNeMa8aFaPgQxBuVhen4Tue5Aea+h9zfDjyJ6X/5jMrrIO/5C3EavX4vXmKZEDPV+oBleFfeBC+fjuIifinnz4vkatVE5Xz4joLTnTooPciE6Gu/N/gdTtmzGhchIcZHnym+az1e2yoUKY/JzHZSImCLfT7+5c3BSnp1VBCdbJCg2H5J31lsEwN9izPv7+aNJiRIi/otj/r49+Em+e5d8hyVy58YmEY0bRbzw24sVN8L1qgoHBaFzrToIe7A5ZouYGDB/LtaIYCQdatTE05JGmhQrjjzybSZkwuZNaC/5GONao3AR/PdCTyUW6n73FfadPq3S4q/PPodO1aqj/ndfY+XBA8qtaI6c6NOkKabv2IGZIoyZ3tj6u+LFVzB48QIMnzdXid0wEURdqtdE33mzcTYqCjVEHHepWRsVU2ARNS0+NJrbR4/50GgyMKzhzORrGHcJ2Hv+nGrdYAH9ZIUKYryLQdiilQiDXMrIJL5WG7afOS3C47gSKQ63C9+vWYXHfxujDITcmTMjX/Yc2Hf+vGrFSIwq+fLD11hDJlYMiB/XrVG/yTExeIp9NAKWfr2RL3wopm3fhs0iOvaePKWMiVJi3PwuRhIN3c8eayVGkNyLzapqY3nuhLbP4fLAIUp4kGkdOiO4+cOokDsPOk6ZhGqjPsXi3bswWQTVx2IIbzslhosmSTjG42cx7K/YHehcvQa2vvkO3MM/hGPoCAwxurRxbM3/Zv2tao99vcSmW/7r07gp/EWczN2zC1+y9UTe+6v16iM/WzQk7SSKpLUccs7Wd3rBHT7y6vbhp0p4kB61asMucWANOGvaX61bH7907IpmIkopTJiGRq9agVmSfj7+bwlmyjv3kjH3FFtOncS4TRtQXr6BEHl+9iHhcA/7EMeDQ1BdRAUrJbbIt9pnzizV+vFY2XKqBYCGPmsb7xexyMoFXxEQZXPlxiX5ZjfL98/nPHLpEpy4fBl+7C4pRMba1bgc5jMKCSNIwtry+ls48H5fDBYjn8ceLVMWBbNmVceZDtgS1qZipUSFR0Jccg6v55S/dsmrkkSO/SDp4xXJC8Y92w5Z5N54r/vOnsOhiAgMa/4Ivm7TFk3l/kZJ2izx8QcYv34d5uzYjg//W4wlbO3VaDTpAi0+NJqMihTY644ehU/fXrD0ec+z9X4Xlr7vY5YYhz8++TTqFi+pjL8vlvwLy3tvoeCHw3Ei8rJHlAgxTgfqFy6CrmLsISZG9e33F4OyeI6cyrhj/+2Tp8+gR81ayl9isDvDgudfQM7AILmWE0MXzocl2BOnQiI4Dp0TESTunWvUxFMVKuKhkqXwfN26qoVjtxhSQYNDUVSMy8Y/fIsYMY79bD4YIYZwoSxcEuMqJyXeTX/6DiMWLcC6w4dUa8kfHTujWbnyctSCc1FROH7Z0xVFkzjZxGDjYOC3pk/DwHlzUOnzj5Bz+GD1/ENkn8YcWyTea9QE5UQY2g2RSjhQuVLefGhbpZp6d0xXVQsWQseq1a8/iFnCpAFb6ZMPr6ZTM63276vGoHhDY7TnX9PQ/feJmL93tzJgf376Wbwpwodihy0oBy6cZw20cca9RUn5Nqfv3IFe8g7fmzkDvgNDUOjDcFT4/BNsOHJYvZdsmbMg2Bhzwe/Zz0fEhDwvGvjPTRiLFr/+jD3nzuIDEXLHxXBnq0kWf38RHpfwz86dqgsUKweYS7CrVhxyPr/zhBUe9JGZAofpRb7fYfKNMj7b2YqRCGVy5ZJLSlqTja0qvpKH5RsyULVSqHFiiSGi9OGfvpd7Ha62S5JXMC08XKYMimXPjk5TJuH1v/7A4r17VEvvr8+0U611DM8VE4u9588aAWk0mjuNV66i0aQzQl/NjOgsOaXQCZRSJkBKQT8xjOyyHw2H9YoYQBcwYoSUnOmT1Op2xTEWpy+LgPA2CrygsVAlXz7M3bsXM3duR00xEJuXKqO6qxy8cAE1vx6Fc+yqIf6WvNAzbgwG2UWxIWGz/z+7UBXJmk0K8uSPR6SxuufsWTEiItWYDQqJotmzobCEkxgHzp/HkYsRyi9rZ2lY5Qq6/vp7nAGLY0EuGf3LGc+iEsekrnG73I3drsgpEXNHxPC8yBmSxI5njTbHeeTPnNnwAWUMsqadA5vzixgsnyePctvM8R1iiJbKlVulj0MRF7CPXbiEsuKnoPjle91z5kyS6ZSwG1/NAgU9NfMJoKBheqSopCBhDXs+iRtr6+MZxHeAO93tymSvCIiT8i2zOxSfCYUBDfsAirQE8J3x3Um81ViP8iIu+fz3nT+Hw5IO+Hz5DbHLpPJr5BFV8+dXLaTrjh/jPSgxw3fGvwnhd3kw4rxKTxS6fFeJvVtC6bjh+HFERF9B9sBAVMtfALskvRyXdMPrckwRhWfD77/xdLuSNDirx0soJmmUIonhVs6XH4Fe8aCw5vg2il2mGd5f3kyZlZBOKeQZ3PluV/36lZDnURg2SynAWUGUXB6JWFZRc9nlLz/oi2LdsWw8CIt7hzzsA3BYDiE8XCswTbpAiw/NneVVERh5st4Pl6WN7D0ohU5RVftK40IKj7iN8K9KsfIPj5sbizEXN6dYSfgXVkxFLObc6Yw2tcRHcmEB3PWPySJAdsBhj2WfKE/Ntr8/imTPjq8fb43HypUzfGuS4m4VH5pbJ72Ij7sdVoLU/PoLbDqwT4mP6S+9ilaqpfPOkabiIzg4D2zoIMqwtdx/I/j6epSWyymbUS4mFxvLVdlYjjqcJ0SUzJMC4TdYfecjLMwzmEejSSOUKafRpCkh7z8Dq62fZITVlXhIqssGM0kpcNRfU4AQb+FBYzoxTAHjcu6F2zIS1qM/I2xMmq44fqfFhyZl0OJDkxAtPu5dUl18hARL+YiBsPlUUuUft4R4u9tsUtRZ1MbWK5aUEkfV8pPQnyoTveE+3e2cqtAyXlTJYAz5cLdxVKNJNRKkRI0mlej7fn3JTL+Hr09l1V/cW0wwcxQBEhgYiHpFiuLBkiVxf/GSqh8vZy7K4uenMlZvLsfGqub645cuqcHJC/bvw7JDB3FB9pXwSNhvmE3zDgf7DbyCIeF/Ga6pihYfdwdafGgSosXHvUuqiI/QPmXhtP4MP58G15SPrJxzu1AoR07VfbZjtWqonDf/TU0rzsUoD0dcwNw9uzFx82YsO3wQdq4Lw3LRu2xluel02uX6g2HzH65bRDSphRYfmtQjNNQKR2wf+FgGSFLzj6uBIZLBZs2USc1qw5mMKDRSilORkRizfi0+WbYUxy+cj1/jw7/cnK6vEBn9Hj75JNUWOhRD83P545nO5y7l/PnzJYOCgs74+/vfzSO9F4mx8Zrx+7aQNMHpf2bLlvRcxJqMwL6bFaTy7uvIn589e3cnFy9eLOzr6xsVGBh4znC6G5ko736Q8fv2GBD8ohRII2G1Zo3XA0DKxyxBQVI+NsA7DRupsU6pwdJDBxG2cB7m7tp1tbeACYWJ07kETktXDB2qpwrTpChafGhSB9V0bPlVfgXE1eIYzcAviNj48NEWKb4eQ2Jw6sbBixZg2OKFqv9wXDctQ4RYXc53XYPDP/Y4am6WAQMGrLVYLCPCwsImGU4ajeYeRfKDKZIfLJH84FPDSZMYfftWhw9mSRmUL65SjuWjlFctKlTE148/laIVcsmB68G8/tefOHHpYvyeAxQhsfZf4OPfQ7eEaFIKLT40KUvfvgVgc8+WzKsKM1JfH1847Hb4Wi348omn8EItVv7dGWbt3oX2k8bjwpUr8OGaFi4nLDZfyfAdx9x2dwsMH77J8KpJJlp8aDQaEy0+bsA77wQiyH8c/H2fAodZmEhZ2fv+BzC8+SOiR1LHLLsYGYWTJ44jT548yM41WZKAM5Y9Oe4XbD561CM8iKey7gpcjs4YPGKKx1GjuXXuPvHRq1dB+Pl8C5slZ7x+k2417dx82F0/pPj0rG63Bf3fLw2bX0fAPgthH6wwjtw8nq5KL8KKtvKxs4uGXTKm/hg6YpHHQzqmX59HYbVMl3j7xD17h0Otgju6dRs17SE5eDECny1fhiWHDiLa4US53HnQpVo1tCxTBj6cjeMW4dSc03Zsxx/btmHXubMI8vVBs5Kl0bVaDZTMcbUWKXTBPAyaPwdWHz9JFvIf46oG3Tlfx9DhXxreNMlAiw+NRmOixcd16NOnLHyt/0kZmSeutUPKx1pFi+LvTt2u27Xq0mXPKvZZbqH71aWoKKxasRInjx9Ta6tw2uxs2bOjfv36yJUrl+HrWiZv3YJOkyd4VrU3ewz4+ko5GfsTBof38DikIiEhZWBxd4XbWV+uHwiXO0Is1v/gwI8YPjz+4kDXI6RvmNiEzRFrj4LL0gWW2CD4Bvyi7ik25kcMGfGT4fP6hAR/DT/fqhLOSbH12t6xVqB+75WCT2A7uJybMXjYdLEZfeCK+RS+fvURE3tO7rGjPJ90v9ru3Sc+OP+1xbUMPrb8YrRHyPcaKneZRf6+IYIkL6xiZMbGvIChH/yo/IeEVIDV1VYs0DLixyVf5h44Lb8hPHyfvFQ/uGL7yEstLR/cPjm+Rz6GZnBbYiXMSRg8fD76BzeSL3qkWNb1VYZisSyAw7UIg4cOkd9e6sdAhRn9ONzW5pIJZZUP6oSENUPCWojg4HzwwTjxxSlnJSzrXjgd45EjzzC8+26qjU1IEfr1aQdf2zg4XZ5cSgx6zsM+p2t3NCxaTDmR4PlzEb5w/tXMzMTlRMGcuTG7UxdUzpvPcEw+f2zfpla8jubCU95hKxEkL/++pvj4oUfgYxw7eOE8Gnz/jRqwbpM04eTUhVyIy+4IwZDwocqT5oZo8aHRaEy0+EiC/n1qSYH+r5TrQXEVc04nvm7dBi/XruvZT4QDR49j7epViI68rIy1TCI+KBry5UteGbl33z6sXL5CWXoJW1RY6ZYlS1Y0aNQQuXPmNFzjE+2w4+Exo7Fk756rrSCqG5ZjBnz8WqeKAa6mF3YvEkO/IhycUtj1N6yYqISDj605p4pHZOQoKaffVP779Ssmx9uJ7VZV7pNKaROsMeMQNvKEOt6/73j4+jwnouES7OLH151F4r5JVTjGxoaK7TVI7LIgOO3PyVOpJQ8qu+ofDstBudmpGDx4rSec4CUSp/sQYz8mx8SudDcS/zFiNf6BoeFzlB9CG9Tqkvigsuw5JG4bYRe7joKJ13HZB8HfNy+uxK6Ua8XAx9IUTvcEERJ/o+/7LSReD8i5BdULc7vPSFQWiVj6U4yTuuLvU3kG9Qxbc6X8nSPxH4ABwe/C5lNZ7JdzcGI0bK7X4OeXSeK6QeL2sVyXldp94e9TVp7DcbEpB+LiRV+JSxd1z7D4yf0ck3jOkniKgZb6JLAA7yLUh+aOFiP/L3k5FAJdxMLkSkxyzNpRiYD+wUsR4LNNEu2zIjg+lcT9hRiuPZAlYC8G9PldAmD1xCNiGHeW8/rD6pbUahknT629vNh5kqH8Crftong7HZehQBKL233K2IlPSHAHWJwxsPr8Ln6uiEgKVS/e13eBHDsDq7OUJLqj4tOt4ul2nxaBckYSybUiJj3Rr/d98tH/IkIqTnjkCsqEda++EU947Dh9Gt+tXW28mwRYrDgTfQU7uSjZTRIlGdTozVuuFR5EPUeo686RjNikWPYc2PrG22oRLCfXwCDM6Gy2IRjQr7PHQZMcrFZrjPFTo9Hc23iNmtYo+vQpKWXQAimL4oSHjzj81eX5JIXHoeMn8ce0aVi2eCFir3gWhmSrRVRUFObNm4fp06cjgivTJ8EVux0HLpxHjoIF0PrJJ5A7Vy6xU43WFgPatpcvX8KcWbMw459/cPbctXMEBPj44t8eL+HZatXF9rV7HNkS4ufTCo6YMbKXSGF+m9jQTARGRZbbYnuNFZHRCoPCf8WQ4Q9h4BArgvtblPBgF7aQPvMkkgekkP+fxORbsfGmixE9CL6Zj4tNZUzuEP++E+DCG2/4wxX7pdhab0gYxWGNfVdsmRXygPrJi1qDkL69Db/iWyJlQV6x3bgS7k9wWzoiwH+22JKz1aLI/YMXSnzE0HC/CbfzK7E/Z8oJQ5DJ/wRCen8rL9AmaaC1iITO8LWJvYkOYnccgdV3icT3XbEF+0u4D8NmlXOdH0g4nRAY8IfET8SHO0qufdoQHrRrLkjsKWis8vthcesmjh2R1X1U4rVKwuks9xQudmo9OGOfgs0ySK7VHi7rVJw70wu+lgixfUfIPf0jtu8ACasygsSuDQk+KgKqCG83NUn5hHOnMVs+fH3yy0dyAtF+tfBh2DFJQF3kRf8sqt0iavAfuDO9BGvkdnnJWeRlHpGXtsYTgEVEgcUtLyVKwvgADtePck5j2GP3w+pfG+fORSJbpmUiPmqKgtyFIcPKi+rsBF//X1TGYne0FAUrCS4R+gePlsTVTT7iK3K9xhgcvlZedFtRwRPV8VjHE5IIIkSgLBR/VonnBxgWfjXhp0dUjUHMalHjFeXDl9tyyzdlw9xuPdC0eAnDk4c9krk1Gf0jjp8/e61IkA8qd7YcmNf1eVTLm9dwBCJiojFu82b8sW0zjkRcRGY/XzxcpjxerVMPhbJcbYLuu3A+hs/nmkmJJGmJk83PD6OffAadq1YxHD3sOXcW9b79Sq2irD5obi7XOdjdNTBixCHDmyYJQkNDQ6QQe5AFW8KaNc29gdvtZunOwqqkpIHF8vfurdTSXBcxkp0Oh2PY4MGD9ZTChIZttkyzpDy/XxntRP6OadseXarX8Ox7cfjkaaxesQLRl8UMYC+NBLDLlG9QEOrUb4DiBfIbrsDJy5fx26YNmLhlE9YcE9tTLdsh+TFtEvnb+8HmCBGhs3TZMpw5e1aJmYQwD8+WLRsaNmyInAlaQhxy7JFfRmPBrp1XW0DYcuCw90h2t6Xk0r/vI2KZzpTwLRL+MrGT7hNXN4b3yYEobITNJwBO559w2z4Vg2sJ/PxziN01Teyu1ur8kD7LRbzUR2wMbbayYnj/Aj/f9km0fPRH9uiPcN7/M1htbeS6OeVBXJJQjsizK6/sRbtzOIYO7+tp+fC7DzGxRxBxuTRGjYpR1/Lzqy823U4x6ruL7TlDrpVD4j0Zg4a3NeKzVuIj9mLsTrErGojRL/aSTylJB5uRydUYfUZEKAHhinlZvqBgudWCcpbsu7dLfIpI2sks97dMxFcjsWO7iYgYrewnh/MVuedv8NJLvsiXa4b4e1iucRI2Z02EfSg2b+9f4B/QWdw2ytPLIvEqKffSC4OHjpRj/8lzayTPROxd92wRKxa5VrRc2ym2rNxzzEfKPk1F7j5rgbUMPqL6fH1yqQ+PCcxjUHr+xsQshs3/GYSFnRHR8I68xI9Z6y6JZbt6HP7+nrnbY6LfQpWaX2LT+iViWDdQYTldZ8TLeUk4ZZQfh/0NeUFfSOJqKW5/qwThch6SRDFbrvGyXCO+5H7vvfwI9PlHEkQNiUekvOjtkuBrq+4+MbHfyjmvwxHTXATRTEnQQJR8FMPC3zPOTp/07/OmPOPPlPAgkrH+r8n9+OjRlp79BHy+ahXemjEtLlNUOJ3Inj07xj7zHFqWuCpYfly/AS/8NUWFGefXxOVE59r1RFC0lm9RvhqHE8/8PhF/b97oeefeSPhNy5XHn5LhZwsIMByv8uXKFXj9zz/iNyvbY7+QTPUNj4NGo7keAwcO7CzGy/uDBg2Kr+41mnuZAX3awWKboOwP4rCjTdXq+P25jp59g4PHjmPtypW4EhWZqDBQoiMwCPVFGBTJn0+JgY+XLcWXq1bg0LmznvI0YbnnDY+LBdrr/mboX6ceVojAOXX6dJLXyibio0HD+5AzWxbD1VNRV/OrUbjE9UFYHvN6dsd2+FxpiLDPLhjeUgbP+NGJYjBnVXYZr6fuQbDbD8IS+wTCRm4SI7qL2FA/iOHtK2Jjh3gMEhuuqBjc58V/G9WdfUDwJLG5nkXUlWhE2yvCz5IFQUEUMbSxQuRhThZBsE5srkxil50Us38LXKgjdllW5Scm5gMMCe8t4sMjNMSeEBuPtmCEEhHyXEXUPI8hw36Wa/WQOHwj9qePGPbbldEf4F9Y4nNGzmsNn4ANIoa2IjCgKKKj18Lq10TsxCj06pUF/j5zxW89cbfLi/lX4l9GnkFR+PgC0bGrRQDVNYTZLGWj0NZ0OheIyOmOAX3nISDgQbnHc3DHVMWwT46KoMkKZ8wS+PtVVTZu9JVfMXhEVznfjb5968Im4fj55ECM/ZTcwwF5n3URGAhcvjxVbNFOKl6pSAKL7i6BKnLbtvj3Nnkyv34j9SbCs896vtzJk682G3/0TiDOB8yXD6CBJOw9sAU0EFdP22RCYUHMMCZNYjVw0tciZhy9r+fBIuF4coTkhHMn4UAnZ/Tf8nE8rD5ItwuZ/QOx7MWeqJLvaq0M4WqrW06dhL9kWIWyZcfkHduw/eQJZPLzR4tSpVVC/PfAATQtWRLV8ubDmegYPPzLaGw5epjVaZ5A4uGW7zcQf7brgIfkfJPZe/fg/Xlzse3kcckfnMiXNSteq98QverWRwAHyyXCqcjLqP/d19h/1miR4eZ0bkOkf2N8EnY3z1ev0aQIoaGhXdxudy8tPjQaL9gdx8fnYVWBJmUgJ11Z/fJrqFGAldsiOo6fwloRENGXL6luVQmhEPDLlBn16tdH9pw50GfebLxTryG+Wr0SnyxZfK3goMiRzScgQC7puaYy3E3UPtCr6YPoW6sOVongOc2WkISVewJbQnLlyoOmTRurBYDJW//MwOf/yXVpEBNVUed4FkOGs5t66mDaShUruhO1u0xofyXmx9seNO2txG01j+111Sbz7FesaJEwHSqcShJOW+M490lScbpRfJK6H57nba96wrFg4EBnXFzjx59hWpIM0/R7ra3pwYzPjWzkFObaFKe5yrcv+eJwjrdF7ZaAw34a5yM/wqhRd/NiajdH6Lt54fJdB6utkMr0xNivWbgIlr30sogMyZQMJm/bii5/TEZ0VBTeb/YQRshGvlqzCiEiFM5zXnF+QMx8JcPs0aARPnzoUTz062isPXggafEhGeKs9p1xNjYWXaZMxuVLEahZohQG3f8AWpQuGy9DHf7fv+grGWeH2vXwfavHEcSWJS9aj/8N09hqwkyV57lc0bChCsLC9xheNBpNEmjxodEkIPS9/HD5bJDy0bOWh5SP9YsVx4IeLyHizBmsEMM/6lISokNEgl9AkBpcniNPLrz451SMX7cGY9t3QpGsWXH/T9+rCj2TQCnPPnq4BR4oWQrbT5/C5tMn8VLN2hi7aRPen/23XF78egsM49yhj7TAO9Vq4r8Vy3Hq1Ckpaj1x4fX9RcBUrV0bZYoWVW5k3t49qvuVGj/C8Cg+HPa0mf1Kc1fhlRo1mpuEs0xYnLskx/JTmZkIhwfKlMWC518wPAAnIyPxmBj2aw/sV6ktpNnD6N3wPrSaOBaLd+4QYZGg5kbCyZMtGxZ17Y6Vx46i+7Q/VLjxMk4i/jrXqYsvH30MbX+fjFnbNl8VKYwLu6GLACqeMydyZ86K3adOIiKK0xUCL9Wrj29bPal+m3T743eMWb3SM5Ugket1gW1LaVguy9XvOFIo+EqGX1q2xkOGDJGb1WjSD1p8aNITISEh7/j6+g5yOp1bDKc0haXaAbgzj4GzcpxIsNvRTgTBeyXKYMeObbAl0k0qrntVg4bIkzc3np82BRPWseu9G7WKl8RSKVtb/TYG83bvVOUb3fn/xHYdMP/APnz33xJPGcbyUsrNxlIeT2nbHmM3b8S7/8zwCBbvslQE0eIXX0GT4sVx/vx5rFy1CjExMahasxZKFC5keLrKnrNnUfnLzxDDweem+LA75mDI8EcMLxpNskhg0WVAPINt+qkBz1T3LvePGDxstnH05ggOrgwfhMjHa4XDORWDho43jtw+7H/ndjwCl8spH6pY1HcBoaF54YqJ1/JRgy0fL/ZUs2QQzrjRcvxYbBchwVyyWrFS8oiBtQf3xc8ECcPwsaGh+Alp0hQtSpXCuhMn0P3Pqdh4iBNa0JMbxfMXwNctW+HR0mWw99wFvDdvJubu2onImGgJM7FWEi/kGhWKFMMMyZC91/5QLR+bNl7NuNny4bTXwfCP7kjhlRAx7nKLcbfAYrF0DwsLMyZH0GjSB1p8aNIT/fv3D5E/lQcPHvycx+UOENK7hhQma1RzAo1+Mdjb1qiJiVL2nDl3DiuWLVMzVqnDhuioV78B8ubLje7TPC0dqiwyN/HzduOmCOG2aD6WHTyA3IGZMPKRFvhzx3aELZjr8ZcQESH3lS6Lqc91wK8bN6DXrL/hFLeggAB8+2RrdKpa3fB4Y/aeO4tKXyQUH7HzMGSEpztDeqJ372zws42A1ZIzbkwqzQO3m92PVsLq/zPCwm5vrMqgXuVgtw2Ezc8fLvtsDBr+rXEkZVDjhP2egtu5XJ6xGCh3D4mk1AyGZzaJ2WI0NlXGq9v1KnLl/wlnjr8CP/+ciI3eCLfvJlicbcS3nyTEWQgbxmnIPH3hypV6TH7VEvcLkkAdkhN8JGH5SkYxFFa/QWJcvwof35xw2I9Iwvoe/foVhK+lp/roYmPnYvDwJejTJxd8rI9JAikp7lYJ57x88TMw5MPdCO1dFC6rJE7b8+qaTucy+fdP5L78GU5nbgN/v/KIjj0uEd8rr6OhxHMb3FYb/HwrSByccFq+UgvGhPQqA4tPZ1W773L+jcHhK1V4d5LQpj5wNpwOX59HVeuEZLCZ/f2x9MWXUdUY8xFPfCSWMXoxsFlzyVjvRx/JRL9bvQpXRKf93qYdnihfAYcvXVLNyaVy5JItO85ERuGhsWOw9cRxPFS2PL57rBW2nDqNZyaNx2W2cCR1LYljyfz58U+7DmpxQ3Ly8iXU++5rHORUg3y+rJFyOrbCjsYID5d3eefR4kOTntHiQ5OeSBfiI7RPSbiwAhZrHiU+nE40LF4S87p1R6DRwn76zBns2L4dxUuXQZEC+TFw8UKEzfwbPoGBeKfhfXihZi0xa9z4aMVS/LBmtaeCTsLKJMeDfHzVwroR0Zw8M0GLRmJIGd20XDmMfvJpRNsdqJDHU/7dDAv378NDP/8oJo7EI058OMZgyPBuhpf0A9dNs2EdbNaC6iHC/alEOrs8q/ZSxgeIm13svobqmJ//k2LPRcs7WgCL7UE5+xJ8/L4XcRIt9l09se+awGbJIjd+Vl7CvyIE1qtrhPYuLvbdS/Ic/OCIXR63+junqrW6W8g1C8v1ROxY9opA+UfCuzqGtO87heAT0BIu8aOwHoQ7ei6GfnwYoX2rS7r5QuLXSJ6vHLKMF9tWxE34GLz6ambkzNZSwq6gms9crstybG5cnDIIN6gmzoBICYhz5/zhtrwhH1t/ucXf5asfIwe6iGEZJkJiJfr3+Z+qtS9X+qQY+X/KR9QaTut6kWIt4WOTXIHpVMK5fNlXhcM1PtyW7hg40AKbi4u/cC5m2dy1JKwG8LOegZ/PGEm0MXLNORJORfgG9Edo8NOSKDmvMxc85FLa/GBzSPAl4BCR4na1FyHRXxL2V/ImfpYPpSacth3wiZktCe5FESYD4eP+WM6zwOrzIfz9+0viby6KPX0ksrDFDljc7FDq2ZfM6HJUFH5ae9U2zpMpM+oU9AyuU/efKG50q11HTZ9b54dvMHLRQly8cgVO+eieHPcrLCF9UHTEUDwy+geU/ihc7ecJH4TNImjskqH+s2UTKnw5CnkzZ8ZPjz/pERCJwetLZs04ZQ/wDKAjk7ZuxkGuL2Kex0yV87KnE+Gh0Wg0mgxGWPh+KUc8U7oSKV9WHz2M3ZydyiBP7txo3LixEh5kYNMHcLjfAGx7/W3M2r0T5UaOQIWPRqB8zjxY+PwLngV4JZzImBicjrzsER7kRsKDiFBYvHcvSn4Yjp4z/sQxjrW8SWbs3CHlstHqYeJ231pPk7TngIjBQxJ5z8Br2nhO6yW5l9qy11/+DoXVtlBsuUZiwx2HI7ouQoLtCPJdIZ4bwG7/R4RHO7HD1qF/8DlVIeyyUFi+Jee+K+E2w7Ohfgjp85+cc0jsu9fgtMyQsNdKeJ/D13JWjn0htqeP8hOY9YikjxFy3kaxozbA4hoG38AVCOkbDIeTs3xlFXtPRVV+FxQbNB/6iijJmfW02K0TJcxcsLunyfWLws/vHfTv+7LEMxkJIX1w94kPb/jRu91LRZU3lDt9WwxPhyQIcUM2xCKnCI1cRjed3zF06CL5HS7WLCW9Oj0BLjWLgMuWw9iXcKz+GBy+XMJ7VBKmiA7363LNJfD15aCHznCiAfoPPSBxCFcJXdWou2ZIfF7B/z6OlgRrUdfnvNJWS3MMGv4Ehg/fhLBPzkkUOkiY/MrbYUDfoZKmWnmm55UEHRZmrIqXDjh57icRUJLBGklJ7vGrlcuxYN9etZvJ1xdjnnwalweEYdDDLVA4R06+EyUClGjhyuIuN1qWKiuZ7W5sOHFCUqXn+atBbYSigBszvLjfbGC6evySZMR/bN+OwvnyIXOmTOCUhpDXzfA5oK9Unrx4uUEjHOs7ACu69UA+ESpk99kzCOX6IGYBwWvY7Wfgtn3ocdBoNBqN5qZhLebPqrwjUrbYY2PxwZJ/PftJ8P6cWSj7wTBsPnoEhfPkwYzuL2LDqRN45OcfUSBHDmx9/S0Ukr+qjEsOcv08Ut49WaES/NniIuXhkv37UGj4ENz30/c4cjHpxQq9OXjhAkavX3u1rGQ57HDsEQNcCtB0DyeY7SF2YAv5tRYux1DY/PNgyJCdYqd5Zp/hfVndLyN08GNio/0u+4/B389HhIAcc/fBsA9EhFi/UILAJnagxfcheQZXX4JbRE1FcJGyhogRE82CfHLeN/I3TN7BNsTG/idxKARXbFNJCzVVunBbJqlu+INHTBVbMj8GDi2EIcOGY+iIf8V+YRw8YbvcIzB4+AcYNmyD2CbNJE5/imHzhIS/VoTHa3KxzmIwNcJLPdmrPUMgqeeuwKqMRrW5PJar6QaL52W4XHyLhpskNj/skQ9nttp3u/uJwhVVKyrSJla0JwQrMmeOETcOVpDEZm2AsP5uEc0z5TzP9GYWV4yad9lq5SJCD4uv45JIvkOsPYJjF+RcChU5BxHiP0YlNqu1tVzrWwwc6Kl6V/FxR8ORYJVozk/tdr8HHx9f8RMs4dlE/vRKd01r333HuaBfhkOehXomXJPHiTYTxmLbqZMeP0ImXz/0b9wEh995D+7Bw+EcEo7I0EG4HDoYMWFD8WylSmpVVvWMjBdwc7ix+/wZ1MmZC5fe74uosGGIGSSab8gIuAYOwZ433lbjRAoYooOcjoxEi19+xnn563kPgvrrekvE6GGPg0aj0Wg0t0COvFPEXlgaZ0T6+GCsGPCTtiQ9Z8gvrZ/B8jfewqa33lWzV7X6ZTR+W7sabjH2nyxbHvMP7MdjHO/4XjA6V6/pqchLDGXcyiZl2umLF7Hk4D5Mbd8RPz79DPzYXUrcl+7aiffn3rjhggPVX5nxJ85funS1rGQlocv1qeoWnn65ahs68KzYVfVkayrGfgjCwjxNP5wW0/Rjd15dWPiK/TPExGwS417u07IM/ftMkQf6o7LtHM45sPr+JPfvb/gmPmLXsX/5J3zPIg7yidtpMU0uyX4jsf3uk/MXyPXniy33hecMa0/0D54r23wMDnVj+CC32Ie/gNPfusVGpcBTmyVU/LyP/r2aid25EL62J+Xa7G/3g9ibJ1T6YktIgQJyExmDDBPR62CRF5VFEomnE6W/f6QkgBjZssE/xoYItwMjRkSoaXOPFcgibhbE+F+RhOdZQCU01E/OFXd/KtjL8jsbskqCje8nSM4LxOmYKHzyyRWEvpNT/MsXbeyTd9/NJGLFX863qLDMhH0VC/r04Qhnq3GtKERFBSKHzQ8XJSnu3Xsxbh5mjiHJkSMWFy/WgtU1DX6+2RBt/wdDh3N8SvokhF3MrBPhdHnEnmRWgb4+mNml+zUrnSfF15Ipv/bnVLiZmTIjSC5GJvt20wcxstlDohNvfC6bvpv88B1ORl6Wc/m//MMP2B7bG0M/+MDwlm7QYz406Rk95kOTnkgXYz5MgoPLw+ZeLUZkZrOsCrDaMPP5Hrj/OmUjDf7PVi7HlK2b0b5KdUQ7HOgzh3WfnvGVAx9+FL0bNcaRiAh8Lv6+kI0dLBRShrauUg197muC7n9NxdYjh5XwYU+A/DlyYnHX7sifNSv8JB4BdL8BL/z5B35csfzqbJA8J9Y+FT5qwWajC0I6gwY87TnaXGTv3guJrnURGhog9l0mscOAc+cu4rvvrm1S4uD1bBYfxESKbWcstxDSuxqsPn3lZbQ1nsfHGDL8XXWMcOFAm9h3JMbLVvTG2250OmPx4YdcXf0qnFApZ86s6re/f4w8azFYhHfeCRQ7NVDsVIu8dI+Nm8G4G8TH3UffvjVhdfcVhZ0JDg5wcv+BIcOmyusycpZ0SnDwQ/DFDImnZ+pd4nLhuWrVMebpZ+Fn1v5cDzlt/PYtasD50oMHVDO1gt2zGCRTLKfnNcQJu1O9Ua8ButeoiSwJ1u5IiuC5sxG+cL7KQNnzjbj51+F6SQTe98ohnaHFhyY9o8WHJj2RrsQH6R/cSAqt+VJ++auyUTb2AxrXtgOeq1LV8JQ0P69fh+cnT1DlX09OVV+mnAiCqTh5/pxym//iK/h92xZ8vWyp7NPWNspfOda76QPoKEKk05TJ2HT4EGqJ4Jn2XAcUzkq7/PpwJXXOBDmDLTXewsPuWISIy49i1Kj4PTbuFShsHLGvwWZpLu/SB27XHBQ5/xV6JiJcNInisbw0mpSCM0xY3TPh51sDrKER2KrJ7PDTlo/jtXr1ldvNEiOZtZOTUlit8LnFVDtt+zZ0njIJkbHMH1RbB2ySoTrtjkNwO1piyAdblcd0iBYfmvSMFh+a9ES6Ex8kNLgiXPgXVmsuVsoppIy8v0xZTOvQGdn8vXvwJE3zMT9h/nYpqqw21CtZCmNat8FHy5fi++XLcJ/sf/9ka3y6cjm+lX1VSSfXKpQrF9b3fA15OB4ymczduwdPj/sNlzmFPbv+ECU87FNg82+bbls8NBkCI0VpNCnE8OEnMTS8JhzOJ2QvytfXT/I/K5xi6b/+91+w9OuNTr9PxBljwb/k4i+ZaJDt5oUHm6p7zZ4Ja/9gtB73KyI5rkSw2mwciO52xthfx+BhxdKz8NBoNBpNBids+DZY/UrC6ZqpjHgifxft24vsg0PxwX/XH4huMrdrd+zp3Q9n+4dhxQs9sezQIYzbsF4Jjf8OHkCFjz/EuqNHse2t/+GTxx7HW02aYn6X55MtPFg2N/7hOzz8w7e4bI/1CA+KGIvFAafjJQwJT79drTQZBt3yoUldQnq9C6vvIMm4guJqe4iIgqDAQLxQq45qDSmbK7dx4PY5cvEiflq3BqNWLMMZ+R2X0RNmpOwY63R9DB//vpKJpp+Zw66DbvnQpGd0y4cmPZEuWz68CQ5uBF/LdCkXc8SVi+yOJb+7SJn4SYvHkFPKx5vhl43r8cqfUxHFlgqHEz3va4JvOPV8Mll8cD9e/GMKdp8+Fb/MZHerGPsMnD7bzphgRqO5bbT40KQNHMfi4/4BPkZ3LGa0Jsx8nU74BwSgeoGCaFayFB4oURLFsudA7qAgZJdMOGFCvRgTo2pojqpZPA5g/t49WH30CC5x5iqOLTGbiQlrbZiZOuwH4XS/jKHhs4wjGQYtPjTpGS0+NOmJdC8+TEJ6vwOrz1BYLYHxZq2SMjJ/tux4v3FTvFi7DjInczwjOX/lilrEMDkDybefPo0hi+ZjwuZNUgxLOexdblJ0OO2b4XR1zWgL2GnSP1p8aNKekD6tJJMLEVFQTwkDZnreYsTEdDeP8S/9E08zcPzM0sTb3enYBqd1hGSk4xAW5hmEkgHR4kOTntHiQ5OeyDDiw6Rvr5rw8f0BNlsNJUK8y0NDlFTOXwCPl6+AZytXQZlcuUSQJG+MiAmnlv/v0AElNObs3o0LnOmR5aR3Gcrf8iHD5fwStoDguNmVNJoUxrDkNJo7xBuf+SP7iSaS4z0pyfFRcSkmGbCPygSTJT5ko7taHBLHJEUvEIdpsAbMl4wz4XTHGRYtPjTpGS0+NOmJDCc+TLgkwNFc3eG29IWvrSi4oB3LQW9Y3tGNm80GHx8fNZOkmthFNpaWnKaXi/DGOBxws6cBSSg0TNhTgGE6HXPkd3+EDVtlHNFoUg0tPjTpFzWXddYscFwOlKTqA0uAj2SSzEkd8ImJQWb3JfT66OZGrmdQtPjQpGe0+NCkJzKs+EhIv36lYHF2V6tZW1A5TiiYFXM3g7f4sNujpExdJgH9ClvAH7qFQ5PWaPGh0WQAtPjQpGf69OnT0Waz9R46dOiNFy3QaFKZu0Z8JAYr5TL5lRclUUoUSDlYLKXFNS9c7kzyO4u4cYqqSPl7EW7LIdjcu+HGLrhi92DoR/s9gWg0dxYtPjSaDMCtiA+Xy/We/An37Gk0qYpF0qdV0ue1KwhrNLdGH6vVOtL4fVPc1eJDo7kLSKQDoEajuUsQW9Bi05ve0mATO9HKBJfYMb3p7aY35l+ebEyj0dxtaPGh0Wg0Go1Go9Fo0gQtPjQajUaj0WgyGm+84Y/Q0NwI7VUQ/foVQ2if0ujduzj69i3kcQ8NMHxqNOkK3aypSR/07VsAPq6H4XI3hMXSAG6Ulr9+stnUDB3m1Lqc4cPcnE6XuMXKzmE5uFT+LofLNhdDh951g+puccxHL/H/gbGboXC5nHC75B2r126VJHB79SQup4THNCPheboH6XoXjSY9I9/r+/Ktfmjs3hR31ZgPighn7MOwuJ+UcrGpZF65YePcupKHmbNecSMqjzPMOrPMpD+3+ON09BacFoelsLj+gr9lFvoNP+nxrNGkLUYq1WjSmJA+LWG1vAm35UH4+viqhZSYkd4uXPfDavMszOR2r5DM+jPY/DiVoIiUjMu9ID4iL13Avp2bcfbkUXl9TiUYCMtZX38/FCxWFiXKVpaylN3Bb8yVqMvYuXkNzp8+zmfhCU+Sh4/NR8ILQKFiZVC4RFn43uRiXZq7H7vThdVHj2Dp4YPYc+4cTkZeVmsncBGFPJkyoUzOXKhbqBBqFSyEbAG6cjk1uGfFR+h7+eHweVsyum6SWeXzCAxuxnFvmCbjTbvLv4ZZp4SHbElVtFCUcHM4zstpYxDr/AgffHDEOKrRpCpGKtVo0oCQ4E6SIX4MX1seOJQ4MA4I/G0Ym9kzZ0aJHDlRIU8elM+dB0WyZUeOwEBk8fNDpD0WF65E4+jFi9h17gy2nz6FvWfP4vSli55818xQTZjCxdiU612WfwZjR+2PMLmt50IZiLtVfNhjY3Bk/y4c3r8D9pgYeYVu+IgWzV+4JAoXLyNJwoH9uyhIjtEYQfbc+VC93v3w8fUzQkiciHOnsXXdUkRFXhLx4iMio7yIl5KIiYrEwb07cFYECQtttoIEZs4qoqYK8hUqJskz5bPEc1euYO7e3Tgjf30ShO90uVFbjNi6hQobLpo7yfx9e/H2rH+w5cQJ2ZMM5XrpQfKrttWq47c2z8I3mYJYk3zuKfERGpoZrphwWG2vqTRnlIVxcF/yqxxZsqBq/gJ4oERJNCpWHIVkP0+mzMjm7y/F6tU0aHc5cUny01ORkTgmZeUyEdGLD+zH+mPHcfZixNVy0jt9m+c7HT/D6v8OwsIueBw0mpQn5Utajcab0P/lhjvgE8noOsWvoREcDgSJqGhbqQpeqlMXDYoUNQ7cOltOncQPa9fg1w3rcO7SJU+G6p3B+ogQcTrnw2npiaFD9xqu6Z67SXxQRJw8egD7d29B1KUI1b3KIgVhzjwFULJcFWTLmcfw6cFuj8HWtctw7tQx+IgArVi9AXLnv76xvnvLWhzYsw2+8r6LlK4g4VaLJyzYrevEkQM4KHGIpHCVYzabxCFvQSVEsmbPZfi8fTafOoG2kyZghwjleFkuvwW5Zp+GTTD8oYcNx/QBDZfjly9h26lTmLN3j7i4MbTZI8gReHfW8nMl6F5zZ2HUsqXxKy+88c675HnkzpIVczp1RY0CBQ03TUpyT4iP/sGNJSn9IBlVWZaHcbCslK1a4cJ4s34jPFu5MrKkYAttpN2O6Tu249Nl/2HlwQPXVtr5SLnpcMoBy8sYPGy24arRpBhafGhSB9bkOGInwt+nJexemarTiUAxIAc1fxhv1W8Yr7YmNRi7cQPe+Xs6TkdevlqzQ3xFhMTaNyHa8QhGjmQ1Z7rmbhAflyLOYf/OzTgjIsIt6YCtHIGZsqJEmUrIX7gErEmkBbaObF2/HOdOHlVdpCpUr39D8bFj82oc3rtd9egrUkrER/n44sObmJgrOLR3B44d2K2uRX9+/v7IX6QUipWuKL9vz+CmIKb42C5/4wlhMWYtFB+NmmCYfA93mlGrVmDIooU4FRXpcWBXDxYR8ve+YiXwZ4fOyBkY6Dl2l/HH9m1o9/tEOMQoi/eODJqVLIXX6zZA3sxBuHAlBquPHUGx7NnRsUq1VM/D7lXuavER0ruGZHgzxOAvGK+VQwRI2Xz58N2TT6Np8RKGY+qz8shh9Jj2B7ZKuobkmXFQkLjdZ2V7EoOHizLXaFKGJKp4NJrboF/wG5KLXoTN0tLmdMOHGZhkqpXy5MXq195AVOhgvNeocZoU2h2rVcepvv2x973eeKCEZOYSD6sYF1aHi8ZuVd8cWY5bQnp/JF61EE8FYqOjsXvrOvw7cxJWLvoHJ48dkudvRdEyFdH4kWfQqPmTKFiMC/QC58+cxIkj+9V2VgQKu1zdKkm9zJjoKzh17DBOHD2gWj4oiPz9A1GmYg00bdkWde9vidwFiiA2JhYHdm/Fktm/Y9n8P3Hs0F4pf2mM370ciYjAKXbJYA2/quW/Nz4Jp9wrx3c4WNucEDlWNV9+jH6qDZ6qUAENixRDy7JlEXr/g+hWvaYWHpqbg6uThwRPg5/fOklbV4WHlEsv1qqDCCkbd771bpoKD1KvcBFsef0tRA0ajjfrN/S0vBBPb4Vc8PH5T+I9F716ZfEc0Ghuj7uzdAnp8wSCgv4Ea7Fo+LKrDT8ifugcyepwvIOhI0YZvlOGkN7vwtd3EBxOf5F0NRE2fJNx5OYJ6dNK4jydXTJgd5yWuG+D294VQz86aPhIn/TunQ1+lsXw8a3GzFQhhTcHZP7ZsbNkqCU9bgL7om44cRxX5B2VFVFSLmdOJQpuFxoQBy5EYOeZ08ji74dq+QrI9a82V9P90V9G48DZs7D6+sIt/t18zk7XCdjdjRAevs/wmq7ISC0fHNx9kl2a9mxF5OUISQJu+QxtyGV2acoRv0vTlchL2LjqX9hjopGX4y7kmz1z4rCqgK5SuykCAjNhy7qlV1s+ajRA7nyFjLMTZ+fm1Tjk1fJRqkJ1JSC2b1iB7DnzIFuuPIi5cgVnjh+SaxZHuSp14rW8MM6nJQ5sqaFAoSluE9GUPU9+lJR7yJ4rr8djMkirlo/I2Fg1vsQpIski/7GVIot/8rtqhCyYh6GyxWshJPI+m5QohVmduyJQvplbhV2bzl6JQizHe8ljCJR3w8HbKfHdJ8YFEZoXRPySnIFByHqdZ9FrzkyMXL7MU0YkeEfVCxbE7M7dkDdTZsMxecRKWIwD8zgJRsGufVklDafkIHWnvJ8zUVG44pDyTuDzzCzX4Di5W32yETExiJC0xEH2fBzZJaxst9kCeLPcdS0f/fo0l5fztzxQv7gEIe/svlJlUr1V8dDRo1i9ciWuSDrx8/ND1erVUV5EdFJclrzkmQljMXvHtqstIUwIqgbG9QwGj5jqcbzD9OlTFr6W8ZLR11QD69ldjLMkuuQ7ttv3S97VBkNGrDd83z6hoXnhsi9HUEBJREaFY0h4sHEkdXk21A/lYv6Bv38zxMQsleveZxzJsKROrn+nofHu5zddfeCxsZNEaLQz3OdLIn1Q3bbT3gWDwn8Vt2CxjAZKqeAnBnOM/PZXidhp/wNZxc95/yrwwXIRFuyfEau+QFo0FDUxMWIxuZ+An20Egvx7IspT0CFLFuDS5T8weFgbj4MXwcEVYXOPl/hVZaGu4sjC3u7YA6urhVjDzeAX9I2E7fEfFCRWRdRsDBn+qMchncI5xq3O5WLBFVD3RcTYePO+JvisZSvPvjBv/z48+/tEXLhwIX4fU8nTOtSqi+9biW68BQPnrGSqrSeNx5Ldu+KHK3HJnjUrprTrgAe9apNGrVyGN//6UwkQvgMVY5crWpLGgxgcvlx5SkdkBPHBwd27xOg/f/qEMoj4XDNnzYES5asib/7CSlQkRowYpJvXLMHli+eRI3c++cJsiDh3SomOynUay6fnjy1r/8O508ckmbiRp0BRlK9WB37+iRfWEefOYNvGFYiMOK8ERVERH6Ur1sCpY4fUIHSGmyV7LsRER+Hi+dMoVLycavlIKn4cc8JB8Uf27US0GJMsg319/eQ8zr5VBTZWblyHWxEfny5fivfmzVHd09gNjNAQzCSGw+innsYT5Srgj21b8eP6tdgk4Z7i+CbmJd7hUzJJXlYiRw68UKOWqtHMLOeTCDHKm4z5CZuOHZHPxaYKAoZP0ZUUnlnGJM6eXQXfc+PixTGuTVsUzprNcPWw8eQJfLlyBebs24OD/N6ZJtTJXiGIG42hMrlzo13FynihZm0UYP6ZCKPXr8Mrf/+ljHrzTTHOfvKOv2j5ODpUrYZvVq/Cd+tWY+eZM8b1jGsZz6Zd5SoYK3GdLM/uhb+m4YrqZmeVcFxJ3juff0KBRIFXr1BhTO/YFTlESHBszLjNGzF3/17sv3Ae5y8bXdcS3q+JnO8vAoHvprW8y9fr1UfBLFmNg9eHXWS+X7sGiw4dxMHz5zxdxRJLu3L/Nsnfisp7ebR0GQQ3booi2eK/I0IxOGPXDny9dhXWnziBs0xLCe5XId9ejsyZUCVvPrxWpx6eKF8BATdI+7fDXSU++vd5XTKKUXEtHZLWgsSMmNqxMx6Wd5MUDqcL6zZuxN5dO9U5lSpVQpUqVVSaTA5n5Dv4d8kSJTrkWRquHrjPsCpWrGi4XMtSSWOP/TJaidG4NEED3+4IEQN4qMfhDtHvXbE5/NbLjeSQ58oZZ5qI0Nio1j7Jlmm82FVZJYOaiVNnP0eBAvngjBknGXdjlRcwb2DatTuOiFDpKDbiv/KOfkRQpu6IiqLqPoBMgRXUxDi87Vh7P7gdU+Djv0Ody42VGbH89nwLwBHzJTJnelrOZSZyEVnlo4u48AWc1i/Ffpwvfj2tXHZ7rCo8iN3xjdh1r4hNmEf8jJP4NFfuDrmon69N+Xe4voLNMRQu2wZJP3mUG+3FTGIXXohoLPH+T52TAUleCs5oeIsPu32KfCTPeNyDP4Ofz5uqGtPueA8W9yV5od+qF+p2c2YHigsrfG255Xyxpq78AqflS1jdiyQxBEpCGyuJpRNC3q8kVs0WMA1Fx3yEoeHvSdhfi5+X5XqXpWRsgLDhW9Q1vQl9V1SzH4VMSdhjV2DH3vswebJTzp0Jf99HERN7BplQFpHWJ2GzjlZvx+7oIOGP9wSQTunTJ5d8PGvloyimPkrBIpnmd0+3wQu16qh9cigiAg9KRrZXjJJrCkt5V76BARj35DN4RjLYm4EVHS+JUfLjimVJFsI5pND9t2sPVM57tcaaM9s8JgZYDOPMjJWbyy1Wg7Mehnyw1fCWLkjv4uP0icPYtWkVroiQsLG1oWQ5FC1ZIdnjJTj+48rlS4iN8Qh4DizPlDlbXCHrcNixb8cmEQE7pawQ41My4MJi/FNUmC0WVyIvY9uG5Yg4e4r3Dv+AQJSpXAv5CxeXo55w2JUr8mKEHGehYkFgUCbxJxl5Mrl8KULisRGnjx9W18iWIxeq1vW0ziTFrYiPz1YsR695syWb8NR3eMMWGHYV4lNLNuI/s7yLX59+Bk9VqIiL8pzvHzMa6w8flG/G8/xuGrn/orlyY/Kz7eLN1vXnju147e/pOBohWWqCuF8XdU9A7cJF8MOTrVEtX361bzJmwzq8LOFG85kkgJdRZ1/nkZTLnQd/te+EsiJ0JmzehJdm/IlLV67cXByJxJPj1n5v1wEty5TF92tW4/WZM6R4SHy8SHJ5XgTi162egH8iBv0luef+8+fimzWrEHOz15H4Zg8K8lTAlLja+hxtd2Dg4gX4WISu/RbCtMh395Lk7x889Mh1W5VulbtGfAzo97xkPz/xe1FI/lVYROfyl165RrCbsAV/w6ZN2L1jh/rOzHdDgUzRQMFAIcJpyG/E+nXrsH2nR7wkFC0Mj2FUq1kT5cskLoJOR0ai4fdfY8/p01dbRfnX6XoHg4d96nG4AwS/W1kKmM2qstjhWAObf1OEhUV5jgVXlTi6MWTIZik8feASe8vXt5ZkqLsR666DESMiRGyMFhuuG2Ll47I5S4iB30f235CPwSEPvJXc2xyE9N4l1ygtbltx4XItZPXLL9c5IGHJBxQ9WIz/Aep6/fpMFvvvGXm38rJcnTDIy2Z77738CPC9Tx5+fnngTcTlYbHvssnzuwiXpSIsrtEI8H9ICr+TyOQuhz4SNy4OGRMjhZP/ebknF7r3yoKCtq1ilxaRuCzA4OHNPIFnXBKx1O4i5MOSF55LzSgR0pfNYz2UpepwioXjmCF3f0D54YdksYwSkZIPDnd5SYS1pCSpC7v7bZWA+b2qsFBREkVmuK21VYKnGyzneCkRMubcnzbYLbRmrs3JL7ouyb+HVEbiRmGULVpYzeltcZfxuFkOY/85ES9u7yrd9D29TGioiDV8JR9jnPBgi8fIx1rFEx6E3ULOcjBrEoWcj8WGQH/zMV4lWsJbc+woZu3epaYLPBMlBoMXDC3hFKbxkGPno6Iwd1/8HlUcRDqxfUd5/Ea8+T59bGJFWn/Cu+8mbU3eQZxOp1gJyUMKGrGw04YzJ48hkoP65W2Uq1wbpSvUuKmB2uwmFJQ5q+rOxC1zluyMv3GUlVS+KCtCovGjzyBvwaKqu9yhfTvURlihtGf7Olw4c0I+cRdKV6qh/HIguyeFeOC0u+z2pa6TM89NCQ+SOUs2VK7ZCAWLlpI42RApYuTMiaPG0bSBte7MQFR6VXkQNwO1nwjyLC9HX1FGMsUQp4bNLgZjXjF+CslWWMQ5u+okBVsXCmTJikLij/7zZ8mCYjlz4eOHH4kTHlHyDrpO/R1PjfsVRzl2xPublHjlEqHXtkpVVQPP/u3l8uSJH1/6l23NkcOo8+1X+GhZ8iv14h4D8yAzTHV5+U1jL3t2jH7yaSU8FHKMY9F8JT34y2ZLrNLCgMHw/umPG/OabjVqornkH+TF2nUw5qk2qgWH1+c4EN7bI2XLol3VauhQrTqeEMHHKcNV3Lzv2YvRIizenT1T0m/845O3bkahkeH4TEQCu67Fe65E0gNb7arkL4CnK1dBe7nes/KcGxUvjmzsyiPhqe5Thney48xpVPtmFEYsXgh7wjDlHijUetapi973NUHrCpXiwolD/PMb/HbVclT68jOslfw5pbmd/EuM6jTL+65L8HtV5UF9Gffs5JnlkW9ncY+XEhUerFRYs3ELJk+ciF3btnmeude7YZ7InuPnIi5JUEa5ZcDufaxQe3byBGQaOhCW4F6whATj3c0bUO+Rh1FVBAtjQcFhwvAYzrrVqzFhwgTsoNhJALtG/tujJ4rkyOn5vggrbOH+UAz4Bh6HO8DZSzvlgf2pKhxtttpwxvwitl5T9O89DD5YJx/rJoT02S4+M0tcd3ueo9iDvigpdktWeRhVDbdjyBN0Uewv80FLGSvC4NlnJWCL0Z0FLsnwraK4rxYYbmSSh+n9cvh8LsrfjYaLqODg35Ajy3H5NU6e2XGxHXvL721GJalb7Ca+jKNGPLIi0lafB+COfV4yna/hjn5X4podeW00jIxMyu2jWneeffYWa43SB1cf3N1EcHAzUZo/whGvhky+GsteeXFTsGPv96rFgQzpWwAxkAThZnesPJKYouUV/yt/P8fg8LXo27c+bO4FklgCRamulCfGNuny8nefJJ2Roo6nq3AoIlw+X0spUEOO+0mG8wsGDQuWRHX1Szfp16+JSJS3xU9tCUPsLssGcf1Kwpqpjof07SLXG6TejsPRC0PDJyv39Ej/91vIB8VZO6wqo5SC7JEKFTCr8/OGh6swY33l7+n4XgpRJfhMjMywe4P78M2jLcQw8nxjW0+dxlMTx2LP8WOmQPT4lQwwuxhBo1o8hk5Vqim/u8+eVa0qR86eubb1Q/wXFWNgUZfuqptDQl6Z/ie+YZzMGkdey+l4Td7/Vx6HO09wcHA+X1/fFTabLasUPkzYCW4yPrGxsa7mzZtnbtas2c11VL9FDuzeosZHsFWCU+VWrNFQxETi3WduFRr629avUF2ySKas2VGpZsO4aXGPHNiNnZtWy2fllFdoQ34RCBzr4Xcdo/pWOH3iMLZvWIlYMeYDxKCuJGKE3cWSIsVbPiR9tyxdFq/Vq4+aBQsie0Bg3DdzOCJCdU36e9vW+N8YkevRQP5ArsWZ5hLSb/5cDFs4P9HzmhQvgb87dY3rtpUQdoV6f84sfEbBkOD7o+H+WYtWeFmM2YRw/YE2E8bjhLn2gBc08n97pi3aVa6q9q/f8mHBE+XKK2FTJV/+uK6b0Q47dkneQLHFdYOSopfEfSTzABpVCd5R9QIFJT/rhnyZk/6UaNBxfImPvM/rTYnKMTlPjf8NSw7sv+a9SsJFZbnW5GefU+sbkZ/WrcUr/0xXlbPX+Jd8rVaRIvjqscdFABYxHK/lUmwM5u7dgyp586NMrlw4dOECnhYDde0htnp5PXMJr4Rcd0rb5xKdPnjovwsRunCB6moXD9mvUrAQ/nquI4onkr/eKvPnz788b968y5Jmr5vXJYJL8sosdrt96qBBgzobbmkPK+acMf+IgfkIy0WFPKvpkpZaSVr1hi0d6zdu9LR0MF9I+K4F5q15ChdBw/r1kTnAHxejY/D7ti34Yf1aLOd0uUy7fJ+JnMvr1ypRApOebovIQ4ewJRGRQZiOfaQcTGxMyCJJs81++t7TRZkwn3A4lsLm/+AdXcQ3tE9ZOC1vSewbwmrJITaVHVbbRnlg32Lw8LmGL6Dv+3Vh83lTniTHS/jJc9okN/MThgyfpI6HvD8UvgEd4bCLDWjpgG27N6Jcab6/crDbd4jyfxYHDkSJ25tyvKeckUmMmpOyPSJiJxS+fk+IzXlRrv4MwsN3qTCH9C2EGNdIuVY9uRZfzByJJ2ddeVFelAMOdMCwYauUnekrNqHTXUuOZZEXcU6O/wur+1OEDfe8rP59W8u5IRIWMweH3HMnDB26TB3LgCSSSjXx6NevoYiPpWDNz+WoXzB0eFfjiIaE9B4HP//28nHKjlselRQaPV667mwdP21Yj2H/LcbBc+eUIfVAqVIY9UhLlMqRU74rT5K8QhHzy89Ysm/PNUaJQjLJLFmyYIYUeE2KFlNOXIW409QpmLdjuzquUrf8KZw3L/5s2x41k5iPf5/Eo8bXoyQzj/Zk3CpTdS6Hze/+9LIyule3q25hYWHrDOfr4nK53hOqIVH3AACXSklEQVT/t9Rt4WZhoXVwzzYc2LXZ6INuQVBQFjVVbYEiJeO6Rt0KTkkLu7asxrFDovdZOPr6oWT5qihSvJxo/fhZGKfK3bt9A44e3KP8+vn5igCpiULFk+5XnRw4S9ahvdtw/NBeMQQ947ECgzKjQvUGyJknfveghKS0+GALxLT2HZNcmJAG/XO/T8JhjrPwRj07X4Q3ewjvNrx2vGLvubPxweKFiYiPG0+1u+LwYTw+4TecSWS8QDExSJ8UYyvA5ivlr6eiwZt58o1vOHbsmvNoqD1Yqgwmt2uvrpuk+JD74oBodoNia+bNYhejjeLjs1UrEhUfXNTtL7l3Tq17PSjAOPZj/v69qiXggAgqdpeKcThxxR6r7pxp8lxUFKJVfpkAOVYubz78LsZ/Zfm77/w5tJ44HpuOHrk2DxS/narVUN3TEuumdT2GLl6EkPmz5T4ThCn3fZ/kpQ2LFL2m9cUmxyJiotWUxGp8UYJ35SNpZvCDzdDnvqaGy+0jz6qX1WodaezeFCEhIf0k76tyR7td9Xu/oXxwS5mOFZKPtapURX27Zkubw+XG+s3bsGf7FlVpkqjokPPzyLfepEEDbD57GrklrS8W4fj85Ime95DIOWJ4e95vwmMSh9olS2JC62dEhBzGVhEhTJMJr0s3jmWrXr0GypYtE2codhDROl7ETtwgdKY9R8yjGPyBXgtEc1MkYtVp4kFlOWiYBcH9LVp4JIBjPSzWup4mWMHpQlkpNKvmj2+MnY6KxEO/joEl+D28MfsfdJcMbc/rb+N8736qsDp2PgJlPv0Y1pA+sPTthZAFc3HqSjROiMGXJJIbOpwi/uXap8XfS2KU1P/+W7SvXA3uIeG4GDoYh3v3h1N+H37rXew6dx4Vv/wcf+/yVEh4U1SMCk41GHcfLCzYxc4ZlbbzHSaPm/lmEymVUgcWXsXLVML9LduhWr37kSVrDjUAffvGlVj49wSsXToX5894WixuFo7PiImJUTfj7x+AKrUbo2jJ8tcID8LZsMpXq4cicpwTs7AL7pUrkaowvVlY6FPErFgwHUtm/Y4Du7dJ2e1A3gLFUK/pY2j0UOsbCo/UgONjrnc/nMpYDZC+hXu+VbiQIhcuS4yD58/jcxFTHyz9FyOXLrlm23D8+LVGksHBiAvKWL8RpmF/J2BX0Frffgn/QQNUJcZ7s2di/OZNWH7wILbIve0+fQpHRAgele1YRETiwiMRtoiQUd3XEqZzuc982bKpAfY3KzzY8rLuhAi9xJBw/zt4AB/8d+17GiFuHMx/6vLlRN+VQ77PYxfZqzhFSTxRJAPJj2753JTD0iqeaJTfrStUUMKDaXXtxk2YPGkidm/dKM/edY0AYL6XO19+PPNsW+QsVxqlv/gEP65bo1ofWVGgMM+R8Njq9H7jpljyQk8cer8vVr38GoqyJcos14iklzWHDqH0xx+gx5qVqPvww6hU3tMK4/39MC6sRDpw+BCiOS7K4BkRTxZTeJi4fR4zfmk0yUaLD82tY7MFSanPQVSeffnL/qE5Aq7WjrJWsdvUPzDPmLIvszHRwxdrViHHiKEImz8bm1RhKGGwxtXmgxl79sAPLjzKWkxm3l6ZYhwuNyqK0KlZqBAGLViA75f9hwPnzqLHlImw9OuNwpK5vslB6OvWYva+far7wvbjx9Bq3Bh8tWa1EYgH9v1W02h63Yfkvllh803ZfkP3AlJo5SlQBPXuf0yESFuUrlhdjf24cOYk1i2dg0UiRNh1itPr3iqsIbwR5pocLJpv1gq5cPaUEkuLZozHdonr5UsXVNcuiqoHWrVH1bpNkCV7TsO3xoSiKDHU878VW1DO4Xgvh/Eu0xvsKsMxGveP/gHrjhpjHhLcZ4Gs2dCibDk8X7M2Xq1TD/2aPpDsFdF9bVY1ucA1j1WuwWlwD144bzgkH4pStmIk8ao8JLiHZCF5pj0Z3+U9hdVytblVng9bEmoVKoxde/Zi/MQJ2Ll1i3K/RnRImZkzf0G0a9ce2cuXRbkvP0Odzz9RE0ZwcH+3qVNw6vw5T9noOQHB9z+IcDn2waIFaCxCuGj4UDT7ZTS+bvUkNr7xDkrklPxKvqU4pJxdc/ggyo36BM4C+eVa7VCmTBmJjltVumTPmxePPfEEHmnWDIFerZ2VxF2tbcMyMg63Z6EmjeYmuIVc5g7CxesC/T9XTYr88LxrfajGL15YCos/u8p4fWUCB5xbbf8iQAzfy1e+w9Dh7K+XdvQLHgg/2zvy8cfAEVkJw0edViucwvoHfDmLVuwEDA1/2/CdcejbtwCsrk3yLnKrzEgyt3rFS2DZiy97al6FA1JAthw/FtvZdUBKvO6NmiKfZKLDF85NvJBT79aGfg80x5AHHsS7c+bg4yULPZldnH83HqtYBb+0boNVR47iiYljYedg56RqAb3PlYy9Qdny+Ktte+QOvDog+tkJ4/D7xvWcQ9Xj1+WSNOSurabuSwdk9BXOIy9dxP5dm3H6+CHVWsW34R8YpKbBVYO3DVGaGLeywnnCdT6ut8I5uRJ1GQd3b8OJI/s83cbEa4DEj9PpFi5eTq6bdPxuREp3u+Jg72nPdfS01iXCiiOH8dzvE1W3xoTXu9VuV42KFcf0Dl3U2hGJsfLoYTw+7jecTqRLDsd8jJZvtYMxPutWuV63Kw6I/l2+6ealbt4OutVuV2zx4PTe5xO2Bsg57GbImcUS3jPHS7z411Q1bfA1yHne3a6OybPkmLfVBxOMzTAomi07xj/7HBoWSXq8R2KwFaOP3G/C98T3zOvP6tQVxbOn3NiNW0Xyu4w921VIn1lx4z347Un5tP2Nt1FcBOnKNWtwcN8+eQVX3wGN/twFC+H+Ro2w9ewZPC3v/uCZ06o8JFxjZ263HmrMTpepv8NhdBN+sX5DvFizFh759WdPWvROKxJmtqAgjJM0VSRLNjwx9hcc4LhIfuMSr0byvUyXtJ3Ud52QQxEXUO6zjz2td4w7y1y7fTGGhN9veEl9QoMrwuVerWYLYcUEy2xqIX67cr9wOM/C6XgqI09DG4/Q4Krw8duo7vPSZc/sqncBCXKfdE6/4FfgY/1KfTh2+z8YPDzx5r7+fV6FxfqJGl3JBMmJ+iWJysuzItb+GS5G9ka2zDuQOVNxREbulnDKoX+vJrD6LVJjOyIvf4/B4S9JOLUknLGwWct5CmR5XAzP6dgtpcgL2LVvKcqV+lKO9Yxn+Co/zmVqDRAfTERAQDNESxTYfJ4tG3D2/DsI8JkLu2MzgjJZEBllTOHbu5pkHKMls6nhCU++KLuDU5X8CburO/LERONCwGpkylQJlyMl53LHyAdYgRmb3GMELM5WCEvDD+7DdzMhwm8BfGyerlfy4ReQ+1v6wstxA7vjxAdnQ2FmxbiShAWfnFu5YEHVh7mgZJI/ixBYuG83+t53vzIotp09i/+OHUN5CbdJocI4GRWJ1/7+S80Y0rVmbRQXg+yVGdMxcTPH7l8HuX7J/PnxT7sOakYXoqYd/el7rD8iAonvmZm3y3UELmtDDB16WHm6w2R08WHC13/+9DHs3bkZF89LIUgHfhY58qBEuSrIlbeA+IqfNvj5srXk7Mkj8gknU3xsEvGx7/rig9PuHju4R/njNL383DirFltuiktcMmVO3roLNyLjiw83/P188WbdBni1bn1VI3/w/AUsPLAPu86fw9AHmqlxKKFcpHDRgkQNZYbBxfrerNdArWuQ3T/AU4Mq0PhnC8fBiPOYuXs3Zu3Zja7VauCFWrXVcZP0Jj5m7t6J9lMmI+IKu4XFf0ekVbly+OiRlpIX5lQTAtglj+O4spen/4nft20WHwnOkWt5iw8yactmdBWxEm2OR0uEJsVL4p0GDdCoSDE10J4VP2wtuhQTg7WSZ47bvAmR9liMatFK3cMpSevPTJqIJZK/mobtVSSN2HzQqmw5tZZHDXlnXI+CrcMcBxLrcv6/vbMArOLYwvB/PQkJ7u7u7k7xAsVKKcWltLwqJcFC0AClXkopFSiFIsUpxd3d3d0SEmLX3zmzu+GGBookIYH52uVmZ2dnZ2dnZ86/Y4iw2sQCsYtPnsDpkDuY0LAJKpC/hCbFi49hAT9RgdJLaXHgFg49Vr7TDY0KKA0inI93792Ly+fPC9FRvUoVnKJ3oMOfs8R09Dym8Y1ixcW4kIUnjiGKuyFTGZUnQ0YxeUNeqmt5/Y2fSMju5QHn8b13GpSv0/r6Yk7HTtBTvvt253ZMfK0JClNYT8Puq1dQ46cp4p0R+ZHtFIfzT4wa20n1kvgEBhSFC1vo2hmocrhEwicP+vQxIXOGCTCblI+4NuuPGD2+Hz0Df4rocLFUgobdHk2V4xixTsmQIfnIbuKPwGXF/XAa8hYVdYjq/yYYO/Y6hVGPjv1M1yO/6jvIz5TXEImyvoMcOSJx7/Y0GIxv0csjnpGA08jhWovI6JZks1GF5TgBH289oqIv0zVyCTFhs9WE3mmH2ziLyt0CsWUvh+9yn6IXmR6YPRJ60wlxbYfzJD2+nPD2SsW9P2C1boTB8jqCgsKVE1MO8ZdmyRVNfLC65QzCD4/hh0IFI2wxb9GxI3RwBwkPH6q5fyER0RND/JvQnS6PKz5S7SM/xSkjHiTxUQ5BAdVJLKwhNy8670voXV/AZeD5nA3kZwb5UcZ7+Pvnh8Fmh9Hvqph/medjdsRUhduQAQYdTzf7JsWxkppRPiRR8TVd/x94mRvDartK55ZF0Bd3SNhUoky6QcTTap1K54+kax6j/dQkOObTy9wefX6kF+rCEar5C5OffZTJasFp20AWVSXycwtua0USTJlJIG0XVpPdPp3i2U3EM6kYGjCRXuxP6drKPv3+2JaiXlGZ2eZKeDga/jEDJ8kg+pdRo0HPs1ahwlhKBpX/mlXKzFNE9rTpUDhzVjLabuAmhQMxe6IOGalQLpQpMxXeduy/RoLBYUeJnLmxpXsvsejapyuWi/Pjha6VJ0tWrOzUOVZ88Ewwr/067UHhzQWqzbEEY8a1UhxePC+L+PCEx09cu3gal8+dEC0PDGdjFha8eF8qEqEMLw547MAOesxWeKfyE+tq8JiSx3H10lmcPbpXGO++PCtWhZrilyuGOyR+Lpw8hLDQu1RsKH2tWfzkLVzyP1dOfxZSivjwX70K4zeSeHjUe8rwl0at2uCwKUye3pWnseW+6KM3bUAQCRDuOvJwvAVcTjN8TDvObtrG7yBdIwcZ7PPadUS1XLkVP0RyEx+8CvRblM5LT/JsnvHcK6PdE29cb/HGPCJtipLomOchPphFJ46LrjZC5MR3HsPXYbR05X2+lrZP9KlYCV81bS5WludxeJ3mz8Xahxdl9UQLk49zELzLbloeUMPlxQZ/a9NOLLaYkKR48THcvyMMpj8V8UHQ78e162JSk2bKfjzw4pjBWzZiYI1aYnr5vosXkT7UY0GHt7CQ8tmPmzeCbITYtH9qKH+npfJjOj0vnh3uaRm5YS0CV61U6khGER99yV6ZqjgkAZr40OsziPzI6eFkY53fL9wko3wI1d0/Y7D/GFhMg0X6u3EGOjdPp+tL9lNhYTtGR31CCXmQ0nKNKPMcznOUt8m41x+jgP4Siw0HDqoLB1bTfRqpULtJ4fC0uAa6bml4eekQbd0Lo7k6QkJ0SJ2qDh3zpfML0/nt6O8KoGcHm7MXjK7VcOqPkDjxo/hchMFeGUGTbokP3G5so3swk236K9mLPcQ9Dvm0AIw6Ups+NyiA4hTvw0oc7WQbBrcnu+tLIbR4kUOdrgmlf4ob8P+IUieZwxne6dwIe1Qusdki6dedCw79JnpAbAWrczPr1NGgJAr0HqP20qfnYlSZGhbu7BgyqB4pzG4UrpdSuNKbbTZwa4liEbndecj6M9NmJIHRDXpLdziiq1IGaA2dIxoWy3oYKLM5XP+QgPg7th5SF84m1DeVwrW7VMXkAVs/LhfXLMr0NG5XNnGtTJdyU1hpRXg6HQ+MUMJTCp57JIDC4KAM6nKrpVvs9ZIOt/UbUu/31DgJw2UkGR/XufsFkTN1apx4931M79gJmXgFX67cuZAQaf+Ad8tXwN7r1zGduz5xWFThXQsPw4YzJ0l4hJEP8q/O3nEnIgLbz5/D/qskaDgcvQFHb17HrEMHUSJ7DjEoWakg+TQ6zl25qADyNlswpFFjHO7zbqzw4C+Cg3nwnmd8HA435YFx6p4kkeDynLtd8cBt3nLlKyLcb1y5gO3rlmDD8jm0zcah3RupbrGJlgheY+O/hAeTI3cB5CtaBrzg4f3wUOzcsAwb/56D9ctm4cC2tWIVdG61L1yyIuo2exMVazVOFOHxzMR9PZKEHuXLiylTYw3k+NBm0OFNvDNuLDt5AvOOHhFf3IfXqYdzH3yCTqUp7bmyfPhd185l2F07xm5s5Ip9Ha6Hh2MOhWnTDLcnQQs3iWCxNbNtB/SrpEzNH+c+NThO7M7lnlomWcjw4S408XEvJhpR2occldZk3F/5ZKAYL5KKp/H1TDeNh9OVEaJBvT49h79JaOxWx6Zk8kmFNe90xz9dewhx9dgwxfkex7U8oIa7/coVbKDyWPIQOrIL7I5z4jkw9D5M379PdJt6FEUyZkTjgoVRfvK36DpvDmKs0WhWuIgQIGksFqzo3Q/zO3VWTIyHn9djEK2+6nYvKgqtZvyKNGNH4S+ekvsJ4RYzXlk/9n74126/Dr3zH8UhieHru1yXMHSEDlbHRyJfGvRZyEYbT/YT2U66G6rtRAmlG0NGewWyvyqTjZYX4VEFyI6bAqfuGHx4jTJHMbIBW8Gl/5YS9k2qHLZhiP9sukgIhRsjDH9gLUZTGCfOkGAw5IPBnU9Ms+u0NkSWDDHwsrAh8RrZgUvIElsVm06e69WwG38sZuHBuIXdp0yfqINSAfEaHjB1hdtEdqajKpUdyoMW4elOi7/hVmxT+oPS4MkzQjJC5OEUw9DBvUgyfCkqNAG/TSqsMJ3OAzBYGsIRQRnQ8hM9lur0bGz0ks4nHy1I7fqRCv0RY8Z+CjGFLr6lY6xSL1BYf5CfXjAbs5AC/hFB5EcsRGMndexuT5mpoJJauot0zhI4EUxqNRRO25cUjXbkxiLhIsXtT6qFe9C10lHB8yVGjRuOgIA6MOq/I+Wdj46ZKJ4fwG3cTFbuOlKvPrDaZmLM+HeFwHHHvAu3vhuFV5LCtUJn2E1x+AKjxi/Fj4E+uGz9m87hRRDPwC9dbdy7l4Negk2iWdFu/51esP4cyyRl+KD3oDd9JypYhgyGOoUKYfU7lAzKSxuH0yEh2HH1Co7f5AXh3Mjm54feFSrjj0P70XfZEri1cJ4Gqtg7lq+IX1q0wvpzF7DjyiWkT+WLslmzIEeatCicLv5pMrsumIcZu3c9aEUTwtbxFUaO+0hxSB68jC0fjyKCxMLtG1cRGREuDFpfEhsZs+aATyo/1ceTQ2mGsNA7CLl1DVFREVRMGJA6XUZkyJxdjOlICs6HhiJw/Rqcvxcq1pvQ4BqDxwB0KVNWLLrnyXwyCr7buZ2KAF5+8QHsP4OPD0Y3aITimR6s1u/J0Vu3MIKudzMyUnSX0eC04MDerVgFHUqWUl3jwu/jyjOnMXn3Thy9c0dMr+pQ30cfkxl+XhZkJcO1UvbsqJevACrnyKFM1hAPfLnjd26L7kmrzp7BRRIU3MWRF0PTpnL1InHoS0ZVJi9vVMqRHQ3yFUSVnDlFmfAw3B2LZ8zic7nriAavH+RL7+/I+o2eqfsPDxz/ge6XBZRnejHcKlIofQaMa/Qasjxm3Rru4sRdxv44fIDS7bZY84PP5fzLgiG7ry8a5ssv1iwpkzUrDt+8iWHr1iA0OorypHJNcV/knxf2a1zw0VNDXwoLE621f1O6Hr97VwgWLU25RvSh66WxeCFfmjRiGvL69JyKZ878yDVaGF4gchcJkyUnjmPrlcu4TfGKoHsSixoSHC8fOp/DzZ06NWrnUcOlPJgYq5szKb7lgxkeQHWjIU7d2LRYCSzt3CX2uT/M+gvnMZLyRr4MGdCueEn8b8UynKX8wi9UpfwFsKjjW4h22MV0zgOWL4136uOHMep1+KRmHXSi9/6t+XNxTFs7i/JN0xIl8ffb/z2R55vz/sQcHqvEdSTDvw7HELJxxioOSYSyrsdqMi7S0/WvkIgoI6bEH+LfGUYDL+hooJeBCnvUowLTm4z9YCpsK1CRkY6O8SKA3DU9mOK9VczYadQHkW3WjI6x8U9Fi55bQP4kG3I8hRtF9hvZk+5AOo+brHKQPxe9EAfIBpxGtuQ0DPJPDbPuC3oIr9N1/Cisk2TDLYHO1ZPSyI8KghFwW+eSGN1J9iXZoI6/MNqjh8rAgX6wGAZT+G0o7AL0Sy8yzpHNuRR+jpG4b8kOnXMP2Xggu28SxXsEhvoPo/3PKCw32SttMG7iWjW0FMPjc6xE8qQM9Z9KL0NvElzKPhWy1amgXN21R+yCX/9F8NYtCKCCNvaLwdPgcqJd+UqY1apNvILnYdgQe/uveZh1YC/pO6PYF4Wp3bEGYREt8O23yteIZMKrJD4kEonkpRAfykKD82EyteE6UUAGf78aNcVMVI+DhX+Nn6fi6OXLKEaC/PtmLTBp+zYsJ5HMYbWvWAlBdetj9MYNWHLyOCI8xwWxUMmZC5lI9P7N617F4sbA2vXwTumyYlwl90zoW6HSI1viNHiCgvG8AKnnRzqbfS1uhzTF1Klxm+okkifgGaw8iSQeRgf3ocLoB8/CaduF88g5cZyYFeZJ8KcCeVvf91CKv16yGOCvRdzKxX/Ht3F3KvKTI206fN+mHea0aftEwuPUnTso+OXnmEWFr95goqAoLCE87CtgMDdNbsJDIpFIJCkQHhdqsLwFu22r2nVHGPBTtm5B2z9nxbYAxge3Mh3p/z+4x01En/KVUH/KZBIeh5E6VSrM7tIV+dNnQPFvv8LiUyewuUcftOOZ1UjYiLqRRMjuSxdF6+eJDz7GAKpbRV3qdOHzbZtx7X44Pn+tCT6sWv0/hQePN4ojPPg+HPaDMEa+IYWH5FmRLR+ShGVIQG8Y9VM1gcDdRtwOJ2rmy4dFb3URXUaelBg67/Ctm6KgvGK1wUYFp6/BiBxeZpiNBpTKkhVZqCB+UqxOB7otmI8/D+yHjsQGiw6e2cWppzjabGNJQA1RvSY7ZMuHRCJ5lXgpWj40uEu1w/YXVVwtYltASAyko/pwced3UCtPXsXtMZwJCRFdNf84uB9B61ZTAtGOXo9h9RuiWcHCaDFrBj6qVgMlM2VGlwXzcJ8X5+ReBHS910qUxPJOnRFNdarfY7rfebLv2lU0+306blL9G9sbQbR42DYiytYUX375mFWAJZLHI8WHJOERfRiNc2AyNjVQAav0RdbBZbejcp48+KV1O7FYUVJxJTwM/RYvwvITx6E3GdkoF/1tXQYD3Dzbmd7cDEFBj1j2N3kgxYdEInmVeKnEh8Yw//+BlwHgXif8gY5x2FGHxMPCTm8/0XobWy9dxNc7d6B01qwYVL0m3l74F+bu5XGLJCqobvP18sLPbdqJOu7dpYsQQiLkg+o1MLFREzF257/gWdw6zp2Nv3kwOosNhs/jzekcKqaolUieEyk+JInH4IEVYTAsgNGUK/ZrD+N0wsfihfeqVsXH1Wshq2/8A1afBx4AyoNIJ2zZhLs8Ta9WiDLcbOxyhZEaehujJy5TXZM1KV18sODbtm0bQkNDUaxYMRQs+GyL4obTs4yiyjRjxoz0SD2e6X8QEhKCv//+G+XKlRPXXrt2LXLnzo2SJUuqPuJCaY3Vq1fDRhVxkyZNHnstK+W17du3IyIiQoSfI4cyacnGjRuRlQyEIkWUWbzig+PFiy5myqTMvnbkyBFcunQJdevWhc9TtBL+F+fPnxfxadWqFdKpa/AwFy5cwLFjx1CpUiURh8OHD+Py5cuoVq1aHH8JCcdly5Yt4h5zPeECeZs3b8a1a9fQtm3bp3ruD3Pw4EFxfwznSV8qe+rV42n8n6wq5PU2li9fjsyZM6NWrVqq64vh6tWrOH78OKKjo5E6dWqUL19erA3xvGzYsAEmk0nkATL+Vdek56UUH0xgoA+cMX/BbGkiuklp0N9Fs2bD1NZvPFFLiCfcKtJxzmzsu3xRa51Ap4qVMKtdR9XHf8NrePRZtAAHeBZJo0dXLO5uZbNtgsHSCkFBj56qSyJ5CqT4kCQ+AQGZoHdPhtnUTozj0L74MOp+ATJ8Xi9aHO1LlkJR+jud15OtuMrwl5pzVPjybDWLjx/FYZ7Jg/Ec/8HGheir6tgEu7s3goNPqUdSBCldfLDRx4YuG+anT58WBj0bt9evXxf7JUqUQIYMGYTxywZehQoVcOfOHXGMBUDhwjw1u0kYoXaqpNOkSSP8sOHORikfi4yMROnSpYVRxm4sINj453NZtKxcuVIc5/29e/eKuOTMmVMY+7zxdThOHBeOF/tp2LChMOw4LidPnhR+8ufPjzx58qh3RvmPRAeHzfFnccVGG1938eLFQuCULVsWFy9exJUrV8T56dOnR/HixYXb/v37RTzZmGV/LGTYOOd746nf+W+Om+aH485/83m8f+PGDXFOgQIFxL1w2p04cULEg6e65XjyxmnPBn+LFi2QNu2Dmd/Y7759+4T4OHXqlDA2GzVqJAx8fhYcBw7z7t27Ir34+myos2jiZ8NpzgY8u3t5eWHPnj3CX758+UTc+Z45bA6H05P9ent7C7HGxjvH+ebNm7HPWRNrHHc+99y5c8I/3899XvG7dWshPjnevC+m8yVKlSolnhM/Iw7PYrGIOGmiToMNaw6L04HzDMP3t3v3bvH8+LmwGOOwOd5aHuQ05mfJ98aiNFWqVMLQ57hwfuBj7Ievz2nF6chunA78jPhe2D/nS44ni16O461bt0S6873zvXCcKlasKPb5HsPCwoR/zpOeYpTz+Pr164WQ57ziCd8fh8nPhvMz3xPH58CBAyIOfE/8/nDYnG+yZcsm/j506JC4Fz6f/fN52j3dvn1bnMtufO/8bDn/sj++R77XhIby+cspPjSGDipHCTgbBmOROB/nSBRzunYuUxYBteuh2EN5+HFwK/8Pu3aKGR67UXnCM9Q9jjMhdxG8aQOm798Lh9P1oHsVwyLG6boAnaNLki5eLHkl8LDOJJJEYsuWKGzeMg8bNgWhdq1D5FKECjZlDRYWBVTghZIBwIuj/bxvD8ZvWI+gNasQtGEtbesxZuN6jKbf0fQ7ijZeR4RXUw5au5r8rcS4jRswZc8ubLp4AbeowhUFqLaxceJ2n4XT/RlKlnkDAz74heJzV1w7BVG3bl22PLqS4bd448aNT9RFjARLDfLfSN19YbCxs2vXLlStWhVFixYVX57ZuGfDh/9mQyl79uzCIGKRwkKBjVA2ltkI43PYQGLjh41CPt6gQQNhxLNRx0ZymTJlhD+xVhOdwwY6V+BsSLIhzQY3G5FZsmQRf+/cuVMYwrzPAoYXPGTjj41dNh5ZCLBhxwYih8eGHhupWlw0o5fh4xw2G6ZsVHILD/vhe2PDkf/m8Pk6HBfNaOdrcDowLMbYyNbSg41ANpQ57VgA5c2bVxiPbAhyeGwo8pf76tWri7D5mtwaxGnIBiMLBDaM+cs4G9UMG4uaSNDg8DkOLKB4q1KligiDwz569Kgw5GvWrCnSmoUfx5/Th//mVh42+vl6bJBzHPn5sNHMz48NevbL8WNYMPFz4n2+T75HjhMLEY4jPw8+l6/JfrZu3YoaNWqIlioWYPyFv1ChQti0aZN4tpUrVxb3x8+TDeClS5eKvMGijOPEz5j/5nyjwddjQ5vDZ4Oa75MNdL5nzqOcrpxufM+c1hw3FiH8XNkfP8MzZ84IA5zTnuF48jHetLTnvMJxYzfOHyzwtDzF6cBpztdct26diDtv7M5CgsNYsWKFSGtOdxYvnMfZwOf8yHC+4n0Oh589H+f7vHfvnsirnJc4XTjdOD9x3uTwWdxwmnK+Z0HKxzgcflZ83/x8OJ9xHPgZcppyfqlTp44Ig8/nOPN7wvmQnwOLSr5nDjOBWR0UFLRN/fupoPjWpp/MlFd4mv3kyaatN7Bxy3eoUu0r6JGGErOSqLMI/jx36OYNfL9jm6gLJ+/eheO3b4nPxVl9/eDFwiAeUlu80CB/AVTiZ+VRRjHcG2DtubOYuHUz+ixaiIF/L8W3O7ZjP+UvsXgB18VqfQy3awbJ8oYYOWEcNm69JAKQSBIQJadLJEnFqLELwSvKB46iUs7Kq1sNhE6vfMnnApULTP7lr5Lqmgg8D7/d5YSNKn6eO5/3BVxIcvMw+9c2pQA9RkfHw2EtKK4zcmxBseJphw7qZOuSpIKNPP4azgYMG35sqPEXXDZ62ThjI4oNQDbQ2HBiA5hho4aNu9dee018LZ47d64w6Nj40vzzr+aXDVeGDSE2vtigYmP4cbCAYONt2bJl4nwWFuzGhtTDsHBigcBfqufPny/i+jBa9yk2Vlk4sbHMBiQb2tzli+9VuwaLI4aNOb4PNva0++Fj7IeFFBuELFQ4Xdiw53hqX+w5bIbjq8WZ750NaP5SzmKEw4rvfjxhP2z0svDg7mhsfHKaMp4iS3PTngEb8XzP/Cw5Lrxp3djWrFkj7pcNXTZyWayw2GCR4XmfHBb/cgsIdxtq2rSpEBWcX7Rr8P2zqOD7YL/87DkvsOHMxjy3ZjEcP04zFkTcqtKsWTORBp7w+Zx+/Bz4PDagGW5J4HvhePA1+TlzPuU48LPWxAr/Mlq6aGnPG4siNvA5Tix6PO+T48bpo/3NG98D73MrEotoFjycf7Q8yMKFBR63RGktcBqcHnw+p2/jxo1F2HwPfG8cJt83n8vHOC04PdmdRZOG1mKyatUq8Qw532p5iv1yPDg8znfa+8l/sxvHn4Us55nmzZuLDwmSZ2T8+DCMDu5P9ZQODnsNuHWrKYGVupB/6ZnwivS/7t+H1n/8jnSjR0AXQNXm4M9gHDEUaceORNYJY5F94jjknjRe/PJ+OnI30XH2x/5TjwpE899/w097duNGJJWz/Ky16yj5eQvs9oYIGqPDqOCuCPrijoifRJIIPL5WkkiSGp4VBLb8cOkKQOcuLBZ3dLsyUynpQ/t+lGUjqWqkDSFUcJ6FG6fgsJ2FzX0Wkyax+0tJSu12xUY1Gyz8lVczmhnt6zN/2dX8sCHKxg/v81dbzfBmN95ng0c7l/1oX6LZD/+tHWdDnc/VjGQ2vNgo5e4kbHzxPht8/HWYDUw24tiYYz+aIelp6DEcHof7cFwYzUDlcLWuMSw82D+LBb6Ots/n87m88ZdqNvI4XhwGh8tp4nk/2nkcJw5LM8r5ehxfdns4jfkYG4scF/7VrsP3yOF6Cgq+dw6f75fD09KC9zWBx/HidOZwOUy+Hy0O3AWO9z3TS3tufF2OLz8v9qddW4uvdk0OW8sP/MzYne+Xr8/u7Ic3Tgv2wy1CLFS4RYRbyvirP4tUNvj5urxx2mnp5QnfK4fD6cGwP84TWhrw9TluWv5ifxwHvl++Hz7Oz4vTmfc5jlp6cRy1vKmlPceBw+AwtfvndOPrcgsPt4iwSOKwuPWI49GmTRsRNy0szjMcPv9qaGHy8+KwtOtrx7Rz2Y3zBcPx1vK8hvas2J3jymjx4zAZTeh4PhsOm90ZDs9T1CQUdB8vd7er/0JM3GJqSynRkyy1CjAZ6cWjfMt5l/LjU0PPlB6e8mu3W6nu3EcOv8Dh+gvBwaGqL4kkSZDiQyJJAcjZriQSBTa6te5cbPhydx9PQZWS4PtgY59hw/7hMSqvMq+8+HgUQwcWItOtFPSGfHChMHSuvHDrSSnDB3o3qV3wR7go6BEKJy7DoD8Bh+0ciZfDCEpZYx0lLy9SfEgkKQApPiQSyauEFB8SycvLg74DEolEIpFIJBKJRJKISPEhkUgkEolEIpFIkgQpPiQSiUQikUgkEkmSIMd8SJIXgZ9khstSAXAVg1tXAHAXoFyaAW53asquvrQfBZ0+jHyG0t8X6O8zcDtPQe/ejaAJV5RAXj7kmA+JRPIqIcd8PERgQGm43FWpHqxJqcO/vIBPKuh0FujJlNPpIX55sUCeEcvJf4DqS0TCjRPkbwu574Lj/lYEf5/i1rqSvFxI8SF5cQweXBYG9IPO3QIGQw6RHXkKQS44eXtSePpAbQpBxuG4QwXxerhd32PUuI2KY8rmWcQH+eeFHCldJZLEZdWqVbUvX778Xs+ePTuqThLJ83KVyrsb6t9PRYoXH4GB2eGydaNCvA9MpjzCzel8unoxPrS6kmeHczjsVN+uozr4K4wIXknV73MGLpE8OZQLJZIkgtfwcMYMgM7wKUzGrFT4/bswZfGhCRCTCWl47QT6NRuMMJG44AUGebHBaLsd4bYYOK22B8JDK1g1+G8jF7LOcArvB+ijghH09b9Xh0sBPIv4kEiSCjL2WlLeHDty5MhSqpNE8sJIkeIjcHBZMv+/gEFfT8gAFhuecL3IbiQcMqbyRe60aVEoQ0baMiCzry9SWyzwonoyzBojtouh93Dq7h2cCbmLa7x2TXS0Uk9qdaUG/81ixOkMoWt8gVshEzB1ql09KpEkCh45UCJJJAICSsKAaSQ4qgjB4YnTAT0VmLXy5kWnUmXRrHAR5FQXsnoabkdGYuWZ05h35BD+oV+b1aoUqJ7h8CJdDu6i5eyLoPEbVNcUgRQfkuSMFB+S5ESKEh/D/N8nRTAOBp2v6DKlwWKDVEiprNnRo0JFtCtRStSNzwN/uNt++SJ+3rcXC48dRURUlPKBztMU5HrSbt8Cp643xo07obpKJAmKFB+SxGPwZ81JAMyiLXWcrzgkQLKnS4dhdeuje7kKsHis3JtQuNxuLKDCddja1Thx/ZpoRYmFv/y43Q44XAMwNniK6pqskeJDkpyR4kOSnEj24mPuXAMO7f0GJnP/ON2p+Jf2O5Yph7GvNUb+dOkV90TCSdebd+QwPl6xHNfvhSrCQ0O0hrhuUW3aGqOCt6uuEkmC8PKKj2H+/WA0dYzzpd0N3jlFL9M0jB6/X3FMQAYO9IPFUAc6XWmcODMe8+Y91G76FAwdWgh652f0iArSngkO93aMHTdQOZjMGTw4G4xYSkZ+BZ3LJaZU40KOn0W70mUwuWVrZEqVSvGbBETabPhs1T+YvGObaAnRk/hgcaInQWJw47I9JrIZxk06onpPlkjxIUnOSPEhSU4ka/ExbHAbsrxm01+WWNFB9WRaHx9806wlupQtp7glMbciI9B/yWL8deSQIjw0+MOd1bYWRktrBAVFqK6Jh79/BvhaCsDOPb/c4Qh6ytaXwEBSUNFZk9UENIEBRUlopkZMjB0Gr4OUjh5NXCpDhuSDtzETrFYyTizsx6YeSTwCArLA6M5JRhE9cDc9W/Mpuu5D3VMSh5dXfAwNmAiT8VPxt8M5l97utfRXR0rk+jBQ3rTZ98BgrideJv4KceTgG1QA1IRBl4oKhFCyTjdjdPBSOseNYQMbwOLTETHWGNr7m5xqQ2/ICLdzF2Wk38TDGuY/ATr9AOh1XmRp36TzltA1f8So4L0chX8R8GlpCuMN6Aw5KbxouuY2RFkX4csvo6lw6k9G8hB6OtkpTnYYjYtht40mwXRQPTv5MixgKMV3lCb6DFSIOSnZOpQtjxlt25M2S/hWjqdhEImQCRvXQ2c0UpK7le5dVLi6Y6y/YUxwD/Ki1gbJCyk+JMkZKT4kyYlkKT7G+adDlI6MeGO52I+iVAd5U100s/2beKN4CcUtEbh28yZ27tgBt8uNipUqIXfOR89DwuMpO8yZjWXHDgNGtccA15N6vRtOx/tk00xWHBOJoQFvwmKeLVqEHI61ZIc1ROCA1EB6XyDShaDPb1CFyP3PfBEVdR8TJ96nv3Vkg1WGW/cPvL3SkpG/Dk7d27h/PwTffmsV4X70kTe8vdPCZNfhvtOGL764I9wZf3o2Fos3bDY7zOb7JHzSkV1gxYgRoRg8ODO5GSjMSIwfHyYMdrOZbec7cQz1wEBfOs+PztNROE6MG3eLXBV7Yqj/Ggq/AYm46wjLmg+mi37wM5gBnxAKI0b18zqFW47CcEJv/gbpQ6wISZ+BJyzD9bDbSE/3z3F8cM8PYMFmcVqUHZ8oCvPxY1sHDUoDk24TpUdpRMfshM79J9x6f3hbsiDa2hOjx/6i+kw0Xn7xwV1srLZPMXrcJNV9Nbk3hJ3yjA51KWukg0G/UBxzOgfDbZgJnWswzKZ+lIFIeRorQ+eoBrPlB/EyuJxL6UUcDicJC7O5MomCm/BGCUTr3qVrfUphpiHxcY1Cm0PiZPq/BIOYSta0h87NReHvh1PfCwZ3M7LSR4kX3OYi4eG6D6N+FMUtL4mPSCqs/oTL8RWCxiXfr/OBgXpSGX/Si9c+tmB1OZErXXqs6NINJTJnEU4RVLANWLUSM3bvgEt82SDoGRWk49+2eB1N8uVX3J6B3w8ewJB1a3E5hMoU/qJEm9HshfalS2Nai5bwMdG7TtyMiEDLP6Zj96VLMJDwcHLfWv7SY7fvRlpHPQycFCk8JiOk+JAkZ6T4kCQnkp34CAwoDic2k62RXhnLQVA92bNyVfz4emty5v4B/8ZFfo+dOo2L58+haOEiKFDg6erH67duYef27YiKjCTzQjH3+KObxWJBxYoVkSePMpFWfOy+egUtZk7Hrftk52rxE+NBbFPIrulPe4nzoS4+8TFk0FgylAMQYyWjgS5rMJhEHc+tMjbbEkTEvAlfy3HoDXlE+up0bjrORn0j2vTQ6ZeTTeUHm+Mf2j9Cdlp3SoQMsFnnQWd+Cy7bDAqrk2htUVp9WGj1J6H1I4YFXCC33HA4oygkHzGlMV+b08Th7AiDeQOctr3wsuSE1crTGZNq07WH0ZCB7mECRo3zF+LDZGogbCMtLbX4W62j6R6HYYj/zyScepDIcZJwyga9uwKFuULYqm5nDAmr5fRHbYo3t44cg8FSCc6Yt8g2/Qk2u4vu6ReKdU7odfUp9GhSmg0e+fGbGRIwgNLka4ojf4WNEhnE7f5OxDcJiD/Hv3wo1rBojnNnFH/Tk6EHzC0ONcULpRQIr0HvmkbHctALtgAWr2XQ2elt1yulBb+8Oj2JgLEHaG+ZyDzQZUGEuzop1e/I2A4RGdeN8xg19pP4WyoMdekFyaXOxT0HY8fug0v/B2WAWyJ8vYuEiPlPOn5CeQnc4fRijE7WwoNxxsyKIzzot2WxEjj30cBY4RFps+ONubPx2/YtolAV98cb3feZWzfx+uzfsfjEs41v+2zNSrxDYV8Ovas8J37BKWyH047Ze3ej0rSpuB6hfCzI4uuLXX3fw4AatajMsJF38ssFnclUCWHGtZRPfIRHiUQikUieh6GflYDTvZ2MQkV4kN1gpG1u53cwrfUb8QoPFggHjh7H3HnzcWjfXoTfu4edO3dg3rx5OHv2rOrr8XAY7DeShIcnbGPyd9WtW7di3vz5uHj5snokLpVy5MTlT/1Rr0BBUZ8L+Ndk7kfG9E/ig2NSoYgJqtP1Jhh05UmRcdeFg8LN7S6I1KmdcBmoQnfdEga9072cjGgfsst209nBlPZ+ZAyAjPsmSOX9KcxmFgYsptqTemGBSkKF7Tm4SIDUw4jRejLcp6BPH7YZ3YothoMYOU5H5zUX12U7A+4SOHaM10yZS4nqILFQk67xrvIR2nmK7MUH3fvFc9bdRPbbZrJIC1IYoUr8UVQc56mOeZ/joMH7Jo6Cvi9Gj2tHPj5RnoGpOBzRXeE2rqb4HiA/ehJnvWA2NaGzoumETSRe4l/LJTAwLwmqi/C2fEP58RBddyalqy8d4V4/LelYBD3fUAz+rKpyQuKQdJkn6dErypQflPErjArkN56b1MpSJrTRw+lKhv8ucvsGVtspcudzylPi8x8NkCrVG7DFFIbetpFEhdL2yGG5nCvp4WynjBdID4wzx1qYvFbT0QhSpiQgyE1HinVYwBZS63XFeXHwnk/X/1pkXIMxmFT+LhIcu0nNZqZMdAZ29wdqU55RVchGui7n8uTLkAB/KpAejK+h35YlS2HRW11IWD/IYpfC7mHPFSroxEsbPzaXGsZTEEOFyqnQsEeHS+7Hbt/CvGNxhc03zVrgfzVrw21TWmUVAWKuAqf1G9pL3mkukUgkkuTNuHHpyCZYSMZratWwJJvQjb/efgftS5QU+56wjwPHTuLPufNw7OB+uF1Oqr6Uqoh/HVS37tixA3v3xv9BO4JExe+HDqDxzOmo8+s07KIQm77eEvnz5KHLK9fXEOHZ7di6eTPmkwi5dOmSeuQBZjK6V3XtgQaFi8QVIEZjTzjtL2oMqgvFi3PLx4M6OiRER3FSWkUYHbIiIKAeIiLIdtMvVsWDEzG2ANyPqQar9QfaXwCb83tcvzuHzrOIKt/tDif77RELMLo1UUBqIBYbihcsQrZgEXrOixEd7U92YyFyX01CpAjczjFk7LNhrySe9hCMLsWmfBI4vXXuIRg2uDGJqG7iXpxOO3TmDTC4O9B9X4LNPhfREU3ovhqQoNDB4tUSTt27aghxcThyUxi5hb3jRhj0hp/gcHWmuN0RosZoTEVu/PG2vhiSkEi8vAYWJ9rRo3ETLnt2N/r2Vfv6xEOfPiZky6bD9evuOPNcD/P/H8yWr8VXC5utFoxeO8hVTyLh3wOCROsKHeMwsmVzkp8HKvZh2rc30Etk+Nf1GC0uTFAQH4tbciQXhg6kF82wj4SSL2VeYcAXyJQZu/v2Rzpvb9WTwr2YGLw+ZxY2nz5FKfRAlAjovJK5cmNjtx5I76WcZ3e6MGHrFkzcuglhkRFK6xSliMnihR4Vq2BMvfrIoF5j9pHD6LZgHr2DlFQPixA6z8/PD6vf7oYqOeL2dbU6HXht+q/YdOY0F6iKI5/v1NXDmDHJZjpe2e1KkpyR3a4kyYlk0+1q6KApMJn7ehruIxo1RmC9Bsq+Ck+AcujYcZw4egQu8qMJDk+4t0C6zFlQrVpVpPNlexZi/Y4ZJFJ+2rML5+6o3Y0VQ/sBVLe+UbocpjRtijMHD+EciQyedOVh2C7m7liVeExI7tyqqwJ3Va760w+4cJfscu1c7tZkNpbH8NHHFYcEggdnG0wtRX3vcF7E6HFzMSygFhnGVclIBrwcv8BqCSPx8zZdPxNs1ru4Ffq7sKECAjLBqGtLYsAPTkckKb1lCBp/iSpQH0qH+tA5CpNhbaRjITDoNiAo+Iy45rBBLcmwKAq7zQqHbjaJxtvCnVt33LbeMJpSk3FxleIyC/7+BWHUt6GNu2pvx5jxW5TJhoyN6YxcZKOQsNCFk/DYGTux0dCADjCb8sDOcTLxDJtpKdzOFK4XYqynMHb8YgzxbwKLuRTdjwsGrx/gtNaF2bxcnG93DiLtc43ERzZKl5MwWP5WP1IrLWswViGBkpEeigtu3RWSWWtj7yE++L5ctjrkn8prgxdlkih6sOeRNnodwlNb4LQ1RKasS/HBB+qX2YTn3zlc8m+G+Dekt/ItykyUCTAeo0efVI9IhgZ8TS/V/0RfSYZ+Z3R865EzdpwJDUXbubNx6PJFLnEVR7MZn9WqjfENXlP2CS4IeyxZhN+oUP2XmGCoYCqaIyf+fqsL8qVJI5xmHD6Engvnw8FDdR4UkGIb1bgphtSqE2+G33LxImpPm0LvrHpU9Gu1r8Do4GaKw4tHig9JckaKD0lyIlmIDzaine7dnh/mSmfPgc29+ooFARn+Mnn4+CkcJwHh8mjl8IRFR9rMWVG7RnUYzSayeXXoRXXjjF07lXouHiERL04HWpcph5+aNsepAwdx4fLleK/Hda+Xjy8qVqwQZ2D69P370O2vuQ+uJ+pJx3QyyLspDpIEZTAJIm+vJcL+iY7phjHB09UjLwXx2WISyZMxntR+hHEjDIZyXLCyIMiVLh229uqHXKog0Fhy8gRGbFyHFoWLYmRdHg9FhRz9dzMiEgeuX8eYTRuw6+pllMiSFYF16qFIlmxo+scMXLhx7RGFqxs+3j5YQkKnQf4COHn3LrZcuog3ihXH6bshWHr6FG5FRqJhvrxoXqgwLoeHUfhX0ZaO84rpnnBTdf1fp2E3nS++GvH1XM7rcBmqYcwYcnzxSPEhSc5I8SFJTiQL8cEDes3Gb2JbPaiOHNekGfxr1REtHYdPkOg4dBAuhx26eOo4raWjTs2auBwVgdaz/8DXdH5oTAw6/flH3HqRWwmIvOkzoHHhIsieyhdf7NiKMB7v8XDYJEJalSmLn5o0x5lDh0VLCBuCDwsRJ8W3ENWdVapUFvt3o6NQbeoUnL59SwmTN6frDAzmGggK4pmdJJIn5uUXH2P9MyAan9OLYoDTfR8O93AEB98la84MpzUAJmMBKhx4XuWJ9AIlzKDuAQNSI63fSJgM6WF3nMDNuxNFk+Ckj7wR4lMHOntqjJ4wV/gdNrgf+asOmy0aBowRTYQphcCB2eEyHqJSK4P4skOFbNV8+bGtd1/KWA+yVq/FC/Hz7p0itw2q1xDB9Rvi4r17aDrrdxwnwaE0E6v+3S40KFoCc9q0ReeF87Hy+LF/F54MFbZZMmTAhne6Y/bhgxi5elWsv5zp06Nz6XLoWqYMCqRLL/qtfrZ6JSZuWId0qdNgeed3UC1nTuFXo8OcWZh3YD8P5OJSmMN3ltHpW72pNx1X5sF74aQn8TGLts5UofIgOokk2SDFhyQ5MXz48GGUH6vRn+8rLkmLF20jXPaJVoP+DfFhjupH7urErR7po2NwYN8+IS4eNvgZF/lPmyUb6teqhYsR4Wj35ywcvXIJH9drgD4VKqLqTz/iHndD5vqOwjUajVjyVhfxse3LbZtx8MYN5EmXDos7dcGV8DB0nv8nwqKi49ajXF/T9iPVsz3LlMP2HTtix3xwy0caOr9a9erIkDatcNPoNO9P/Llv74N60u22w6mrKibOSQoCP80Ko8XCw8Pj4HSGk10XKv5m2w4x5M+oQ6QzQth7rxrKZAC+ZNOGKw7Jj3/n/JeNwEG56eUgdW7gOVXvwK0vjzFjLmPSJG+E3llP4qMK7HYX3Iam5E4WLMGLvcDVEEZ9JrhgI4OY1T33sVPGeHz9tQW3rzem1CsIXtfDBQfczksweLOfcHzySWZ4m/fCbMpJYa+D3twZTtsn5FeZ+tfp3ENv7RzoQybDlf5HmMxvk79QKnVaQGekMJGDSqbDOHl2xXMtVJjYBAbmJAF3nO5JaVYm8VGzQEFs7tlH9QCcDw1Fsz9n4sTVq7TnxpBGTVEvV268PnsmomKoQHy48OVwqDCd9vobaJAvHxrPnIFT1+lcz36sVGh7p0qF6a3bo0j6dGj4+2+4zauzehaujFrACvg6vFHB3rR4SSx6szOJkgf+O8+bg1n76LE8aBVxZQXqf5gqDc9sliwwGAyOgQMHJrtpgCUSKT4kyYn27dsbihcvnsrb2/uF2TiDI+4td5lMNUTLB9VDZqpbDvV9DzdOnMSVK5epuopbX4nuVZkyi5aO61Q3tvnzDxy9ekWt13T4oVUbMWax0tTJcIqlAujWXE6MoDo1R2o/9F4wj/x61JNOB/JSeCxCrt0PR6c5s3Av2kOE2O3oV70mfmjZSuzGWK24evUasmTJDN9HLALcb8ki/Lh9C0/Mojhw1yuHozZGjdusOCQiPMB8qP9WmM3VVEFnF256vTI5j9MVTbZTdTj1Vuic+8mfBVbbrxg9jtfvUhDChHwx1687/zXWlpnb3oCjxRVD4Ngxe7w2mDIm14D0IW588C3bhaqhQQ/q6wFmhKTnfOcge9CBAQOUPnbaeiPKWF8O30bHlSarB+gojup6Her5Gsp4YiPSp6drfmCNDWfECLpfnVsIDh7H4Xb/DR8fL0RH/Qi95cPY40oYD+5fW1/kBfHCXswkQxMfer0JLrcTOvcFciWxQG+ujgcH6byVTxCm15DKtgeR+q3wspRAdMxWuPT/g1FXjF7wafDy8oI1ZiBl7D9gcK+g8Chc1yYyCYfQW/w+LF796GV2k1CpQQ/8KImNo0J82BxrYdH1hdU5ia7Vgs4zUDwoDjz1XkQ/uHy/oxe4CxvUdJ3LFK9rFK8qwgi22f9B6XIt0KFD8hQggYHpqRTcDoOusIg/FQiFM2fB1t79kNFHma32AomCZrP/wPFrJCAoyY0Go3hLnVQw/hs3Xi9RCmMbNEbWVN4kXEJQMH0GHLp5CxN3bMXBW7eRjQrFDytXRdtiRXH89i1k80tNyaXDrwf2Y+SGtYiMofeJC+VHQZVA/qxZ8HfHziiSMZNwslO8m8z4Fet4IDwXpqJQd92DgZ5DUDA5Sh5m7ty5hqNHj8btWyd5JSEDzxkdHd3c7XZrX5tV60byqsN5w9/fP0zdfbUYFjCT6pPOmvhgsbGN6sYqOXPhfkQEduzciVs3bgivLDpqVq+O23Yr2v45C4e4CzAb1PyBjOtWnkWT6FC6DALr1kcqs1nUW06XG0Eb12H2gX2xfv4F+ctHdd3Szu/gbOhdvEH1cb506TGvYyeUzZpN9fRkvDVvDmZrH+m4nkzKlg8WGjyLqNFYXaSN3d4QevN6OGxLYTY0UwwLxwew4x8y0Q+S+PCCzfYzDJY+ZJQvRyqfJiRG+DwWSrwYYFnFbnG1J4Eyn8L+DAbDeHFfdjtPQWsnu66C2I+JCcLNu2OQJf1EmCwfwGaNojDW07GcFE4ZesZ3yPZrRmeco2sfp2tnomvfpOMZ6TjZfGTCOXhQD9mePKqf8wTbGjHWhXTtN8TMqHrDQpgMaWF37KV7vUHnNiIb0kw25CSMGvsphgZ8CW+vDxEdzWLHJWxSLZzomF/g1pPYcG+DXmfg/CbcHY5IuA2VSIwNIv9d6T5CKCE3kZ1ZE6m8MyIyaj3CIpvGCqMk5DFW2ktC3JaPcHoo71PGvUUZxUJ3Px4GY1F6QNz+yQMRWIVupOM68nuLhAqvgEmCQhclCgGn6wIM5k9JWAwkPy3oWF7KVJQRdPfpgWcQD9tqawqbcyssxmOK+LBtxOjguggIKE2iZad4Iez2aRg1rjedrxRQJlNncgujjFcNoZEXkMrrCJ2bn8THDrpeA1KonNGTJ8MCplP836H4i10dvcyrevRGw/wFxD63fDSePROnr19TCqv4oHOypk+Pde90x6V798SA9Mj791Ewew4EN2xCYdzF6gvncTUsFFl8/dAgTz5Uy5Mbv+zfj5nqgPTP6jXAkBq18dbC+Vh+lNf4ecS16KXMmyULVnR8C0WpwGdO3rmD8pO/RZSdHyWdx8+RCyiDpX6cLw8SQaDyBeYKGZsBDofjuOlBa5HkFYXygd5o5OlfqHKVSAiXy+UmMTqItltBQUH9VOdXh2H+H8Jo+lIYiAyJgPFNm+OzmrWVfcKu1ptchvKHutq//QK7zYa5JAzu8y/VZb3KV8TmCxcweNUKpX5iw5I3hve1loz/Qm0J4Vb/Mk8pOpiQ6GjUmDYFJ27eVK7Jm9N5luyrGhg3jhwTGU/xQWkJi5niYODCh+MRSRnucxIjIwFbSThjba1fyNbqKWajMhvakZ1Wney+anC5i1DaGSnh+SPvFzDgJ7L+9tB+KjrnVzrnQWuJhjLj1iZh67CNYKZzedIcFjDcMyMq+gCirI3gYyHhY8pOtt9msv1qY3jAB5QPvhL+HM62JDYWUFj7KCxezfwwzD4tYYtaRGEoYognIyATVKxLwmYMX8MeXZtERBM6NlhcX+cugex5T+PK+QMwmYuT3XkIY4LLiLU59Pr14t6ttq/J7UMR9yEB75EN+zlMRi+RZ2JiYsjfabJuJ6NU2Z9exAduvrWXG0V8kBo18opzIbC7ymG8NvWabQNlkkriYbr0jVGmzFoc3vcnqd12sFrt9GAWUArloIdUkzK+izJBewrRSJl+jsj8DucmOs4tKW3Ij5/IkDFWTXycIH+cATfRC1GPVEleisc+ul4aKl3O0zlrobd8BJf1B5gtb5M/EjCojgg65m06SpksD2WeXSQ+6iVr8TFkUG3KzHQvel70RxSwtQsUxPruvej9UbIXr7HRZeEC7LtIt80FluoeC533ZfOWeL1IMVT5+UfcCbtHftQClcN82D/jWfjS3zoqRH5v3Y6Szoh2c2aRtmQd6QH7J7eM6dNhUqMm6FK6bGzm77pgHmawiDGqRjQXJHbHSze7RELB4oOEx3kyKlqRUZE0fX0lEkmKY/jw4V9SOWGhcoJXxH61CAgoTtbCLqqjePE2UTeWz5kLG3v2ga+yrli8LDpxHF3nz0E4t+JTndW+fHn88vobYpHcpSdPIHDdGkT8Vwv/w3jWlxSPPJkyYk67Tqjy0NjHx/HHwQN4e96fSh3OsL3jsM/EqOAuikMi86+WD0cTjBq7Uj36gKGDytCN7lBaPuxT4NL9BL2L902iN4lL14uMd17dexDILCTb62uyxfzhsm0jP+Vgs16n89nWI9w/iw/XdudiepaTSaCQzWjJQfbhVkqA7jC488DtbAQ9JYbdvhTR9iPwMR+icLLRtdaR0GhAIvRTEggThUhy4A2MHbuQ7oNEg6kMXfsYMmUrjzvXx5Pd+QGFG012Zw+y+7bBae1CftLQeXfoPidi2JCJZD9+QudQtByFkSbzNYTf3aWID/tBjBlXDoGfVYNTv46ubyE7cxbZlMNgRSiMusEkPnSUn+7AGT2dwu8Mk9dE8uMmP68hKHiNcr9Jh5qLXmKOnbtKRn8OuGOywWArhnO0zwQFRdMDaELHslGG4MFJG4T6GxXcHkNH6KCPyQqD/UM61o7edF+MHGsQipXnnHaQTrY6M8OJDiQs3iWVnBo2V2Zyp7Dc2+HjE0nHyop9fUwbupabHu45OjcdZc7M0Duqww5/XL9uhc39vuLPXJCk9AlMmhQFg6WicDOYm4p4JmfGjN9MVvx08RIzZLhvOn1KdIHSKJ4pM/b26YeooDFY8k43vFmuAgpkykKnGKgM0SNrmrSomyc/1p8/i7s8O4dn8/GjClh2147Rr5teyNUkbspR4V47fyExyDxDqtSolr8Aelatjo29++LOsBG4/Yk/3vEQHjMO7CfhsfuB8OAC1encAKNljuIgkUgkEslTMm7cMbIS54mPWQz97rt8Cd/v3K7sx8Oea1fx1l/zEM4zNRYugtW9+uL0nbvwGzEUhScGk3nhxq6+/dGqZGlYuM7SRMXjIAHjX7suVnfvhcy8PgjVlxdDQlH1h29Q9LuvcTX8v3vF3YmKwgiPOl3gcNjgNk5Q95IGNxbS9gP98QMlBomEeDDwIoG6qcIPsFV0CXOgJBnoo8jivUBCpAcJjZlwOj6DW/cDpcdFMf5j1LjysEYVpXO/gtv1NqUtiSrdTBIRnTAm+GOxJsio4JyIialD4a6HzvUJ2Qqtyc85xDjGki20AX5+3CVqunrtJbSxlX1A7It4gz88M3NVP38iJMRA4X6IsMgcZJgMImFUEy47iQWdicTdPIoXpTGP2XBuj713gysMefLYyT+pQRHOXAQGGhA0YRtc+toU568ov4WTHdoVFouJbMkAEkkH6b4ywOQTCLchFxy2dxDjTPMihAfzCMtOInkKeAVPp3U3Ge5F+auKgFT+2CbNEECF3pPy/a6dGPD3Uno/OIynzJpuFzqQqJnZ6g2YtML+P5h75LCYstClfclhMeN2h1LBVAFjJmmFhOQhZMuHRCJ5El7plg+GF70zYBcM+ryiSw1hpLpt2Tvd0LggL4T9aAatWYkJa3gWRwNyZ8qMn15vjekH9mHWrh3Inz0nlnTqLLoon+TJXPijmfYxjuC/hCzh+pjrQxIpRoMeXzV/HcUyZkKPxQtwNfQe3ipTFlNatoL3Y7rOOijerWf9juXHjirXYThMh2M4RgePUhwkkqfjyaw0ieRxbNxoQ/Was6iEa0MlnDLtLhn0a0+dwIm7IWhVrDiJ+P8WE9lTp8Gl+/dx7Pp1UVh6FqaPhP1R4Vgkew5Matj4X+uLPIoAKtg/XLYUeqOJguD40rVczlAqrathzOfKqqeSeKlbty6rtQ/JqPhz48aN8X99kkgkrzx16tRpQuWEkcoJZaXmV40tW6JQs/ZWqly6UJ0oLHxe42Pe4YMolyMHCmfIKLzFR6P8BdGjUlW8X70mzt69i0ErluHwjRuw+PhgdP2GOH/vHokMHX5q0xY50qbFxjOnRb0roGu0K1UGS7t0xYXwezhJ57nI798kIC5F3MeBfu9jeL36aEN18+M+1jkpnFYkPP4+diRu7wCHfQ5OnvsIx44JjSORPC1PYN1JJE9IYKAXXNblMJnqw+4g7aBkLy6yfmnbHp1LlxX7T8LJu3ew+MQJrLt4Adeo8LxjtcLJY7GocM3obYHFaEZ5EhytCxVGg/z5Y8eX/BebKLzWf8xAaFSUKKjFdIdU+LpsthNw+tXGuCG3Va+SRyBbPiQSyZPwyrd8aAweXB569wYY9H5aCwi3SnxQsza+atpc2X8MMw7ux/R9e9G5bHncjozE4DX/wMUDkomg15qgVKbM+GT1SjQrUBBT9uyCk8cXcJ3ocuL1kqXxZeOmmHPkCLzNJnQrUxZpvbzFuY/j6O1baDr9V1wODVFaOhgWHnbbHzB4vYN/TxMrkTwxUnxIEp6hATyrxO/0lxd/gWERwo0L2Xx9MaVVazGwPKnZfvkSei5agOO3efY75euQ+GTD8187HQMxevwk4Sj5T6T4kEgkT4IUHx4EfpIZTtNGmEw8w6biRkLEz2LB/E5v47X/6IbF7Lt2DfWm/yzGhPSpWh0DKldBV6rX9l3keW+AHOnSY07HTmLsyMcrlvNHNeH+S/s30b1cefH3f8FT+HZdMB+z9+950NrBsPCw2QIwZnyw6iKRPDNSfEgSB7HgjfVHvdmrl9thfzD7lPrbnwrOoPoNkNEn/sWMEoIIKni/2r4Vo9etgZXXFVEXYOKmajdPk2eNWYVoxxuYNEku3PcUSPEhkUieBCk+4mHooHeoLvqF/lLWY2DI4M+eJi0mv94arYo+3ce5bZcv4c25f+Ly3TtqlygHCmTJir19+4tJXVI94VToPLvWhyRYft27W2k10XoTiNYOx0443M1fydXCJYmCFB+SxIVX1HRah1BBNgRigUWPlloeDKfXo2aevOhXqQqaFymKtF5e6sGn577Nik3nz2Py7p345/QpuPjrkmd/Vq1Adbl+gd78CYKC7qlHJE+BFB8SieRJkOLjEXC96LL9QoZ9Z1EPaiKEf2nrV7kqRtRviCw8O9UTwiKk16K/cD4kBB3LlMXUlq3FrI//xQqqK/+3fCnO3LyhLB6owee6XGFwujpgTPAq1VUiSRCk+JAkHbwmiN7wPYyGknEKXA0WJuRuMJtFi0ihjBmRP106MYjcy2hCKpMZUQ4brCQqrt2/j3NUyJ6+ewc3IyLEwkxCWDxc2GpuTucFUiODMHrCXPWI5BmR4kMikTwJUnz8B3PnGnB4fwDVU0Nps8T3ca5G7jzoW7kKWhQuinTe/z1W4784eOM6ft23F7MOHcRtnmaX60etlYNRBpQfpL96YlTwXsVRIklYpPiQvBiGflaKSr3+VOi1h8mQIXal0IcFydPABSgPIFdWB42G27kETvdXGDthh+pDkgBI8SGRSJ4EKT6eAl5BW4cvYTBWEHWhpxBRW0SEIDGZkCt1GhTIkB7FM2VBkYwZkcHHB95GEyxGA+5bbYh22HEx9B5O3LmN47dv4eK9UITxGlrMw2KDYcHhckXD4Z6M9NHD8MmXyXt9MUmKR4oPSfJANENbK8Ctqww3GpKAKAq3Ky0dSU2CwixEhWjB4EKZCmCXi6fzCIceYSRcztPxNVQwb0dq114MmnhfCTRxcblceegn8QatJFMiIyONv//++6pixYq9X6dOnWOq86uEkwyq07R5WAePh/IKLyWcWtmTpFTomUfQdkndfS5IwOtp41HGDzXXvjzMmDHDn35M77zzzsu8HoRNr9cn7PTs/v4FYdT1hc7dlcRGpgT5OKchPtDRxkIG2E516rfIHLkAH3xrFcclkiRAig+J5Bkhg3INGSIN1F3JKwIZjCH03PPT9t9LA6vQOdzdr72yJ0mp0HP8hwzNpuruc0Fh+dB2jvJRFtVJkgKhZ8gfIorQlgDK4BEoY0Sq0MVqktlWg65agZRwatr3gsHAc8azMlb8aq0kSuuJnQ7EkMN56PRboXPtJEGzHkHjE0RASyTPihQfEskzIsXHqwkZG1J8vKLQc5TiQxIHeoaJLz4kkpcMkssSiUQikUgkEolEkvjIlg+J5Bl5lpaP16b/itXHj4om8ir58mNb736xq7MPWbMKY1evFGNbUqdKhW193kWJTJnFsSdh26WLqPH9N6I/b8EsWXGg/wCkMpvVo8mHt+bPwezdu/iTIT5t0AgTGysfkmMcDqw8fQoj16/FpGYtUDdvPuH+1fZt+GjxAtGN4LWSpbDyne7C/UXhTkEtHz/t2Y0+C+c/6JLhgTflDZ5J56vmLUU+uxERgco/Tsblu7cpD8UzDIGeT98aNTGlZWuM3rgew/75WxmH9RB6csvl64eelapgcO06MHCXECLKbsfkXTsx6+B+nLx7B1FWq4hX5lS+KJc9OwbWrI0G+QsIv8kVeo4vbcsHD0yetHUL1p49g0vhYXA5nTAajcibJg2aFCqKQbVrI2fqNKpvij9tJ+/cxvhNG+CgnV/btIWRnvXe69dQlfKRg55vBvJ/8ZPPkmU5lFDQM5QtHxLJUyLFh0TyjDyL+Ggy4zesPHFMGF3Vybje3KtvrPgYtnY1RpMAYYMuHYmPLXSsOBmFVjICqIITfrx4VhKCpxtmLOo+wyvThkYrk5SwwcfTMrI/iqNws1C42t8OMuR5o4CFmxaOk/Y5HMZA7qaHjMvY8wieQ55D4/ix0cGbBi/qqEZZhMFhaYSTURJDhijjQ0YJGya8wFW1n37A8RvXKWHdWNmzD+pQ+pgpXuz3PhuqBO8/vBaMZ5wejocnfF98f0x89/ak0LNIMeJj2t496L3oL0V80L33qlgZGX18sOTkCRzjef0JMqZxsP//kN3PDxWmfI8LIXfIVYfS2bKLtXdioTSuQmKFF0EbSwbnkJUrRF61GIzoXr4C0lN+O333LhZT/rbxop52B/pVr4kfWrbCT3tJBP01T/jneBTJnBlNCxXBrcgILDx+DNE8VTaFnyNdOmzt1Q950vJcEwp2Fz03HnBL8LvyJGsXJBb0HF868cFlROvZM/HPsaNi1iPOD40KFESZrNmw9dJFbOXVszn/2G3oWrkqprV6g+OOEevXYuy61RSCDi1LlsKf7d8Uz+YQ5avqP02Bld7ZzCQ+Ln86SLyTNnr/Hvfe8XEXhcslhdnIZcuDMoPd+Thj0FMYJI75Y8WLzg8MpYUUHxLJU/Lg7ZZIJE9FYosPbhUpkiEjyk7+FocuX0Jqv9RI42XBZW0xKB0Z2VQBj2naAoPr1MW2y9zy8a1o+SicJSuODvgQn2/djIDlS0X4rUqXxaK33saRmzdReepkREdGIh/529m3P0asW4PJ5FdAFb2Ao0V/FsueAyve6UYGYToErF6JYG6dIcGQmozN8IgIMkrsGNeqNVoULoY6v/6EkHuhyJY+IyrkyIH1588hkueSJ6NmRse30KVMObz911z8obZ8BDRqjE9r1ELG4NFws3GhCQcyRn1S+eLk/z7C4pPH8f5CMqDJOG1SsiRWdOmOEBJZHefMxho6JoiNM0Xa7ULj4qUwt+Ob8DVb0JTSfNXRwzCS0f1awUI4decOzty4JozjztVq4Nc32gpj5kkhYyPliQ+VL5u1EF+vp5EYWHnqpEgvA+W3Pf3eQ+40aVHhh+8U8UHJWb9gYbxXpapyIqWvH4k+IQjJv6f44Pybl/IGG5V3KE/djY4Sz4BF5Ow3O4s0Lzv5G1wOCRHP8MPadfFl0+ZKuITS4vI9LoeGivw8lPLEqAaNxPOdS/HU0XU5jMthYTh29YrIb03LlccCClsT40kFPceXTnz8tn8fus+fI949igs2UZlUk0SmxvQD+9BtPmVftZw689FABKz5B/P27gUsFuHGz5XUBia2aYvmJCrL/fAtrPSceIVtFh4xJDJFmUV5woveyU29+6JSjpxYe+4sOtFzFutN8Dusljl8LR0920lUtn1UvQY2kwCq/fNUMUOTD+WHKBarVAZUKFgQG3r0off8xbWs0DOU4kMieUri/0QokUgSBc+v9vwVXhMejOcXe6rQxMaIbitUiYdTBd61bAW4J3yJoEZNxDE2GJaQAc5fBo06MqDZL218Drc++Neqg+5VqwmvS44fxYJjRzF8/RohPNL4+WFttx74YttmRXhQZZ85bVo0LVGStlIomzuvCOv4tatoPWumCEPEhTcijcULpz71h33CF3SdunQ/LooDH9PhOgmQlWdOI4O3D6qTMTKkfiO0KVZCnCfuWQ2H481fzF1BY1COjBEx/SMZLVv7D0DksBHImSYN2TWUDqp/gwgfYiVfITwoznkzZRbx5Y3/5i5DK0ls9CA/nIKiVYeu6SCD5e+TJxBujUGZXHnQvWYtYdg8jfBIsXCa0/bRkkVo/zsJYP7KTfsVSFjuJvFZNmu22C/LAspv686eRtsZvyrbbz+jBwnAMLUFyhN+nmy0nrl7RxUebrQuVhJRI0bjzVKlEeOwi+MaWuuThsPljG25YjS/3MrFcXSTIGGhxK0kpXLmIsFYHYMpXye18HhZ8SyDGH4nPbFR+mvws+GWkrkd3sLY5i3pYdIx2n+jZCm4J36JT6vXFGtMCLhMond2+dtd4Qj+HPVIQDIx9P4tpfeQPyBwuXI7KlIIk2oFCqJp8ZJoWKw4vKnccFO++HjZYvx17Ih41qLs4etT+fAziRzXxK+wrfe7L1R4SCSSZ0OpySUSSZLQuUxZYUTztvPSRRT8ahL6LV0kvs6P2rBO+TpIRiB/6S1GhrTdwyjjyrxePmUcRI7UqUVFzHgadnFQbYjvW7RCzUKFRctC+zmzsPDoERgsFszt2Bn50qVHhWw5KBD270YaL28MIsPuq2bN0Z5ESH8y9PrSFlC7rhKYFijFq2nhIiiUIUOsaGIx8kvrNzCxZSvM6NAJJ//3McY1aoxjt29hzPq1KP7tl4gg49WzC5YGd91yafdKx4/fvo1TZMwq+8qPJ6WyZlX+oHN4BfzRDRuJa3UqXYbiXEN09xlQubowlD6g+E+j+Ixr2hwnP/gEi97qAovJiF/37EbF77/B4uNq68nLDBuUlFYnPxkENxmCYhs1DnvefR/lsmVXPXlABl7vSlUe+CXDkrvPZPLxUT2oULg+JjPWdOuJuwHDUDB9BuG2iIRuhnGjsOPyJWT3S42R9RoqWYeMyG+3bUG+Lyei9+KFortPka+/wPXwcBG/PJkzo0/FyqJLTa/yFfHrm50xqnFTHKW89HeXbsjs64c/9u9FrSnf41f6lTw/LBBfp3edRQR/8Kjz81SxvbdsCSpROvchwSrKLBIVvSpUEovaMVr3TH5f78XEiPecBUWsmKGwUlOZUCVXLvHRICs9O09YNBRMn56eO4VDfuvnKyDGE71fuSp6VKiA/lWq45M6dYW7ndd3YshfrnTp8E7Z8qL4e9FdriQSybMhxYdEkoS0LFIU94aOwPB6DVCUxMXNiAhM3b0LK8+cEn3xm5NBv+v9DzCHjGUNrspZYDwsMjQ3T9f43LzJ4JvX8S0UoOuxAOHqesrrrUngFBTH25HhcWNwILqWr4AomxV1f/kJRUgUTdqyGSfv3kXH0mXRoWQp4ZcNyPiuwWTy9cWGC+cxZecO0eqQf8JYdCaxw0ZGbzIotvNXShI9ol/3Q2HweJSxJB7ykfHK3S24q1CrP37H3agoIW4e9h9ExuxBEhIti5XA8Vu3RHch7trz897dohvPBzVqog4JNf5iejU8DJN3bsOYjetR5IsJqE7+TpC44W5Fm/q8i1bFiqmhvpzEph1tbNQ/Dk5hza9TE4PxwM/BM1w2RNN4eWF//wGolS8/dG6XuBYbsevOnUXXcuURPXIMJpNxWSVXboTQc+VntfTEcaQ2W9CmeEls6fceLnz8GXKSsObnxq0oU3Zux8Qtm1Diq89R+duvsOPKJdQmY3RFj97oXq6CEhnJc8EG/GIS5KcH+mNA1eoolC49pfNl/LBrhxi/UTxjJgyqWQc3hozA1FZtlBYIon+VqmhRrCTMJhPW0zOuTO/gkhPHKDxjnLyh4ZlnWOTwdTm//NquI8pnzYYvSJTmmTRefCBZc+Y0Mvv5YUzDxmLsGreqxoYpQpJIJCkZ+RZLJM+IXOfj1YQMJ7nOxysKPUe5zockDvQM5ZgPieQpkS0fEolEIpFIJBKJJEmQ4kMikUgkEolEIpEkCVJ8SCTPjjrPpOQVg6cse6ouq263W07J83KQoM9Rp9PFXbRGkhKRz1AikUgkksTG39//Uvfu3YuruxKJRPIvBg4cOPGzzz77Rt2VSCQSgWz5kEgkT0VgYKDRbDbrcufOLb/4SSSSR+Lt7W3kTd2VSCQSgRQfEonkqQgKCnJYdDp3Dqfh3yvOSSQSiUQikTwGOdWuRCJRCAjIBL2rGPSG0oCrKNwoSiVETjqSlooKH4DHLejM0Ot1vCCcWHhMWQuClzS20RZDWxi53aRjp6Bzn4QLB+E2HMeYMefZoySFEehfEE5nSehNJeB2FoNbVwg6XSa43WnoqBf9bRIbL/bGazrwwnNOsSIcL2tuozwUSfkglPLOZbj1J2DQHYfDcQhG7xOkYkPENSQvB+MH+iHUkAlGlzcMRm+43N7NdIYP9NCZlrkdn8Pp4BUIo+HQR8NiuUXPP0I9UyKRvGJI8SGRvGoMGVIABlcLMg7eIAOxCoxGZeC8m2xGl5tHR4vdBINFirowmTBOgSMkSv6mbR5MpkNkhLBwkbwoJn3kjRBTOegM7ck4bEJ5oqjyvCgfcH54zGKDzwSLFA6ffxm7I4oEyg5ynAe9828Ejb+kHJAkG/z908GkK01/NaKtGuWNEiQwsmjPkP/lzcV5xbP80P7WnrX4oX94X3Nj2J/DeYMOHSGBuw0G51rStgeobAhXfUgkkpcIj7dfIpG8dLRvb0Dhwo2gc/Wnt70JCQ2TEADxCQx2U4/pTGZ4GQ1I7eWFvGnTIQ9tfmazWK2cVyn3oy3absd9qxWRNhsiaLt2PxznQkPEquS8urWDjgvDlb+K67moeai4YeNDtJ7Qdd3YR36nwOGai/Hjn3jxPskz4O+fAUbd29CjJ6V/KfFcFFEYF84PWp6g52Q0mcTK45lSpUKB9BmQ1dcPqciN8wOvUm6h/BJO+YHzQoTNKvLG+dBQXLh3j/KIFdG8ujrnCc4LerWl5GE4P/DmcFjp4kvh0E2G2byRjNAEVkCSRxIY6Au3tT09iO70blaFicoMLR8QOnpubt73RMsrnpvmzmjPmn8f3h6F1ppmt9soT2yluEyDwbyI8kKU6kMikaRQHvPmSySSFMmQj3MB5k/IyOtDYsP7X2KD/2Y3qthzpEuH1woWQssiRVEpe05k9vWFmSv9BOQOiZGjt27in9OnsOLUSRy8cT3WoBWbJ3xtboFxk+HpdgdhVPBe9YjkeRgyqDaMhuH0zBuIYl81JGNhkcgbiYuK2bOjeZFiaEz5onDGjMjg7aN6ShhYmN6MiMCOy5ew9OQJrD57GrfCSW9yFtUMTg3+m90cjjDKD9/CqfsG48bdVo9KEgS3DkMC3qR30Z/KjNIizR/OH4xWjtDzyJsuPcpTPqmSMxdKZsmCAukyIL23NwlRM5UfRhg8n6EHTjrfSs+fP1jwR4qzoXdx5OZNbL9yGQeuX8NFEqta2SSeuwoLHsbN5YUoy9y74XQEY/SEBeKARCJJUcRfQkgkkpSF6BahHwc9+kCn18UxHriypgrf18cHrxctjn6Vq6BWnrzqwRfHmZC7+Hnvbsw8cABX6G9hbHiKEf7bQJvDsQUO3QCMHXtAPSJ5Eob5V6O88C0Jigr8/BWjTUUVG3kzZkL3cuXRrVwF5E6bVj34YnBQfDZeOI/vdm7DylOnEB0TI8RQHDHCecTlcpBA/RYxzkBMnHhfPSJ5Gj76yBs+/IFC/5HOZEpvJlPAZuchOiqcP6gMyZo2HVoULYY3S5ZCJRIaqS1Js7RRGD37HZcvY86RQ1h28jhuh5E4fbh84HxhJDeH8w5czs+RKeorfPCtnARDIkkBSPEhkaRkhoovlt+QkZ5JGJgabDy4XaiQMzdG1G+IFkWKqgeSL8du3ULQ+jX46+gRsntIPHl8+RRGh5tuyOX+Crnu+qPvVB7kLnmYTz5JBR/TJOgNfcU+5wMNSlMTGfNvlS2HobXroWCGDOqB5AkbwvOPHkbQujU4ev26kh88hQgLE6fzGt1jb4wO/lt1lTyOYYPaUBp+qTda8nB54eJWRoaFqdOB9H6p0b9yNfSqUBF5XrAYfZjzoSGYuncPfti5A2GRpDkNDwlTzg8Ox1m6lw8pPyxTXSUSSTJEig+JJKURGKiH0zqEKt4RZJTr4xiYZFCUzJ4d3zR/HfXy5VcdE5YjR45gxowZCAgIQLp06VTXhIXHjnz6z99YeOSwIjz+ZXQ6FsKOvrILjsqQIbmgc/4Kk6nBv0Qo0aVceQS/1gTZybhMqSw5eRyfrFiOMyRSRR7QUIRpDP3zGUaO+1Z1lWgEBpqpvAgi8eYvRIZnCxjllXwZM2J0w9fQqVQZes1ShkngJNH0+4H9GL5mNS5TWeGZHwz0t8vpJF3lGgmDZZQcLySRJD+k+JBIUhLDAj4jY2t8HCOCDEw9GQ2D6zVAYN36MHp2TUhAqDLHwmNHseDUCeTkL6QVKyF3uvTq0cRj8Ynj6LnoL9wND49rdPLfNvsipLW/jYGTIlXXVwvubmfEAphNdWH3EB1kVOZMnx7T23ZA/UQSoS8Km9OBz1b9g6+3bI4rTPnX7XaQ5fk+xkz4UXF8hRkwwIK0vt/Re9JLdMP0KC9MlG6f1q6L4VRe8CQCKZkoux0j1q3Fl1s3ia57Ik8wnB+4tczumIxbdz/EVNlaKpEkF6T4kEhSAkMHvg6dcQ5VrF6xLR30620yY0qrNninbDnFLZH4fvs2vL9ssbKjGXtk4JbJnQcru3RDFj8/xS0ROXzzBjrNmY2jN66R8DCproQiQiZhTPCnqsvLD7d+uWw/wmTqJWaQ0qC/y+fKgz87volCGTKqjokHP5PXZ8/EhdtKAxR321nYqTNqJ9GYosm7duLDZUtgd/MgZdXoZOPT5QqnrRXGjN+gOL5S6DDYfyhMhiASHDw1leJKAiR9qlSY2voNtC1eUnF7yZh1+CD6LV6I+9HRD7ptcnml17no3RhEovRzxVEikbxIpPiQSJIz/fv7In3qRXG605AxwWbWxKbN8XH1mopbInHk1i2M2rQBbqcDlyLuiy+mJp2BNh1sbhfSkgi4T8dy+fqhf9XqqJQjh3pm4rHpwgV0+HOmmDEp9iunMDidt+HQNcS4cYcUx5eUIZ9Vh974NxlUaWKFKBmWedKnx8K3uqBctuyKWxLwxfat+GTlCiGEhZFHeXR8sxb4rEYt1Ufi46b/hq1dgzHr1z7ID4yJRanjL+TK2wl9+74aX71H+leAXbeS0iFDbN6g3zReXpjZ/s0UMfYrIZh/9Ai6/TVXzKoVmydYjLic18nqeQ1B444ojhKJ5EXgMaJTIpEkKwYPbgpfr31k1BWKNSTsdjQvVgKHBnyQ6DNWsVHZc8lCpCKjctX5czC5FTHCnTSibVbsunYVvnRs543r8DHo8d2eXVhPwqBd8RKJ1vWL4YGwn9asDS+TCWtPn1KMC/F1V5cKFuO7qFnNgk1byRJ9CRk66EdYLJMpP3iJe1aF6JTWbfF7uw7IlgQtUIyLrnv09i38cegAjt26qQgPhty9TGYUzZRJrAfC3QETGx39Vz9/AXxEQnzLxYu4dPeOKkbpnTHoiyP83oeoXWMdNm25qp7y8sEtYbWqfQu9aRrdt4/yPhCUBhOaNsfSt7uKaZNfFYpnzozBderBZDBi3RnPMgJ+0Bv6o1b1VJQf1gjPEokkyZEtHxJJcoTHdhgM40VfbYYqTjNVoHM6dUbrosUVt0Rk2NrVGL1+rZh+9VZ0NLzNZpRKmx6brl9FZm9vEiA6XIuKRIl06XGdjt932FEpU2Zsu34NnUqVxh9tO5A9mvjFy8Wwe2jwyzScvXP7QTcL8cXbvhwGS2sEBXkMhEjBKLNYrYLRVD22BYx+y+bMhVVdewhDPynghST7LFmE5cePKYJD2x6GDX/aqpMomPZ6axSjvJFUTD+wDz3/mgenZ7zY+HS6e2L02F9Ul5eHgQP9YDFsgNFYPra8oN+SWbNhVbeeSSZIkyuX7t1Do+k/4xRPVEBlhIHygos2t92xDQZzI7looUSS9CS+dSCRSJ6Oof5TYDb3je3LL7rUZMDmXn2RK00axS0RCSExUfz7r3EnIgJ5SXxYyYj0MhjhYzTiTnQUipAhqScxtPn8ORTLkhWZvbxx9O5tVCZj50x4GMIo3pu69kTeRJoJ62H4K/ybc2dj3sH9D8aCsBBxOI7Az1kdg1L4WhCffpoVXqadZDXlFkY9Q2ncu1p1TH29jbKfBMyg9O2xaAFlRx5fQVUHpTtP3Vs9dx5Uzp5DGHX7SHzyWh1Wzruq8c8idEKjJvi0RuJ2EfTkJInROj9Pxc379OhZeDA8NshuH4vRwUMUh5eAoUMLQefcpjcYMnLe4HcBDjs+rFUXXzZtrnpKGuyUL1aeOyvGAf1++CDc9NxPsMFP8dHTe1koY0YUTJcBAypXRf28eWHSPhYkEX2XLsLUbVsBk1JGGE1miprtOimRahgz5qJwlEgkSYIUHxJJcmLIoC9hsXwYKzwcDtQtVBgrunRL9FlpuFPCxM2bMGjFMqqZyTDgAbzal9SHYcOSjTo2htngeRhy/7hOPUxq3FR1SHxGbliHwFX/KEYmw8aN3bEfoeG1MXlyhOKYwgj8OCOclu1k2ReMFR6UJ75t1QbvV6mm7CcBu69eQYs/fsetiAc67r3K1fBti5bxViKjNq5HID0PniGN4VXzV3Tpivr5Coj9pCDcahUC5ADFPbZVTBEgI0iABCkOKZghnxYgq3479IZMWt7gjwK/tu2Q6BNQMOdCQzFl/17MOnIIN8LC4OTxFVwuqKLzkXB5wfGlZ5I/cxa8li8/6ubJi1ZFiiZ6GTdl9068u3ghJRTHUSvDnNegd1VB0ATKKBKJJCn4j1JCIpEkGUP9h8FsHukpPKpSxbyuey94J3KlzPBX027z5+J3bkF4+KukZviSewYfb1gMJtEFhypuxZhgoeJpdJBoKZwtO7ZR3DP4+KiOiU/A6pUIXrcm9uumamxuRFhkY3ybwlY/Dgz0hcu6GQZj2VgRSHlCDOiuWVvZTyKm7d2N3n/NU9KV8kJmv9TY1efdRy5EdzYkBK1nz8SRG9cVA4/yyA8tW6Nfpcqqj6ThXkwMakybgmPaIoUM5wmrfQDGBn+nOKRAAgflhku3i4RHlgfCw4WZHTqJ9ToSGp7OduGJY5iweTMOXSMbXRUPsa1KzwuXIZzHWZBQnmpSuCh6VayEclmzqR4Sjp/37UGvBfNFecXLJOkoPzjttstw6qtg7FjKKBKJJLGR4kMiSQ4E+jeES/83vZEm7ctgoUyZse/d9+FrNqueEpfjt2+hzA/f0+XdyJDKB5m8fZA/XXr4WsyIsFlxJTwcF8PCcJdnmSI/aVKlQp40aZGPjIU0Fgvu22y4EBqKG1FRuBsVARsZyuu79ULdJF5novvC+fht964HLSCKAJmA0cGDFIcUwjD/qTCaerPgEDjs+KR2fXzeJOlakzT2XLuKZn/MwG3uxkRGm46ef5/KVfB9s5aiu9XDiDFDmzcqRir5t5BRufKdbqiTN+nXHLkRcR/lJ3+H6+FhirGsiOQouF21MSp4r/CUkqgTaEQt60oSgvW1vKGj32ntOqBH+Ypi/3m4RO/4udC7+HbXTiw7dRI2K6/fSAc08ZZUqKKKnxkPln+nTDl0K1seOVI//0KZ3+7Yjv8tXSTuiXODnspYp9W6nMqIFooPiUSSmEjxIZG8aPz9M8CIfVQRKn36aeMB3ut69ELVnLlVTwkP99G+RUKCu9RsvngBO+j3IhloN8jAdKrxEIaaYqz9NyyaeCNjgQ3SDD4kTkiY8FiQmnnz0b3kRDa/1LBooiCRCIuJQc2ff8SRa9ceGEw6nZvi1hijxq1WHJI5QwM6wGiY49niUbNAAazp2jPR0+9R/Hn4ELou+gs2bTwHP2v65emVK+fIJZ75gRvXsYXykkvLO+THYNBjUuPm+KBq0nUTe5gVp0+h5e/TxcrYIl4UJ9hdRxFjq4JJKWyBSm4hNZlGxopSeh5dK1XBb2+0U/afAn7Pr9wPx9xjR/HT/n04zTOXcZ7jNOItucF5jpRQ6lS+aFSwEHqVLYd6efI90zvB48TmHNgHHidmNND5VFY4rNGfYvT4SaoXiUSSSCTD0kUiecUYEjAYZuOYWGPCZsPIJs0wrG59Zf8Z4RaM25GR2E8G4dbLF2m7jCNkXLDgiO3apfV9TmxDQxgNBBuljMmIdN4+KJklK6pkz4GquXKhanYSJ6lTJ8j0rDzlam0SIOpVldYPm20jylRogA4dVIs+mfJjHxMuZ9hFFpHS3YrSjsXojj79UDpLwndDeRpO372DJrN+xzkeSMytCI+D4p3ZzxdLOnVBlZy5VMcXxwd/L8M3mzdQ3lNbEkWLmK03GZvTFIcUwJAhuaBzHjIYjWnFwH+XEwUzZsauvv3pffJWPT2eNefOYvLunVh+9gxsvBgfk1zFxn/B5QqXKfQs86XPgHfKlEXv8hWR4wlm+LodFYnyP3yPK6EhSl7m+3e5bsFbVxJDximrZkokkkQhBZY2EslLROAnmeE0HYbBkFlUorTlTJsOu/u9h6y+vqqnp+PM7Vv4fusWMYaDZ5QxkMDQC4GhekiGsA3hoHt3kDHlor97Vq6CMjlyqkefHhZe7efOxl8HDyhGJsOtIE5bC4yasFxxSKYMHfQOGcjTH3zZtqFvtZqY8nprZf8FwV/JP/jnb3y/fWsc4cFruhTLmEn8HrtzO85MV5yf25cug+lt2sLbc1X6FwCPQ6k45XvcI6NTxJ9bPxzOszBYSqeY6VaHDv6GXuoBnq0e37dph/70vjwJw9evxagVlP157A7fv7Yq/MsAizFKl/J58+LP9p1QKEMG9cCjmUTl5KfLFj8YI8bTdFtt4zBm/GDFQSKRJAZSfEgkL5Lh/l3JEvpNWN+Mw47B9RthTMPXlP1nYP/VK6j00xSqi9XuEymQNV27o0GBQures7HyzGk0nzn9QTqwCHE4ZmDUOErzZMywgMUklF7XWj18zBas697zhbceTNu7B32WL4Gb46VB8RtYszYmvNZE7H69Yxs+/HtZnHzHLVncijfiOVvyEoJ3ly7CFG26VY6j2+2E3t0aQcEU6WROYGBGuKzboDcoi47ScyicOQu29Or7ROu88Jo4eb+ciHfKVcD0Vm9g7/XrmLpvN+YfO4qQsDAlPbQtucP3z5vZjDLZs2NAxSroWKLkU4+Pu3b/PqpN/QGXQu9SRjUogszpOgp9RHUEfRuuepNIJAlMCihlJJKXmKEBM2A2doFd+ZLJU2VuIGPieVYvD42KEoa360GnI0Tb7LhGxofnC89HM6fyhZ+PNyJjYsRYD+24m/5jo5e7QbExwi0J18PCEW23kh/FF/sxk0GfI0066PU6RFqtyroKmpAi+LyMfn5Io3YJuR1+H+HWaI8wgCx+qeHrZRH7DJ/eIH8BZH3OxdF47EeZyd/gYojarYI3p+scHO6KCA4OVb0lLwIHZofLcCB2+lQyMEtlz4ED/QckyWrhj2LnlctiwHlIZATlB/VrOT2nxoUKY8Gbb8FH/XJspzj3WrwQM/bvjWPE8lS7S9/qgtcKPp+gfF7+OnYE7WbNVPICw/G2O77EqLEfKw7JmICAOjDrN4gXhDe7HW9VqIQ/2nVQPTweniwi71efo0uZspjRuq3qqsDv6dl7odh59Qqm7tklui26uHUlOYgR7X4pHpmoPOpYqgz6l6+QYAtXtpk9E4sOH1I+TvC9siCFuxZGBW9XvUgkkgTmBZcqEskrDK9M7GXcCIOhnPjKTVsBXiW8dz8SBQm7YvU/JEaa/vbzA6OLIUPxm8ZNMaBWHfxBle/bc2c/MDQoLtUKFsT6Lt3FYM4ouw31f5+OnWfPKN2XVD8FsmbDzl59kMHbB7MojM5/zRXuseGQgTShRSsM5AXmyIBoT4bffDIAY8OgOPzStj26l6ug7CcwnefPxax9ex4YFi5XFG31MHbCLtVL8mLY4MaUTktJaSiznlH6fUDP56tmL24SHh4j1HjmdBwgAfLgublRKEsWLO74FhmBmRQ3lVskUF77/TccvHr1QX6j58wLZW7q0Qu508Q/PW9ScD4kFNWm/YCb4eFK3Ph+HI4NMFh4pWu1L1MyZejgQTDqg8X7xdDvz215hqsne3ceJz7iI4bEx/Hbt8WCgbOOHMbNMNLrlCUF2vudGHC+pwuZLF6ita9XmXJ4vUhRpLZYEN/Mas/L9zt34P3FCx50z+RrOBz/w5jx3yoOEokkoUn4N1kikTwZPj7eVMdmUSpbBZ6yNq1HK0BCIUwFNhge2nj16Ucdf/hLu9h/aPP0I/566Dhv2jWY+MJ4cDThESKOWxA0dHpv2l6c9ftfcH4w6BXhoTpke84WoOeBxw19uvofHLjqITzIzWwx42sSrg8LD4Zb0yY3fx2pOe21+yCD7uLd2xiwYjnuW1/ccisZUnnDm1s7tHgpv5kRHq52+k/G6Fy5xDujQX/nTPP80856wqmx8uxpbLx8SSz4Vy5bNnzxWhPc+Hgg3EFjcfJ/H2NBp7dRO08+xTO/W57v19PC6c9iirYsvr74qHoNHOj/P4QNGQHbkEBs7toDXcuWE4Pp70ZHY+Hxo7jEUyYnINlTP/R+KQLnxc7sIJG85EjxIZG8KBwOb6p9M3oaQn4kPMw87aMkQYizwCGns9moIyM6jeqSDHFmiv0Cy1CUs/q+OPHx7c7t+P3Afs0gUyBjc3jtumhaqLDq8G+q58qNsfUbKmJTy98kXpacOI5xvP7HCyK1xevfC3bqwGme/F86N7LHUeqUttmfIm88icznKZI/+Hs56v74PXRDBkE31B/ZPx+Pz0iAngsJIUM9NdoUK46NPXrBPXIM3KPG4ab/UMxs1xHdK1REdj9fRYzwpAMsKjRxwlMcOx2KO+0XI1HDa8Ss69kH7tHBYrsxMABfNG6GMlmziskLFpDQaDj9F+hGDBXxyDJuFN6Y8RvWnzunxjZh+Nd4Gc6zev2/VbVEIkkwpPiQSF4UPq4osgduxn7NpN+w6BjEcAUtSRDEtMIanMw2uwtOJM/xHoxed4Nn7ImF4nw1gb/0Pim89sswXi1eiAc1j9Lfzcn4HFSzlrJP3ImKxMDVK9F76WJcuPcgaftXqoJu5co/EB8cBv395Y5tmHPkkOqWtIRGR4vVuuPgpnfQxycFvHTuy6K1QYPS8vJT5I0vdmwF6P55+u3/bH3iMon1GAnG6/fDMXHLZhT46nP4jRwOA201fvkJP+/bix1XLovWxc6lSuOX19vg6qcBQpC4x05A2LAROPHhpzj50ac4Rb/WEWOFOx8/1u999K9SFfXy5BWtawdv3MAnq/5B5s+DhdBIRddo++csrD13Vsk/3OqmtbwlMNd5nJonfD23+4a6J5FIEgEpPiSSF8U9RwzV8rc0u44JI6PgHq8oLHlu2E67wQOkY7/aC+M3Cm7bPdUh+eGm/OB02mMFKcWZZ+RJai7du4d+yxbjPq8DocWFjLIimbPg22YtYOSZgVRmHjqIzzetx7Q9OxG8eZPqyqfpMOG1pqjOK9zz12+VGJsNH6xYLlbUT2ruREUp4kO7J+WXI5K8x3swOh2JDw/1QX9f5lmqnpBQLlfoXfjn7BkcfJa057QiAeByOrGNhGmvRX+JmaJ0gUPgPWakmGGv/4plGL1lkxChIZR3LAY9zHRNE23XIsJxkfJV8NbN6P/3MtT+7WcYR5GYGT4YZSd/jS/IXaygzyIj9p1NfK7y+B9PREuNTooPiSQRkeJDInlRTJzIVuV+McUjQ5Xu+Tu3ceTmTWVf8lzwV+7NFy48MGTEr+4a0mU+rjgkQ/TW/fTv3VjjmOK8moxFu0sdZPwM8PS3mSaMhW7EEKULC29kMPJv8OaNOHD9GraSMbnz8iXsunJZtHj0W7YExzgfamlHhq7JaMRbJUqKWcS2XbqAHeR//7WrOBdylzxQfN06SvMoEcbWSxexm35PUX7uXbY80nL3IM1wpnu7SUZzt8ULRDh7rl4h/xfESvs7L1/Gj7t3Il3waOiGx41vmjFBGLp2tViZ/1nZc+0KbrPB7pkndLqdyX6wOWO3b/YUcfw3z2r3LKi56/ngPKrm0xibFXvoef+wYzuGrfoH+SZNiHfLO2k8AlauwA87t2Pz+XNwOuhZimegPo8XQJw05Pvhubnduq2qi0QiSQRe3BsvkUiosnOvIaPCrVXibKAtP3VS+VvyXLARzTMvxaat+HWvx8CBkYpDMiToizsUz42exvGlsHvYfumSsv+UnAsNwdT9+3DnfjjdOjmwANBEAP2OJvHRYMZvaPnnLDSdNRONZ85Ag+m/YMVpyoNaujH0t5fRhG927UT9Gb+ixexZaEb+G/w+XXS/EX7p/8UnT6DJH7+j5ew/0PiPGWhOv5+sWSnsuTjhkdDeRUKj9q8/47WZ0/E6hcczajWb9Ts+XbUS90SLC/nziG84iZ6p+/bgwI3rYv9Z+JehabNxd6v1ikMyx+o6TYLjWGz3I/rdS+IvoVvGbM8h7gScrpx/H7V55oOnxc0LkXoIsOeEW2IO3qT8RPHSkwAyKlNGH4TJdEZ4kEgkiQKVBBKJ5IVhdf9DxtXF2AqZKsFZhw4Ko1Hy7LCB8sOuHXB5drFxupz092xlJxnjds4Vy4kzFPcYMsSn7N4Zp7v/k5I/XXrs690Pi9/uihH1GmB43foIpI1/eeG//X374+6gwQhRt8WdOivTmWoChaFk61CiNMIHD8Md4W9IrH/ePm/cVBiF9A/6VKzkcUzxd/ezweLcdytVidP9iq9hIAN6crOWahyGiN8zH3wsFi0cWqdebFz5d3bHTrjw4aeo9Iwr3x8k0TL/6BHFAGb0Il8ch96cMsTHl1/ygjWL1D1xHxfv3MF0XlMlgeBn/2XTZvwokx8kiioWKIieTzi18JPwCwnn63eVdYBcmrBxu/9CUJDHYDGJRJLQSPEhkbxIxo8Po9ruK9UQEpXgrXuhmLxzh7IveSb+OX0KK2mLnTmKf13OVRg17sGghOSKwXsRGek7Y79wU9x5FWrumvQs8DotrxcpJgz4IBIgLEL4dyRthTJkVH1B9NPvumA+YngwsibYyBgrmiUrvm7WXNmPB7GqNIsVpwsZ1cUk4yO44WuomZenaFUtW7qGzWbD/1Ysw/7r1xQ3gqdcHVijFkbVbxgbV/59s2Tp2MUMn4Uvt21FZGSkeMcE4h5d41NElysNg/VrOJzXHggoPb4jkX2VW7YSiFaUV356o50yJbFijKtHXhAibzlRp0AB/NO5q+r4/HB+n0xpx+8Zj0/S8ftmt1+E0es71YtEIkkkpPiQSF40htCf4HAc9TQ2v9q2Bcu564vkqbkZEYH3li2JY+SSwWaHDoG094ItqScgKMgl4uoka57jTpudjPR+SxYl2hoZ921WfLDib1y4e+eBcU7plyZVKnzf/HVkJUHwKLqUKQf36PFiutThdRuorv8mtZeXGKyeO30GClttAaF7ux0ejl5LFooByonF7wf3YwZ3D9PEizA0ndtI6M1VHFIIQZNuQeccp+6JZ3UtJAR9Fz9oEHkUBs5LDAmKE3duP/ZF6FW+IiKHjsDR/32EeW92RuuSJVGERKh4pxJTkHC4vFFc82XMiFbFS+KXNu1we/BwbOjeO+7U2c8Bz7DVc9EC3OHZwtT8zqu8k0UURO9fwik5iUQSL1J8SCQvmqCpUfRvdxIgUZqx6aSKsDdVjtcS8IvmqwAbEL0WL8AlTyOaDU2dcwhGBe9WHFIAo8atpn/Hx7bc0D0cvXYNA5YvVfYTmLGbNmLpyeNKWqnw1+CguvVRn2erSiDKZsuOzxs1hsGktpYwdM19Vy5j0OqVigGYwJyivPA+iVG3anuLfOF0hpAi7ZGiWj00Rk34nuI/z7NVb/mxw/QMNyj78bCV0ve3gweUFkCHHTMPHyYN4dEFLh44uYpnyox2xUtgYftOONF/ANwjxyJmxCgs7vyOaJkqkCEDMpJA1XPLLXdxjH1+j3qOqjuPK1G7RPL5udKkFS1z8958C/YRo+Gm7dyAj7CoYyd0L1ceGRNIdGjwxAXreGydmoZuzvcu13SMDP5VOEgkkkRFK44lEsmLZph/PxhNP8Su80AVdKHMWbCjz7tI/5juLI8iIiYGl0LuCnuAp+RccOKoGFSp4ab/XsubH0XpGqdC72LF6VPQq0WC0+1CgbTp0aJIUdEjzO50YeGpE7gWdi82DO4jnd4nFToULwmL0YCLoaFYSmGwu7agmcPlRD0yXstmzSZc1p45g0N3bsHgEcZrBQopK2VTPE0UTv6MmWD0MIKfhm4L52P6rp0PvnCzcWG3L0Tps+3RYd5zjqRNYgIDzXDaVlKi1I3NE/T7Ue06+KLJo7tBPS1zjxxGlwXz4g40JsOUF42b+nobseBbQsICg4XGRDaWtefMmZT+ntqiFXrTdROKK+FhqPLjZMq3HjNc8TWttk4YN+FPxSEF4u+fDgZsp7xRRBjyDOWNL1u2wofVaij7Hmy5fAm1fp0m/PAYnrpFimNN5y7K+J4E5MK9e7CSuDFRGv9z5jTWnDsrygI3vefVc+fBG8WKi9nK8qRNJ1ZQfxGM3rgew1atoHxgpHLGCCcVTG677RAMXrVkq4dEkjQoFoJEIkkeDB08iGruYE8BUixrVmzu1RcZvJ/u6x/P7PPx6n/YwhdfGFls/BtFJihHHj4ed03k+P3E9fW4azCPuw4bpelS+eCvth2R1c9POfQU9Fq8ED/v2BZXeDgcq3DzbgtMncqzGqU8Jn6SCmHmdWQlVY41Mu12fFavAca/1kTZfw64ha3/ssWYupsEmyZMSXhUJENxBRmnGUlcJgYsdBr//is2nD37QBRQXOqSUF31TndhvD4vLLhr/DQFl++FxhUeTkdfjAqeqjikYMYEZEK0m8cG5RNdoRhK11HqYH1PbkdFocuSRVh5+CDtudGyXEUsfKNdgouP5M7gNaswjhfOpLJBfOCgzWG1noAD1REcnHwXH5VIXjI8bQuJRJIcGOofSAb0iFgBQkZZaosF63r0RoXsORS3/2DCxg1ivQTDC/q6+Dw46b6LZM6MRZ3ehvkJBhhH2m1o8NvP2Hn+fGw3CrXFYz1y5WuMvn1TpvDQGDjQD2bDRpiM5Ty/cjcuWgxL334HJo8F/56FRcePotNfcxHDs85SXuM1OVZ1eQeVsj/brFJPCi8y2HTmDFzUZnYjQ3Bay9YJMpvRhgvn0Gz6r4jmd4i7MjKK8BhAwuPlGVAcGJgRLusWetHjtIC0KV0Gczt0+lerFY+HspK/3GnSqC6vBix2W82aiX8or8eWEUp+OAy9pTaCgpLvwqMSyUuIFB8SSXJk6GdvQm/8g4zBB9aD04UvWrTAR9Vqqg6PZuA/f+Pzjeuogk154oONqMJZs+Fg/wHw+g/xsfPKZTSd8StCo6IefN0WwsM2BaPHv6s4vATMnWvA4X2zYDR18GwVy5YmLdZ07yn65j8P2y9fQuPff0MEpePUNm3Rq0Il9Uji8tfRI+i8cL74Av9n2w5oWaSoeuTZCVy3BiPXrHpgZLL4cLtt9FcLdSzNy0X7QDMKx/ylt1ha6F1uOJzctcqFzL6+WNWtJ8rQu/Qqs+vqZSFE7/6rjLDPg8HyVooc9yORpHCk+JBIkitDB5WBTr+OKsz0sd0qyPAskzMX1nTtIQZqPgoHGaa8aR99UxLcKUtPETcbHy08uHtX3yWL8NN2j25WfLNsXNid/TBm3I+K40vGUP8Aut+xsQKEob8H1a2P4OfohnX8zm1UmfoD2hYrgV9JfCQlgevXYsL2rfincxfUyZNPdX16eDHGer9Mwzm6F/FVm+Ffh/MKHO46CA4+pzi+pAwf9An0ps9jW0AYyhvvVq+Bb5q1TPCxO8kdu8uJ3osXYjp3KfQsSzgdXM73MCp4suoikUiSGCk+JJLkTGCgHi7rjzCZe4nZYTTIqOhRuSqmvN4aplfMqPh1/z70W/gXbGRcxH7JVLpQHIFD1xDjxt1UHF9SAgflhcuwFgZ9/lhDk8Spj8mM6e06oF2JkorbU8DrbAxft4aER7sEn1nov4ihvPz2X3PRq3wlNClUSHV9cqLovei6YB7mH9j/QIgy/HXbZp+IMcGfqS4vP6MH54DVtZaM7SImt1ssmuemTUd/j2/SHANr1lI9vtyM2rAOw7n1S6eDjssIun835weH4yAcaERlBClUiUTyopDiQyJJCYhWEMMSMjhzxxqcVKEyg2rXxagGjV56EcKrU/ch0REaE/1AdChdahxwut7F2PHTFMdXhCH+n8JomCjygZoXRFes1KnxW9sOeK3gkxvyYVYrQqOjkTdtWtUlaQmJjkI4xSFv2nSqy38TTaLj4xXLMWXntrjdC5XWjlNwuJsjOPiM6vpqMcS/PZUVv9D74Rvbakp5hNuDhlNZwQPSuXXxZYInTxjGA8q1KYe1+1PKijDy8TaCgpcJN4lE8kKR4kMiSUkMG9QGOuMMenPjGBVsdLYrUw7ft3gdmR/THSulwQbFxM0bMXztajFFZxzRwX/bHa/Wl+2H+fFHEy6f/x4mU28hSjUR4nLCx2zBxCbN0L9yVcXtJeFqeLhYIG4lDx72bOng/OByh9J70YHyxBrV9dVm6KBB0BvG0l/62LzBv1R2tCxeAt80b/lUgi85cjYkBAOWL8GK48eE8OSWDhZWTmVWPTsJ0U8wZvy3wrNEIkkWSPEhkaREhga8QW/vNKps08W2hDAOB9L4psKoBq/h3UpVUmw/77XnzuCD5ctw9NoVpb927FdM+nXruC/JOOjNI+RgUZXAQC84rZ/DaHxPiFJPQ5PyRMU8ecjQfB3VcuVW3FMY3DXri21bMGbDOkTFxDwYTM4o3WmukvDoQaJjleoq8WS4fxd6b36g8iJVnPKC/va2WDCganV8UqNWivlwcSPiPoI3bcSUXTtg5e6o2hgfRskP96Bz98HI4Hmqq0QiSUZI8SGRpGSGDipHFe+P0BsqxfnyzZDBlsHXFx9Ur4n/kXGRxstLPZD8cJLBPP/YEYxcvxbHrl1TDAjPbiHCoHDegdv5CUaPn6G6SuJjSMB70GMsjIbUlGaqI+EmUUJ5pHyuPBhRv2GCzCyVmNyKjMSXJDi+37EN96Oj4woOzhtinI9zM2yuXggOPqUekTyOgICiMOJbSsuGnBd4mmZeUFSsds7lh16PpoWLiIUK6+cvkGw+XvBUuWvOnsHXlBdW8crkXM55Co7Y/OBYDpv7w1e2u51EkkKQ4kMieVkYHvAuvdKjqRJOz8IjDmxYUAVdNlt29KxYCW+WLP3Y2bISGyvFb9XZ05i8cwcZFWfhsNsU48FTcCjGJU9s9RMM1iEI+uKOekTyJAz+KAcM3hOg170l9rVuegwbb5QnLBYLmpGx+W7lqmIl+hdpbF67H45Zhw5i2p5dOHnrluLoaWAyigi9AZ3LHyODp6uukmdh8KCWJFCDKI3F+jFeRjNsDhtcnDfU/KE3mVA5R060Ll6cxGoxFMuUOdGNBl5s9PCtm1h24gQWnTiGPVevwM3lGT17PXepohg4XLTP69tweeFy7YbTNRxjgv9Rg5BIJMkcKT4kkpeNwEAz3NZOcOmGwmQsKIxOT8OTUb90msn4LJk1K1qRYVE1V26UzJIF2f1Sq56en7CYGBy7fQu7yYD4+9RJ7Lx8Gfci7iv983nzFBv8NxuXdu4y4foONnyF4OC76lHJ8zB4cA6Y8AkJuT5kcKYSLSJsYGrw35wn6DeDnx9q5MmLZoWKkFjNhpKZsyCV2ax6fH4u3buHo7dvYtOFC1h+6gSOkdBw2lTx+bD4MXAeoc3hOExxH4mTZxZi3jyP5hxJgjB4cFkYMIgyQGt6B710/LGCYCGgU99RN7upecTb2xs5U6dBhRw5UDZrNhRInx7ZqNzI6uuHNF4WWAxGsUaPNgkGT3vLEwRYKd/xxALXqQy4Fh6OcyF3ceDGdey5dg1Xw8MQwy1cfL2HP0QQPJbDze52ewRZLvNhxySMG3dEPSyRSFIQcd9uiUTy8sFTszp13elt7w6jKZenoRkH3teOafskBjL5+iKDtw+8yZiwGA2KYUHu3BWCV0uOYaOCfsOsMbhxPwIOWwydrBYtbEA8LDIY3teMDIcjjK61mC74HUYF71Z9SBKTwCG14XT1p8fUEiaTDwvR2OfuSTx5hQUrG5mpNSOT8oKFNm414bEZ3KpldTqEsXk3Khp3WGxy+Foe4PygGqVx8Mwrdsc5uug0GCzTERR0TfUhSSqG+Vegh9Edblczeib5+D2lNxUup4uygpJPdPSfkdztvKgho5UfHnkl9m/t2TP8t7YRBgrDyflDg9yF0ODjIl+6z1AclsFl/wWjJxxWfUkkkhSMR4kgkUheCfr0MSFLhupkGbSiGr4VlQK5SGQo0wZpRoCnAfGsqMZFrLFpt7sp3LtkWaym3wVwuNciODhU8SR5oQQEZILZ2QhuY1sSG/XpeaUVrVAsPIQoYaNS8fpcaEanJj4cTisFfIHyw0KYsARHzu6SLRvJlMDA7LDHVCEVUokeYh3KD8XJ1ZfUg1F8RIgVHh555WHxIX7UPMAblzdOoV64NeMInbeJ/t4Jg2MXgj6/wb4lEsnLh1oiSCSSV572cw0ouD8jjCgKFwpD7y5ARUReMiDyUEnB83F6kVjxpn0f2ueV6LiJI4b+jiR/0eROBoTuCtyuS/R7mizMs3DpjpARexNBQexXktIIDPSB1Zqd8kRxes4F6fkXgF6Xm55xTjqaSuQHUH6AyA9mygeUFxBNWxT55zwRQnnhEv2ehx5nyP8pRFpPws8vhPJEPE0tkhQNz7oGyi0xMQZ67kZYLKRKIgCryUl5wAEvLxaWDlkeSCQSiUQikUgkEolEIpFIJBKJRCKRSCQSiUQikUgkEolEIpFIJBKJRCKRSCQSiUQikUgkEolEIpFIJBKJRCKRSCQSiUQikUgkEolEIpFIJBKJRCKRSCQSiUQikUgkEolEIpFIJMkAucK5RCKRPAaXy1WMfrorexLJM3NWr9f/qP4tkUgkryxSfEgkEsljIPHRQqfTLVV3JZJnwu12byDxUU/dlUgkklcWvforkUgkEolEIpFIJImKFB8SiUQikUgkEokkSZDdriQSieQxJHS3q5MnT+LGjRvQ6+P/9mMymZA6dWoUKFAAFotFdQWOHz+OW7duPfI8xu12w8fHB2XKlBHhaFy7dg03b95EZGSk8MNh8DXy5MkjfjXsdjsOHTok/NE9q67/htIEmTJlQvHixVWXBxw9ehR37tyJjafRaES5cuXg5eUl9jWioqLEtWw2W7zXYjc+J0uWLMiVK5fqGpeYmBicO3cOYWFhIu4GgwG+vr7InTs30qVLp/pS4DQ/deqUCJfjny1bNhQuXFg9Cty7d0/EnY9xGqVJk0akY0Ihu11JJBKJghQfEolE8hgSWnwsXLgQe/fuFUY5oxm7GmxA8z4b0xUrVsQbb7wh3OfOnSuM9UedxzidTiEK+vTpg1SpUmHdunVYu3Zt7DksTDj8+/fvi332bzab0bVrVyFEWBD88ssvQqiwP83PwzgcDpQqVQqdOnWKIxwOHz6MefPmCeHBceNj7JeN+Pbt26u+FFig8LUiIiJihYrntfhcduf75N8uXboIQcZs374d//zzT+wx/mX4mlpY7NaoUSPUqVNH7O/bt0+kPd8Xx6lSpUpo1aqVOMacP38eM2fOFMf43Hz58qFHjx7q0eeH4ibFh0QikRBSfEgkEsljIEM00cQHf/Xv3bu3MHSZs2fPYvbs2UJ4sAGcNWtWvPfee+KYp/jg4++++y5y5swpjsVHeHg4pkyZEtvawS0ctWrVim1RuXv3rmgd4WMsStKnTx9HfLARz8f9/f1jxcvj4PCmTp2K6OhocW6xYsWEQc/7LCrY0GeDX8NTfDAZMmTABx98IP7me1+6dCl2794dm06tW7dG5cqVsWbNGqxfv17EjYUCt6qwQNNEEJ+zZMkS0fLBQqx+/frIkSNHHPHB8SlRogTq1q0rzmGuXr2K5cuXi2NSfEgkEkniIcWHRCKRPIbEFB8MG9AsANh4ZsOYf3mfhUXHjh1ju0U93PKhfaH3hA1nNsSrVKki9m/fvo2//voLV65ciW1JYDh8Ppf3CxUqJIQBXye+lg8WOuxfg/9mw79nz56itYThuMyYMUOIDYbde/XqhY0bN2L16tUiLBY83bt3F92dmIdbPjhcvpYWTy2ufC6Lpnr16onr/PTTT6IbGR9nv926dUPevHmF38fhKT40PO+L4fAYTkcpPiQSiSRxkOJDIpFIHkNiig82trXuSPzVXRv/wGMd+Et/0aJFxTHm4ZYP7vIUn9HNRj6Lg9DQUDHOQTPqM2bMCD8/P1y8eBHHjh3DiRMnxDEWITxOgltSuAsWG/eeLR8sIvi4J1ocNUOeu3Zxa4QmjPgY/81hc8sHX4cNeh67wS09fP7DLR/c8vLmm29i06ZNovuWFjaLAE4jbp3hcGbNmiXGv/Bx3ucuY1p3LIYFF7d8sHjjMR3c6sH39XC3q7Jly6JJkybqWcClS5eEUNNEnRQfEolEkjgon5YkEolEkuSw8cyGOhvCbPyzkc9uPJD6999/F2M24oONdx4gzQPQH964VUAzoNmY/vPPP8Uvt0zwgGvu3sTGOgsLvhb7Y1HCooX3PeF97k718DVY1PDGcFexzZs3x4oFFhk8poTFjzYQnOHjbOCvWrVK7MdH5syZ0aFDBzRu3FiEw3D433zzjbgu3zcLhrRp04p4s0D6448/hHDjgefcJYvFE19n69atYgwHi5H44Pvn9NY2b29v9YhEIpFIEhPZ8iGRSCSPgYzcBG354AHZnmMZ+Ou6NmsUtwLwuAmt2xMb7g0bNhTGOI8F2b9/f2zrQnywQc6GdL9+/URLh9VqxYYNG8R53ALB4bGg0Fo1eFxE7dq1xbgJhseH8PVZWGhiIj60bknt2rXDzz//LIQGwyKmf//+cWaaYr8//PADLl++LMLk63fu3Fm0THz33Xdxxnx88sknsd2tuHVo/vz54m8+h8UBt5pkz55duPHMVCzOQkJCxH3xvTOcPtyFjMeX1KhRIza99uzZI9Ke48DijLumtW3bVhxjWOT89ttvscItf/786Nu3r3r0+aF7kC0fEolEQkjxIZFIJI8hocWH5NVEig+JRCJRkN2uJBKJRCKRSCQSSZIgxYdEIpFIJBKJRCJJEqT4kEgkEolEIpFIJEmCHPMhkUgkj8HlcvFo8F7KnkTyzJzR6/WT1b8lEolEIpFIJBKJRCKRSCQSiUQikUgkEolEIpFIJBKJRCKRSCSS/wb4P/ZIRGkBtVmsAAAAAElFTkSuQmCC"/>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png;base64,%20iVBORw0KGgoAAAANSUhEUgAAAyAAAAIcCAYAAAF5uPqcAAAAAXNSR0IArs4c6QAAAARnQU1BAACxjwv8YQUAAAAJcEhZcwAADsMAAA7DAcdvqGQAAP+lSURBVHhe7J0FfFNXF8BPkqYtFHf34W4DBmNsMGGMbeiQwdj2MWUwNGmTpi7oGEzYYLi7u7u7u7vVG3vfOffdtGmbtEmblra8f3/pu/c+v+/ee66eAxLZCxnfZnsEhDszhAzhzmxJjvsgFy9ehNmzZ0ORIkUgIiKCwqFDhw5w+vRpuHfvHgQGBrLj/fz8QKfTgb+/P3NbkD6Ii5BySDbDbDa34c4MIZfLd3OnhEQOYs6cORW5M33odEXwl5f7JNLDvHnzri1YsIDEQwK7du0SFi9e7Li80Kr5mYlQGN+bJvPnzzdhJYGfKQhr164V8LlcIq9yFPTSlgiwRZqRMmpUpVsvXvCjU5I/wDfNSLU8gy3oI/HDcj+YKn/g7y1s376du1KSWk6p/fsEfpQI+HoLlSeOE8B7BA9JPadYcma/fv3Y1pqBAwey7dy5c1+Pj0IvasG6uEjOunXrbEeIn4YfIUIfg3gWE5PgtoBypQA/KwnYhuFHCIJerxcGDBggfPXVVzwkEZRtXfgpuReKAAtbt25lkfH1118Ld+/eFVasWCEcO3aM78UItYWV3KAPMPfUSUHmi7mBfwzrjwI6nxTXwKKqKd/NsP4QAQEB3CWS1fJEzrdZilKp5C5gre7//vsP/vjjDxg5ciTUrFkTGjVqxPdS5UmX8hlNJu4AaFWpMvRZshAbjqJfpvMBwT9Y9BBmM3ckgvH8J3cmIT4+nrteHa/kg1CXh4XChQuzro2goCBwd3eHadOmJenq8Pf3TxmjCgV3AOy7cZ1thYAQ+KxuPeZOgpsbdySCjcxPuZMxffp0tvXw8ACtVsvcFrK6Yf9KPgjWrLgLoHXr1mAwGMBoNDI/pl7mJ1DWsG0KBNkV7kobXWCKGP3yyy/vHz16lPtEBg8eDCdOnOC+RPBZ8nFn7oWKIVZApwGW3xf5KSlRDedH2Se1WtaSJUv4USIkw+hnTVbLj1fKokWL+GvbxpHIqDAmjB+dEtCo0jyf7mGPV/UxZHRz7nYJzvSmzpo1y8vNzS2qZ8+e1OnHwngx9Vffvn1/ZAFpgbkg8N32oHnnXeatN3kinHnyCIVPiEPPge2RuihTTpMsK1SoEFy7do3eIbZ3794Od8O4Mg6TfJADBw5A3rx5oWzZsjBx4kQoXrw4PHnyBLBaCv/++y+UK1cOXrx4wcr4/Pnzs3Kf/MHBibUaZz6INb6+vsOwyjmOe3MU1nFI4zH58uUDLy8vePToEcTFxUH//v2pr47tN2EN8ccff4R//vmH+T/44ANo2bIlcxNZmkMyci/LddN7DVedb4v0XvOVQw9uIW+AL3cl0uCP39l22Po1bGsNv0SSaxBu2PAj5p86IZQdEyp8Nm8O8yeHn55wPniPFJ5iy95R+OmZziup9hIxMTFgxEZb/2WLIX+QPws7eec21J70G4z98GOQDRvMwtLCC9suBrzO10sXYx3VCCuOHYGyY8L4Xvs0KlceiuTJA/FY7MpG/MrCWvzzF7SZ9g/ci4wAr0Cdw8+QvbGqjiavdvLgdMEvke5r8NMzfD4Dc5eF96ZPFcBH7cv3ZDIh/razqkZ1lruSUA6LDPBJfFh6cLmNviRbkFDnzuyN1ccgtmzZIhjNpqTvqPV+yV0AoYG231+n6c1dSUi9RqRRX8Uk5YdH9YSgsE4sTKs6CoFhTZjbGl/1T4J/yGSZegTrrljSpx90mzsLhMDQdNe8sh3duyuERYuM8+fPh96njlGnHCxv3BzyFyoC7Xdswqp2sPie2pEfQeDo9cytUd/H+LuLebMYCDIluvFA2Un0j4TA0DKgHfEeBI7Zyo5Nlba6lJ1AqaFRr4iOj2fF1MHbt4SVF84xN8GPyHFgru3PnSI+qv6Xr10TFL5q4c7LF+z99t68Kb5jsuKZoVbXx3iZwH2JaNR9ucsJMDXgiQfwRmtB592Qh1JxZcBccon7khBjMCQ+HP8YSj9N7vkgCL3TzuvXhL8PHxJKhAcLZcaPZu+JxRSm+mRoNLW4S0Sjvo7xEgTe3mVxm9jDmmlovSNNZjN7QGLwutU0QFSI781x2PogNL5iYfqxo2zLEmC2Rqu+iKlhFfflWGx+EEI7aiH7CNRf5q/NsSVACljyyoaYzeY69Hx2P0gm4vqGoa+3AOoR4i+dqWfv5hVsu2PdIti/NeMZLX9IANSYlFK2phsstuRalVDtt7FZXFxpVLu4Kykk7G2gxA+QnNQemB+SwOWz4lh6bHQk225eMUvYvnaBsHVVYncIXS85ySc2JCet/clJNYfYuj82hvnepPj4lOcuikux2ZAGqecQN7c24OO9EC9cGX/tWZhWdQZk8nXMnQy9bwDIfL3hyrNnzE9uGlq1RUBAQOLAOadabTHIM28+OLpvM7T/9Et4p2NPePeTPoAfhe0j6LqU4mn8/OCdOyzsxovnzD/54AEYvWcXcwft2gGbriYOLkbGx7Nwgq5x8cljkGnVop+HE7t3767Jny/F8DG9D7VDCLoGuYXQMWLJkBy5cASC/PCDqYpinP3LwrTe9yEsCCs7qirM7zAa9TzuSoqvSixPkqNRXYnW61kKrvb7BOFFbFxCauZHpIDtTIaRV50JyiHiNnGqEMtxluvylG+9nX3iuDDr+LEkuYLcfx46KPy6fi1zh+/eJaw8fy5hH51DPwt2c4hG/ZgGrmiWC3sOKpZ9RrFzmN8arbf41ZzEfg6Ry3rhzbAN4iOAH8oCnY9Yb3b3+BRoViDNpbUmKKxaXppNYjTAlcePoFCIPyjd3eFRdBQ/wDEU2MrfulLMDU1bfwBGvF77T63aUTSLxDKTxLLF+KgyYSx0qVUHvly6CHrWq5+4j0D3D82aw4R9ewBMRhjZug18OncWyxU0Q4XOodyUJvmNVXr16gV9FvG4pgkUlvtYzaRhuCu/AJ26NuaOwtig7IUfPjZhShJ1SQXq7CZU18FTrjWpCXZ+SLbDERniiRGKRRZzF7fXX5UtoFRA2Zd+PqrZPNQm7G2SER0dLRw8eFCIjIwUVq9eTZHD9wjC8uXLhXv37tFsQrafpprGx8ez8W9i586dwuPHj4W9e/eyCXdXrlxh4UuXLmVbut6dO3fY9YkjR46wqawXLlwQjh4VG3lEmtVefLcp2FI/js/C3jO3wN8/25HmB8lEMmeAyl8jMDmTm8Hiiv00mgY8JBuSrB2C1Ux8YO9RfG+Ow2YOsTH0nHXFFglkH1V/GDTIg2acszDqBdaqbVadLA9ngdxv//t3js0ptj4IvZdl9j5JN4v8wlpn4gxHijet6h5ze3s3ZluSrdQm0ahiMU77YBW6B+YwHa+xurNjXIpWvZMerMPsmWzUcNKBfexBCX5EjkOn0yUdt9CM2jdnzlxh5979LLGN27tHUG3dLGzZtYuaBS55z9RH8qitITc/hbsP3aFEwUogc1uOoetA7j4W/P0fiQdxtN6fmPyDVimwbl8gb16IjosDE9bRqWWbU0YMaYqrzcndFrTqIHwfHzm27gX+SpaeCFmgDrNUQOJ7+mJR7eYWxmbq+wXJ8dxP8Kje2D7pCQZjZzCY94FSNgzbL+ok57kUS6sVW7BynbiohurqfG+2x+bSh2QMWCbOCaaVWtT9boHvzoZgVqaylQn0LBN2rsGRDwI6VbW3p/0jfgXk0J3bJC9SjhamkywrSujhuTNdWIq99F7Hcj62Mb5AZ7r6mSzXYOi8m4NJqAZBobb7/LI7FJHExSeP2bbj7BlC8M7tQtGQQKHz3FmCevNGoVhoIJvnNOPYUWH5ubPsuJ03rrMtv0zCdYjnsTGseDzz8CHr5LPMYlxz8QLbWsNPZx+EByVB4YtCmc8po1RfLDSIua3hl8gd8HcSbr8UlzJffPKEbYnnsbECjcVfwrAbz58LMXp9ki4Tgl8myQexjN/HGQzsepaf9bi+BX66zQ9C9yUuPBYTiz34JTKVLCuyMCJ24iZW9KUESwMTvnPiWrVkyOXyD2mL19nAApzEcj7e4x38qVhgMjCcSiW7EW+5RmaSZR/ELipVFfB0u8qqh0o3rC6mXIKWJlrVBZDJa+BXxS8mTIDAkKF8j+NoRvUFmWI2mE3rIDj8Yx76msGryclxuHaGLeI9N0UZY02lceFUJRWHAtMiQCvMPJ64DNtCTqshZphvVohd4hYGLU265i/NCEmmPOCelSIAC3iNAH60bfAeqUHtDH5kLidZRDSY/JtQMiyY+xLB1v9mfkYK+CEJvPPf1CTDtkSd33+zH6G64aX4YQnQB5hz+hT3iSiyeOZl5nS/p4H1xIdqv4+Hk48ewcOYaDbhIEqv53sQwSxOrEiOjdb/jhvX6Ctxn8iZQYPxWLXtOQBm5X3ajDuwlw3lskkOcjn0XbxA9PuJkx6+bZxyXnlmkvUfRKMSV+dw3ipVBs78PBiKeHlB/jyeUGZs4mKbvzp/xl3JsB4v5zQqU4aqatxnjSyJkgALBT082XZYi7fgzcqVmTsB/LCCn7hu8u9P7DxDJpH1H0QmS6Ko7HlcLFvF9CwmBiKj8YdbC9WKFOWuZCTLCcXDQ+DYdz+B2S+Ih1iR7FgLxTEBWDh4/TrLHTTh4cKgIXY+bNaQ9R8kMPQr7kqTDtPElaop4EuoLTzB4o6gng3r+VUMARK/sBVXnj3lLg7mOjq35qTfeIAIzffKSl6JDGGLepBqE8fBwfv3od1/U6GMVz4oU6gwlCloNVneUyxWUvAiqiB3MQw6UTUsw6o4e0q5LSg0MSskQUiYfUk5I/nPQvWJLpyCmm3x9m7IKzF2oaVj/GjbpFFlJVKbgsRI4xpvT52S+vm5Cq1684rzYgdicrDl7VhEpBKhDo/g2bkGm5X4Cnh10ssC1fOp24S0AYkzAVdBcLjNmpFNdLpiYNY/Ztegt5ErSE45/V5uflrBaBI1EmFFIAyCwhxr6UtISGQhr77IchBWrrsA6l/nzmxJjvsg3t7e0KVLF1i2bBmEhITQOhOmceebb75h6gHbtGkDe/bsAdLb2KJFC6ax6NmzZ9C4sTg9Krt/kFfSDskIpFeLPgB9jEmTJiWoA6xatSrWCdzYj5RskvmKv/76ix2vsNLRmN2RiiwJCQkJ10LFlYvozi+ZbclxQn3p0qWsZoWRy/zbt2+H27dvw8GDB1m4RqOhmSk0CzHhGAkXw9K2a8j2OSRH1DgwxbvE/hRWsM7j7wn3SkjkEEih8sKFC5Oue3cWH5+M2bCSsK3q2ykV3/5a4YtFSW1YubGFmKrz/Ig0oftdunSJnRsbG8vuP2fOnI/47teH5MrwrXn58iWtLS/BD7VNGqN9tJ8faROM9LefP3/Oj05p+mj+/PmvTxXNkjN27NjBtraghf/88JRgzrDmzyOHEibJ0WijBfBV9eRnpODkyZP8KBFbtqjmzp2bbMZELgQ/Rhn+vkwjQ2qgXLH5Ud6xWsGULyRAaDv9X+ZOPnPR3lRQa1N9cXFxwqFDh5ipCjIG9t9///E94vPxU3Iv1pFB9qc2b97McsPQoUMTbFFZsCdP+G5WLDENRPgh8gX7C53nzWYfwcLDqCib56dmiCw5/JQsI8tb6tSKtoApkLWmP/30Uxg3bhyzRUVjGhZ9VDbjg7TrcGhKqleQaB4pKjYGVl1AWW41Z6uE1WQ4azxtTC9at86mCrAsJ8s/CI1XWCCbHdQbbjGxTT9yW7DZUx4WlmLmmkKpBCGQT0G1+oj7b9/irqTorecPI99++y0zC05mJV41Wf5BevTokRDLb731FtvSIJPlZx1Z+EGSGori0Fp4R2j179/clZQ8efJwl8jUqVOhefPmzCiYNZacmuux1LJSI1XTp77qe/ywVOFH28TauCVBsis0NJT7RCZOnJj0C+VmkkeINdRG4YfZJ612iAMT5ZIbRrYG972SPq9XaoOKIqRgwYLw4YfiWkoaBz9z5gz07t3bsWv4qGaCYO4nBIczr95kAg9/LUCxKE8YPMkhK5FUtaZislatWnDlyhVW6XD4/ojL48/6ghajihRJVapUYbUfsi9FMzfIdhKNN5DQpS0dS3FftGhRZgPQgjMfJDvh4+NTGd/1Ovc6jHX8kdXSCxcusHghQ5k0Q4bkEk26IF2NZMCSLJl26tQJxo8fzyoxs2bNAmyU8itkcQ5J772sr5mRa+Cpi9CZrjER62ewJr3PYw853ciV8Os6DS1nm3b0CHNjY49tHUGmUbFal0wzCr5YtID5HYE0kcq8R3IfQPGQ1NeH2oO/tst4ZUO4tEZk0ZnTUGn8aOb/X9Pm8E2TplA8LJitqrr8NNmCGjvkwyrsyZ9+AYiLh4XHj4IQFAZK/LhpMe/4MdaIlPmMAtnwIfBzy9YsfNzePcz+1GJ8NrNrE/8rAGs+Ufp4ysXC9GNHqKaTZDEg25EO+OkMHuQ0/NzUzYumArs54acRnsUmWndLq1fZdXh7lwaNKlG7cIB2INtadV0kIUArRMXHC/FGI3vQQlx5C9aEbK+kzWaQUOdO+2jVZ+idNm3ezN7N0p5K8VEsSpJ1GlEPur8mpU1frfocdyXBfpElCEZQCF/hR9kJGvVl0Bt8QTesBLi5leJHJCUmFjyxNuGuUDCd6FWx9sWQy+yuNXclOp2uC3emC4dqWIJQBz8CvNmiFXvH3mdPstb8neHJ5Fac/jjTuWg03sDtKTCYEvtwtN4fMR2WmGYxFbyLcXuQ70kDX2+xDuynSZSwvj52FSN7BWCqwJTy1YplQr/VqwS8kdj9bSNLY5XZmztdRkY/iEOohgnPI6IS3uvrlctYDiH4EUkJs9J4rVUn1iBSwX4OMZui8MYGMBnvYOQOxgsaMawb35uCaIOe9b4uPnsaZh3aD3dGjGIW2pA4dkBuQOkOhfJ7weovxU7I/w6K60YtFhZSEPukMMZhBIs7QSjINLzS8LIWG7S6keX4UZkIphpryM/3JCHH5hCE9Lyzd7Mad8EI/p7vzjCurfYGhspk3t4NMMUYZH5+yvSs9cvuPFZrZSQ/CNrieyogMMx2t3JOwZJDeALLdrCHfEW4NofohpdixZR6uN3iKi22rZ4HZ4/tY+69m0lNcMaRaR1rvTvEiBH56d3a/fevuHRao7I5ZpM5+KoS+3181OJYqT00I2vxBJbAwJXLU5Uh/LAEdqxbKGxZNUfYulKc/HD7ujhf6smj+2ybfBIDUXJM0jGM5CSXa47AHtIWOl0+fgjj9LnzbIvtjZTnaNSi6VVb6Abbte2Yeg5xc1+EkXADfNWXQCnXofBKNI2fAvm5jvPmwPYbN8SyFWseU0ibj42cIpPJygYks0G1ecVsaPtRD3jvkz7wdscesHPtAihX6Q22r2jxpE0f0kkyaN1qdh8yAX7qwQP4YvECuPFctEP18dxZoAxINOC85dpVaDd9Ksw/fQoUgb7smAdRURDBbVIpA8QavgV6tuTPxzDrI6Ni41jbo+bk36BM2bI02AZtK1TgB1jh4f4hxl10gnqoYKb3fQdrNApeNo2qEbY/iEa9AKYMVIJB/xMEhFSCgNDq4BcsA7PiAT8iBWULFgRPdyW8+x9XGCOT2e3ow0R119fX9zj3Mjp89iX7KMSudYug7cdfMHfEc9t9WpM6fsK2bnI51C9VChZiZO+9dRNmdxEzdbSPjm2J9lWqwo4b16FXvfpYcxd7c0rlywcF+JDt9E+7wqNoUYENQc+W/PmIuiVLwuoVy2FjXg+INxih0u/j4fPPP4cdX/+PH2FFvH4+xp0Xxp2o38nHTwZBYe+A1h/jUbDZSidsfxA3RU+4UtATBFkrpr3fX2PC3PEAZKZp+NVN+FvOWptW3I2IgGqFCkNBPtPj+ghviCalME50ANNHefHsMcshBNmiKlDYSkWTZcaK1fbE9z+xnEJtoL5LF0G/FcuwYWwS9xOWYxEl6Wc3GODOsJHsnCvPnoC7Usl6fu3NULHmzP37bFxj5v59mBufwegPPmTj8+G7bVgXlMtaY8Keg7liGcZXJNNYoVXrQeejB0+Pz/lRmQspNLbGw47ylxxby9KMSpg0Rgo89Sax345FdraFZIadLhML9j7I2bNnmT2o+/fvsxmFa9asETZt2sRsSJH/wIEDCTanXrx4IezevVuYNWsWm2hnNpsTbEnRdWiSBNmjskyK27BhA9uePy8KYjqWZiY+e/aM+a1hD2kPjXoK1a4i4uOEMqNDBepU5XtyLlI7xD6ubYcQWtU1NuNDo0qUqrkNrTqOlQDZ3s4WZmVr7BVblhziSvCaXbkzc0n2jhWwHcT3uITUcwj1UrKtajpLDWp1SdB62+6Cx8hvUrkK+O/czrzUDmHqYLN9KnICfEchZHTCjEba3qSxkOQJj9oaPj5Yy1JdYe+vUS8hLXosXKsSux981GJDSaNyfAKBMxQJCRSwYShaTsYHbPrv38LHc9FvI5fk1BxSPCyIVSi6L5wnrL14kb0b+R/ZmWWfHlJvJGg0tUAh7MSGzAD8lQEP5T927SVRv46bGwxq+RZM2rMLzg4ZCnUmjsc8mD4Nb9kS9XDBHDwaioaHwHOuCZVKgfWXL0HH6jUS35GGuWlSeCDmDj22IAXoCTLhPrbrdoO7mwLDpmEj8VvQeTcG/5Bj/CwXo1XHUplqMBqZAksLyRuQORpsb7B3olKAqvaqYaLfRimQPcCGoMVoljs1ljSjZvE9uQeMfGuy78dIA/786Saj12APgXCv0/DTE9GoEpX7upAsK9vppUJ37QTN1k0wvUs3+OvQAdj37ffQbeF88H/3PSiW14t1+FEfU5UiRVinYURcHNwfKcp/mtWXPGJ6LV4A9UuWBvXbbcWJ1n4avJEZyhYqnGImCJ1P2+TXYOPhRiPUKlMWnsXGQh6Ug5F6PTxRJV2DYjk/s8nSD0Jbsn4QazCwLUUideqRYXwPvrKKwh9ERoKbQg5Gkxmq8elEFCHJI5O60GnaUZFkC3BIjXhyvfGWCE1+DQv3IyMgzmgCE35Qs1mA6sWK8T0ilvMzmyz7IOZ02o6yQPafMnANDzy/HTnSe42ssD9FZNkHsYtWHYnJD8sqfBTB1BsCwpxbR6bTuYHcZMDsRAsY0Z8OG1aEFhtxgqwkGIVKWGV1bGJxrkLnI8Qa9FSCJIG1Z3RDk5YX9khW47HgVM3HxjXy0rCBRmWl4T+3kywSBi9Pao+K7BLClClKfrRNZMkMilG7wBpHPkqHGVP50bbBa9zgh+ZidDp3/r4JkG3ZD2ZN5z4RllPskeyDUm6zRarWEZJdowHZfU/2UVecP+d4TnMRru9+TwuzPmHtH1Uzqdq56+YN2HjlMjT4azLfg+IkZDR1Qdg0sROpSToBZnv/b2yP32Ntzh6s4xNhEzJ0PnCS1rTTehF00+9xdDR8WrMWyLK4czTrPwgmXAtVfxsLhfLmhXyentC4XDnweyuZ4rg8ypQrYXU6eT73pAb62/33D1uoc+jObR4iwucWp0QrTtGZdOhgwoexJqTD+wkmkYRUPmpmkOUfRGmlZfpFTAz7ReHvaUwsxBgc6ImOiLDZN1bj9/Hwph1FASkRytD/oF3iUAER6aMTLeuYzeC9aSMPzXqy/IMYrGaBpInB9A13JTJhQhJ7ugcxV1BOeIkNyp516/NQkeZT/uSuZASGNWBbq7Ze/mB/VlRRsVXAWhdKDlJTnj60qgSNATRJwPIrFR4iFA4JFDwDdWzfp3NmOSSQIdlsxkJhiWa36Th+Rkqo0qAWzXWnBj86l5OshmML0KnF5WB2eBwdxY57f1aifisCiz229UqthkWo1XXZgakAvjm0Jzdd2PkoBpMJq6sO1Gy8vRu344rLkpNqldkaH1VYZ8yJtqCcx4/KUl5t14mPqjvIZYuY/Sgsu9kvIMS5Z6JqKdWELDasBPN9CApnQtthNKoImVyen75DhrpfJCQkJKgt6TIk6wiuhjTskAUE2vr4iKN65LZgcdP2zz//hEWLSN+MhEvhqZsREBAg+Pv7M/fTp0/ZltDpdAJ+IOHgwYM8RBD++ecfYdmyxLXkSLbPITkCHpmuQPogEs4h1bddCGVB7swu9JDJZIu5WyIdSBnEhdjKIKSfmfR6Hj9+nKlbvHfvHowYMYKpriR1jKTKktQXk1rGihUrwtq1a5lJrYYNG8LRo0ehePHiEBERwVRb/vLLL0xNI9nJpGvRdbEuQ2tUmYpHG0gZJIPkuFZITqZv374QExPDfQAVKlRgRmRbtmwJmzZtYlrvSV8pUaJECZZphg0bxjIRZQ5SYEt4eXlBgQIFWCajn53MIeECJAniQqQqloSEhISEhITIa1/Fmjt37k25XF6Bakf0o3o+rcrBMLaf2gFRUVF5BgwYkDl6VXW6fCA3R7LZAATNLKCammV2Ac0aMwtXIChUVBuWScybNy/Mw8NjFBntoHigOKDOAIPBEFGwYMFK2DZKYWTqdeC1zCBkQYYMXVGj+fLly/DGG2mnPepdot4ko9FYsl+/fo94cPogg71y840mZcrCke9/4oFpw8w40IRm/+AMf7fZs2eXwwxwmzJD7969eah9oqOjYdWqVXh7d+jWrZvUds2NLF68mNm2tXDs2DFm58oZyG4uqdHgl3QerVq48ixxyNkWo/ft4S7byGlqbFozMlOBnh8LCH61lNgyP2sN6RdzyD6YRM6BEgUpobOGEsKXX37Jfc7hdCYZOFCZ2lTmPIF+bNZqu5nThB/XrWHusmPD2T7QJF21R9x88dxp5RFYnfwuudlhrFIlsXJrC4qjCRMmcJ+IyWTKWEEhkX1AqaHfuHEj/7SJ0Ifv06cP0+KYHFthyXEqgdjJHCyR84UUelLXQ1O78bf75g0Wxvx2zq0xcTztc7htQM9rjxs3bgj/+9//uE8Eq5PCV199xX0pIa2VpAWTXz5X8lrUJSlhkJLd5KxevZptSeEuHsPcFqiRimmA+0Tee+89wAzFfey65E87Dslu66N7cbT40cJHc2bBhovn2ZKvz5cshBWnT7FwtpYOYUu4EE9PD4hV+4LMV40NeDNYLGdaoJWqjighw2edI5fL+/TsKRr6J4OJlo6IGTNmwIABA5hxRVuQQUYajLRYk6bjLZAqPWesb0pkQ+yVnGSDl36kD5iqGmazWXj58iVzk2Sh7enTp1l9nX7Jr0Pn8lukDqn8SKbcwIJFYiT8aI0L/azDUqmasf0OgFWrP+3FAxETEyP4+fkx9+3bt4XYWKaDTujfvz/b2oPadPwWuZLXZarJBWxUcmciNPeJfgR155LUoKkg5LaE0Y9KTmtb/ASZBLaUwGni72+kBbxkvCE1mG1+rT/7fVa3Hg+1jyfZXjYLDhl269u374/caROSorRI4Pr167B582aUXJ7Mxr+1tEgOHYd5xImV1DmP10Y0Llq0SKDuXJoEaOGbb8SF71T9oqpCWrRv354dS6SrakGSIJmuiJ03b8DzOHGIBRMbfF6zFnOTWreN164yNxl97cLDLXy7YilMO3kCwC/I4WdYuHBhHmxcx9iqblpDXd80TwylKZsTZguqdp08eRK++OKLXJ2GXqu644IFC85hAqnlSL+/PVasWAHx8fHpTxhYJapZtBic/+VXHuA8TDGkTHYI2x5v8iCnoHGgkiVLwjvvvMNDEqHZwjSbmAZM7bVJqHBA6Xkc46AxD8q1yDAiUpjyyU7gh0hp+ymDYAK5he9dvnnz5lC1alUemjrUIKfqVo8ePVxTqPj5kJbrFI1ue/y2fy/8un4tFWlXISC0Gg/OEDSWQSPnrVu3hvLly/NQ29DaTMo0KOW0WMC4dPpwdk6DKTStWqAEQesNqHdjz549bGuB6vPduiW1gnv16lW2ZqFQoaQG4Kj3gxbJUsnbuXNnx+vtHGwXZKqU49WOZ/hcnpQALNBtadQYE9BnWCVZyYMzB83IHuDuuTCFfjWKK7M5Fl5EFYZJkxL0vGUWs2fP/g7jwU+hUJTCuKCRxP1YKPTEQsGu7TdXYC8Nzpw5k6Urmt5P016GDx/O9ySiVqshNNSOGjSElguMGzeO+5zHbgbRarVQpUoVlqCpvjlkyBCYOnUqzc2B+vXrQ5cuXVgD7tq1aywxffXVV1CkSBEYM2YMK2nITS9ED0/TFOg6AQEBzB8VFcUyEi0cCg8Ph0qVKoGl+zE5mZ1BkuPr6zsMnzP9MZoLINP+DlmTdxH20iBmWGjTpg08evQI9u7dC0+ePGHpihI9VQWpqksZhwrhs2fP0kwJ1o6jwpwkIqVhSnfVqlWDjz/+GG7evAkbNmyA2NhY+Oijj6BFixas4KaFafYymd0Mkl1IbwZ5Fe9l61mz+jmsnwFvTTorsnQhvq04SItX8a0cRU4vlJ3hz+kyvMiyJ8Im/iFfL1/KGr3lxiSWIDL1CLYlwwB0XJ1Jv7Eu2u3Xr0Gp0SHO6YhMgzOPHoqNbmTL1Svg4a9l9y83NgzK4L2a/j2ZGRKQjRoGbaZxE7YZgCye5sM4IJO0ljgYtHYVc9N9X8bFQcnwxJ42Clt78SLcj4yEAqSDEv3frlwG1Se6TsjyT5094c+YfdGoN2M2bo/FDA9A3BRYNzfWAP+wSzwkBWmVStR1GrZrB3i3ZfYRXIKt+Mzq0tH6GfDWLpUgv+3bC0NavcV9trEVBwyt9+/4RIOYm6LEcpikrC99yHy9hW9XJFXHnxwyM+Ye7O/SBEhtEO58baE2CHdmHJ0PsyuRFuKcNJ9sp5cpfTlXN7wUmDyLg1J2ClvkGCCLB5NxAwSFfQ46XUEwG3pAYMg/bEq23vABuAmXwD/ccRsPfECNtPCfun8P/Nu/D75vvwOxRgPkcVNaxgHA6BcEO29ch/dmTXfJGgkCG+iDjUZjBPe+ErAQpjTzykpVvHfJwMDAxIlj6cVqYJR6RUm4dOveHZQoNQqEBMDsOg3YzAUajKR5bsxyglxue3yHzPs9fekJhbwaQmDYQdCoSCF8VfDwKA96fXu8+BasFlwChXszMMY1hODwXXjMTjymCqZLbLGr9+J138IayRfgrpwPBsMT8PQoxiz+mMwxEBBs03J+9hNtPqNOly5YsO69EWrovGg+rKbRYurulOOjoqzY8e138M4/f8HFIcOhxm9jmfUDmrA3Tu7eC1N1UvMIKdnk7++fqV2WrkCn03XB51zGvdkSjUbTj3qQ7LFCMLY8qY//fm69RixjdOzUGT5dugB2XrsKy77oA+uwvTX18EGmV3l581bwZqtWUBoziqOTL7MK5x+ke3cF1KoyHATZYFC6l2ZX0Buo2DkGgqIbvvAzlCyrMNe2xVw7E+uY/Vgd09f7EQjmJZj7U50TxGy1uMETmuUq8xnFjBDUK1MWTt+9w6QGce6XoVD79/FQrkhRuD1kmMORSraPsWRMaRckm5ETMghWRfujtJ3JvSlZtEgBp44ZLaZa6FueGPQrNPwTmyIWTCbo37w5zPhUNB/9MDoKSo3G4x1RYq5W14X8nqchJu43bJMOwRrMLExb/UE78iNMNE2wMB0EeTxLsKXMZn1lMMt/xDQyEttCj6BYyfIweHCmjytlHr7qYXJsg1gTvm+f8N68ecKFx495iCDsvXVTUOhQ9DpIZhgHzwwog3BntoUyCHfaR6u+QOYPLPjt2MbajeXGj2FtjktPEr8lQWH8TAmH0I4KYZGGkVr9t3HC+zP/E9yw0cfCaOskUgZxHQ5lEAv0rTCjkM3D5PRevED8nhpVotm3bITzVawcjHUVC79NFRaYDVmwYMEHX3zxxauzPmabO9iWSLDMlmYVK5eQczKIZtRX2O6pCzK3mRAUdJqHOkWyDCKJcyfA6Korl8vPcm/6MghZzL1zcw62RT/BlHcTzIpvIDh4H98r4RQ+qpkkelddOEdpOQUFgvycrrNaV7H4ZVLFbDYLm5YnmgXbujJR4cHmFWK4QR8vbLY6xpq0VgNaOP/4kVAoNJD7nEdOVRi8V/HwYGHMnt081LVgXNThUcdwuIqlVasoDmYcO8qvlBJabZkRLS2ZSdJlcs7gq9oEbsoOYDQ/BLNxJAhuO8FsrgRKaAhmYQIEhcnBRx0GcmEpyGWxGPYvBIa15GenDkbo/oHfw/YbN6Dz3Nkw+ZNP4admiV3jlnEQ6mOXkR09heIsBIbW5bszzPY1C6BWwzehVLnK0OGzL2H3xqXQol0nEKifGTGZjOz+j+/fhivnT0B7PIY4e2wf6ONioVGr95jfGtbTxsBryMQZzcd/+BkaWVlcZuvQMb3Qe3kE6kDPlckVzZsXnozygY5zZsL6y5egcemycOz+XahVvAScf/SQPQtBFpNblCsnxg91jRN4PYNfELih/+KTJ1Dz9/EJxz9R+UDRPHmTHD+7S3fo2yBxUVmGwEz732ddYUCjxhATr2djIdZrcWhdCeUPy1p9GSmtuHDFDRYvNrEAW+hUH4J/GFU/BQjSCRAXT2NWW9kwgMw8BEyyGeDm1g4MQiVQmFrji2nxJtXw6Pt4SglQGMqD/ziH9Zq5ropFg4f+YzM+xqBVT8OP+TV91MmHDsBbFSrC9BPHYdKeXewj/vZRJ/i6cVPoumQBrO/VFxQYlp5uXlZy2eHJg7tw8uB2eO/TvjxEZMvK2dD+UzEzWLstbFk5B97+qDu4u4v2ka0TPHtGytTWShn4vlJjw+BhZGTiPn6sNeT7qHoNWHfpIsT7BoC71RhE8mu3n/kfbL1yWbwG//m2bQcBO7bBlcHDoGqRIuw4wqIcwprd3wyE1hjv1mB0OVfF0nr/iVWpH6I0/rBq2VL2rjG1asC3Sxczd748eSBKr4cnw1Wwae1aNgOcFGLIdPguAdlnHMQ5CeKLolwwXwa5e33Q69/Cs/thaBtQKiuzD6Eh87TCacyt2zA338MU/T2mljasdIqPj8OvvB73lcbEbF+SCMIdo8EA0Rh5g9asYkExWn9oULIUvIiLgyFrV8HGmzdg88UL4IYf165J9AxQrFTZhMyxZ9MyKFSkONRtiq9B78ixuPZuXg5eBQpBwzfbYYZJmqEcxZJTi4YHw7OoKBjyVhu2QIr2DGv1Nkw5cggifXzh47mzxANTIWz3Lth67Sp45fGE7rXrwYzjR1m4f7v3WAapNnEctK9SlU2A3Pft97TehBU8FQoWgg5Vq8K0I4dTZI70IVTM5+EJXh7u0LVHD7j4+AnU/3sSfV82tkWZg8ZBihYokLCMmWG32OLosNpqwocWAEWR4hC4YWIxuNXBd7gBctNErNV8AHpDFCjd8oHBoMd0ORHP6oH39UR3SZYWXTTr4tXh5yN8uzxxHlbTqX+L7Q3+02O1yoKMMq1WHcDPTBVn2yASiaSrDYLfKsJKv1iNSb8Je27eZN+w15KFbGsNaFQUlvpsSAmOWl2SIrCEjcYrU7DmPVJg83OcwNkMQiptrLl37x53iaxZs4apBiJIrakFUhBhUWl6584d4cWLF8ydnN27dzNtj9u3b+chKSHlbRZIBZE1jx49Eu7fv899jjF79uxU1Y7aI92NdF/v58kzwparV4T1ly5ynyDkoe+Ix/AzJF4VuUGCUKZ0BsqEK1eu5L70k+4MYo1WNRkCfcVBXpYpVPfY1CWJ7IFUxUo/LskgORDeF5hN8fUxkujNH+QnHLpzW4jFqsHUo4cFUA8XRbKPqj0/0mlk2RhMfN24M9tg3YPlNL4+MfS9qk4Yy7ObyKhN68V2h5NV5awk/a35QJ0A8fFnICisHr68EQJD3UCjJguV0/CqPyd0u5I4jYwtDl4ejx3pimVoVWfBZK5NKnH6Ll8Ccz5PqkHlQVQUbL12DfrUrw8KPw2YHeyVsO7mzc7gc3bF51zKvdkSkiBpjqT7eq8Fk6mjtU5ia6zHRUqEBsFjgx7Ti53VhTSQSD1uJhNNd6HeqSgwC49BkG0EN9lwdP8GAhTA8GgAcwesI+wCd4+BYDDE4vFLcN863PcbBIaUYgO4lhnDvt6XsTpRANNmSebPVIJ8M74iTOfdghrgxIIzZ5ikiDeahApY+pA7Sh8vjryi2wK5+dmpYl3Fys5QBuHObEuaVSyNppblO5IOY8wMws79B4RvVywXvxf+hm/eyMLpRzSf8geFZ44lL403DUk4jWMlui10uiKg15cCT7ezYDQ0Bw/PQ6DxkwFNAXGLLQTRclrN1QBzczAo3dXgG+hYY0yjPlA8n9ebN34dAS1mTofTt2+yvvpDPw6G5n9MgFsjNVBhHC+RqDucL5hyWDrlAHKCBEkTjepWjeLFy/sWLQllq1SDd9Yug6+bt4DZJ06w4QkszWHshx/DhiuXYHO/RJ1rbODS3noQlaowKE0NQabcxtay6/UUR+WhcPw78NzzBgShFCBzEIGhhUEzahTI5c9QsnwCCvgTTLIAvOcelCwt0T0IFChhAJahXwaBYYkq+3MEVtLh6N07QqGwoIRSh353IyKEZzGi9vFBa1Zl23k8ORmdTpfx9qnVd1x09rTQdsZU4ae1+L34d1x36SLrrrcAKmpbeqc9GioB4BagE2TYgEsNOQ0SatTSbNBMwCUZhMCM8CQ6mn8xEQpTbdnEfSIs02hU4lyZbET2r5aMGFEG8ue5y5ZOYjyyqQJm020UixX4ERKZAGUQf39/1ykAI5snpFrV8h0p5bkpWVULzMbaEDT6vHigRKbCCyTGo6goIc5oEE49SDraTNPLHeWi1bLQ0w8fcJd9+GMweJBNjGYTe677kRHCw6hI5j776KFwErfWz0t+Z+C3TsBsNn/Bd6VK8jg6cT/prAFn4LfOFWTvcZAMsuvGdWwUHof6k2m+GsCQ9WuY8oAPSU0QUg/DI+Ljwc1PAw3++B3OPnoED6Ii4WlsDCgx7E7ES+gyfw6eI2ogbPLXZNYh8MZv4wAzC1SfOF5ULJEOIvG+361aAY+iomHq0SOw5uIFUMjk0GDSb9Bpzkx2fZqGXr9kKXaP/bdvgYKmpWcCdJ96dB/1CHhr6t8srCG+W8Vx4bDw9CmoNH401PtjYoImxteJXNPzY+FVl2A0qMadr+RZrO9PkATBoLStA7mQ5M8gIZHrcFkjPYfz+uZ0rep3fP1B1GBsVKYsrOnbH8rkz892xWBjcuj6tTDlwD5sSLIlM9S3nrjKyFXo1PVBkJ2kZ8jv7gHbvv4GmpYpx3aRsuy/Dx+EQVgNo/UToMDn8MskHbY6VXW8wUU2Um00QI1SZaBd5crwJCYGlp+jSQ0YLgqFeIwHT3aORC5FqxYaTJ5ItR+n2H7tmtgV6U2KyTIITb+x6v93FEyo4jNovV3T44PX8tRp+NUdhz/DS34ViVxBgFbARi7/xCnBhrrg7q8Vyo0NE8DHfuKdcfyomEDSg0a1yZ45aAvuNBPB11tYcd62sgoL6X4GAt9TmUpcOAp7Bt0w21Y+cwmvRxULE8SAevXhv2STHi2otmyC8N07oVudeli1McEKrFbM7dYTetdvwI9IidPTWzSq3ViFaZ2aTULqTTKTylXufqnxgwIe4vp2W6Rnio0M4yKwbTvwSWb24XlsLBQh2yncBHZyKhUqBNd/Fe2mWMMUPoCpJgSNuSiG5C5yfwbR6QqBKf558rXrMq0K0lz/bAFjSUim7LxISACZbz6JCdQxFSBUYnNN5/bQbN0Cwbu2w/zuX0CvxQsSlDDYY/3li9Bx/lx8RwfbJjrv5mAwHBSCRzMvzYouOyYEzE4mg3cqV4HtX4kmtAnPQD+I9/XPlWkp9/dUGONX5HVPqfSdJXhseH5SvQbbHv3pF7alRnnF4lhrwBrEnM/FSbXJMwex53/f07H2RYw1o0YVJAUFaUGZgzLFF3XrgSc+h1g62+ejN/DZuWoghzAJ65taKWRYTA1w/xB2T1Xbd9l245df4XFW19Tr4dFIb7avmJcX21pnDiKeJh/mUnJ/BhHMKrJB4WpGbFgPWBqnneqJ8PCXrCcqGTRzlapJNFBpUb/j5i+6yfwbTauRo1vc751iUJIGOdnUG4cxhxy5kWimJWj3Du4CCNu5jd33g9kzxB4zC1i4lBgdwvY9QYnzupH7M0jI6ANUr36GdWxXsg6rNxAU5rjaJKUbdJk3m3tEqDSmapcJpYAbZiDyG3VBbGvyE7dUC3yq0qAbS/pk7ZeCQX6YSQWxX9gRgsLHUVxQ+5qIs5I+dC/Sh8W6epODmfXhSDV71uSw0XWzeR335jpyZb3RJtgGuPjLUKherBjzsgauE1gnjvQ0jhn+GuGt0uWwevYdDxChqpQ9/V5H7t6Fw/fuwA9WmiUJVv0SZN9DcOgUHuQwNAv62tDhULFgUpv2zsIyh5vyFgSGuEKRlsQrR6PayxrL6YRU+FN3Mb9a+tCqmtAzPI8V17M4S6mw4Ix18VrwVS9Lb1y0+ucv1zxDDuD1kSDWUN+92f0hVSfm9+wFX9Sz3dZ+FB0NJYP9xdF0QRiNVar0zUy0BykrwOrLt02awr+f2jcJQqahWZsE4C5KLserVA5CXb8CVrfKo0S5PnQEKJJNpVp78QJ0mjENlHnygEFvOA3BYfX5rlzP65lB7OHtXRoTrBI8PR+Av/+r6ZrR6UpAfHw+zJBPWeNeQkJCQkJCIgciVbFcCDVguTO70EMmky3mbol0IGUQF2Irg+h0OihVqhQ8f/4cjNgQrlevHts2btwYZsyYAR9++CG89dZbpGcKGjRoAF27doXff/+dGdZXKpVw8+ZNuH79Oty9exebRf6kEggCAwPZNaZPnw63b9+mBUrQpUsXdn4ypAwikX2gDJKcAwcOsO2hQ4eEw4cPsy39iOPHjydojLeEP3nyJMk5mAGEhw8fCrdu3RJOnDhBOnITzj979qwQGRkpXL16lZ1ng4wr8nvNkSSIC6EUyZ3ZBUmCSEhIZB6SBHERWPW5iqV1trK9js8jfd8MIi3Ml5BIBamEcRH2JIifn1+Sn0ajgTfffBPOnz8PNA0/+X76UW8V9VJRbxX1aD179gzy5csHL1++hOLFizN/x44dARvr8ODBAwgKCuJ3S4okQTKOJEGyCLlczrp8LbRr1w4qV64Mly9f5iGJGAwG1nVL/PLLL2AymWD48OHM//jxY/Dy8oLmzZuzzFGunMunZklYIWWQLIIkQpUqiQLmzJkzcO3aNXjjjTfYvrXcVjhBmcnDwwOio6OZ3xqSKpbwYsWKwVdffcXcEpmDJIJdhNRIz51IEkRCIhWkEsZFoARphptspXUQq2q7uVNCQkJCQkJCQkIiuyC1QaxYuHBhcdy4y2SyBz169HBM55UrGThQCaULlQS9Ih5CQx/zUIlXyGudQTBDNMeG7EEamCNoHIIm5NI4BPWQ0g/DlvTp0yfzpo1rVGvwhh/jjWk6MNNBhTcWTR4QpDDCbGwA/qGnxADXM336dE93d/c7SqWyKA1KUhzQu2MYxMbG/tO3b9+keopeI17LDKLT6dxq1qxpoAzRtGlTqF69Ot+TlPj4eFi8eDGmVQUlmlDMKM4p00oNi30SoxGe+/pDIc88fEdSwvfsAtXG9dQlhYcrFeBCw5oLFiyoi+91mjIEjc63b98e8ubNy/cCW6i1d+9e9v7069mz52uXXl67F547d244lo4jafVd7dq1E0rL1KBjMDGx0e2uXbtmPM7I4qteD+aAkDTvbUGzdTME79xOD+MNQWG2tcw5AUpPgaTFBx98AEWKpG0bCI+3jPQ369279xEWKJG7mDdv3m/4w/SePmbPni2gRMnYoijShaUazq/oPExhm0aVOKkrHSxatIi9iz2GDBnCXUmJi4sTKP7mzJnzE79Urue1GUnHRJEPN4N79erF/DT/6cSJE8ztKFgXZ9Wu+fPnP+BBzuHr/QIvAELoGB6Qkhp/T+Yu2zAVqDKZH0yZYtuQRxosWbJEoHegd3EWkqAUf9hGmzxlypTEulgu5rXJIJghIlu3bs19YoM8IiKCVZ+cAdshdE5J7nUcStCCUFAIEW1z2EKmUcGl+/eT6A1mWtWTaadnWhjv3nRasR1WLz/QY9XOkjlIkYRKpWLu1Hj06BEMGDCA+wAoHvPnz59yJmUu5LXIIFji/0wZonz58jwE4OHDh0wrSGw6tL5XrFiRGu/O5awHd/Q/v9mCe1LCzB9wDe8W//3ISPihZasUDUVSVcp6uzTq3jzIIbDk3/Dpp59yH0DhwoUTtKVYM2HCBO4SOyrUajWLKwsUj9R+werWfzxIIieDDewUWj9evHghYIkqYInKQ5yD6uL88o6RiqJosklo2T9862a2ZYqyMfxJdDTzJ2fzlcsCa884yKxZs6rR+9pizJgxbPvVV18JKCmEr7/+mm1Jmwr9bIESWaB45ZfPtbwWEoSkR9GiRblP5MKFC7Bx40agKkd64CXoEO5NHV/vQOBjLdZcePxYlBwyGWtbkIGcsTu3s6oWVcVqlioFxcKDocfC+fyMRNpXrSZKEQfx9PS8XKFCBe5LCi3GonUlJCX+++8/mDZtGttSOHXv2oLCea9WribXZ5DZs2eXtvUhafFS//79WTfrN998w35YFWMJ5eLFi6zO/e2339L5gCUqPysRGjvBcxPrIqmj8Xnvfe4UaTtrOtSa/Bt0qFETBL8g0d6HmxvUKlOWVbUo45wc+CNM7dINFp87A1UmjudnWkHvpdNR50OaUByQgjpboDSFd999l/sSQakDQ4cO5b6UUCGBUukH7s2V5PoMgvXuxNalFVhLYGvCKeGQm35btmyh4yE8PJxlHNq3Y4dopix5JqlRowamZwcNTOE1v2vWnHtEdl29ArO6dodNvb8UG+V4TP58+eDcdz9Cv8bYxkA8AnzhmwaN4Mh3P8H1p0/AkFxikN8U9wX3pQq9i/WYCxUE9KNCgCRp9+62JwtQvNC5luNpRaOFAgUK0DV/5N5cSa7PIPiBa3FnEmiEeNmyZUxakDpPqlJQg5S2f//9N9vSr2zZsmxLqkKtoZFnSjwOIZihHCYma6gx/mX9hglVLCIyKopVr2YdSxyHo/1NypRhVTClreqOIK/EXU5Bak/pN3XqVOjUqROTngRVObHqyNwEZSoqNCzHU1xZoKkoGAeJPR+5kFyfQbCuvI87k1CrVi02taJ06dIsUVjmY9HW0i4ht+VH4ybWUBepdYmcKpjAzj5+xD2pgMeBhwfIktkqf2rPCCndXiE/LXrSD2X2Xbt2MTe9+0cffcTc1AX877//MrctSAJjHJzh3lzJ61DFmmErIZ8+fRqOHj0KT58+hSlTpkBwcDArEWlLVSxSv0Nu0iJCW5I01tAgIyamZ9ybOgZjzKhNG7jHPoIuEAStP5g1fjwkDcga7flLS7gvVahRTRLSHiQdSIMKqRfasCHxWSlO7MGtB/syTy4l12eQnj17xtrKIM2aNWMa0WksgHRMUYagRidtqRph0VFF9Wza1qlTh58pQoNniFjUpk33defOcqcLofdavNihriyUgA9Jc0pqUGOdIG0pq1atgrCwlPbhraFM17t3723cmyvJ9RmEoFLwyJGk8+uoikSDhaRChxKOj48P++C0pYEzUvBGbhptpy2p6bGG6uV9+vQ5xL2pExS2jk1bdyG9Fi8AMunsKPispVKTIASZW1i5ciXTtbV69WoeapsbN2443kmRg3ktMgiWjAWSK2hbv349yxgnT55kmYCUsJGkoS397t+/z7bUEKetpY1C8Aats0PwQt6AxAauheW9v0z4WbOsV9+E8KJWU9AtLDh9CuDxc6eURFCC3rfPZpOMMW7cOKCRdjoutbYHsX//fipcbHaASORAaJIe/TIKlsLOj6Jb0KqFWIOBXyn95KPp8v7pM0dNz26P7777jo2iW372sMQlv2Su5rWQIES3bt1k1ENDi4AywtKlS0mqfMy9ziETeucJyFibdvy+PRBF0kwX6GAXWgoWWLp0k0Pd2xbq1q3LXUk5duwY6+mi+ORBErkJKkGxWiUWhU5C586dO3cjv1T60KgPpDYvKzV+WbvaJQb88T3O0rvQfCpnWL58efqlZw5FZjabj3N3dmQ5NoYDuNtl0EemHitH10Rs3rwZnjx5QiPKAXhOhhYrMTTqcSCDoe9VqQZbvko5jcUWMvUIsVEeGOqSkhvjoAduFmK6p54oMdAO1NVNswyos8PVkgPj9AJunJ9SnUXIqGTg7mwHPtpUzCD/416XgpLgPjbKS1FGadOmDZvCbk1cXBzryaEBwsxIGAxqR+D1C3h4wo2hI6BwnqTr0ueePAF9F87F1jVmDEG4CUFh6Ro1Tw3MKE9ww2ZyUs8cTWikhVE0PkS9fNSzR+EYT+/06dNnJx3nSrJz+iPsZhDq2iRokIymZNCYgQUaYU3eR+7t7Q0hISHcJ0J2K6i7lKA1BaGhzi2lzswMYgEzyu+YAQZZ91IRlDAwUdzB0jXzp1Jo1HdBIS+DxSkP4FA3qt4wBoLDRvKQTAPjoTAWGPMxztu5ubm547s/wdI9BCWmoxMy04W99EdYLPpatraYOHEiDB48mPuSQnPISPrTuvv0YjeDUMKmXWSW+ODBg2wQqUmTJrSSjHWRUqnSsGFDKFiwIBsjoCoIdZPSoNrYsWPZOANNYfjhhx/YoJOlm5XsWrRq1QomT57MMuGVK1fg1KlTNKDH9luD98/0DCKREp1OV9vf3/8c92Yq9tIfQYVwhw4dWJcyzbamDpJz586xtNeoUSNo2bIlmwVB6a5SpUrsZzGbTZel8aytW7fCnj172OBnZGQkm01AtQLaTxmIzhk4cCC/Y0rs9mLRQ1ApSpP06MJRUVFw6dIltqUL001IRQyJ4TxYNaAwmuFK0ENY3pv20TiDBRqBpn52eikqtcnON2UQCYnkUBqjwpW2lBbJwhZBaYesbFksblE1mTLG1atXWVolv2XtC6Vj+t27d4/5yYgRGS+ia1Dhbm+NjIVc2wZ5Be9VFSP9GnczXkXc4jMktJVewf0/x9uv4G6HeBVx5AyvzTiIhISEFVQyJQdGDeMu+8w4flQoERYkgPdIHiICPqO4yy4prEvxcLuUCAkQIuPjhOJ0P/UIQbtlkyDTqgWjyUS6r4TuC+YJ158/E6YePczPSBt+awYPSmDtxQvCsXt3BaXOR5h94hjeO57vSUq+QB13Oc1n/Na5htdWgjT6cxLIvEdC9d/GwfCN60GmFo1kardshoejfGD0R53gDdxH0FrxaF0gG4voMn8OC3MFD9Va6LtkMTxms2gFCNy2GTZ/9Y24E2tKu29eh0qFCsM3jZtC/iA/OO/ImpJU6Fi9Bqw4f46tTHTDejlx7P498PQXR/cLh6Qcchq+cR1bxJU3UBz+afvfvyw+fly9kvlzO69XBjEYWCL/dd1qqFpEVOJwacgwGIcJ88YosTv61vBRgCUsHLpzGy7jPtnIofBM4wd5lUrI55UPNmND0FWcf/wYVp44BkcG/UrduVCreAloUKq0uBOf9cHz56IbiXr5Ag7iM2WUgM0bYQBmuE41akF+rRpaTPkTgju8j9kT4KNqb7BjqCPGwrgd22kVFXMrMKNs6f81uLkpYfUlGt/L/WTv+TQ6nTvIzdQvxwM4AjyFoNBi3GcTkvfcaZO/Dx+ChqVLQ4tyLhvmyNWN9DF7dsOI1m24zy72G+l8UJRBj2V5TAFm4rfMtqZ6s28G0Xqfx9ir2b9RY5jxeTceKEIlmZmqCAX0+WDEOJsa/l5B4pR6sWxlEK3qe3yqv5qWLQuHv0uq0jcGJZOXH0puWrXoH5y9C+tsha/3MWqkpsbumzcEGSlck3A5NFDInRnDZ9TbNLnSbDbzr2abEqFBovK8bEj62iCBOoGp8LeFRv2UuxIJ8nPu5QWhkRAYyhqHTOtHMqiRiFEOYR0+oMwkZZLsily+87m3L0k1OHM+6Zr+VWvWJGhSeajCb0xTfbQqcTTPFsH+AqatZdyHudhnD+g0HblPxE97jLtso1G9hEGDPGDUqII8JE3SJ9ZYfdLQCgxwCZRwHtyUbviCZJKoENvvGyBeV6P+DNyVy5nbEpYWeO22ZcvBjm8GivqiMCNQZqEMIceIDt+/D1Tr17BDmTZCUrhmhGIQFpYyY6YDjUbTWy6Xe3BvloOJiQrVV1rdwGc4mOGpJhr1IjAbuwvBo+HMpatw+ughNtuClH//fugAVChUCGKPihPJLRr32fe2NVvZ19sfAkJ0oBtRBhR57oJBfxcE2XVMAaFsObNGNRlk8gvo/xGUSnGVo95wC/15cH8J0Hj3A6ViJqUleBmdFwoUUII5vh8Ehk3GTPkIlO7F7aXP9H0Ijfom3vwR3rwZ3uAWyD2qgRkfGmAKi4XnkaPhzz+jULweA4PwHmais/gwZcST04DWSpCKf8Qz2B80b78DmjZtk2QWkixDMGzCBx9B9Ynj4PKTp/gsoc5rXM+GLFq0SPFK7CO6Gj+NsO/r/0H+WENC5uj+RU/w4F3KxL/YtvS6IEoWyiT0XbFxWcKmfUYfNWYA+QcgM7bB7bsgE7yw1PwLgsN3YJrZjGljGybnZtjoXw8KIQrMMpqhWBvTRXNMozcwQ2GhJyyFWMMoyJdPCSb9WdxXFtPyVYg3NoQxYyLFGyXllZZUNuEZhCLrLoresqND4cLgoVCTVG9SCSCXQaOy5eGHps3hf42bwF+HD8KPa1eDDtz68yvYhErlgICAmdybbckpGQTbKf240yb+Zv3MK18PhEP794PZZILfoiPAgJnk5N3bmOrk8FXjpjDj+FGI9Q2ApQsXMslC41Lg5haKUiTR/kOOIyQgZZ3fXzuVuxLRqLZzl3NQBkGokU5u+l178Vz49/gxwWgyC5eePEkIX3XhvPDr+jXkzjValCmDcGfOhn/H2bNmCU2m/CkUCPIX/HdsFb5YvFD8fvh9uy6k2fWJMI32GpVjayLstYM1atuDRelsqzrfSKfGlEZ1Gl+yHXh7lxXDjCb0X2APTQ1yHxVVKkUFsxr1MDxei/sPMn9ayOVw48Vz0Lzbnnl/adUKqowbDf9bthjc/HxYlQrlNft9UqMmTNi1E0skWYZt9km4GIUCjt67C32//BJC278PTbBdeejOHVhwilv1wvbk0tMnRbcF6qHOI/uN+1KH0iFBqzPZVhUrZhihDDbgMROqzrBeNIIKHbPZCH4+9zEdpq6uJRnpySA0rBqFDxIFISF38cGwvijEY92vHMTHC/g7jVftyBKtTlUF64q7sK0SiG/fSLxAGpjM/1QeEwaB7d5jjfCJH3biOziYMYSgMPZj0KKigJCUXV0SrxajaWXTyROZs0OVqrD94nlYe+4MuNP3IlBgHP1xEDyJthrGwkwFPqEPuS91zOYYsWEtxDG/DDZg2iTrQzKIjC2O6bEytk92YWEdD2fPUq9VHJhM4Rie/tVT2QYUwV3nz+GCVxAMJpPwwYJ5wsDVK3mICE0gBJ33LX5WriDXVLEI/I7RVgaKJh7YJ3y7aoXw/uzpgjuW9i9iY/mehOpV4twaiTTAyK0yfjSPvpSwzGFvLCYHk6syiI/qffqO1pjMZtYGsabahDHZdqAw+/ViWWOZv2MyQbs3qkNEXBwcvXVTrFYJslMQFNKAH5lryDXdvBY0o0aBTB5GM4nX9k3a0YiZBdyoazcbTzXJ3hnEglY9A+us3bBd8xLrkIMgKDRxRDWXkesyiAVLYYfCn2GZMiaYN0FQeLZtF+SMDJIJoGRPscApOxAREaEoUKBAtssgsmQTMV8XXucMkuvaL5kJZpDXMq3kjJem8RaZ6Qesyz6G+lcmQw/HbGKkhpRBnMMlGUTr/TnG/HisJhfBlLcUAkK+wQtn6++QvTOI1vslRmgBaqSTnT/2uJZ+dLPQA4LDFose53E0g8RER8K+LStY1bnDZ4kmCrasnEPXgPc69wa5/NV2PM09dRL6LppPLwVCcDgPdS0ZyiA0w1uGmQLbIHXKlIWiefLArmtXgFnIonU90lqQdEDdfuoRlI5T8CgqSpyuoFWnu9+cXypV9m9bLRzds4m5b109T/p8mfvZ4wdCdFQkc+/asES4cPIQc1vz6/q1rOvy2rNnPMQ+wzeuZ2tb0guLK/y5+Wl5iOvh0eY8NKpt5zsSgywKuVWqN/kZ2Yr0rQchDeUa1W7uS0r37imLU63qZ6wmteC+tPHTCAWUSmZM3xbFycJsQAgWPvJC+CxTeLBL2bxiNjRq+R5Uq9MYtq2exyRIAry827ZqHrR+vwsUKVEGtuDx6WXs3t3gRqPI6eDkg/ts692mLRh0LtfznTECtAJNCbH3He/cuw+/d+wEL310AErZAR6cOrpRFfCbr+O+pHh78wX9dtCMGsFdDpM+0UZddmSfQqsOw5RTE9zdP7XMj0L/UawOTYag8Bm4nzQ/K9i8mYAQyoxpl0S+qu5ghkVsWjut9UDIbWHj1cvw4czpUKV4cbg66Ff7awjSgEov7kzB1lVzsOokan6nKtaxvZuhXtM2cO7EAWj57ie4fy688/EXsG/zcmjzYeJy4K1Y7XrvU/G8oRvWwYT9e+HakOFMi0iNSRMg6L0OoNm6me0HswnfKyzFgrCrQ4aBl7s7lAoPoXoNPShEa0lphDs7Nr+7B0TGx7F9MVr/BG0jDDz2y4aNYPZJPt8Jye/hARHe4hRzj0A/0Bv5HCaTEYSgcPh4zkxYd/mSGEbTeKzi2hqnq1iaUY2wzXjMsnRh7ry58Fart5iqT+afO5cKOGjdujWUL18ePp03B1ZdwedIy+6JvwbTXhAdI8NC+mO8x/9ALuvMqmqU/sAtDwjxB0GQYSQJ+TEtbcK63DismpvArN+FaaUau46DpE+C0MPQxMTAUBUo3T7CDBFFH4e1D2RAylJF6yseHgqgDyLGrWNiWu62aLVlQMnqmxQfHQLjDhzAuBBL2muP+ZIBur6PmuvKSZ2AgIBG9Pvll19sW4dBnj95CG0/IssAInm98jMpUbBIcYiNFlWoeubNx1RhWmcOonajVljN5gnQGv4ami2b2MQ9BrZbovR6OPa9uE6bbKAfGvgDVClcBEqNxsIB351sqRNeQf5sS0Tq48G7bTso4ZUP3PE7TO2M7V6kT4MGsPPrgTCrS3fYOeB/oPdFaYLfJJLbJfQKEjMHTfCkfU0qVIT7kZEsc2jfaQf3R2BhhNcrGGJbSbQl7uin0+nsxl8CSvdjkz/uzJzzMHPIZXK4+/QZPCHT0T6joO/Zk5iezUxvLqmfXdkbC5bkyjlsYTQ/Y2mP0pNcNhbbp7PwPZ+yeVwA+LKP3cCk6ASens0x4mtgQbQcZKYF8OIFmeQtTgc5Q+q51Rm0qpkQGJbqmgyHoGkIWOpE4IeNxwhcf/EidKlTF/IHYimIH9yM+1rNmAZbMRORKp4vly6COSdPxGNmdcpeX2oShBrgTVp3gMJFE9dg3bpyHkqUqYCZwwtuXD4HJUqXh7z58vO9WPJfOAnYToF2KFmIJBIEpUWN3yfALy1awcSPPoYf1qyCvw8fhLvDR0GZ/AWYZKAMQgn3RVwcFA6luZ34aawekTILkzYClvIBiaX8KaxiNfhrMqtiBWPm06O08iArVnQuL2CMfoGA7RMWZinRieoo1S4/IesHSbFkTGucliD8O1okReUataFajWpQPDwY8qFUi6KMi886t04DVhh06dIVPP01VHB8BMFhadvMziKckyAa9Tz8LeLu/9jWQvLMMWpUJdANK8F9TlMwSAddF82H/ssWwbRj3EItfmA5VqkOXLsK+UMC4HF0NLSvghJTqXTpEtn2WE26d+sq7N5gZYIcP6K7p2i/oyDp1LJKL9uwykWSxpI50iKVvJnAe5WrwGyUBpafo7DMgcT4+kPVIkWYm8nuVO65uGevdN0rLbbt2MEyR6XqtaDlsvnQdMofUBElJGWOC4N/ZbN33+vcGWrUqoWVDW6PXQ72tTOq1XXFNKipx0McR6Wqzl1OwftMHUX4HBPGPQj0FcBoolKiFgimbyFo9DnwUX2FL0fGxN/FBNsITFgfNCjEZba+WAUyQztQyPswUejQ+nQZ7L56hSXEIatWwKIv+8NHlavCn5hZRq1fw1apHbh7W8w8BoNo4NuF1MHqEt1jy8rZmGG+xJqcqDyNYN26WJLT/m1r5rMMlVGonVLlt7FwhKvG2YqFACXpPFht3Yzx0LdBQxbuKGP37oXrXPEcXSefhydW6eJB4ecDXzZoDDOPHoLnGj+UVkHQfcE8+OnNVrD+8kVY9kXq1qac4d133oEbN29C5T9+gzPDVVAXpSgDM03NiRPg1M+DoWS+fFCyodW7mWVHuSslbkAivTHIzHsw7eUDD3c5e7l4/UKsbrXEdlUYmBU7wd0cAybBCxTK05juzmPhMA4UcAI03lvQPxxCQhIbaWngnASRyz0xgVehJZNiCSq7Bm5K0iQhoL8fNoxo+oZos1hpnfdkX+IRO8EskBERHmYHrDYN3bCWNRYV6B77wcdY0sihx7zZkD/YD0atXcU0/X3VtBl8Ur0m7L5+DZ+LrT92OXLMzJQ5KBPcuXGRlYZEwcLF4MD2NbB3y0q7mYMSPDUasUIkFt7oZmGIHqtcrEFsKdRpi57rz57BrRcvEqo42zBjrL1wnqkeZeA5rOCxwmy5Nu1DtpHqUryW79ZNojTA8FiDASJ9fFl1jibTzjx+FGqXLgOFUCIu7tGLHf/HwX1w7TlW5enbugKMqzMPH0KlihXhjdJl4ci9e3Bq0BAWzsA4qD9xfFJ1qtSGDQ5NfUFTYGhNPK4AuCvFC1FyUsi64YvhB1J8gxmhIRhl4QDulTFy/sYbncYf2bmTQ1BIe0x/KW1q5yjU6uKs/moFWC2/td534cljMSwd8EtIOAiPNsfRqkdbKwD/7eB+phD84mNxyXT7mf8JZceE8r2CsPnK5Ww75T37QRHlk7riODP+ybR4nGaEqFDWSfhlJByER5tzYEboNHsGv4IgVB4XLqy8cF44cPuWAOrhPFSEFXSBPplv7i7XQGMtKDkuP33KozCR97H0YRGqVdm3nZUG/FJ2MRqNwuPHj7lP5PTp09wlYsuc9L59+7hL5O7du8KVK1e4LxG6PrFly5YU97GwYcMG7hKEiIgI7kpk586d3CVC1nvT4urVq9yVyKZN4myB1ODR5jz4nar/No5fRQRUiZkjzmjg31KdPiUfmYwDjeVXiI9qANYv/7PU0RnUhqH2jW+6Dekz6ONwp01I6x+Z8qpSpQoz03X48GF444032PjHhQsXoHPnzizs1q1b0L59e8iHjU2yDEumwGhbpEgR5n777beZuTAyzI8ZjIVRt+aHH37IrrVjxw54BxuzxOLFi5lZMBofKFSoEDMxRs/w5ptvAlnaxYTMbEYePXqU2Ysko/5kIo+uSc+4YMECdj6ZJSObkWRXkuxE0rPR85BNyRMnTjC7kPRcJUqUgLNnz7Kwd999l9nzo2PoWZPjdDevNX4agbp0axcvASt7fwlF8uaBf44cBvW6NazNCTKhLwSEzeVHZyuydwbJRNLKINkRygBkADUtu3rWkJVXMoSZUTKUQQjdj/nAVOAua2ATCmxjxxtHYsN5DPNnU6QMIuEQGc4gORQX9elJSOROsn+p4D3qc/D0WEZ1WNb+MBqeg8KzBPj7OzBxxz6SBHGODEsQrdobq1fBCfOtaDzEaDoLwWFpz+t6hWTfDKLTeYJZH0sZQ/tuBxjeug2bXNd53iy4RPOHaFAprZmfEq8enU6O39FEGWNl/wHQuYaofP1hdBSUDQ8BcegUgiEwVLSBJ+EAanVJ6vpbc/ECFfQ2YYOH0sBS9mbgQCV9x7knj/OvZhvezbuen5WtSF8JrFVrMMcH4ZbmsruBHC+TJ49o7NHNbRu4Kd6FkT40X596LcowvUdy2TBQacfzK6QORtjpnwfDw6goKJQnLzQpnXQdzM/r1sHkjh3ZtGnw8JAkSXYFv+O6L7+Cj96oDhb7LhYuXb0Gly5cgE4fizZw2LoeuXt+rDonWhC1oFH5Q1CYDjTeI8BoXgpK2VVMfzJWQMqUSjDqV4JcINMHXnicFwsPCJGBz6gQMMsngJtA60NoHfw1rFwfwiu2h8AwcV2IRv0X1rdX2ptBnP5G+siR9bBi+hQzAy2+aQw0mU9vmAxFS34Idx8VZsd4eJTBemY0xMZMcyJzXKBqVd0SJaH9jGnQ9M/f+Q6RoL174Y8De1iEsvXXjqwhkMh6fL330LehzBFnMMDCBQtg5cpE09HXL1+GyIiXsAYLO+K3jz7GXGKyaaMjAYXyX3CTTWFjJ77eZ0FQNMVCuSi4mX/ADOCJOfAXdpxg/g8mDvKA4HBvUAjBeOEi4K4sCApFI5B7qEAmF/vJtd5dISj0B9yXBdKLjOG7Asz9GKGi6OVzsJibxDA35k/uwuHBzO1Ga541qmyzfkCCg98xSh8vxMbr2Qi/ZZQfvEeI3xK/7eaNG1n46jVrxX0UnlmkU02t67p5VRrXVHMwnjywAd5oyp/i8k+zCSL1fJWeTA5t58xki35WftGHBdEiISwZcoHG7lwGfse8cgUsXyquqSnQtDHUIm3vGLbpK5pcC9Bh93YoWrQokyQM6ql0wn6gUzhqAjAZ6U/UVHKDG5my6gZKt/lgMGwFufw9sfvOeAqrV0VRdJWFyKg4bId4gh9bR5w2JDEwA9B6dJqKQfpbf37rbZi8cxt83fIt+O/QAXxq8VI7//cjHL9zE4ZsQgHi6PUlsgb8jo9+GQpbNm+GQs2aQsdZ06FLvfrgg9+yyd+T4e0qVWHX1StJ1sAzC1MGoTSMHfuAByWF0pzJdB0z37dYfdqGUug5tjkK4/YoFvVUF6+J7RD8ychKb15M3Q+xrdIU2xkP4WVUBSiYbweGP8aq2Ccg05cGs/IC7hftatohYxKkTh0BzGYDZohVWNf7lnW9WhpisYY3IcagRL8iYQ2AI+D5TBZiCUSZo0G5cjB5DzOSAzOOHQUZ3QP3EQajAXTbtlCGPMMCMoivr+907nzt0el0fPF8+ilerBizPdioVCno16AxLDt9imUOYte1q9CqUmXmToC+rb3MkYBsJKYFT1GZoHwb+Kh/woywG/SAaVCpwsRBK11LYyKai43+t7mRp8FQKO+HuK8xFtqfYJo1gj/eR4ANoFU1Y5fNMfh6P8uD9UXiUXQ027K6qeWH7ZDTDx6wcIKFuQgpgySS4QyC3/CXtavZN5p54hhbCzLzxPHE76gZJbj7aYSHXL8Y4cpv6Spc1wZxFQEhRWgFHK2+K55XXPxVtXgJsX6KEmXbt99B3ZKiMgWmGodKHYnsh+ll4d8P7GPOfg0awe7vfmQaFcd9+DELOz3oV/j3s65MOwvBqleCcId5shHZL4MQAnQlc8GkFoe4MmgI69Ils2vtuFiu/8dEeBwbI42BZFf8J76gqrVMLepqa12hIigVbuC9eQM0K1ce1l+5jBlHXIvedcFcsaALCpMWTDkMGQklkYui+frz51wIC8LYvbszbRRdqmIl4oo2CIMvfDPz70ccvnuHu7BaRZbCsmHVykL2L301qh1YurRlVSzqAKCByXhDBwgOw9a5a/Hx8ZkeHBw8gHtfa0aMGPHemDFjtnJvxtCMmoIN6oGsc8V6siJpuJHL48E/2CmdZllJrquesFLp1fGdTCb7hxxms7kVuvey0CzC1ozbrI4PvN0suVxuW4HglClKuHPzBzCaCoC7aSrrSZLIWihBWDj14D7bnrx/j20tnObhaWE5/2l0tHD20UPmToOENfKUQXiYTU7itS3Xpy39jGYz215++oSF33n5Eu8dw9yOwG+dBL4rVa4/eyZExsUzd1S8PknPkrPge8/kt84VZM9Guouoz+10N5j0GxQNDYLauCU+mTcbiqF/wj6xgC89WhysKhEWDC3++Qvq4nlD1q2FTnNnwXerVkD5ceHwxaIF7JiqE8bCnps34K9DB6HyeNtayx2hwe8ToF7JUvDBzP/wOX9j7uexMTDl8CF4A6+788Z1mHrsCHScMwNexsdBxXGjYd6pZIb3XUDgju1w+tFDqPrbWLx/LOQL0sG0o0fgP7w3thVg4elTUGuSqPBNhQ3s141cnUGseRYZASt694UTD+7D7ZcvoVS+fDB09QpQ+mnAHevCNSaOh8fRUXBg4A9M29/EXdvZcVM6fwbd6tSFuxERsP7yJcBSHn5YsxJK4DE3nz3jV08f806fhI39adqFDOajm1CwQVUZGyTVY32d7kfK3ArnyQN95s1ix7gShVyWcB+6B7X1SAnd142bwltTp8AXixewZ7kXGQnH74umFiRyMFzSJ3DxiVhdufj4sRBvNLKJkJd52NMYsfqScAzf3nj+nBnAv2QVfpWrH7rCt3Stq89SqCRyuIpluRdhuQ9VsR5GRbF76E0m4WFkpPAyLo7tozC8JnPbg986CXxXqtzFqlwMN/hPz2KJF4onzBwsPogH+DxpkduqWFIj3bVIjfTUGuk5kFyXQTBhprui/ODBg7qlSpXKyLyu3zFxsAUO+Bw0Yc6xNTAuAu/9IXcmkN74iI6OLurl5fWUe51hCz7HWO6WyE1IA4WJuGygMIeT6ySI05CdE6XbACxqqbileoo4gGUwnIKgsAb8qMzFV/0TuCknW+absWegxrrJ9BTk+trgP85KBXomMmyYF+RRYiEh+wDksgIgmG9jaAgEhv0tHvD68fpmEJoCQaO6mCD/69Id+jdsRFUUtou6cd+bMY1Za2KJldYOZMagllYdi/896TmGtW3HbBh68smXN148hw9mTodLT7kFKME8FILCuYENF6NRPcL3LI4NCJBhHHxasxaULVAA9t26Bcdv3xLnSZHeAbPwDgSG7uRnvRa8fhmEJIYMBrQoXx72/+8HHmifxWdPQ4+F8zGm5AIEBLumW1yjqQEy0wU5JkiTHaOZ1jyLjYWiIQFiQnXlwjD1yG7gplgsx0LCFBTGA22z68Z1aDvtH3Dz8ACj1v/1LVhzNb7ez2hinD3MBlHjui3I1jdTwpxRNOph9AxX+Gi5M5QKC3bdxD6N92m6FnVnO0P5MWGCgq0mlchd+KrXpJY5lp88IQxZvlSIjIvlISkhtf2sapZeaHVbKs9A0OzWB6lM9Wg55c+MZxKNakVaz5Eaftu3CrKMPkMO4bUZSQcBPra28GpNjEEPny9bDLuwvp0/LKWFVwtC6BhqvGPbYZTtC6WFQrhz7IdB3JMSsktIHQTlJtjvJd03EKuF1HbKyHR/mexTe3HhCLp33oVKBQuBIp2aQnISr0cG8dcIvevbN4LZ+O8/4e2KFaGglxe0Ll+BzdWyh4klLLla9DmBVn2HjPc3SqYEz5r2M/9j9gk7VqkKMjKJbAchZDSNyHGfk2D1aNCbLbknJccfPmDmpulXlc9ls8W1YSPBRAvadKpOPChX8npkEKMJ5nbrwT0pufj4EVx+9hxalC2H26ew5sJ5viclTDsgSREflbODYWWFYPuTG+NIKtAPISMzzIpwKjSmjJaeNhE2yH//+BPuSaTN9KksUzT+cxIPwUyA8cIyi0YFB+9Qj29S9pM0E+SruTdXkvsziNb7cn5ST2qDsXtJQyMKA0z09yNeQui+PfAwMpL5KWH8dfggPzIpJwYPpYVbw7g3bby9m5N+r9Rg3btYvaLESPde3EvU+2WPo1RVo25oZ9Cqo8jKkzWlfxvD7rfnxnUeYgN8rhb//s2O67gw0RBUC5S26ZZkOYTcn0EU8mrnyfywFY3/mMgS4oj1a6hvX0xoNn4/rlzOjhuwXFR+ZqFBKSy9aUDPURTC5mblK3JPKmDG/P0T0Y7+jtQSrAVnE6dM5nXWKi7e+H0CPEDJ6QzrT52CeC7pGOTWjBrFfbmO3J9BMKGXLZBUWd+xnwZDlG8AFMufHx6oNFAkXz6mEIL8lq05MBSKcv/0z7vxM9OJm1uBPzp15h7bXH8uTp0f9GYLaF+1GvxxYD/zpwplZLKf4ijJMtTkTp8wLZXnfsZMk0ZmY3GE7SNSnkGaLy20rlqVMp7j0jSH8Xq0QWxgwCrPk5gYtvbhGW4J8lu2JkwwT7nfJs6U3niPhqXLcI9tqkwcjwlNdG/uN4BJE9KIniq0XybP8HSY2uPD4am3lmWAQp5W1VG8/i8tW7HwjX36wc0XL/iORFg1S+FWnHtzHa9tBskw1Fh3FDyWFmOlCibGZ6M00HzKn6IfM1XB0EDRnRoKSPcqJt32baLDTclWXJLGfJ+274qSgn4oXY4/fMjaHs3ouWy88qMofC+jMZ57cx25P4M4k5AzEVKbag0lRpnOGxR+GpBjAiSKhwfD4Xt3WYKUY8M4Kj4e5H5ilysdS1ItCTR3TBY1n/ucxpD8ehhXIzau5/cTf7tpbCYVaEkusot5ciG5P4NgQvt+1QrueUWYzH/4kIJtK6h0FvxDwOQXhMJDgHcqVwEjuqsVK8ZKbwon1vX5ipfoIaBIntnx3cB/UgT3pY1SCXNPneCeRAa1fIu7UqdiwZR6nlmDPS/04t5cR+7PIMb496ccdKDB6wRVJ4yhKhG2kB0kMORnlphtQJmDSu7tX33D/JcH/cq2RAFPT/ho5jTuSwopVGASxBni43/pu2Ae9wAcu3mDbX/v2IllwurFsSmRXKqg/6c3W7L9NqFM6x2WnoVVOYLsUf/IbGjeUbKpFQWC/SG/uwdTb5rP3R0isDpTwMMDXuK2IG4tftpGanT8LBFmLoxMgDmDn0bwb/sO+L7zHg8QKTkmDB5FRjCJkhxqpFMVzFbiZObnFPJfITBMVNXiKFZxQV3Y1EuXXtyxCmYwC1EQFJqfB+U6cr8EIQRhGiUGCzuvX4NITPj3MGFGxMexbZRe9EfzrcVPW5kmsZu/FLYT2LRzZ4mMzafbllJR4d+dOsPKPv24Lyls1J66cpOxkkb6SSI5mzkIGSxnmQvJSOagzMvaMLk4c7xe6HyEyuNGs9mo6eXE/XsZm0nr662nafPO8OWyxdyVCHsG3a9F+FWdB+OiRGggv1r6YM/goxbrhRK5BPyoTf+azD+xc5BmRTFhDi3Gr5Y+aP6Uk5nEGvYMpOs2o+B1ioWkL5OwZ/D1vsKvlKt5Pdog1tA0cWx3sKnrDlJz4ni4SEtfjdGlIPT3hzw4/fj7Yv0En8GB1YQWSAvk0A1rqW4zEYLDks6dSS+UWSkuyFqwA6g2b4Tw3TtpjGY7BIe/y4NzNa9fBiG0ahoiz1PQwxNe+PiKYTb4bN5ssb5PbQ5X2yHxUS3GRkY3amNE+wVBXjJtbIM/Du6Hn9esEnusImPzwoQJtI7ddfioluNzfEYzlOf26gO2lgU0+msyYPUSZG4KEMzY+PH3d2IiWs7m9cwgFjTqFxgD4kQtmm1LExBlmBAtXbKUMQq98ITBkzJvpFij2o2JvzXrXqX7s2fAz2L9DEbj2xAYulsMyCR81IPA3e13y5R7CwqFG5iMxjh49LQA/PMPNzf8+vB6ZxBrQlWFIcpYBMzKCAgNfcxDs5Zff80DefOWwEwRj6W0ZBpAQkJCQkJCQkJCQkLiNUNqpLsIs9l8VSaTVeHebIEtcwgSzvF6zMWSkEgnUgnjImxJEK1WCyaTCRQKBQQGBoK3tzcL/+STT+Do0aNw9+5dGDVqFISEhICbmxub+h4aGsrCqlWrBv/73/8Szilfvjz88MMP7Jp0rE6nA7VazY6nY+gayZEkSMaRJEgmolQqoVmzZiyDWPxNmjSBpk2bwuPHj6Fw4cJQqFAhcHd3Z8c1atQo4bg7d+4wN+2rV68e3L59GwICAtiPMg7h4eFBNk3YMRKZg5RBMpnPP/+cSQaCpEnXrl1ZBjAajTBy5EjQaEQNinRcjx494OTJk0xCUOFvOa9UqVKQP39+KFiwIMsoK1asgMjISLafMoyERLaHqliYYJNw+PDhhO3Lly+FQ4cOsR8mciEuLo65iQMHDiTsO3jwIAuLjo4WsBqWcIxle/bsWeHqVfFWyfclhz+aRAaQ6qguQurFyp1IVSwJCQkJifQhiWCJbAc3XV1e9EnYYahcLt/I3RISrwRJgEhkO7Jjf0c2pAfG0WLulpB4JUgCRCLb4YwAuXnzJmzatIlNzGnXrh389ddfbIj1+++/Z/tnz54N0dHR8N1338GePXvgwoULLJwoU6YMfPzxx8xNE3+OHTvG5jM0bNgQHj58CKtWrYKiRYtCly5dwGAwwMqVK+HZs2dQoEAB+Oyzz8DT0xP+/vvvhHkSFujYH3/8McW+0qVLQ6dOnVg4PeM333zDhoS3b98OV65cgbJly0LHjh350WkiCRCJV440CCKRo4mLi2MzPqlgJ8j94MEDNkGNtvfv30+Y1PbixQu2nwQETWY7deoUO46uERERwfZFkS0HRK/XM/+jR4+Y38/PD86ePQs1a9aEDh06sElwBAkquhYJslu3bjE3CQ8Ugux8+lFY5cqV4ciRIzBr1ix2Ds0TotmrY8eOhR07djDh54TwkJDIFkgCRCLXQYX3zz//DH/++SfEpGIhjGZAU0uAhIVlNjS1HgiaVErQBFESPDQDmwQHzcKeM2cOEyhnzpxhx6QGXZ8Ey+7du9nE0n79RB3Mw4cPZzO5SZDQkgVqQUlI5DQkASKR46FCmn7W7hIlSrBVACRMku9bt24d+Pv7Q758+cDHx4d1Sb311lusS+nEiRNs38KFC6Fbt27Qp08ftlznzTffhAMHDsCYMWOYwOnfvz/UrVuXXZewXNsai79ChQpsVQNBa90s2DpHQiInIaVeiWyHNIjuENIYiMQrR2qBSEhISEhISEhISEhISEhISEhISEhISEhISEhISEhIcKRZWBK0PkE2d+5cmtXzK3qbeXh4yGn6K/1o7YJluqlcLmd+o9EYh9t5SqVyUo8ePU6IV8kFaFVN8P8QEKAHuLmJC0NIrbFFtTFNuaUf2anX682Ye/aAIJsEQaFLxANyF4sWLXI3GAzNFQpFRZPJVBK/uRzTwSNMB3fxt69nz56utdMvkeOQBMhryIIFC97CwmAbOt1JIBC0cI4W05UrV47Z5ylSpAhbbU2qNgha+0CL8mhl9rVr1+DJkycJQoUgKw5Y2BwtXbp0i3bt2hlZYHaGzNB7uR8CpXtdlIhiGFs8KECzCpWgf8NG8HalylC+YCEo6OnJMkoUxsHj6Cg4cu8uLDpzGlZfOA/x8fGAkcROBzkeZRJiwCxrAyEhx8TA7A9WHtrid1yNgiI/WeKwQGmDKhEWN0HfnKDvbnETpLIFw/R4fr9evXot5MESuRxJgLwmzJkz521PT8+dJAgIyvzt27eHYsWKMX9GOX78OFP1YaX76cXFixeL+vv7iyVQdmDgQCWULPocXV7Mj4Wl//sfgu877zJvRtl2/Rq8P30qiGvYERIsRkNzCAw7zEOyDSg0TuK3qm9pZdJ3a926NdPHlR7IRhqttie1MJS26IfXvY/CpCy6Jes0uRRJgORysKBYhDXD7pYaJK2uptYCQbXnpUuXQosWLaBKFdet27t8+TIcOnSI1VKpVYP3qdWnT59ELYZZjbd3c/BQHGQtDfzN69UHetVrwHdmDg+joqBUWJDY3UU1dbN5CgSFiRoeXxHY8myBLcr9VIkgwVGjRg2mmsURqIVqaaU6AimtJAWVljSAgmVA3759Z/DdErkESYDkUrDF0RsLi7lUUJDWWDIKaou1a9cmaKR1NSSgFi9ezGq3VIig8Mra9Na9uwLq1TIC6bcyGuCFLhAKenjynVlHkWB/eE5dXSRMzIaOEDh6Pd+VJcyfP78qpoUrpOeLhEDPnj0TKhGOQqpbqFtzwoQJPMQxqOKCgou5qTsU7/8Btko2sQCJHI8kQHIhWGBEY8bNS4VF7969WS3QmtjYWFi+fDnrZqBjSN8TuTOL8+fPMx1TBN5nBBYgY5knM9GqwvBuo7AEg38+6wL/a9KM73Cckw/uQ8M/JmLBr2AD6X7vtgddsu6uRv/+Bc/j4qFuiRKwpmdvHpqSCBQgBf21YreWTPYEAkKK812ZChbet7ASUZ4qEp07d2bKIa0hZY7Jw2zhqACh9ERCwzJ2ZoHCMV2yygSmAT2mAVGdsUSORhIguYwlS5YI1EVBA+Bkx8IWpB2WlAiSYKFaKdnMsBq7yBSSFSAbsAD5iO9yPRr1QUzZzanlYQoZDXInhePs06eg36L5YouBoIFkKyFcuVhxuDZoCHP3X74UZh0/ytxPVBoomjcvc9ujQKAfRBr0KEgwvnVBmZr/Fi1aJNCgOH1nanUkh9LJwIED2TehiROkYdgelF5IKSTZVbEHaUCmykmjRo2Y2xarV69mKvNfSYtUwuVIHzAXgQW0CWt/ci8vL1bbtAdlcmoVUKuDaov169dPUWPMLEgVOhdW47F1NIwFuhKtejr+/4rGOgQUHs6QPywIojBuLHxUuzas69mH+wBmnTwB/ZcsTCJYnnn7QuE8ecCM8eiooCoeGgRPYpmaeT0EhmZKTRxbHgK1OvKiQPv00095qG1IuH/11VesUG/cuDH89NNPfA/A1q1bmaEtMnhFaaVly5bsmAYNEseQBg0axGbo1atXD4YMEQVrapD9E7LTIgmRnI/08XIJ8+bNm4ub3lQY9O3bVwy0A2X2/fv3JwiQtm3bZpkAef78OWzYsIEJEawdF+/Tp88Tvivj6HQVAIw3wWSEK7+OhKpFivAd9rkXGQllabDb8v5Y6K7vPwA+rFYd9BiXb02fCkdu34K8WNit79sf3q5YiR1W5ffxcP3pU+am+/31eXf4voljA9KETD2C5j6jQ/47BAQP5sEuYe7cubvw27YhAULdk85ChrbGjx/Pxs5IsJAtFOuJF5s3b4YVK1awgXi6/nvvvcf2OQO2lC22Vx5gRaI0C5TIcUgCJJdg6bp6++2305yKSTNkwsLCWNcGCZDQ0FA4ffo0y9Rk8IhsYxAbN25kNjAGDx7MbGIQJ0+eZIaafvjhB2bZj5g5cyazrdG1a1fmT4tly5aJ6ycArmDh8QYLdAUa1WOUisUqFS4M13/FAjoVftmwDibt3YOtCTELFMJW2+Pho8BNroBVly5C14XzSMCxfUnA+Br2TjsY+24H5v1swTxYee4M5iTxOuVQaN0enHbDasbxYzBg+RJRiPgGuCwf6nQ6ed26dU1UOH/wwQds3MIZyNAVTcmlb5oWVFn5+uuvme0VspPiDPR8ixYtYq2Q6OjoygMGDLjBd0nkICQBkgvAGudnWONc7kjrg7h37x6zw21pgVB318GDB9kYhTW0j46xQDVOyvDJC1YKtwzU0zlUaJFRJupKswWZf923b5/ruzD8tQKNe2we8C20r1KVByblo9kzYcOVS6IHn/VtPG7nV98w76KzZ6DnAmzIWbqocP+1X4dD5cJiIZyki0sAqFq0KFwZPJR5l184D13mYKFrGUvCVokhIBQFUuLYSXJk3iNFASII70Jg6HYenCGwJUqWq8LttT6o9UnpxBoaL6NvQVO6aYyC7MrnyZOH700dsso4btw4GDFiBNSuXdvm9e0N0pPRLkov+KzL8VltD9hJZGskAZILwELjT9z8YK/QSM6qVatYFwRBGZhaI9RtQa0Iy3oQ6mL69ddfISQkhBUuBAkOlUoFEydOtHQ/sL5xut6wYcPYtUjgUO2VVrT36tWLHZMcWmxGrRDqFunRoweVsBlfaKbTFcAnfEkCJNovCPLyLpfk3Hr5Esbs3Q1DWraCqlwwlBwXDo8iIpg7Cfg+K3r2hU/r1AYDvrt7kB8LSwG2/I4MGgJNypSFl9iyuvHiOZTCuCzplY8fYJuEbiwz+EBwaAgPzhBYmdiG36AddUl2796dhyZC34kKeWtq1aoFv/zyC5tyTdYaqYWZXIDQt6Xvn3z6b3IBQluLXXmCzqPWqvWYiQW610v8Hphu72HFJ30rGCVeKfarRxI5BsykL7jTIaiL6scff2Q/GjClvm6iVKlSULJkSfajFeqU+YsXL54QRm4KoxaG9XFUg6VuDPLTNq3aa7IWjKtWKRtZdQh/0Vig26NCwYIwqWOnBOEh0/nYFh4ECsPPFs1lx7gH6mwLDwIFbNO//4CnWDAXxLhoUBLjMQ3hkQQFRHJXhkHh8ZK29J1sQYU9tTCsfyQ8CBI49D2//z7pekcat6KKAQn+q1ev8lBxPIS6rmgxIgkPgvzW1/77779tCg+CKjwEtl6jmUMixyG1QHIBWOusiZnwPBXMjnRhXbp0iY15WGjVqhVTQ4LXSVLwUCskeXdE8jAqWKj7yjqM/B06dLDbAqF7UYuHBE/Xrl1dlwYDfFkX1pTOn8PApo6t+yDhYA+9bwAoLV1SnE4L5sLa8+e4zwqMN0em8VqgWJb7jOLqTmLKQMhv98U9GQNbo7QqdA2lhS+//FIMdBJa60FjXb6+vgktUmox0uw9Swt327ZtbEYdCZ2PPkrfjGyaPs4nb4T07t3b/oeQyLZILZBcAGbqC1RoU+F++HDaapdIZxGtQLf8aPyDBAcJnxkzZiT8qBAKDw9P8P/zzz+s1ml9jFqthoJYq7cOo1k7qUGFE4HXcq1Nb71+M21+WrOSeTOCQqlMITwIW2HpofeiBSSNRY+LhAeBBfFa6maigpkEdXqgrkvqigoICGCtD6Ju3brwxRdfMPeLFy9YNyV9+/QKD5rGS+mVP6svD5bIYUgCJJeALYDe1Bqg1oWla8AeNF+fFClaftQH7kroOexBawpoP42rYGHXgwe7hqCw96lGb8T3D97pkjHpTIFWpS84dZwiilou7/Ngl6HX61kfFCm4TC916tRh6cgyG2vlypVs1hRBLVXijTfSP4GO1pdQOsBKytQePXokbeZK5BikLqxcxLx58/biphV1J6XWlUXTdWnw00KbNm1YCyT5LKyMQIIpeRcW1TppERm1lvB+tXH/eb7LdXiPbIFCZD+WfrD3fz9AqwoV+A7byHzV9F/0WEEtEKPWn/sS6bxwLqy2VbPH+Hus1kCxvLZnnlnDZl9R140M1kJAaCce7FLwW+7EOH47rbSQGqR+ZsqUKTTNlrVoCLoetRporKNw4cIszFkwnTLhgb8HmAakNSA5GEmA5DKwdngGM2YdyuhYw2eFdXKoa+PZs2fcB2zglAa+qcZKgoQGy5ND60BsXcsedE0aVLdgGffgwuNtLDh2812uR6PqjDdaSYX65E6d4afmLfiOVwvZE8nvp7EsWtwHgaHigptMYuHChWsxHXSklgSt0bFMlnAUUnNC6YG6KKlbsmjRomwRKI2FkFoT6sJyFho3IWGEafT6F1984ToV0BKvBEmA5EKwhjcMM+hYyvzVq1dPc0wis7G0bKjb6vTp00p/f38bK/RczLBhXlAgbxQYjZAXC6xo3wC+49XQd8lCmHvqJOY4zHJm0wAICs8S1eZYoWirUCh2kBApUKCAU5qXR48eDRcvXuS+pNB17OlaswWNu925c4dVIAwGwy9ffvnlJL5LIgcjCZBczIIFC/RYcCip8CBjQRUrVuR7sgYaoI+IiGDdFfgM//bp02cg35V1+KoXgQBsQUSLsuVg/3c/suCs4q/DB+HHlctpahoJj1gICHFsmpaLQSF+DCsUjchNrUlnBr9pXQjZd6EKCQ2kO3Pu3r172cJRSgPIM2wVF2U7JHIFkgDJ5WCml6EgMeCWTfmhxYKffPIJ25cZkMCghYU0w4bA+y5DweGYjpPMRDNqM8jk7ZnbbIIbw1VQsVD6+vAdodyYULgbyZd3yGTxKDiy3hCJDbB1ugEL8w9IGFA3JylGtKzhcBUkMKjFQWmABAfe6zwKDtfeRCJbIMOP66qFXK8dGHVTsUn+P+7N9mDhEapUKlWWVeTUMqE1IJUrV2b+9EBTfUktCamItwgN2sbHx1fp16/fdRaQnVCra4On4iwY+cQfjIsvGjeB/z7rCnmUtlevpwVloL8OHYCfqKXB44CNcxgMvhAUFigGZC8WLVrkjungnJubW1USJARtaWyD1LE7YiOEoFXtNLZFGgmoe4oEBm0xbT3D61fv378/1ziZfZHKwPQjCZAMkNMEiDVLliypgoX8PhQoJUkIWCChQj8acCVBQD9KIlS4kLJGOtZSs7RAYxu4b0GvXr36YHj2sYGeFjqdG5jil4BS+SmNlSSA748vDG7uHlAQ48EThYFcLoNYgxGiDXqIjY4WBYVFWBCiwEAp6vEW+Pvf4aE5hrlz55Jx/Gn4LTvT97akg7TgA+L0/XeR2dpvvvnmGt+VY5DKwPTjtADx9vZmM2zIYAwNsJHCvAcPHrDZGTR7h2xukzoLWqlK0//oWOp/p5WstAYgKCiIWcOjxEkzQ6j2cu3aNXYuqdgg9/Tp05k6BVoUR/a6ScUGFV40d5zOI42zVEMiPU2UeGk2yLlz55gtbqpd0/RDWgRFbNmyhalgoIFk0lJLz0nnUIHYvHlz9ow0+4imJpL2Ust0RUfAqMuxAsQe2Eqpj+/VEuOI1M2WxHh6A9/xIbofYthl/G1C/76ePXs+ZifkRnS6UmCOawmC/EP8yqSVsSQ2MzxABg8wy9BvE7a99kPQ6PSt1MuB6HQ60mPv6e/v/+ps22cSzpaBBK2ip646mpEWHBwMGo2GlUlUmaKFmLQAk8Z/qLL1zjvvsFmOVOZQGUbnkHqXSpUqsfPKlCnD1t1QGUcaHIidO3eya9A1SV0+aUimbkEyvUBbuibNjluzZg2bKEP27ena1IVMY53UNUm6xqg8o25rsjz5/vvvM2WZVatWZfd79OgR07ZNLcZ3332X2Y5xFqcFyI0bN9iDW+aCE6R5lQTLm2++yYzXkBpwWt1Msz4oEkiA0AuQsKBIJAIDA1nEU4FPzWCKYBIONHWQVjwPHTqUFfY0/ZNUTJN9ArJNQFNDSfkfqWmg9QwkDCiCKWK0Wi3s2rWLrTUgAYKJnt2L7kE1ahIipMqcnsUiYGhaIRlXIkqXLm3XkpotMOpynQBJjq+v7zCMq3HcK/Ga4uPjUxkLozyY123occnZZESAkKoXWrxL+uHoMlSGUbfw+vXrmdYGKpypEB8wYAD8999/0LFjR1YptkAChCrcpI+Myq8ePXqwa5BgoPNI2FAlvFOnTjBt2jRmNZK0PZBOMqpA0/nt2rVj+shI7xiVtyS0yAQD3Y/KProuWZQkIUHlLD0blX+0OPTo0aPsflSmjxxJipydI11dWCQIqOZOhblFV87t27fZj1Qe0CWp4KcVzlQ4kxSlB3/48CFrZdA+UodA7uvXr7MFZjTHnKQoaeek/VTY076nT5+y4+ialpcl6UqRSzNDCGpJ3L17l/XD0/NQfyx9RIJaPRSJNFBIAu3IkSPMT5bVCLo3CUW6HvX90tZR8JmyXIDg+/+BG2ZMIyvAFmETrLEcwHdN3wCB81DfWBDGa5p95xgXk3FjX3NizscD4yHRPKAV+O79cCMaZMkCML8XMBqNSixosnJMYzq+f6LStkwC07bTZSCVa1Tbp0oztTSaNWuWsDiXyicqH8lPhTn5SZAQ1DtCQoHKKSo/6VzqxSHbOuSmMpAKcyqnSKP1kydPmCCi8ouuR+WWpfykijmdQ+aIaezKcm1LuUw9OFReWp6RjqPnIcFH16G1YNRrQ89GLSLSTecs0hhIBsCoy3IB8pp8r6rYskyzL/11iAuMB5szJfHVSa9ISn3tuYvP8fVFuwOZyGuSpzIFGUooSZVy+plhr4aYWTiT2OW+3lAMazePRmVc0el/x46Cz5aNEG80gU/bd2DYW234nqRotm6GsXt3wzO11q5NDgfIEgESZzRC66lT4OzjR1CtcBHY9c1AyI+1sLyBOlBguU1WDUvkywd5AnyZvfMojR/UnjSBmcG1EG8y4nEj4Y2JY5kW4C8bsKUWLiOjAmTwujUw88QxNhHAr9178H2zN1n4n4cOQO/6DaGQg6vTyeb7p3Nnw+q+1PDJMrJMgCBJjaRIOIS0DiSHQSmdO9NEphoOeVGARFvpdPpo1nTYcOEcsGmsWKj0a9wUAtq/D5XCgzHMgGFKGP1xZxjROlFAVBwbDreePgEhVBzzOv7gPjQqVRoeRkVBqWC/hGv907UndK5ZE0oF+sLZ4Sqog+fVxmbzOWwyrx34A3R8ozo73wGyRIB8OHM6bLx8kS4E7aq9AWu/7A9KuQKUmlHQv8mbsPHqZahcuDArZNefOwvG4HCoOH403H35Ejrg8VSolkQBM7dbTygc5A/Xho2EIv5aqFmmLFy4dxd6N2kKc7uLGmzTS0YEyLXnz6BqeAhdBMoVLQa/dewEXWvXAdnwIQA0YBoZAcKEySAbNUyceYbfsEBeL3ip9QPZiF+hTLHicO/xQ9j0wyB4f/pUthiyDsbHGStzwXTcEBRM7apUhU9nTIO7PjqoMjYM8ri7wwvS5IvXPIfxsuD0KQjYsgnKoaC+8/ABRIWMBi88Jg2yRIBIpB9JG28ux4AFw1+HDsKkA/vh0N07sO3qVZAp3WHEex3YNFTqE/2abHNj4XBL4w/+H3wEL+Pj+NkiP7doxSznvTd9GgxYvhQa//E7+G/fCr0WzcfzFBCLgqVQ/vzw46rlrEAVwsez7cxefWHG593AE/eNWLuaXy37sPHsaVBi4UoWDC88eQx5NeoEE7Q+77SDBy9fwP7rV5mASAIKji6168LntepA87LlWdBzjQ4KoKDZ+O13ML1LN2iBBeq8Y0fYvldFEH4jetatKLx17d6FbvNnw64b12FOv6/YNOWbfsGw+MxpVsifHDYK3qtREyJieUUcw96pWhWEsROhQ9VqUIzGMTEN7P4+2SQTPG7Z+XOg3bqFpRGSdnIMe6nXg370eJaufl2/Fr7Gispfn3eFafgDjKfx+/aI50vkaKQWiKvQjWwORvkokMuaYKYtjVGrxNxLA46nUUz/CzKPpeDvn+EB34zWugtjDfmlwQBtsVDYceUyrPvqG/jI8ZZBViGNgXAy0gJ5VVAXYB5syT5Va3hIukl/C8RH9T5Gnh+4KVpSCywJlGxMJtKnHwiBIct5qEQ6kARIevFRjQd35a8JC9BoejIm1HqlS0PVIkXBHWv2dyNewuG7d0EfH89qagyq4QrmixAQWlMMcI7XodBEJAHCyYkCxIU4LkDU6rrg6XbaOj/SjMqe9RrAJzVrQq3iJdg41qWnT2DNxYsw/+RxiNNjvlTwfEn502hsDYGhZBJBwkEkAeIsWnUs/mcjjzWLFoNzg4c6FYnqLZsgbMc2UZBQH7ARimPL5Anfne2Q1oFIELSQUK/X5w0NDc1e60A0qmDMS968VQHXRqigspM6zsiWfbGQQMyTPCfLYBZW8PqLHonUkASIo/h6j8JEGiaXybFWUw/m8X5xSnyO2sEmexD5+MDh0Xt3oemfk0AmV4Agk92HgOAybEc2QxIgEkS2W0jYvbsC6tUygsHABIcQHM53OMaqNWsgX/788G7btjxExN3XBwyk3YxmEJpk+bFyF8V3Sdgg6wSIbngpkOe5D2ZjHTCYW4CH+zTQBcpAq7qCj1ERP5gbxMe3wa0PPtW7YDLTaKYBt52xZrAZ8mCl/2VMIQgPf8mup1GPAXflcOaON+ggr+cQiIsrDHnyPAJv30RLRq5Aq/4X/38LJiPEB4Sy7qk+y5fCvONHxf1Y+/Hr8D7o3m4n+pMx6+QJ6L9kIb6mGN1KFCJ6jR9z5/HXQpzY/ZVtNLZaIwkQCSJbCRCdrgDITC9JcAxp2QomfJRo1PHsxUtw8ugR6vpjq8NJPVFyVqxYwRbcWShRsiS89+673Afw9+GD8MPqlWIvgRGqQXDwVb4rdXzVP4DC7U84U88NapyqCzLzSAgM6YNl1VMswwqwPjWTrDCY9Kux0CDbCt+Dh8da0PrLIEgnQLw+Dss0T4g1lgG5sAPLweqgkBuxDIyAwNCiWA49wRcryK7z9GVhKJyfnov66orjC/2MZeRk0BvisTxyw/MG4Xl/gpcXgEqjgNBAE0TFVYL8eW5ArCEPvtgjlJOzwWxqiMe+CXIs1PSGfhAcNpu9i4OIU06yCmpmCkIzUMgGscJUp3MHd4+qGKkVIC6mEciE55gojGA0YQlrLgVuijzg5rGH1QZiYweh8IjgVwLcNxyMej+sgYSCm9wPI6UlO87VwkOnK4YJ6VsQzHBzpDcTHkTZ/AXYloH7vqjTgDm127eBzGcU+1WdNJGFtalYSXx3jgFf0UKsDpvO1G8rCB6YQEJ4cLZBEh6s+0aOP8etJ+VCgoODr2eb1gcXHjQ7zCI8Tp+7QHrc4NSxo0x4mHF/4xYt2VTroRvXMzPCMq0aZL7e8PmRAxBbuyaWt2J97dHDh8zoGenvI2itDLNiSVOb3eVYwXUQs0K8QI1j3pjLJ4KnR29WcfZwLwIyZX4sq2JBMIayY6zRjvqU3YvKPBNuZYKY1gR4gWVLI3DH83XDSuC2KF6nIOj1MVAwXziWGyYsK4+Cxk+GgmckxBnO4HW6YDmoAL/gv2iWJcTEfgW//urBW2pREBXRFcz6WDwuCgKCfwJPz1ZgkjcAQ3xdLEed1u2W/bqw/DT4taEp6IJS2lV9FWhUqzBFfkJdT5G81UCW5eacPQPre/WBK0+fwqfz58Kl50/hwQg1FAvCY/hUUBIaEzt1hublKsDLuDg2DTIPftRS2HS+9fIFvFVetNc9bMO6xGmNgaFSt2I2Y9GiRYqzZ89+igXoMh4k8arQjGqEtWXSTwRCyGg4c/EynDp6CLOomOdIdccnn30OLWdOg8XdekKd38WpxAr8BbzXHi49eQIzjx9jx1KhPbVbDyh24xaWs2KLhM7v3r07U4qYYLveLPTAmvlidoBEErK2BeIIfkEfZRvhIcKMZeTjemKi9Xrou3gBNoAUUDQsGN6YOA7OPXqAjSE9/Lx2DXzf8q2E1oanZx7oUrMOtPzzd/gQE3TbqX9D878mQYUxIdB6yp9w5fkLdly1otxIGyVWF+Hr65vx5ecSEi4GW3K9uTO9vMvyFxb0D+7eReFxmAkPs9kEH3/SGX6LjoCC4UFQNI8nDN6wluXFXg0aMQHis3kTzMQWyjfNmsO3TZuxLuVvFy2A9h07Qq9evZgi2D59+jDhkQS57H3ukkhG5td2abCrbk0jmPQqUHh8CYJJDkr3WhAXR/16BUGrNrA+PYOBBgKmYcncAmsMnthU+xCbj9dglI8MWyUCa44ZDNFgNmBqcL/E/Pncy4Ae7kF09AM8byvI5L2xWYcFp+waNh8XgLdvxt9Pq/oRr/cHq/GEjmECJF+Ab2IrAymULx+s6NEL3vnnL/D9sCPMwxbK89gYGNKiFQTu2AbVS5SEn7FZ/D0t2OPjIJSwV/TtB5/WqAVv/DYOrjyjJSOyhxAYUko8IGNotVrvwMDAbNcllhORWiCuAys2/QMCAmZyr/NoVc0wnx+ytEAIms1N3VZlx4+GmZ91hcXnzsKGi+exlf9SrMxZ8pw1GD4ABcl/nT/nASlJaIEIpj4QNHoeD84YNN3YXX4a8uoLQJTiLAhQFCXW7ygBfwGvvHlhhLcMtN56cFcqIT7+MQSFlYAALXVVjcZn3gRK5Tb2PnH6dRAc+jFoVLfBw6McCVSIiKkDxQufxfIQ8PzVoNebwE35Gevaj45uB8HhO/hTuIysbYEY9AJGhAn08TReUQAjszhu3dhgupubOLjALBcZioI+WoMRSLlXAUaojlX8OnisFyiMT/GYGIjXz4OhmvsYSXTO59hq6Qu+AXIUJCEoFhdAvMk19koDw/5kwgo/wttTpzD1C0JQGNMv1b9pc3ijWDFY17sffLYQ0xcmNlLXcOXRQ3gaGQnazRvxVQxw5vYt6PRGdahfuix81+ItuPLrCBACQ5nw2HzlMlx5+kQUSAZzLX5XCQkJWwSGHWZ5BfNa57mzWJBlqUzbipXBHytsJx/ch1tPHjPdZe2qVmP7koCF7bEff4Hphw6ycZHfD+zjOxIZsXGdKDzo5yrhYU1MXgW+SwUUEF5YSLhjGcaFhzoMBLOCDay7uxdnXXZ6siBqjsEXXYvumVCgiCe4CYNBM6IGCopy7FiDYTTkVRaE6JgJKJRMoA3oDO7G4WAQ6kNMzE4sw/4Wb+xaMl5Dz074qB6Ch3sJiDd8j9J5Cg91DQFaAQxGKJM/P9wdoeaBicw7cwb6zMMETQnOGkys9ctXgJPfYUMmGUE7t4P/9m1gFLD2IAhvY4tsN9+VYaQWiOuQWiCuI8MtECJUVRji3Z5hoQv+7d4DX/xZYzYLoNCqsPKthAkdP4GLWEFbePokPI6KAk+sAK7o1Qc+/G8qFMAK/0sf0WaQNfPx2N6LFogWJ/XmOvAq174E6RaBWeiOAuJdLB+289BsQ+4SIJmNRn0AY+xNhVwBverVg9lde/AdzrH12lVoP2MaqzkJVHvyD3b5d5AEiOuQBIjrcIkAIQYOVEK5knqq1MkEAczYok/O/1atYFPkb798CTuvXYEv6jeARzExsO38uQTFoMkpEKiDSAMpFUXhYY4pDv7js+0i3+yAJEDSg6/3KWwx1GNuoxF6NGwEUz/twlSB24PUZ/+8cjkIVKshFHIzCG60UClT1EhLAsR1SALEdbhMgFjQqn4DmXwwG+vA1v5jb18oZmNhrxH3Vft9Ahz77gcokifp/hgUGIWD/EBP12DI1kBgyCfcI5EKkgDJCDQ+c+rYclAqP6HmNEvE9qCuLYPhPkqQlhAcfJOHZhqSAHEdkgBxHS4XIBa0qjfBTXmArakiMD/mR0EysGkz+LRmbahUqBBr8d+JiIC1ly7A34cOwZOIl4ldzmL+/BSCwlaJARKOIAmQXIokQFyHJEBcR6YJkORoRvXF/1pw96jOKnaWyh11GdPPoL+J23CQuU8Bf3+zuFNCQoJBAoQ7k0AabCUkMguz2VyHJzWbkADhTolcQPZbSCghISEhkSOQurAyikbTCNvDS7CpXIXrtOI7ONRcFhdBxoBcNhwCQv/iezIVe11YVEvkTpdClz17dB88f/oQylaqBlVq1Od7kkKqIs4c2Q0vnz+FitVqQYWq0tKX5NBi1TiDEYrkzcP67XMSmA7qyuX2dSpleheWVtUEBNlmULoVTnVcMiFf6i+BwtQW/Mc+4HsknEASIOnBRzUAE+h/lgSqlMshsP378NObLRPUtVug5Lvu0gUYuHIF3HvxXEy0lHjN5p0QFPaOeJTrySoBcu3iabh6/jibc9+yXWfwzOsFp1FAPLp3E979pE+SAjA68iUc2LYaGrZ6D4oWLw0P796EM0f3MOHTrM0HULCIYxpshqxfCxMti79QIF0dOgKqFC4i+l1AnMEAnrR6NwuZsG8vDF2/JomGA6J+qdJw8odkZmSzMa9EgPiMehs8PHZiJS0hP/77eVfo37AxPyAlBsy7Ibt2gN/mjUkH0mMNxSAsjNRCSDiAJECcgdSayOR/UCLNi4Ig0jcAGxXOR+EHs6bDpiuXmVvhprhg0gW5vBqemQIk8uUzOLRzPQhYeNdu1BLKVEy62vfW1Qtw5exReKdTLywPEwtEap0c3bMJWrX/HPJ65eOhIqcO74LH92+BZx4veLNdJ8zL9gvwoRvWwYT93HAcvs61X0dA5cIZUzxQcnQoPIoWTT8o8dvq8dtmFQ+iIqF0OH4qHlfd69SDRT2+YG76XDmpFZKlAsRnVGusyO1mGmwxLb7Q+kFBj/RZRDh2/x40+X2CaAeEBIn5aX7w/1OyBZIGWZsy/bUCGI2k/2UvuCkGghEaQlDQSWbbA4SC6B+FNQkPMMejX74XU2NVCAodAVrvi1havYGP+yv6RR3phMb7a5AJb4OgCAfQ4ylu5/CcSxDIzMW6tKYNWjXN1JCRTRAhWNTB02rav7D/zk34pEZtWPVF6jri1Fu3wLh9e6BCwYJw7LsfoQC+Zu1JE+DS06dgogIizlgEaz7YRHENrhYg1PW0f9sqiMXCrniZCtCgeaIhnlOHdkL5qjUhPi4WIp8/BQ8UApfPHoF2nXonFSBPUIDs3QRvdegCh3ashVYdPoNLpw9DiTIVoXipcuwYo9HAWilxsdFQpnxVqN24FQu3xp4AeYH3n3bsKLjhPWne/9BWrdlz/3v0CCw9fxYi4uOhUenSEPxeByjK1wLQN/FUuOH32QSRpDoHIcV7v3/0MRjwXKJOiRLQvkqikFxw+hTMpZXN0fiMBQrAd02awQfVMHlasRzvx3QxITWKFYcPcf8yDJt08AAmTAF+avYmfF6rDvy2fx88iYmG8N07xZYpQmrKO1WvwRJw7WIloEO1apg8jDDrxDHYdPUq3I2MYNegVtcXKGw617Rf/6CKytTjR+HWixfgoXSD5mXKwc/NW0DFQoX4ESKkVXoMxsWphw+YyYKOb7wBg1u8BZ6W2rmDZJkA8fV+jDcrRt3GkX5BSVr+MXHx8PTpEyhftiwPScqpc+fgzIkT6BKgTZu3oXz58uIOZM+tm9Dmn79EYS7ASixvPuO70odOlw8UQiS2jkgPVRTkzdsJ1FoZBKtLQiyEgtx8HgLCx6AwJBMXJfAYOQiyG7jZxlTJG4yHITquLXh5TsN9i0AuFMZK7GkwCz9gmRgDCs9RbC2Zr3oQmKEZmGA2uMccBnNebEUJd0FuagH+Y+7Ro2QGr0CA6DdBYPgHzG02j8BEMAZ/lOCu4gtj6SwEgLvHCfANkIFGFY0fchUIpusYqSMhKCwxNfuqj2CE5ccPXIOpGTGZmmGkHsbzffG4QH6Ua9Cqo/F/3kKenvDc25cFNfhrEpy6f5+58Z7g1/590LW1bVBq+LbtMG77poQCghACxLJdu3UzU2nCaj2kE8xFuFKAvHz+GA7v2gjN3/4QChQuxkNT5+G9m3Dm8G4oV7km1KjfFHZtWAJGgx5av98FP69jtcRLZ47A7WsXod3HXzB7NxbsCRCyd11j4nireKZXtR2ltOgzAr+lTGeZrJb8ODGa8uOz0nEkTDz8tTwUoWikH92L388La6+kf4n4eO4sWHfpInOnAM87/N1PKFiKQYFgfzHMKm0w8BgZFmJmLBzXX74EHWfPEI+hexLJjn8fhc7GfgOYmxRzvjEe62BWcZZwHodME1Ch233RfFhy9gwPRUhoWr0T+Xf/7ztoXaGS6E+DLBEgWvVd/F+GqiYmno+ImHg9LF+yOKHSQpWHLl26QJ48eZifhPCUY4fhu/qNYOmyZQm9B5Ql2rRpk0SQyNQjxNYIyKZDYMjXYmg60Pm0wrjEyrDCC/JFySDC/T4YhKaQ1/0iPH7uCQW9luL+FvgUWIOANhAVXxMK53/Kyj9WXhoGQWDYZAjwxTJOXwP8wy6BVnUBM0R1fMFnmCDjQSG7j2VfXqw41xZvimhUKEDwvkGhnXlIppA0FWY2Ol2iAPD3T7SqpNPJoU4dGfToYQK1uibkUZ5nEUjhljna4rnmFHO2KdxyLXvHZATtqK5YG1hC/avW6g/OPHkM9SaMZTWVSsWLw/VfhrJw90AdHkrKzxBMwBeHjoTqRYqAMsAXK0viYzbChHrsfz8wN1E0NBCekT0Cs3AZgsOq8+AMgQIkCDMSlqaJ7NixQ4+/SO51GBM+9/a18yFP3nzQ8t3OSQpzW5A+zJ3rFjKjPu983BPclO7w6N4t1k2Vv2BhePOdj/mR9qFusoM71mEedoe2HZOqjHFUgJBRoMkfJy4objV1Cuy/fUv04Hl3h6tYC4IoNTYMHkaKUWOrC0vhp8XPIyarUKwsqNq0TRBPhfH7vYiLY/tK5svH7MIkESCYDuJREFiMkSXn1IP70ODPSQnP7Y3XDsZ7JIdkwN2Il2wxHOlP67pgXkK3G51rwGc+9eABNPl7csK1qDWziQuW5Hy3egX8c+Qwc1sEqkXMTD6wH35ZtzrhOneGjYKyPK5S48qVK2/NmTPnAvcmR4+/Lv7+/qIWxPSgUXXEPLeW5UeujTcaBccKK8FBEVWpRm1o2aQhW31+FVtVSYQpYTbB01EaWL9qVcJ5JEjefq89lCtZgrXEGkyeyM9zK4hlSqIxu/RAWsm7dwdWxlkQyy7yC2x/7dooNLAsS16mJYaJx1Ky695dDosXm2DKFCV8951Y4FifR5Df1eVhMsTUIWEfjeogZqLmJbzywcNRYm3VA4XEhzVqwsoevcQarBm/KSa+h5gBS4ZgjVLOEyuG/de1B/y4ZiUrhJf36Qcfv1Ed1mLB0nvZYnip0rDDaEB4yLo1YmL1C3LJN8mMMRB6h31bVkBcXAyUq1QdajXEipMN0jMGQpBNhwPb17BusqIlykDDlolmRq1xVID80qIVTPwoUVh9v3olTDlySPTgeXdHoADhliVTEyAPMLz0mNCE6zLsRSMKC9LWnESAYGEfr0u/AMmDlQ9m9tgCxhPLulZxS+cadYHwA6a1f7lQIB6N9IbiZNbUBiXwnUjBYAKpJI2d3wyEt8myZhpkegtEqzqBL9uAuoIv/DwEli+lCjz/Lvj8lWvUgmvuChi2cS18WrMOTDl0gK1Kv4YC8Mf1a+C3Dz+Cxn9MghhemaMuMAMK90VLlrDrlKtUGdq0FNN1ojp3IQCCwlJqXZSAxBaBq/H1EUAw3UZ5OR2/jALk7n5gjMPmHDTBtrkOC93VuN2OH8cLZeQCcJNjUy3YF1sgJfGp/oeZ7gEEhU9FKeoO5vif8VgvkJlmg0FRAzwUG7AGMg0UEUPAWCAIa+1DYMwYL4h49ivIhKsQEDYfNOoeeN8ieB8B5KY7EDh6LX8y55DJmK4qA8u02EzW60GPvx3XronCg9UHZJAvbx54iq0IvX8IVJk0Hu68eAnHvv8J6pUoCWsvXoSlZ05CJ+qGsIAFzTrqmkCBQtdkpJKBswMKzExtPuzG3E8f3YOtq+bgawjQCAv6YiVt9zcnwc7rXTxNXVUXWEvlrfafgtLdvk6xrIBm6FiIxwKGLEiSULGMiZA7EisLHsnGB6hlUM6BWroz9F++JFF44P1faGigWIyfahPHwdVnz5iboLrB4Ddbwr+HUUjyQrX8+NHsWemZLdwngYjv1KdefTYGY2Ha513h60ZNuE+Exo3yu7vj5ayE5ytFxgav3BVukAfjoVixYvD0yRNscdSC6yg4Wi6YQ8cw4er3zrtQuVAhaF+lKlTBeKCwmhexcYTxee7X4dD0r8nwUZ264Ibv17t3KmOYZvGeTqNVv4eVwi14P+r7HADuyiqsZ4XCZbLWYDSshZAxR0CjqYFlW08s825gmSe2zrxVP4NClg+i4ibChAmxoPXuiq9VF8uz8xAUugi0Plj4YPlpNraD4NAQ3D8Q9xcHT/PfEI1lpKfbXtDHtwATNIOQMGySZg6ZlypIgJhNZzBV/4QJXwbubo9BoTzLI5Cag8vxVx0jtgR+oW7g7nEM3PTFwOTxhOm3t6BV+2JkazDinoPSrQQbJ6D+QH18YxDcXqAwuQbPI4uyfkNLn6Jc3gI/RtI+RZPMA5tyvKR2Ap13Q3zG41RTicGaCpmlLTthNNzj1gSJT+rUYXP3t12+zBInqxlShiM3ZVx0n/t5MNSmWR6WjIgC6Q42octiRpbrfFjmx/ssx8ThEtvbmdECscfFk4fg9o2LoFR6QNVaDeHimcPg4ZGHjXdYQ7fetmouGwOpVL0eO05AAdTwzXZQvLQ4iO4ImdECafr3H3D0vu2xxq6168KSnr2gRHgIPI6h4TA74DXPDvoVahcv7rIWSIIBM1vn0qe0pCfcUhcWTSC4/vw5VBkXbvscTk8UHgu69YTwPbtAtWlD4nVs0LpSJdg94H/clzr4jTO3BaIZNRgrk78l71ImqK6o0KiYynay99Fkyh8Qa6mcJYfiDgXy8UGDoWGpMjwwERbv/lqxBSIzVQT/cN736QQkKNzctqCg+BXkigl4P/yosm/x5l3xdw4EGTb/zP+BIC+GJbE3eLjnx9rpO/gtduDz0TjPYywT8EXlKDzMh/AYSqx5cR/1y1LTaykEhvZG4UFzKvwgiLo/EB+fVkyAUDlKZWV83FsQPDql0RMXYD/VZBQyFmWNu/tTKPJMCc+KiO3pZ8+MMGlSBAwbVgLy5SOVycWwgH/E9tG5Bc16UIW/xBaIHCO1KISGPkZ3CTyGtjQqlhfq1HkOBw8WhXHjxPN0umIQERHNJLZOVwDi45VYkj2HqKhieMxjPCJ9hSdvNpMQsfS7JqdweDC8IEtgtsCEenekd0J/uzUN/pgIpx4+FAfsSLi6iKwUINbQ1F4a/E0LAQtVix1rZ9FTtwNvDdDL0OA11ZDp1aKxYLFEIpkd9rAqRONRoJM9M8L6PAtUAO24cR3uRUbAG0WKQqPSZWwW+iY87gQKm4tY86VWSNMyZVPMaqKFgCZ8R4LulXx9kDV031jLuBlCrYXk96V323vrJtx88QIa4nPRzDCCCjqC7pEHn4VmkFlDM8t23rzOxmjonZrgs5KQscX9qEjYf+sWxGL8Vi9alN2H1lQ4Q6YLEMKXCkwB6pcsCSd/GswDRY7euwtN//gdPkUBeQVbZ8t69IIaY8Oo/BEPoJ4EOaYLNwWs7tMf3p86BZZ82Z9VEqxxw0odfWd8o+sQGFZFDHUSGp+4dKkwK59I/XzRooWgUqUXcOaMHMu8AvhMz9mYBY1V6PWFwf1lbMLUYZ2OEhSNaYjq5ENURSHegwqYfChX4kBfMA+ej8f7W44vgNfwwHLyCd7LDfLnF+9L5Wtk5HP455/EBOZCMk+A5Da0aqrytpJhlG3sP4ANTiZnwdlT8NO6tfCM+tIx8bl7esJn2LRe2C2l3RBWW6I+VhIcVFi4aOzDwqsSIBKvN1kiQAiqWaPQLZYnDzxWY0shGXmC/WHVF33g/f/+gXJFi0OpAvnhzL17bCZWzwYN8UHJgmEl+KFZc35GIjKfUZaegxgICLE9gCTBkASIMwwb5qUoXCDKFB/Huqf++qwLfN/sTb7TMaj/uUxoIGsa02wms8H4FQSHZTxDJSO7C5B7mJnLlEnZdXDz5k2oWLEi92UOFAVPsPVQvLhjK9/tcf/+fShdujT3JUKz7aKioqBQslaJs9y4cQMrrI5Nn80uZJkAITTee0AmvIU3hZ9btIRJH9uesbrp6hX44L9/mfviryMh2qiHRqVSfrcmf01mCwo5WggMDeJuCTtIAiR9yECjfgFyWQFKvNRFRTHZrW59toqYuhdoARYtJFt98QJMP3ZE7N6ydEtQv6pBqA1BQefFANeTmQLk5MmTULVqVdi1axe0bt0aTp06xQYz8+XLB3v37mXz6b28vOD58+fQrFkzWLduHbRr144Jh+vXr0PXrl1ZWOHChaFVq1awZ88eVuC2bNmSnXfp0iVWyJcsWZJd98CBA2xLhfWmTZugZs2a2Hp3h9OnT0OFChVQlpugfv36cOHCBXaP6tWrMzcVvi9evIC7d+9Cnz592HOePXsWevbsCfv27WPPThMiNmzYACXwm7Vo0QLmzJkDdevWhadPn0KRIkVYF9eZM2fYexQsWBA2b97MrrVkyRImIDp06ADLly9nx7755puwYsUK9l70XPR85cqVY89O961DY2WYDho3bswE2P79+5kQq1GjBnveW7dusWPomSgeDh8+zPxxcXHYUFVCgQIF4Pbt22w/XfPq1avQvHlziImJYdd/++23mVCj+PviC3El+9y5c6FWrVrsngsWLGBxQ4J7y5Yt7J0OHjwI/fr1g/Xr17Nn6tGjB2zdupXdnyhbtiy7XseOHZk/LbJUgFjQqi/hf3ElJ7ZKxn/yGfza6i3mTQ1KYzSV+d8D+8U8KcdMbBLmQ1Bo6quCJRJIXye0hICJrCA2b2VYS6FercYoQbYvuXAeei5bDHX//gOqTZ4I786eARMOHaAV0hcxcfaHgFA5O54mAmSi8MhMKNM9evSICQsq4Kkwo0KNastU2FLBToKDCj4qzLAwYQUyFbZXrlxh59MCL/pZxh/u3LnDCkESBG6YkanAvHz5csJ+OocKsocPH6IMVrB7UqFOx1HhSAUpHUs/KpAvXryYUHNv0qQJe1a6PoXTMXQ9+lnImzcvE3pUoBMNGzZkgocKaRJ4tKVCngpdKmBnzJjBtvS8lmeMiIhghTw9n+X6tI/uS+uCKK6oIKZjCNoXGxsLDx48YD8SyPQ+JIgscUk0atSICTMSPCRk6Hp0bSr8qaVDv8ePH7PjScBRXHh6Ji7UJDeF0TkkgEiY0jchP71Tt27d2Pt89NFH7HhSBBGJrWR6FhI0FM+WhXjZlsDQ6ixfyeOKgkJ5a+jmDSDz9U78aVSJP606IZwmr/x74jhNetkLF664gT/mZ0l4SEiILRDuTAIWHBISmQZWDLKjPRBalOzGFutJuBSpBSIhIZHbEdhsJ1q5LeFSJAHiagRBBhMnemCNx5PZTJeQkHg1UF7UaN4AX1V/8PFRgVb1M2i9P4YRI/LzIyQyiNjRKpE+NKpgcHf3poG7BAQBf2aq81BHN/WviuEEDaIbTfvh4pU2mV0bsjeILpE+vL29u4aEhCzlXol0kimD6BY03uHg7jYySX6kdT80yYXyJZV2tPaI8qQlX1IeFSAK5MZa4D/6jhgo4SiSAHEWjaYOKGVnaFEhJco6JUvBvv99BwUc0DBLOrH+2reXz/jABGwyhUFQmJrvdimSAHEtGJ9dMT4lAZJBXC5AvIeUBo/89yz5kRY/HvzuR7ur/pOz+eoVeJ+m+CYevwcCQ9twt0QaZK0A8fXW4Yfyw1o7m24HekN3CApdwvfahwbAZCYDPH1ZkK1et4ePWoM1kEAwGBfidcV5jK7EXyu4YSI1xsfBIx8/u0rqHKFYSCC80OtBQEFijo9rCSGjD/BdLkESIK5FEiCuwaUCxNebzD8oSHjcVvlAuQIF+Y60efHyJRQqmPT4D2b+x9aMiJjVEBgexj2O4afxx8qhL2j8Uparv/6aB/J57kbh1JSHZIyQAAG8fRPvE+S3HFtS7UDr59ziI19VL1Ao52IcxoPcvTT4+yfqaHKArBUgWirg3QOZjhaNehHWwrtjAvgVqw4T8HcX3JRl8UX8wV2pgzjDj3iGHAXCZDhzwQ3q1TJCZGwBGDNGVJnq7d0cPN0Oirq1VNewafoABPMpjMQ+WKt3bR+nj09FcIMb1BRWtW4Loe9/ABuvXIYPZ0yztCRg3/c/QcvyFfgJSbkfFQVlQgLElgcKoH5Nm8HMT7vAAwwvHR4sNqNl8CcEhP7ET8kwkgBxLZIAcQ0uESA6XV6sUEZTvutRpx4s7NmL7wCINxhhyeJFkD9fPujcOeXCQpqivHr16oRp0jTF+5NPElX+EwlaeAEusynCjqJR+YNS6Zugr89gUGN55IuZfg9e9W9Qui0Fs7woCIYVWFZVw/CfwM19GZj1lUGmvA5G81iIjvUFL8+HWB5EY1mxEivc34HJ2BiU7scg3vQZKOE2+IccY7ZCTOa+eJ05eNy/eHxxvEc7MOM13ZVz2DPQMfFxzcDL6zDExg7FY26B3HMtCgnR9gChUe3Cd20DRtMOrM36Q0zMQaYKykF4R2BWIUSAPv42PvRtfNlCEBAsg8CQ3zASZmJE50HhMQM/mGiRRy68jy/sDQahIRsv0BsOosBItDMQEnII4vX98FoP0bcfAkLIcEsknkNKyFyLu5wJD7927zHhQai2bhaFB4Hbc08TtaKSgrpvVi5j2nmJHTeuJTaRMeHOOkp2rwQohYn3JRkgon5akP0IulGZZiNdQiLXoBCY8PiuWfME4UG6x+bNmwfLyC4I5jFaN7PrAFeciei2b2XrQAqEBsKJksWhWBHRhj4tYJ0/fz4TKhaYvjtxHOUN8FWLS9gdgXpWLDq3SGOy3P1vrAC/BLnCHV5GrWVlgNx0FWINZCGtNHjmXQZGw2M4d+020NodhWkSK7zdlYACg6y2HgXSTG2U3WDn5nVfgQJiC7s+HR8QPBePjcPKszu7r5Lfm7rz/LVm3ApM229cfDzkyTse5G5LIC5OVKJGDJrogeVRa6ZOCYS3UShPBC8Pm9P/7ZG1LZCciFZNtXg1CRCy82AhMi4ORh88ANuvX4UFXbrhd5AzzboJenQIFBK/fdwZBrdoCSsvXoDPZk9nwubkT0OYIjgL7bHpvJWazgIK2KAwx9vhqSC1QFyL1AJxDRlugVAtXybzpQKetPHGG0ywdPFCDOJFGea5slWrwfNC+Zka+vf+m8oqbVhBFRUpWuXN4W3bQQejGZ4+T7QkXaBgQfi4Y0dYffE8dJ472+VKTjOdsFEFIVZeHvxDrcxMZh5ZHzE6XRFQyp5CdHw9ePr0IlQqp8eWRB/wD5rHj7CPr+Ysq14I8uYoZiPh3CU3qP3GGEwUg8A3UFzi62o0o66ihK9C/au3h49i6VCONZlP6zeEluXLg4oMQbEEKsDWAd9Cx/lzIJ7b1iZj//e9NVA6PBQ9eCYKoTaYuONNAhy6cQVidKJ6+FknjkP/ZYvZKUEy5QN9xr8L5ifZIH9//0XcL5FBJAHiGnQ63QtsfSd2oTgBZYoJZkOJCBnIamMFTFMUK9OUITllKlWF6GKF4OPpU+HysFHwxjis8LkpYUDjpjCDWv2YT9tUrgKf16wFQ5m1RTkAjUOGjYWNGzeCZ7780PatRBv8rCuLBIhBKAWhodTT4TgqVWEs56hbwoRlgxkfpBsIRj0o3da7WnGqw2jUWNM114bA8KTmNjPAqxEgguEpa6ZRwRtHha2sC6YE6suLQfdV8PR4E06edYPqVdqgwKiNzb0/MKEMxBrEz3iOAuTG90GR5y6Y0G3Wh2HYCJDhl1YIBlAYSoGPkx87NTTqvzCWvie5ZfIPZsafvAK5cTJ6fgIFA6lr77NyGbxToQKo27wDtyMjobyXF5T7bSyc/fEXqDX5d3gaZTX+jwJn1Zf94ZPqNaHHovmw+MxpCovDFki20RuBhebPcrn8W+59baEV1rgphEL5pRjy+oJRITObzX2DgoIwwb4CtGrSN9PCYiH0wePHcPXGDRBKlYQ2f/4Os3r2gVWXL8KSUyfhjeLFoULBQrCV7LJYWh6ct6tUgZ+atYAedZKqcbfwNCYGipG9eta941bY2cFlJkA8FM/AZDqF5UR9kMufYjnRC6+3iZVbJv0EULgPA7nZAHojGY8KBrOAUk7+NciwnBPMK8HDcy8Y9E2x7NuHzx+KFdKh+AWob+04Xuc9MBn6gUI5C8zyPOAGsWCM/wSvrcFjS2BZuRXv+S0Yzd+Cu9tUeFEoL+R7QuPH88AIwyCv+yOIM7bBexUChccGttAyHWS9AAnFiI2GB/iiDcDd/QqYqLou6wkvozZBQS9KlGXwqTBiPf5G4XAPIxIzrVyOYXMx9XZgAoRmMmhVj7BK4YURSgY6hrKuH61aALm+JPhz+yCuwk8jUL/ivO5fQK/6DeAJJq4KE8ZCbGw0PpoCvLEpPBVbEY9e2kljKGCujPKBaqSFF4WODJvWs7p0g771GjCbA27U7UWDdjKhN7OmmE3w9fWdHhAQYNugtsRrCbYgaOCvPbZuN4khWYxOXRfz/WnKj7FYoSOlpRaYYTaTCRb17guzTp6AhxERcPhuyqUdZDNFifmQLD2+Vaky7Pk6pbGst6f9A7tv3sDiBfQQFOq8iUyVqijk83wCZmND8A06ycK8R30C+fOtghdRFXHfTYiPN2KLBAtuWSjozZdR4MyjsgKFzkss4wqBRmXCok/OxlOi4kqAhxwfSL4Oy8TrGD4CImLyQbFCUSgIPFAgncVrVcMfQEz8N+CuaI137AOxxnJQMO8jUGlloPW+jsKkEhj1VcEj71UswMzgppDDk5eeMGkS7zZxjlfTlMppaEd+ADK3DfRx1375FXSsXoPvSITspOutFzBZYzKK037zJrWMKXaHqfEffgYB9mNCTWw/ZwMkASKRnFcuQAiNmqzzkTbJFAbexu/fC+uuXIaXsbFw5MZ1eKr1h1/WrYG5J4+zitxSFC5d587Ckk8Oewb+AJ7YwmhSOqlZAbJa+f2qFSRpAAvgQhAe/tq3PO0hCRBH8f61LLh73aHZH2SlTe9n21SAHvffxRaKESsSJTyUUNBKM6o1nebMhPWkcRaFh8lozJZG+yUBIpGcbCFACF/VNmyJtCOhsOt/30ObiintptAYBtk73/TVNzBi0wZmOXLKwf3MlnoMzX60QfkxYXAnMkLs8hKii4L/hMTplRIpkASIs3iPFOd6U1MTa0BjP+4Mw96i1mLanHzwAJr8MRFMlrETAa5gq0O0Y5ANkQSIRHKyjQAhhg3zggJ5oygf0qysVSgoPqlRk+9MilegL8TExsFz3wAoZKNSV3PieLj4VLQeC4KwFyt0jmXq1xxJgKQXWsxkjr8AckV5JkwIGmvFFkiCnwQF1WSwxZKATEbjKS0gZHTiJPVsiiRAJJKTrQSIBbI3XqoYGUoRB0RQoDQsXwEmdvwY3q5YmQVZQ3bi/zlyGHy2bIR4Ej6UTymPGs1/QrDrFvO+DkgCxJXodO5gjGsOZqEMRq07yGVPwM3jCFgM46cDPgPodeU7mUz2D3cnYDabW2E42ajP1dBcbO60C8bFF3hYtpl4kRlgFpgll8sdtyPioxqLeW8IVt4UrDJnnYUsUUqD73rDLVCYvwT/8F1ioISzSALk/+ydBWAURxfH/3cXh+Du7l6guBcpWopLhVJaoPAVKBAP8WAFCqUFSqG4QwsUKe5e3N1dEyJn33uze8kREkhCEpJ0fu2S3Vm53dnZ9583msqRAiIF5E1IAZG8T6SApHLiEpCgHdvh9s96nPt+GEplzwGdtztM3ColYLR6xKtUnToFd0Je4O6IpBv8N9foQPHbu/r2Q5ZAX7QvXQZ/fNoFpSb9iNDISNwa7qIemWiSXECehochq98oJSfKxY1aLVb0/BxnHt6H+6aNyhAWFOVZHB1xzcUdmflYhos6bG3RqGgxbO3zNXIF++MBxScMdA0bHRoULYHtX73eHPRdSEkBsaP0ozfSM4o40eHbWnXwS9v2ygjSO3fAPHo8fLdtgfeGdaIHeEoiBST1YlU4L0lLmEUj4Njh1ic893OxCWPF+D/Xnj7Fk/CXePgyNGr/X2fPIKOfN+rO+BVlJo6H7SgPnLh7T/ytOHkijt+7K+aNzhrgg5/370PBMYEoOG40Vp05rRhagq/3lK57+8VzPAsNxcOwMDwKeyk6YfG+q/S7/Fvjdu/EkHVroXH5QZynGTEUo3duR/elizHt4HuuCiIbHclDXMTAq1kL0aJOgeLaxgYaEptRTZph8N+rSTxC8NzTV/RintmxC3ZcvSzK1jXDh6DPyuUYsXE9fty9Sz0/dVNv5jTSTT3M/qNJHMahP4nHr3sVfd7FfSFsbXCC0wMHkIhW+vknkb6cfL1w+sF9MXzP1AP70O/PldHvmNMghdea/ovYlqRPpICkUdwaNBI55dITxkHjOhwmMgC/dPhU3Qv8r05drOv9hTjmCeW6rTk9ZDjaz/tDdKja/fW36FW1GgzkMdT67RcYyPh3qVQZRi47puXKsJEY+GEtvKDr33z8CIdv30LgPxtw63l0r/p8zpnE76y/cB7H7txRQ4EiWbKIa7iQMZ1EIsIZauFQ0d/ZRw7jQWgIvl359tH8k4NulauInDSPb9a1QkUlkO7tyOAhQhSGWLWs61+rLp55+sBMXkjLP37HTx+3RW565kx+XsJgfrV8CZqXLAVn7vCl02Ht2dMifob9tUK9Qupm11ffwM7OjjIbI0Va+oXE4/sGDcW+olmyCo+k7fw5ok8be2jHBw5GQXq3BoqvcjlzCa/lfySqvx3cT85YdI/vvjU/xL5+/dUtSXpEFmGlcuIqwvqPIOtA3oKsA5G8T6QHIpFIJBKJJGnhfiDqqkQi4H4gtDRXNyX/cWQRluRVOnfWoXSxCtBpcjY127htNhqCYaMLgd58BYGB0RUc/wV4JkoYCkKjzUFbdtBpHyLSdB9BKTPXQmqEBSQj0Gi4j88WNUjyH0YKyH8Vd5cxJAzDwS2MTGo1i6W6hVsf8bplmwd71OpE5bdYLHBnLH3kRZhtmiMg4IoamrZwG1ETWu1q2NrkEk1yLfCzi05o3JhAjQfL83NFsXU8cOWy0UgHaobCP2iSGpo24WHIbTSTYaPtqeXZEgxxDBAaE0vlucGwGTpzH/iMvq4ESNIzVl+BJF3j6VIDOpv9ZOiUd04iUTl/ASzo3FVpSZNAuIlr0I5tGMVNetmAWgyrwfAP/INTdxGHp8tJEsTyikCYxdDeE9u0w7c1PiStTPgnsfv6NXRfugg3Hj+ONqQaTTgijKUxOpUbUvIoNObIk2aNtqyID0avx0dly2Fiy9Yolyt+aePa0yfw2PwP5h0+FC2wvJjxBNrQYvCZlLD5NCRpgoR/LZK0hafrZfpXGRCIDMT5IT+gZHYukXk7ly9fRrFixdStt9Nx0Xys5ImxWFDYOzHoa8Iv+KC6+/3iMaIbbGwX8iyRLJ5D6zfE+JYfqzuTlq1XLqPJjF+VOGDM5s0kqs2UjVSCx8h1JKIthadlMMD7oxZizv+kZNmpk+jMQ6db4gHma5QeXh82V5JmkQKSXvFyu0rGoTAbiB6Vq2J+py7qjviRa0wgHjx/hgmt2+H72nXV0PjBE27l5FkbeTY3Nh6hERUwZswpdXfK4ub2KbkYy1g8dRQXET6B0HGRXALw3rpJdBL8kXLkCaXmrz/j4O1b6ha2wS+osbr+fvB0O0aGvBKvVs2TB0cGDBbByU2flcsw68hhxSvRap/BJyCLukuShpECkt7gWc9sdH+xcDQsXATbvuqn7ogfIzeux7pzZ/HcEImCThkRqtdTxt0G/arVQN8aNdWj4seDl6HI5e+jiIhGEwrfwIzqrpTB290simXI49D7BcGGPaMEcvvFC+QfE0BrGjxw9USOGJOCxZdC44JxgztfimI+lIK//wV1V8rg7tKSlHMdp4tKufPg2MCUEY6YfLlyOWb/S0LCmMyjERD8zuPdSN4fUkDSE15ubCBassF85DEK2RwTNr36sA3rsPrMaVzgeREop1g7bz4cvHcXBoMRBTJnQnDzVuhZuYp6dPypMHkCTj14oAiJSauDj49a2J5MuLnlJ6/jJotHtwqVsLBLN3VH/FlNItpu3h9KcRyLkKVMn9YX0PW6V6ysHhl/Dt++jepTf1KuCQSRN+ImdiQ3Hi77NVptTTNlBp57+yk95hPBSzqf08bys2cwtFadWOfViC881IlID2aEwD/IWQ2WpDGkgKQXPF3/oX+bcQVoYga7m3FgP/qt/UvdUuHycTaaFmibZ3f7qFhxNSD+9P1zBWZyBWtyi4j38HyA3S029DwYIFeMJ5RwgwGOPp5CLEz+wRQF0XHAY0Axz0igMyXCEIfqI5FxFF1bqWwfTSKSvDlwT9ez9G9pzlTENdBmXPy4bzdcN/2DyMjIV9OBNZxG6Nqf1/wQs9p3TJBByeQ3Ci8oPggjxQMlDElaQwpIesDLpSvMmkU893q4TyDs2UgnkK9WLsfV589w6cljXHvyRMl1W3Lf9LdUzpwolCkz6hYoKAYUTAxVpk7Gsbt3FGPkG5g8ac/Xy8wi+tUH1fEbGbTEovH2oH/NqFWwEHb16SfqTRrPmoltVy8LQTHFMaVxfLjw+BFKTRiniEikqTyCgk6ru5IWT1ceStg7PpmKA7duojl5XM9CQiwe0jthS8/m0agJPOo3fGPLNh5w0cbWDgajQc4CmAaRApIe8PHkWQ4xtE69N7Ys2nzxAsbs2YXjDx+KMWzYKPJ/iYVHBDZwHwm6Tu3ceeFarz6qk8F9E1FFFxoMhW/QBDU4afBwnUPX7c2ix4MkvgtcXJOBGwKw8eNcNi9sWCm3zQMrJsb7sKbR7zOw/aroOhNJue93u1hc+FK6iNRjRY/e+KRsOTUwGh48EboUyvhTvFUpUgT/9v1WDVDgkZzzjw5U0oTeXACBgVEtDiSpHykgaR33kfXIsO2MTy6z6i+TcfTeXVrTRI2aaiLDaDIZaVsxJAb60FkaLNsM5Q5JbHRRRTm8zYbVhjsXWraJzytVweyOncV6XHyycJ4YEj5ZvBBVSMe3aIWhdeurgYnDxteLbB7FBYuRX5AI03i50j9aaCjuTF6+IiyxiGIyb3elpVqEMRuCg8ntS0I8R7qR4gXElS4mH9iP0jmyo3mxElh+7gy++HMVQsiYJ4X3YYE9D9fGTeHToBF0atqJDUeKa44PEumd5IU0UIMlaYCkSy2S94MWopmVbTwqNP/tPwjmUQF44uIuhm830EfbukhR3Bg6UtkmY3P4mwHiGMt+FhTeLpA5i7IdHg69lx/mtWmvbEdEiP28vE08mO8+rK2sqAKWZAwZ4ii8BDL4PUjI3oW2C+Yq4kHX22M1HPnJ775XBIX2Vfv1ZzU0cTiIuiCTstiiuxqchGh78L8l8+QRW7FBsSX4tHRZvBjhKoTS7BOAcPKw2pQphwS9IYoTJ0qDu77qJ67Bi3GUP/wbNn6jeDDdKopWxUzCK6wk7xUpIGkdszYv/0lME9X3Qa4MGehfi+lKQjJlsrUUNfFsgoll3rF/seYc1ztDzINS26pIrnyu3PBrpnSy//f2LUzct0esvzNGZFfXkg6zWXQhj6vFlZ7E31b1IC1wAwENeUUOozyw9fIl7OfMhCoG4eRxeTVphhIUBxkofofVa4C/P/syar/BNxBDKHNQb/ov4ho8Gdm1Z/HrfJ7NUW0ardPZKSuStIIUkDSPeRv/G0aeQFpgMxkmMlW0JLGI+Pg8F8UvtByK7rgXKzefP8OMwwcx88gh/H3hnBoK0Vmw99LFYj0/eVxTWrcT62WnTES+8UoLJg/KUZcjI8pFcEPWrsZ1KyO598Z1cc3f6NqiKfTb4Jw5L1qoHSOSlH38z1luPh0Lo/fuwnB1ZsnXIO8wNDIC1adNVcTA202IyoS9uxFq0CMTCciC0yfRevZMUazHx9j4eCJg+9ZEeZY7edZDxmT8bw3WmQ6QApLWCdNPFB8tGaJLPBZTKscyHS4MxqSfy1ZveMrx0P+vVWpA7DSf+wf6rVqBvrS4/7MR265cxp7r15EpyC/KAC7u1EUMScIV3dyZMpJy7GzoOGxa2/ZK0ROJVeFxo7GHhIOvEbhjm7jm13+uFL/xJlaQARYVx7z4B/+tBichJrL8GrwMD1dml4wHJeMc94pFTosXYWG4Q2nMsphZsDVxmBD6zRxO7G2+nYMUr2ohV6DyR5JWkAKS1hk/PpRybkfZWJT+6Uc1MHWyg4zxS+5TwEZaa5e0Ay8JjHXY0J28ewcPQpX532Pj9MDBSnm/byD+HTAIjYoWw4A1f4niLzZ8xymsbqHCaEzhDYsUxdSP2yCoWXPUL1xEhNWjffdc3Ol4RUR6LFssrrG652fimrxc+X6Y+mux8+n8ucqK3vBmpUks/mNOkJP3lOO6yITYG1fErJs4P2iIGPZGNLDguEgMFH8ODg6IpDjIwA0E3kKXxQujhdQveIoaLEkjSAFJD/gG0VdvI3KaH8+drQbGjYZzjZx7pEVDSUC0rlK3o9rsq9tiITRW20rT3+hz4gO39mo4/Rf+cbLzenf4+ISou5IO/zFnYDSu5nvKFeCjBr6dn/bvwbG7t8W6e6PGqJj71YrnNqXL4usPaqhbCrkyZMTEVm2FoeV+MzwETHwp+uMYRUQ5LvwCv1CDkx6/wKycLm4+e4bBa9eogQr3yYM4eJXH2XyV+R07Qe/lqwihTwD03n64NnQ4Pi1XXkkb3LiAPDItPbc9CQTPvf/U1TOqLoSFOYy2beORLri3/9KTx0UaMpsiCqrBkjQEWwJJekFtxtqIcspbYxkDS08f/+1nTxOduXwbGezskNP59VEpQsjrcPbxIKNJuUxgLvyCPhM7kgtPtxNk2SvEp2kzk3tsEO6HhKBE9hy4MHiIGho/av02DftvXEdmR0c8deHOh28m3+gA3GHviHPc3n7J//0NG5YBzo4hbPjbkRD+2bO3CN54+RLWXryASc1biu2U5qd9e/C/v0nUWJQ0qAGfwEPqLkkaQgpIekMVETYYMYeuOHr7FgavX6tuJT3sAe2O0VHMe+tm+NIiMGEAAoLIDUkBPF1/p3+/5GKmVT0/Q/syr3eks0bjMgzm4PHqVsLg3tRhlPsWTXPjQE9xY0fHiX4f0ISRd5C4URkTyxvSRUqT1d8HTyMjFBF9GuKECRPC1F2SNIYUkPSIp9tPlAMfxKuJGZE3KRA9jAP9FIOZUrntmIyl3PdLpxBhOLkiPCD4taarFi4+foQS2RLXmvbW8+fC+4prcMGCY4JwM+QFfW0UBSbjl/Af/fZyxuTA3SVYo9OONJMLWjJ7dpz/35vraZKajgvnYeWZ07AlT1Rv1O+BX3DC5gmQpDqkgKRnvNzOwGwuw6tZHRzxwNXjrZ263pWpB/Zh4J8rlTJ+Fo9IUxn4+0e3lX0feLh2gI1upSi/JzFZ3+drtChRUt2ZPDyPCEdOEtBIS3mhBqvhG6S0C37feLqs1Gh1HczkFXGcXB/phoKZMqs7k5YIiu8sAaMQbjRRFGhg1uACfANLqbslaRwpIP8F3FwGw85mkjCgRM4MGbC/X38UzZpNbL8rIzasx9jtWxRPQ+EptHbZk33Y9oQyfLgzHG0fk6gqN0peyaT2n2BwrTpi8105fPsW6s34lYylEs8iPvT61snTTDcJ8BhRHrb2J1lUuSEFD/c+qG59TPq4jdhOLBP27MZQHtmZMxGMLcVDWERnBI1ZpgRI0gtSQP5reLh9BhvNH6IfA2eOOYdMBiQb5UB7VKqMDmXLoUKu3Mji6AB7dTysF5GRYs7rXdeu4ffDh3Dw+tVXW2CxoTAYjqDg41r4ZrpeCUzlBI/MjFDtUei0RcQ0twwZfs4l1y9eHH2qfSB6oefPlAkZbJUO0mEGPR6/DBMjCi89eQLLTp9EyMuX0cKpGF09xWkL+AVtFWFpBe8BGWF03gRbuw/tNTpKHkboeYwzsZiQIWNG5M3ojAz2dtxuTzSMePQyFI+fPVPSAaUBrZoeTPzXaLgCY0R9BE6QgyOmY6SA/Nfp3NkOpUp8RSnhe1pKiWInSw6aRYaNIi9sFFhs9IZIaDULYcCPCAo6rhyYTnAf2QAa7WB60A4UDzrxvJaFseTKWTApt04couMnwsd/Ae1TD0pnuLlVgdbYlB6+MT1jIYqLXLRuQ2nlPu29Rds7aNlKXtbudBsHEolEIpFIJBKJRCKRSCQSiUQikUgkEolEIpFIJG9DtsKSpDpMJtMljUZTTN2UxE4XiqOl6rpE8l5QG/JLJBKJRJIwpAciSXXE1wPx9fWFXq/HwIED8eDBAyxduhQ8l3lAQEDUvu+++w48dzuTJUsWHD58GFu2bEGbNm1QoEAB/PTTT8iUKRNcXFzg4eEBHifqf//7nziXyZEjB+zt7XHr1i1Mnz4dNjY2CA8PF7/B/PPPP9i9ezfq1KmDihUrYubMmYiMjISnp6fYd+DAAfG77du3x6xZs8S+4OBgzJgxAzdv3sRXX32FQoUKYeXKlTh27Bg++eQTVK5cWVz7LUgPRPLekQIiSXUkREDoWNEDmv86Oztj2DBlgEDLPlsx+i33jTRi5MiRQgyuX7+OVatWCdHR6XTiGHd3dyEgLBCWc1h4vL29xTrv4+uPGDFCiEO2bNkwdOjQKAHh61iEavjw4ciYMaM4l+/Bz89PhFvulWEBYVHi36NnFffH+6WASNISsghLkqZho+3l5YUBAwbg2bNnwtBb8/LlS7FERERg69atuHv3rvAkWDzYeLPRzp8/v3q0gvU5x48fR1BQkDD8nTp1wpUrV1C2bFk8f/5cCIeFFi1awMfHRwjB2LFjhTiwV8PbLDgsULyf91lgb+ezzz4T+ypUqKCGSiRpB+mBSFIdZNRlJfrbkR6I5L0jPRCJRCKRSCQSiUQikUgkEolEIpFIJOkRWYkuSVWYzWYtLWdoVWkTK4kNJ61WW1Rdl0jeG1JAJKkKFhD6o85oJYkLDXcekUjeM7IVlkQikUgShRQQiUQikSQK6QZLUhUJLcL65ZdfxFAg3377rRh3iseT4jGpatWqJXqmL168GEWKFEHz5s3x66+/iiFHGDs7OzRr1iyqFzrv417p3KPdss3X7dOnjxjahK/L42hx7/FKlSqhRo0a2LFjB86dOyeOt6ZevXqixzr3RrfAQ6hwb3U+npc8efKgbdu2Yh//FtOvX7+ooU7ehizCkqQGpAciSdPwgIS8MDy8CBvtNWvWiCFOeOF9jx49Evt5nfeHhYXh0qVLmDZtmjD0ln2W6zCWbRYVFooVK1aIcB7iZPXq1fj777/FgIu8/fDhQ3Hdx48fi23+XUsY31NISIj4PR64sUGDBrhx44YQO76POXPmiOFVSpYsGW/xkEhSCzLFStIdPMbV+PHjo7wNa3hsqsGDBwtPgzPxFmF4E2zw+VgWk6ZNm4qxt9ij4XUeubdq1ariOB6Rl7fZA2LYW2nXrp0YcZfPtzgN/Pu8PmnSJCEsfJ98LYkkrSEFRJLuKFiwoPAE9u3bp4a8DhchsZiwd/A2evbsCScnJ1y9elUUifEou0ePHlX3xg2LxB9//CHEjOEiLIaHiOcBGXlYeBalH374QYRLJGkNKSCSdAfXfzg4OGDv3r1xFgs9ffpU7LMM3c7eQkw4jOsu1q5dK+bs8Pf3R+/evYXHwMVYb4PP79u3LxwdHcU2e0YWeD4SFo8MGTJE7ZdI0hpSQCTpDvYseF4Q/hsTFo3169djypQpwkOwFB1xZTpXrP/888+YPXu2MPYWw851KGfPnsXvv/8uKsD5PJ4kKj6wSPTv31/8ZSGSSNITUkAkaRo25rzEXLe0soq5nwVk//79QiC4HuPDDz8U+7hOhOfk4JZbXFTFHoebm5vYx3N28D6uFOeWWKVLl8aQIUPEPsbyG5bfYazDMmfOjNy5cwtvZ+PGjeoRr96vRJIWkalXkqowy57o8YKER367kveO9EAkEolEkiikgEgkEokkUUgBkUgkEkmikOWoklSF2WzW0FKfV5UQSUw0Go2Olm3qpkQikUgkEolEIpFIJBKJRCKRSCQSiUQikUgkEolEIpFIJBKJRCKRSP47yH4gktfw9vbWlipVKrNGo3E0GAz2FBQaGRkZ1rdv3xfKEf8Rhg93hpOTIwyGDHA0hyPEFI6g4Kf01cg+KhIJIQVEgoULFxYxmUz/o9W+NjY2GXm+Cx4Kneez4IXH7eNRbDk8IiKCgsyn6djJ58+fn+Xj4xMpLpLWmTTJHg/vfQWzcQg02uKwtdXAZFS6M5pM3HtPWXh+EQ43mlhIZsCkm4yAgBvKRdIP9I41lC7y0ruvRZs5aDsXLY9o+wFlKg5funTpGr17ihjJfxkpIP9R2EAsWrRoMhmEAbSp4fkqLNA+sVjWWUAsizU8JLper39M4vJ59+7d16jBaQtv1y4wYTqpY2ZSTTVQxbJtVgWEPxcWEOt40NK6ma5gNo+HX9AINTRNMm/evMb0Lv0po1CbFg3P7R4zHTD8lzMTDHmmJ2mfd69evd4+N7Ak3WH1JUj+KyxYsGCVnZ1de/r4xTYbB/Y4smXLhqJFi4q5KzJmzCjm1GBjwfvI8xBzZdy8eRPXrl0T07FajAgfQ4bHTMd91qNHj3kiMLXjMbIvbGzJgyBxYCPJCxnM7Jkzo2uFSuhQtiwq5MqDLI6OcCShNNBxz+iZLz5+hH8uXcQf/x7Bxbt3WEUVUWF4dsMIwxIEBHZVAlI/W7dutblz584CR0fHzvxOrQXDsli2rQXEsli2Oa3Q+bspDbT47LPPQsUOSbpHCsh/CBKOPra2tjPJaxDbLAw8NzhPAcuCkVBYSA4ePMi50CiDQobmBQlLka5duz5WD0tduLnlhQ4XySQ6iW0ShmwZMmBG+47oWK68CEoIpx/cx+fLl+HQ9auKmDD8V2/oCv+gJUpA6oTSw3Iy/B0tGQn2QjlTwHPKlypVSszdbhGJmDx+/BiXLl3ClStX2AsVRZwMe6XkuRw4d+5cbVnElf6RAvIfYf78+SfJGAgLycJRrFgx1K5dO04DkRBCQkLETHvspTBq0dbAnj17ThUBqQWPkcPJ6xgjiqYoR50vUybs7dcfhTLHb3raN8EeyieL5mHNqVMgK8zZcrbIR+Af/IF6SKqBi6qcnJy2sMfBcHooUqSImJ3RMkd8QuDzjx49ijNnzkR5pXwduv5XvXv3/l0ESNIlUkDSOd7e3jZly5bVW+o4uKihXbt24gN/+vQpQkNDxXzgScGNGzewbds2ISCqN7KxR48eLdTd7xcP1z3QamqzcHBR1bo+X6NliZLqzqTj4cuXKD5+DJ7r1bYFGq0RvgGqa/L+oYzEcjLyHTk98MJT99avz4MfJw1HjhzB6dOnhZCwV0LicpgyEtXV3ZJ0hhSQdMySJUsykiF/wUUMXIbNc3l/8EF0hnjt2rWiXoOMvBry7vDvLF++XBRrqJyg61dS198Pni6XKakX5dW8GTPi9ghlrvPk5PMVSzHnyGGlfoRz5Y+eOWDyZMVFe08sXLjwEr2fYrzO7+nTTz+FvT230n47nNnIkiV+nhp7JCtWrOCiLJGRoOV5t27dMqu7JekIKSDpFO7LUaFCBSMbcs5pNmzYEAUKFFD3RvPw4UNR1p3UrF+/Hk+ePFG3sJNEpIG6nrJ4uB2DxiwErGGRothGnkdKMefov/h86SJFQHQkJKMC3tv3RuJxj0QjF69nz54dzZs3F+HxYd++ffjll18wceJEZM2aVQ19O3v27BH1ZAx5I0YSkVTjiUmSBrX5iCS9UaZMmUiLeLRo0SJW8WA4J5octGzZErlyCXvF1J8/f/4UdT3l8HSdZxGPNqVKp6h4MJ9VqYr1X/ZV+pEYafFye6nuSlEWLFhwwiIehQsXTpB4MOxFWCrJE0KdOnVQqVIlkcYoHepIxKJyFJL0gRSQdAgZjK300er4w61Xr95rHsa5c+dEpefx48fx6NEjNTTpadq0KTJkyCDWbWxsBs6ZM6eC2EgJXF3rktXryasVcuXG6l6fi+CEMuvfIygyeaK6lXBalCiJyW3bi0p7Whzh6bJc3ZUiUFoIoj8i3rmui416SlK+fHmQJyzWKT1mofv5W2xI0gVSQNIZ8+bNa0A5xka8zs0xOccZk6tXr4oWM6dOncKDBw/U0OSBK+zZC+JycUdHxxNqcPLjYLOLc/4aMtwnvuNO9gmn0rSp6LNqOa49fACdr5caGs3Ru3dR8KcJyDdpPG4+f6aGvs53H9ZG46Ki6oG+OF1HeIysrGwkLyTYRW1tbV14nZtpN2jwaikiv5OXL5PWKXrx4vXRbtgLyZcvn1gnT6bVokWLPhYbkjSPFJB0hp2d3Xb2PJi4WtfkzJlT5EZ54c6DyU379u2FiHCRGuVAk7+joYfL39zSiiwk7rp4qIEJw8HfBydu31K3ePQSI2xHeWDTpYtqCLDk1AncfPQQdx4/RrVpv6ihsbOFi8+4KIsXjfaoGpyskHictRRjtm3bVg2Nxt3dHd9++y2uX7+uhrwbkyZNwnfffScq0GPCdXBcFMb3QiKyVg2WpHGkgKQj5s+f724ZfqJ169Zq6OvMnDkzauHK7uSGc7/cYZEho9aTez+LjeRg2LAMsLVpxaufVqiIXGoRWnwJ1UeiGHkUEZZmuBajTxgoXj+a9Rv23lSGvvJqQI4eCQtjq/Z/eBP7v/1OKcpi3F37KyvJAwn1QEoHdpwWPvroIzX0VbizIDfn9vT0xJ07d9TQ1+GMhoODQ1RxZGzs3btXFIuySDRr1kwNfRVLRoLTKKXVuWqwJA0jBSQdQd6HP//NlCmTWOLCUinKC7fCSgm4PoSLTDhHTMZqkRqc9DjaroaBjDoZqWXde6mB8WMReRQZfb1whTwKARm7+66eOP2/ocjspHRc5xZVdaZNxeg9u+FAxjdsFEU593fgARbfQs0CBZDP2VnZsNUlaydLEgbRaIGNvlVjhlfo06eP6EzK/XZcXFxw+/Ztdc+rcAMMboXFfYhig1tnzZgxQ7zbX3/9Nc605+joGFWURYKUsJcjSZXIZrzpBMrRtSVB+ItzeJ988on4WOOCK8/ZmDPcD6BcuXJiPbnZsWMHbt26JXK9nTt3Tp605+NpZvHoU+0DzOzwqRr4dmb/ewRfrlwe/UWQINxz8SAPJnqIFwc/b/JM9KzAwpNoXrIUNvT+QuwzUrzr4tFS6TwJdulJ40h0yGMxauoiIGCPuivJWLRoUTdKBws5LXTs2PGNaYGZNWsWdu7cKTyDP/74Q2QwGK4fWbdunVgsHQM5I8Dpy9LjnN8nF4Vxevrtt9/e2q+EPSJKq+J8+p0J3bt3H6rukqRBpAeSfpjOHycb57cZjIsXL4pKdF64Qj2l4NwuGzXOqZIRSfqKVC+X3qLug5apbdqrgW9n+dkz+HLF0leyUzeHuwnxOEcGf/qRQyIs3NMHvUiYxHDuZGQ3XryAjsuU4a7iIx5MqRw5YKu1UYqytKZZanCSQulAVMhwsdPb0gLz5ZdfolevXujUqVOUeHCx1sCBA7F69Wph9FlceMws7nzKnsuECRPEcZaWXVOnTo1Xp0S+vsUjIkEaIlYkaRarT0aSllm2bJmZP/AaNWqgRIkSamjs7N69O2rcKi7i4DGQUorFixcLESFDcoFyn6XU4KTB0+0Omc88WcloPnb1VAPfTPXffsVhrkRWDWfOTJlwf9hIsX7y/j1U/OlH2qdFj2rVMf8TxaM5fOcOqv88SekgSFTOkw+Hv+kfbxHx2bYZo7Zs5nImEj3fJP0GeeiaChUqkEbrhWDzGFcJ5fvvvxcjFHATXK5ktx5ok1vtcZEV15lw+E8//aTuiT98bRYizuyQ51KI0kG6m0/lv4L0QNIBZJRrssFgw/w28WB+//13UVTBCw87wnAOMz5Yir4SCw+nwpDxSPqBqGxtRE29R4PGYvNtVPp1Cg7fINvF4kG5bM+GjaPEY8Cav1BxykQSCfIWSBgWHD2CIhPHiX0f5M2LY999r3gRxLG7t2HjrpwXH0bWa6hUvnOce3iUVYOThFKlSrXhtMDvKTHiMXz4cGHg+/fvjx9++OG1UZq5BV9AQIBoEsyDaI4bp8RJQsicOXNUZTp5NzwfjSSNIgUkHUDGYigXM8QXLmrgMmhe2FgwX3zxBX788cdX+gVwWMxWWlx8MWXKFFGcYYFzqfHtkMgCwvfKBm7WrFnvPgyuBTe3/MIok2H6unoNNTB2Iuk4jZ8XTqgtj7QkIO6Nm8C3idJ66KP5c/DLwf3C87Dm2pMnKEQiwvOCVMqTBye/+1906yueO2WUB/bfuqlsvwEHHu6d3xcvGtM3anBSIfp9cMV4Qrl8+bJoVMHiULNmTTU0djht8DHcl+hNLbjigkWEIU80qZ9fkoJIAUkHkEEWHT7i26ejc+fOosybl+7du4swNjhsDDjn6eXlJYoq2NAvXbpUGAuu+ORtHlDv33//Rb9+/Sjz7CEMTlhYGIYNG4YxY3ik9Dd7KFwmz7lPXkjIeLrUpMHG1ITFg0XE+Q1l8ZsuX0IGP2/K/av3aTZhXe8v4d9YEY9swQHYdP6cWGeKUY67XL78Ud7GDRKRLAE+OP/oIcrnyo1IL1/RGktAx9T6ZTJ2XLuibL+BQtmzKysmU5LWBdF7FJ0ULa2dEgK3oOJ3zHUi8YHTAB+fmKbgPJ0AQ5mY+A+uJUl1SAFJB9BHKKxFfAdF5EEO7969K5b79++roQosJNyyZsSIEVG5WPZUtmzZIgwLD/9uCeOcJxd58HG8zUOksIeyZs2bZ7flY9nwELF3UEgMZk0T/qOzi1s8+Bc/+m2a6M+hBJhx8wdXNC9eXGxmDfbDk7BoD6xUzly49N33OPXNAPzS7pMoEeEirTKTfsTEfUoDqjCPUcjooFZW62zQ8Lfp+OKvlcp2HNQqWEhZ0SDh5UxvgOLWgf/G1XT3+fPnore4ZeFtC5xp4OHd4wu3yuJ6DB5s0ULM61vSS0z4/jgNcFrggT/VYEkaQ764dAB/yAyPshofnJ2do/qK8LoF/qAti+Wa1mEWw2+98HHW23zMkiVvnoiPjQ5DxysVIkmDqJDP4xz3zIomtv9qfUcWJ0fcG+mO/BQH1589Q9bRAXgapkywJCBvZkmn6Jlpv+ViMSvvykzXGfL3Gkw9fFBsP3NxR6cKFcW1+TfCuLnvG6iZXx3cUqtN+AxOb8DyHmLzRrdv347Bgwdj0KBBryws/Izl3ITADTAsaYU90JjXZ4+Wh4KPCac7/i2uBylfvrzayUaS1pACkg6wNL10snR2ewtcHMXDTfCyatUqEcZexNixYxEUFCSWatWqibnRg4ODxTb/ZYHilj2WY/h4LooaNWpUVBhXsHLYm7AYHCK3+vfdMUN4YRni6OzG6Ciadn07EDv6foPHI9xFL/UJe3aj8PjReBpzTCi6x+ZzolvZ+u3YypGkbqlQvA/8cyVKTZ4g6lGWdu6GIwMG4TAtiz/toh4UO7kzqsJNgpscxNZ8lzsEcv0X77Ms3DmwuOqBMZa0FBPrOi9r9u/fH/W+uRlwzOtzkWds84hYOiWyiOj1+iQVUUnKIQUkHWD56C1FTm/DOpfJLXYYPpcFgkWDF84hsqfARQ28zX/Zu2CvxXKMxePJmzdvVBi30nkbVkYqYeOMvBGzuJYdd9B7A3ULFkL9QoXFPXAfj6Hr1gghiI37oSHQeLiIxWvTP2poDOjcCw8ewGPLJrFZNU9eVKPlbWS0CF0cv51YLO82trTAQjFt2jTRq9yycA9yy7HcbNcyf4c1gYGBoqiTG09Yw8LBwmKpcOd6jZjXj6uZr1UmgkkeFZUkO1JA0gGWHCBXZscHLmYYMGCAWLizWEpj5aEkvPlOXGg0YhyOF5Hxn/Rv/snjwtN4I+wh8PImQ0/7fj/6r7oRP26/UOse3tLoIKFYxDm+acEanqGQz+ce5daULFlSeC/37t1TQxS40p2P58YYCcWSceHzKT3E7t5IUj1SQNIBllwnt8uPD+fPn49aLly4IMLYqKvFCWLh1lSWhbfVNvviOMsxFthYWcKsw+PCqqXWqxbpXTCbhYA8VztIxoe35v1tKWfOuXN10bxBbBLqR1yz1AtEi2mSwUY5vmnBGvYgqlSpIoacsS6y4nTCWPcx4hF8Dxw4IIo649MDPSacZvg+2aultCUFJI2StP6z5L0wf/58PX2MNlzMxGMVvQ1L50GGP2IeL+nzzz8X6xYsRQxW3oL42C0iYoHDYjbd5WO4k2JczJ07VxSb0O992b1799lq8Lvh7upG2aEAsnwwB8evc5v3ti3w3bpZ3XoV7ksyvW0HdUuB+4/Yj/KI1WvJlzkLbg0drm69nSpTf8Kxu3c5sp7CPzjJmrKuWLHCHB4eLow9j0qQUPhc7tfDxZGjR48WYZs3bxbpatu2bWjUSEw1I5rw8nvnEZ0TAw+hwyP4sviQ5yPtUBpFeiDpADL2oh1lbK1dYoNzmDxfNS88rImFokWLit7LvHDFJxt56zAWC64YtWzzPhYLrgOxhPEEVhwWF2x0WJzU5YAa/O5ozVtJkWI17gmG7v+zSlXVjWjsuCgribhg6Xhp1uxSVpIGytmLwc0S07mP4fGzuN8PF1dxx0KGxYNH67WIx99//y08TW48kVgsc5CQYEnvIw0jBSQdQB7BYv4b33Jv7gdiWSwzErL34e3tLYwCLzyfCFekW4dxpXmZMmWitnkfM3LkyKgw7oRo7aHE5ObNm0I8WIy6du16Wg1+d7T2+4V40HU3XFSK5d6JN4hgUvCS3xULngbz1aCkYiH/w30wEgsLBWcCFi2KHnXf+p2y58AZCZ7xMrHw0PGqx7tdBEjSJFJA0gH0cc9hg8yGmUXhbXz99df46quvxMJFEe+KtcfxJu+DOXv2rPhLOdi3V5YkBB8fHlzJzEZ53K4damDqZOsVytmzN8OCd+7iUjU4SaA0MJ3TARvnuDrxxQfOKFjPD3LjRvR4h+w9fPxx4jvQsxhZij0pvSR8NEZJqkEKSDqgd+/ez/mjZKPBFZtvg5tqWi+xoeYO44X1sW87z8rjSVzh+ZvQaoUxth6KJDXy7V+rOAK4PM+ApUuTtBlW9+7dr1oEhPtoJBYeRJG9GDb0hw4dwsKFC8UIBZbK7/iOehAbJ0+eFJkdbibeq1evNw9bIEnVSAFJJ5CATOa/FgP9Jric23qxwGNb8eRAvPz5559iWArrsMePHwsPwrLN+9iYcAdCSxgXYbFxiA3OubKnxHUr9Df+Nc7xJdI0QOTsaeG5OlIr5+/dVdfgp/5NUgwGg5guNq4ZBuMDz6fP72rOnDmYPn26KHrkUZy54ym/85ij9CYEFhAmIiLihFiRpFmkgKQTKDf3A+fo+KM/duyYGvo67Knwfp6VkBceGNECV7xaxsjiZqB8rHUYN+XlVjqWbUtFLQ+oaAnjhQ1MbFgq7ClX+7RLly4Jb2f6NoKDH9HFw+kG0Hb+HDUwbgw8MRQXucW2xEosx6mLXi2SeRtf/7kyummwX5CvGpykkGHup4q0mKc8MXBzXh4OZevWraLCnDMGV65cEbMT8ojKFSpUUI9MGJyJ4PShZjJebeYmSXPEv5xCkupZuHDhMbPZXIkNf8+ePdXQV2Fh+O6774RxYVgUuMktt7yxhL0rlmtaw8UfPBYTGw66vw/p/pKuBZY1nq48QONGNurbvuqHhkWKKuGxwNPQ/nn+nBiGJCb1CxZC9liGhvmbPBtuzhuT6nnzokAmZYjyN6FxI8fLxpZFZyf8gxuowUnOokWL9lA81+YiqMR09ONh/S1D47D3wUVX/O4sw55wXVdcGYU3wcPo8HXo3Efdu3dPfDmYJFUgBSQdQR9nDvJCHrABz5MnDxo3fn1iJRYXnv/aUszE2w0bNhR9QziMxyji4Uqs4fDYxjOKCzYuMXOo8+bNswjUyx49eiThECax4OXGvR65gwrMAUpfhtRA7em/YN/NG0oFuvmxM3ymJr0XpjJt2jTbHDlyRPLMk/zuWrVqpe6JH1z85erqKoamYRFq2bKlqC/jjqfsefL7TCjceov7f3A6oHQnZyJMB0gBSWcsWLCAh8LtzMLALWWyZn3/0y38888/opiLi1UoZ1uAvJ1b6q7kwWN4aejszpKVQttSpfFXr8/VHe+P7VeuoNHMaazGrLDTyPv4Vt2VbFCGYjTl9EewoPOoudaDJr4NFhBLHVdMYvMw3wbXn3HxFxezkiBtpUyEGH5fkraRdSDpDPowu3AOj70Gnnf6fcM5TkvFPona0mQXD8Z/7Dn6MTG64epzZ/H3BWUojveF3mREo+lTFfHQwJwS4sH07NlzJKWD5ywCPGdHQvqGvMnjTGjRFQsOdz60FJFK8Ug/SAFJh+j1+iKWSlTrzmApDec6ueKcDQ4ZsrBu3bq9eYzzpMQv6CP6YQMtaD37NzGD4PvCfpQnt3JQKs5DImKf6SmZyJ07d3bu9McZCm5ZF9ew7DHh+g8e3iYmnK4sHUjjA3s/ixcvFmlR9UDfPlSxJM0gBSQd0qtXr2tGo7EvGw3+gHla2pSGOzRyrpPvgYstzpw582rFSkqQOSyTGBBRZ4PS40ZHDx+SgjiN8hAzIQrvIyKyE378MUWVrHHjxobQ0NAilhZ6PNmX9SyEb4LrxngId/YguB6EBYBH4OUhbOIDt96yVJrzb0dERDT58ssvo9owS9I+sg4kHTNv3rwg+nBdWESYrl27io85ueGmmpaKeh4sjzyR7F9//fVjdXfK4uaWH/a6m2QFuSwF6/t8jRYlSqo7k48Qyuk7+3qpxVb0mRkNIxEwZoy6O8VZsGBBJRKRY2zUuX6scuXKiW6KGx+4wp3TAAsHLyRCnXr27Bk9iqckXSAFJJ1DOUBP+oB92WhwLrJJkybIl09M3pcscL8BbqXDxVbcootyndnIcLx9fJXkxM0tL4nIbSEiJKYdypXHyu4Jb9oaXxafPI5uC+YpRVYsIAbDYASMFh093yezZs3K4+zsfMdSjMXvp127dsJDTCo4s8J1b+zlWNIAiUfNbt26KXP/StIVGjIsCZsJR2LBkXLYZdT1VA3lPjvRh7yUDQd/4BkyZEDbtm2T1Bvh0Vu5tRXnNhm6dvizZ88yffPNN0k75lViGTYsAzI6PKHst7CWGhLTvf2/w4cFEj8gYExC9ZEo8eM43A15oXgdLCCR+hYICN6oHpIqWLhw4U36k5/TAmcseOh2bvJteXeJZdeuXVHNdNWK9jBaz9KlS5dUO+IuPT+5ifhE2ZIkFA0lIqV8Q5Jg6CNJMx7ctGnTnCj3yZ6AmEuVDQePZ8QjryZmQiAL3POc54ng63F0cDk5CdXqXr16tVMPSV14umyGVteEblh4I050vxu+7It6hQqrByQcFozmf8zCiVtkl1k0OFmYzaEoUCQrUouAxmDu3Lm9HB0d53KRlkVIeFgbniCqUKFC8RITPoe9TR4ri1t4Wc5RPU9v8jyTpad9UkLPMIPSbV91U5JApIC8A2lJQCyQNzKEPvAfLcUY/Pr5MXh4Cl7YO3kTfDyLxpkzZ4TxsHgxalSEGwyGkr179+YcburF3b04dOYz9DDRZTfkkbQuWw5D69RDo6LFYu2dbs3FR48wce9u/HJgnzCkoqiKEV6HoR8CgmYoAamb+fPn/0TpYRALiQV+Hkv9FQ/hz624eJ07JfJQNty6jnumc5GotdCwcFC6WtG9e/dOlB7ShF2RAvJuSAF5ByjhpTkBsUBCEmxrazuSW9hYkgD/tTYebBx4nQ0FH8cGhOEwy6PzMXQOjxvenAzHHhGYVnAf2YQeZh0tdvQQShjHBT0v/3XOmBGONrZwtCWvisJIHfGEh0jnMbR0qqfB8F8WEL3Rj4SDi0TSHPPmzetB7/UXShOZrNPE21BFg3MjI8+dO/eTDw+rn4aQAvJuJEhA2IBQAlG3lCGf3dzcRKubadOmISAgQN3zOjwsQt26ddGmTRs1JHZ4UiJugz5ixAg1JHa4pyw3MRw8eLAYtsMC/065cuV4iHM1JPlIywJiYeHChXUoCcwkQ1CGhYIF5E1JgsWDRYOOZVba2Nh807Vr1/fTwiqpcHXNCR1mktvRGjpWTKV4K04sgsFLZORpOudz+AQeUvemeZYsWfIBeSSf0SrPj1yYknkGeudcX8rp4yVt36C/OylsTrdu3XbRdrxtSGojsQLCdoa/g2+++UZMvDZ27FgRzpOrxRwKKC64pRqPdMw2LzENGWbPno0TJ05g/PjxakjKkyAB4RY2vPDgbFzUwQPzcZvw3377TRRrVK1aFZ988gkoJyIWjuA6deqI4TR4WARe57maT58+LSas4XO3bNkicre8j91lPz8/cW0eeoGv36JFC/HbPAT0xYsXRQuimjVriuKTqVOnioEBuSyfh0nInz8/zwktrt2zZ09xDzz8eObMmUVZP7vffNwHH3wgRqJlMdu0aZMov+XpWPn+EwIlvDQvINasWrXK+eXLl3UpSTSjpQI9Xi76wErSezxB2/dpezuJxi4S5/TdosbT5UP6tz694fokJLmgQV6Y8IT+cvOy47RvM0Jy7MKEYfGbAjId4OnpeYS+zWrqZrohsQLCUxew3eGxwvgvj2rNA1ByxpcFhcf94oYlPMWzxa5wsS/bJN7P0wRzxpttJ9swnl66QYMGYgRkPo/n9WHTzM2t+Rps13goGi4+pG8QzZo1w8GDB4Xd5QYxfK0jR46IOsjmzZuzbcKaNWvEsPzcuKFWrVq4f/++EC22e7yfbTlPg81TUvP+xJDgIqzAwEAx0xnfAHsgPFfyjBkzxIxl9erVExP5T548WTw4z6nMYyCxZ8ICwoadI5DFggd3Y++FjT4LBwsEJVKMGTNGCAqLD71c8NSqlgitXr26qLArUKCAaH74888/Cw+EXwKLA7dr5+uUKlVKCMKGDRvEPXFE8/1+//33GD16tLhusWLFxAviUWLZW+FObyyM8c09MHTNdCUgseHt7f03eZ2Jn35Oki6gdHCU0kEVdTPd8C4Cwh0tWSjYDnKmlDOj7JnMnDlTdKRl480NTHgfi8zGjRuFXWSvgenbt6+wnWyP2JSwPfL19RUeCdswLvG5dOkS/P39xe+xl2I57rPPPhPD03BmnPezLe3Ro4f4Pf4tzsizreZjLWaKSw9421LXybZ00KBBYrSKTz/9NFHN+9Wav/jBxrZLly7CS+DI44o0fkBWRo4EVj6OTF4OHz4slJJv2AKP5MkPwQLx6NEjESHsSfD8FKyclolmWKF5/gE+jr0Q9hZ4P4sGRw6fwwLD8F++DxaVzp07i99kOEfAv7V582bxIjh3wPD9cOR++eWXaN++vbgHLn7jIjHrikSJRCJ5E2zk2WZwLp6FgWGbwzl9toecgeXtU6dOCdFg29SxY0cxFAwvvM3HccaZS2PY3jHcrJpLTrhkhM+32CX2diznWeojLXDmmWeNZNvIGW6L0AwYMEDM7cLn8Ln8G1xl9dFHHwk7zcVffHzM68WXBAkI3xzPUPbTTz+JXD3fCOf0+SHZkPOMZewpPHv2TKhczMHbOJK5mSBPtcmuGkcMFy/x5Px8LctLsCgmww/O7hUfyyOA8sB8/OIskc37+VrsAbEQsNAw7OXwPo5YvjcuRrOIGd8zw7Or8XWHDh0qtuOa3lUikUhiwplPbkTAIsDGmGGbw5lZtmGVKlUS+7hUhovk2U6yx8GZYy6Rsdgqa1h82M5yU2r2Yqzh82ODbSfbP7Z5/FssCJZjrW2pNVy8xaU2bPv4WC4ZSgwJLsLim+OZyfjhWdkskcCiwOvsrnHuny/Lhp69BxYAdvXYRWKl5fI+Fo6yZcsKT4UjmSObmwuyW8Yvhq/DA/GxuHBksvfDBp4rzLn4iYvR2HPhe+BKdxauXLlyCU+CxYKvzedw2SB7NCwkHNHstrGIcZt3vkeesY09GL43i7DEF3o5KVqERfFUm/50VraSH3o8PcVxF3o3K9WglMBMCXqYuh4nFBdt6c/rE56kL1ZRXOxQ11+Bnp97tqeIy0zpwETf6Wf0Tc6hbyZBmc53wI6e/Tt1PdmgeExUERbbpooVKwr7wrl3tkNsu9iAs6hwfQcLABfRcx0Gw/UVbDvZzvHxnMFmz4Tto+V4LnLndd7HNpDtKhfdc4adRYoz2Ww/uTqAxYZLcrhxkuXabIMtdS5sE/l32Cay3ebj+L7ZPnJDI7bNXMLDnk3Jkokb3kc2430HUlpA6FX1oz/TlK30CT2jiQzHW3ux0Yc/hqI/6edVT0VQXHxPcTFJ3XyF/8J3mxLfV2IFRKKQUrkJiUQikaQzpIBIJBKJJFFw5yDuRSxJIOT2OqWEi21NQoqweETYPiuXY8uXfd95wMAIoxEfz5mNfTevo0yOXNjZtx+cbGPv+GQ3ygOV8+TFwW8HqiEJIyWLsMbu2oHRtJjMZnxTvSaCPmqBdgvmYuvlS8jnnAnn/jcULebMwp7r11Awc2YcHTAYmQN8YGNVmflzm/Zw/Wc9noaHI9QzupNtUvCuRVj3Q0PR6PfpuPr0KSrlzoOdX/WDrU6Hl3q9SBuLunRTj3w7Gy5cQM6MGVAtb/KN5ByTlPi+KB39TH++ULYkCYXSpzaDXBK+pLR4JBSDyYSXkZEwmt99ZAkHLzdsuXQBHxUviSO3byCDp6u653X0bEjVZoepGZ5casS6tZjYqjV+qFtfiMm/d24jnO49jJbzd++I4zZeOC+eh40uE05xmitDRrQqWVoshTJnwQt6Zo7r1EbuID88CQvDtWEjsJ9EsSZPq0tkIJFPyAyN5+jYlrNmpMu5H+hbHhjz25ZL/Jf0mCbSLQnxQOYfP4peSxdjd79vUaeg0goklIxcRi8y/iQumZwz4/nzZzCPnYAPfv0ZR65cph8wQWfnAIN/kDieufPiBfKNDsA3H9bCr2074Obz58hgZ4usDo5oMus3bD13VlzPiYxqqLcvvli5DCWzZce0/fvwXB+Jl2RcbUlrQ30D1Su+mZTyQCIMBjh4jCQLokP2TJng26QZBtSsheZ//I5Dt2/hSUgILgwdgZLjglA+f0GEREbg/P+Gwd7bHfmzZCFPLCeM9NzLuvfEpkuX4L5xPVqUKo1f9+1BtowZRQdaI8Xt2wZlfBPv6oEU/3EMLj9+DB3dQ/vyFbCka3cMX/c3JtA98jvrU7Ua7O3s8QuJJ10Q0Gmx49vvsJbe6eitm8W9/69+Q0zYthmwdwBehuKJ/2hkcaB14vNlSzDnwD6Yx/wIjdsIZHFywu5vBqD8+DFwsLMTYpuP0sKtEa5if9GcuXCFhLlxmbLCM34bqT2TJpF1IP8ppuzfKwYBfO4XjA5kUGBjAz0ZkiM3rqM5bQ9s2BhGmDFp7271DLIzqp1yJkPDsAjdDwkVOfKt5JUs++wLPCVxeElisfTkCXxVrTrc6TqPwl7iRUQkyufLh0ntU990C/b07Kbg8RjXuh0ZWC0GrvkLP+7ZJfax91Yudx60mjsLTk4ZKI6UzqkWOFd/6v49nKRFbzSibM6cuDh0OK48eQL293JkyIARzVu+k3gkBZdIAHf1648GxYpjxamTQvx+/FgZi65a/gKY+WkXTGrdFj917ITaJUtRerAV756HA4NOh+0kBqNbtMSFke5igMl/h7lEiQejJcHhNCSgv1pKWxr2U2j95PfD8GunLrj97KkypS+df+fFc9QpURJjW7QSp0jSPlJA0jnLTp7E5H17MXHPbjQpVoJ9dgxZt5aMPQ/pBNiysSCRKJMjB7pWqASPxk3Rko2JSn4e2oU+/nG7d4rrVJ4yCWXGBSt1ICYzNl68iP03b4hjud6gfmGlL81uMlxLu/VAN7rm18uX4jEZ3dTE9IMHoHX5ARnt7fBnj94iR87CwfDfwbXr4CLl3rtXrEQi8WoxINcDeDRsglGNm+HEvXuifoH5qXUb/NqhI8Y0b4Ux27dizpEjIvx9oRkxFJ0XzMOaXp/Dloy60cpnCad3yl6YnacrgnZsx/xOXUUcRGX6ab0evUtb8tAsmYinEeHs+Yh1RqxS+gnYvk0cb80GThc3KF3QQXz+lm8HYFufr5GZBKj65InqUZK0jhSQ9Ap/0GQgJuzYhsF/rsCQlctQI39+/NruEzwk76Bd2XJkYZRDf6Uc6OS9e9Dg159Frrp0jpzKDpU7bl7Ik9FZXMfGRofzw5U6kEU9euH3wwfRYtZv+ObD2qirdphivLduQqe5s+Hy1yq0K18R2Rwd1T2pg341aqIZxUH/VctR+5fJ+KhUaYyo14C00gATeVc9K1cFSPQ8SVDNXP+hV0Y+AK3vunQR39F5vMw+HD0I79/nz2EgP+/0X1CMvJLPqr3fsQfXfv0NnpJnmMF9pDDcN9T31q50OZwm0XfdtBHdq1TDnceP0GXJQrHvUUgIzJx21DofplT2HOS42qDxL1Neqd/ybdpMCMSUA3tRMFNmmAzR+xaeOIpZ5PEObdBIFKF9/ecq1PppAtafPYMx5PVI0geyjDEp8PbOAlNkP/LVO1KMlqFsHH1NppfQaK/SB7aLLNAYBIy7pB6daCj3904dCa88fYJiQf6oQx7GITIgJjIU+njWTaQU9IyyI6EKxUWa60h4/N5dVCaheOrpI0TrXUh0Hcjo0c548YTnlmDXi1xo68tQtOmNYdCY50MPFwQHP1J3SBKBFJB3wcO1A8XgMjHYlvHVcvJX4O+Ai4r0hkkICP5eDU0w7yogzMFbN7GJctDZHJ3wDeXCUxtSQKJJiwLCTYdnHDogWrZxPdO7kGAB8fAoCRj3w0aX9bXvkaNLXM3qkvxNGo0vodPWh0/g+y1vTKNIAUkM3t6ZyOPguSGcRMLkhRJs5owZUSNffuTK6IznEeGiOOjqw4fRAsLwR6XXt4d/8F9KQPxJCgFJ7UgBiSYtCkhSkiAB8XDZSRm5epQwlG2DAWXz5kWPSlXQuGgx5HfOhLuhIdhx9QoWnzyBI9evRTcA4G/TZDwFv+AKSoAkvkgBSSjuI+rA3mG3KCOmb5hbpfzZ6zM0KFxUPeB1uOlrp0Xzsf/aleipUM2mGZRgWRDijRSQaKSASAFRMGvg5R5CEeLEWxqTEbM6dcHnVT4Qe9/EX+fOoNP8udEjUmpgxJOQDJg8OXFjm/8HkQKSELjIyka3UrjHJCBrv+yLj0uVVne+HW7+yX0qwqNbrOyCX1B9dT1V4uXl9bevr6+cUOo/jqen51E/P7/UN6GUj6eZvQ0SELQuUxZrevJMvAmj/5o/8eu+vYonwl6JSWsLHx+11YTkTajlKpK3MmJEAdjarLThjB8JwLNR/gkSDyaroyPC6LzSOXKIPgKUwaqn8XJJ2vEvkpiElCJI0i/kCalrqQhPtydCPOh7nNymXaLEg/mlTXus5HM5YyfESB+i7pK8BSkg8SWD/Q1OXIaICET4BCCTvb3oTBezj8CbeK7O+nV28FDkcBQeN70BGy94u0R3vJBIJG/Hw3UZWfosvOrfvCW++5CnyokfDx49xrx588Q8QBY6lC2HRV17CE+GFnt4ukb3ppXEScoJyCiPK8LdDPQ1w8/bDBeXrOqeN+PpUgNBfm8v7/Vyu07LS7i7NFdDkg4v1z8sOZ3TQ0fATqdD9z9XIsMod9ER67sN65Tj4mD20X+hcR+BzL5eyDVutAi75+IOs3pNmLWnRKBEInk7Q4Zkg43uU16tXbAg3Bs0EsEMd1pctnw5QmLMhmrh0ZMn+GfDetFwcsWKFVFTXTNdK1ZCzypqKZ1WWwfu7sWVjXji4fYFfL3MCCIbx7Zu2LAM6p5ohgxxFDZwwICM4q+3R+xuU3xs3ptwd+kM/1HKNTxdZ8Hdda1YT2JSrnzC0/UyzMgK/6CsZOjNZDi3w2QcCgfHw9DrI2nfY9qXV0RqWHgY7GwdER7RCo4O6+gvaJsEwlfpqebtrYUpUg+Nhtvq2cIpUxaEvXhKiYrH2iiJ4OCL4rikQi1nbVqsODZ98ZXoqWzr7c7lO8p+nRZmb39lPRY0fKylzpP+ru79BdqUKo3tV6+g0e8zlOsYjfURMFoZSyMV4e3t/bePj4+sA/mPQ+ngKKWD1FEH4uFygr6ZCvxNmgPHqIH8aZmxZOlSMitGsd62bVsxG6k1d+/dw5bNm6OKZrkv1CcdO8LJqqOrxsOFBYTX7sEvUBlmID6M8jDTd7wRfkEt6B7/JZs2km4kA9mwFRTONmQL7j9uhQJ5IvEsNCMyZwhBpL43WeHuZN8+hoFu3GS6SOeXEdfiebvt7W0QbmgITWQW2Dn+qVzHuAM2xh6wy3CLfiOcXKlWsLXdSucawFMS6g0t4WC3XtjNDE7bEa63g9lUAGbjA3qmDIg0fYwsGS7hSUgWZLB/KqZqZVvqF6QWi8SflBUQIBvdZBaK3FBoNWfo4fNQBHO356dwcMgFfVhR6Oyv0AOWgcY4lfaVo6Un7dsMT5/oe3V3HQWdxhu+gRph3CMNg8mX8qPsx1oEBPdUj0oa3F0+p3udzYk1zDcQDvR+noWHI4v/KDWREZSbMXv7KesEF2052qrjAhGvCAjRs1p1zOvQUazz8Oc8HhXtvwL/4GIiMBVBRuO00Wgcq27+JyEjY4xPy7D0Chlbfn7SEO+E5ciTCzVDN7xefTFsDMNf15Kly17pDZ87T140aax4Jw95aPs5v8OeXuOGDp9iA4mIZawyISKffCKmxmZ+P3IIX61aIb5rPHrmEO9WWVyyEh7ph4AgL7iPbEIZwi1k9yhzbJ5Ods0NZDqEHWMvJUpADJ8jNGwpnBx6QWt2hc6mKEb5a8S1btyxQ67sZ8mM3Karf0APORdhkUORJWMInobkhrPjPZgj8sNn7G14u1aC0cyDznmRYdpMMbKWMrYT4ROggQcXx5nzQ4dmsLG/gMiI2XQtyoxrHOjaNWnfY9jZ5yQhaUD2ead4lniS0gKSi15XT2htVpGKjoatTVNKCBlR6VIFHC1ZAxcuHESFMgZEGNtBZx5PKZeyGOZBsLPb9IqAeLj2IG9jvohoTkwmfVsYNfNpz1ryYnooByURnq5X6d/C2R2d8NDVQwkjNF5u6hpQMHsOXP/fUOE+2/l6wSiG9jZjw1ffonmxYig7ZRLO3r+nHEzHzO3SHb3IXWZ4GPERG9fzDP306n1T7n1I4o2Xl9dZX1/fMuqm5H3i4dqNrNZCFhC9f7CYm4XFY/GSpZTBjm44lTFrNrRt2QJnHz5AA/LyHzx7pggCkcHWDtf69cf6TZuiGgewiHQkT4TnK2c0rsOVb9Ks8YJ/YHTu8E14uZFB5+bEBrJf9ltgQjBdoDe5ROfJPgVRbn8jPEa9KiAGYxcy9EtISH6lTPAzaHUj4aPaNb2ZPD7jLrKDf9Ezcx+XazDrvCh3uhWhEbno7326ri30+ty0fpPCipNI/Ut3v5eeaANsbH8UNtIiIP7BReDtruRk9eYCdOxEMlpNyGZmh9uIWihc/DC++SZageNBytWBkJ7SQhGsmUARyj2yXejhatDD3saJ4tegMZTG0qVGiiy6K/I6TGYTNLY1obXbTsp4kSJhg3ol0AMvoKzGKHi63KXI84JP8Br6AR425L56RNJhZyuKzb6vXUdsWnBv0kw05eUJ9Fk8GK+tm8nDNCoJVWeDtovmivCNn31J6YBbdyjvziIejKj849Fe+TxX19xqsCQVIVuipSrEx8ZFTnGKR7bsqF6vDsbv3Y2yE8fjQUiI8k2q31+oPhIFpv2Mls2aCeFgWEhWrFwZVSdSiDKFCqb+6srb8Q3kEpV/yMjPImGYCF9/V9x9UJRSkBk25p8R/rISBg2yJ3t2B/noh/X012TSkxi6kyVuRYedI7umTESj198hmziQbvoi/AJ7ki1k7y8SGtMMhIdVgZ1eJ67DBAbeQkTETthqVkGj/ZONLXQOM+geLpPdnEdH3KLlOh9Kv+dJywVxjm9gZ5hN+8iO3qZMfcOEigeTur4MrttwsDGSOpdGcPB5NfT94uNBOQEDDnw7EDXyFxBB2ccGkWj8IObFmLh3D4as/Qv9a9fF2afPsPXcaXGMgBP4KH/0W/MXfm7VBrOPH0OfypXxvw3rMaVVdLWCyO2QENFX0Al+o5erwZJUgre391kfHx/pgaQGPF2f07/OzUuUxAbKmC2OUWyVMWt2lP+wBuYdO0oCsgvPuaUVCUfNQoUxscXHqEPCYfFE7MnDuPF1f/yzZUtUJiFz1qz4uGVLDF67GpN5+gPGL0jmIOJARsyb6NxZh/KlyVfW47GHt5hEyXf7Vnj/sx5GvyDUnDENhy1DmWfPjm+qVIP35n/ENsO5pFltO6DrkoUigU5u3Q59q1WHg783/Jo1h0e9BuI4jcsPQkDKQju7i9Zmqwh8B8xmc4Svr+9idVPyjkgBSRooHtn1TnRFfCbKgQ8z6xeyIAR+1AJF79yjPBe3o1HIkCUbKtephSI8E6O3H7IG+IhM3LiWHyN49048fPwYz739kcnPK0pEahcoiJXtPsGmzZvh5OyMT9q1E+F/nj2DDgvmKh0Lvf2knYwDGTFvYskSHU4fFwLyyN1bDEneYv5cbDx9Epv7DkDT33+hGFRLAcmFDvcJgsMod5FoyU3E3G69MWrLJlx6qNZ/MGoRVwFys298P0wEWQQEJnyHgCCeo/md8PLymksC0lvdlLwjUkCSBkqXOyldvtvIC1x/QN/j7I6d4XTxEgy0zrDnUbnOhygcHEAflAYvvHzhPEppKbmn/zy9WvYAAP/0SURBVCDUmc7fKpk7+k6fe/khk68nfYc2qEUCsrdff7wICYVzxuhWt7uuXUX9mdNl3eRbSP46kFGeaxHgoxQ+xoXb8OoIjme7Z2/vPPChRJQSdOliFBJLCY/n0Ga0vE0C0HTWNApXok+n0+KmqzdmHz2El6P80aFqdWz56hs4aMw4+M23aFS8BB2l3rKa83kUHt3+XCRssUAp03xHyANRfkQiSV28+3erehw8u2HnTp1gQwbemTJj5WvVQOEgfzGFLn+kBcaPweURbjj5/XDUmfGr8n0xJBrsgTwnDyVv5sxCPBhr8WAeWToZqvUmScYoj3AhgoFkE7mi/G14jmgBD9f4Dznv4fIAnq4pNjySGqvJiKfrajKabWDWOcLRNgyhoRcot10SYWG16WVWh73dZERE6GFrYwuj1hZOtno8fsHtk5/Q3U1GZGQOSiU9RE4gLKQ57B2WIEKfBU5OeoSHzaZrdIOjgzOePOuETM7L4OKhNIHTGz6Db4BSi/0u+NHLjtTDp0kzeDVqgo/mz8EmngfcAiWwPd8MwMfz/qDb1aBzhYpYePI4PsiTDxXy5MWUHVtx3cUDRSaMFe3TLTg4OSLMxVOZp5xzQ/T49E9u+Pi8c0MAT0/PBX5+fknbGu0/jPRAkgbyQHaQB6KU2yYWD9cX9JllbF2qDNb0iu6D57blHzQuXBSD1/+NxR27oPLkH6Mya1HiYY3JiPBRAXEOOT903VpM4Kmd+VzuLpBUcBcGrgzX2ZeExvgAEWEVkTXbCXKBbkOnPQSD6SLZxKFCuPQGpa2/k8MKuHpp4OlyE3b2+YWImkOzw2BXhWzpZlHiERF5HpkyTqHr/ISMGYEs1+xwJxf9DsWBwfAMPgGi135Sk/weiIXHj8kQRwChEXVIFPSw0fWG2TSBxOM3mLSNhJaVL2+miACyZTPRMRQpehPdYh0YjA/xMmwWtI7bEW6qI8TE1dMOJpOGItoZw900CBy9nF1buLnVUl56EogHE6HnZrxR84Sv695LtNiIypmYTCiZLQeehoTgyctQTD+wDy9evsS2yxcxZfcOUYYauHM7cmZ0Vo7n8wx6/Namg9icsn8fPSK9ZH7RSSAeEkn6xiwa12y/yr0Cogls8hG6L12Es7fIxtrocJxbRnILq9jEg79B+uYcvN3xkkxRbKw6qzaGMRmTfsIprTYL7DQPhOEPGn+SbCCHzsCogPZCPAzhRcnueJNJXAGtKZQzsPAYURYabX6yof/SA0TC7LiSzt9ItvFnlD5tg3B9Q4xwnww7so0hIfVwPWc+YVMiI3fAaErQqN8JIeUEREAv88aNJ/QC9bSY6eVyi4pC0JhLUKQAp06xIADPHjchgeE3r4VZ3xwGc1Panw8a/TlSU0s2XkkZBgMrukJEJHk75vX0QpKwBZeJ3APSvxcvEG4wiKaDxlH+mNulB8rlyo3KBQri7AOy+7ElVDVs9+1bGFGvIarlL4jRbdpD7z8aPclTYTw3qa2T9fp3nrFQIkn3GE3j+U8IZdIsc7UzesqVPwoPx+avv0VZ8vZH/LMeK7n5vNpM15oyufPAhYc/oW85g0903y5rrty35OXMST99gsn0FO6jNNF1K/THbIxu9KLXlSXLV4TWuJxbsdE6TZio0PcLrgazTWk4mjqQfYmkSCiKUwUyw1E3QBzHGOgcozEEES9L0fog2NsuJjc6wb3M40MKCIj5JRn5cPIqyAOJVBpra8AD1RhgNtQiwahDrtzHpLJGMYRypOEgRVYApYhzdAy5IbYNSRR20kkVodc0E817IyPvkyt4F2YSILM5etAbI74i1c1Ma98pAUmA/+h54sXR0vyP39VA7stREae++x+O9v8OoVbNCGOD25oP/fBDHP6mP0Z8WEuIEMMzA+r5IxBCY5aV3hLJ2wgas8DyPfps3awGkpWg3DY3mef5+blFZIFMWfAJrQe2+PgVEXG0tRWdeledPQOvpuS1VHt93pCFJ46J64scvM6Rp8ZNSsheiYxzNJERRui0SsY4IrwatOY5tFYPGtv8MGoUw+8z+irZvZ/h4RoJY8RShNs/Q6QpP9mNkjDa3yJTrjxkhH4TbMxbyE4+pptfRrbzXwqbRbbVqtI16Ygl25xGcR/ZiHIUa+mlO4nel0mJp+sM+rcvJ8QTg4egAnke1vCbyz0mEA95ALeYngidc3DAIFTPR+86BhoPV3rvdLxGEwHfwHebQNoKWQeStMg6kKQhSepAGA+XU/TNlKOM6StjYTHslYz8ZwPG7diG8a3bYsqBfVjVtQcqT5kkvs05nbpiyLq1eBTyAse/+x4V87w+1JXO0xUm/o7N5sfwD86uBr8fRvubERpmgG8AV5KmOlK4CCsZCRi9DX5BGZJcPBi/oK+59Qa7vBUnjhdFWdZwJD4Y4YbDAwejT/WaqF+mPD77oAamtu8Is39wrOKRI8hPiIeWK88jTeXUYIlE8jaMmkbCOyAv4eO5s9VABR7fakTd+ljUvRdcSEi4KIrHmpva7hNSFyM+W7qI1tvj7y+/ilU8Bq75UxEPUUpgih7m930x0kOTWsWDST8CktxEGPJYXGfHUZ54ZDUMtIVqefJiZrsO2NGjJ/5o/wn6f1Bd3fMqxX4ciyfh4dBQIjUZjK7kbr5aIyiRSOImKOgBicFqXl13/hx+PbhfBFvImSEDOpUtR3k+G9x28UB18j4G/LkcF4a5cJ0pdl27hlbFS6pHR7P+wnlM5ZkJGZPpBPzHnFA2JHEhBSS+BAXdQ4TxY43wRDTI4T8Ky0+fVHfGj/uhIbDzdsOVp0+Eq202GjbBLyBY3S2RSOKLb1A7cCMc8hb6r1qBJSdftfU6ypyFuXkhr7MzXJo2o29Wh5LjgmAOHoefWrVWj4pGiMrsmYrnodGY4RcUPWCdJE6kgCSEwMB1ZrPxA9GMmHI3nRbOh7OfNzZevKAeEDtXnjxBlamTkTvQD3puOMKJ1IQp8B/9kXKERCJJML6BmcW3qNOh6+IF+HJl7MPIBTVtjoCPWqBn9ZpqyKv4bNuM+jOmiuuI62lsM6q7JG8h6esL/gvwTGMZ7LnXuLNodsyL0YhM5DpXzJ0HmR0cxJwgFx89ws3HjxTB4IXhYjBDREv4jYkeXTiJkZXoSYusRE8akqwS3RpvbxuY9KH0Edrxpi19in999gValnz7LNF7b1xHs99n4KWlg69WS2fbZIGPz6utpCRxIj2QxDB+fCjlfjLBaGpB4hFuqRvhOc93X7+Gv8+fw7Yrl3Hz+TNFMDhnwwJiNgeKgdmSUTwkkv8U3PTfL9CePq7jXJylpyxxq7mzoXEfiYYkDr8fOYyLlInjOstLTx6LUXrFfg8XMcSJEA+uNIf5FnwCtFI8EoYUkHchIHgj/IMdYX7sTAlwEAkEj6T7kP6aYTJzQuRpLSdCYygoZgbzD3YX50kkkqTFL7gyzCYuowoTmTXKtO24egVfrVqOkhPGiVaPJX4ci97Ll4jKcnEMCwdP5WowtKTzlbkaJAlCFmGlQ2QRVtIii7CShmQpwooNN7e80Jko46btQELCE+2I/xVrR//wrG8m03roMBg+sgXkuyAFJB0Sl4CQY8TlxDKnlQAozsxTpkzZNGjQIB7hNMk6e6ZXNBpNnAY5xQREIpEkHhYQdfUVTCZTeTaIEklyoSa1WGEBUVcl6QRZByKRSCSSRCEFRCKRSCSJQtaBJBXe3g6AoTpMpjowmwtAY34IrfY4EL4DPhMeq0elCHHVgXARlkajSVj3eYkkAVD6itOmpGgdiLt7QWgN/SmP3BA8Yq0Z2ejuHkBjovSv2QA9ZiI4+Il6tCSRSAF5VzxdfqRo/B94XlseNtq6GFhpJqg0GTTot0Fr3xk+Pg/VvcnG+xCQJw/u4vTR/bCxtUHlDxvBwfHVKUItPLhzE+dOHoSdvSOq0nG29rJeOiaPXobCRqsTHVLTGu9dQNxdZ8FW94X4Dq2GcX8N/iZ5ngUzRsA/SMwxIkk4UkASi7vLONjbDROzIDJqb3R1Q/2rigcvDHcoNBhOQmdfmYTkDan73UhpATl5eDfu3rgMezJ4Bm4haTSg4cddYSOm6Y3mwd2bOLpvK4mLE0VbJIwGAypUq4u8hYqpR/x3iaA4a/bHLOy6dDEqvdjZ2mJx527oUDbtDNb83gTEw8Udtrb+PFiigMXDZETOzFlQIlt2ZLSzEwOYnn3wACEk0OJbtNyqDa1HRH6MwDHrlABJfJECkhi83J6SYPDEVWJ0zw8KFcYvbdujRv7XW8hyb/RRWzZh5oH9Sq90hnLpMOpLwieYrEXSk1ICoo+MxN7NfyIyMhwFi5ZG6Uo16Zs1YsuaBShWuhKKlamsHqmwZ/NfYn+95p9Q9Jmxf9sahDx7imy58qJanWbqUW/GQIbB1kdMEingWSFPDRysbr07LP0RlClw4DGRUgj+TXtfLzGr3itQHJ0ZNARlcuZUA1I/70VAPF15BlJleF36Hj8qXQYzO3REQRKPuDhy+za6LFmASyQoUWJiMi8kb+S170YSN2rWWBIveFrIUR5mIR70cVfKnQemwNE49O3AWMWDKZApM37r8KmY+GZk/YaKl6KnXJLG5gI8RnRSD0tz3L9zHdv/XgwDeRLV67UU4sFo6WO0sbEjD+P1WRojwl/C0Ukp2mI7U6txWxQrW1kUf21dswjhYdGzE78RKxvF83G9K0Z6l0tPnUSjWb9BO8oDc48fU/ekDME7t78iHjynRZ6MGek5tWlKPN4LXm4ccUI8imbJiki/IGz8vM8bxYOpli8fLn7/A26OdIcjCwiXIGjQncTomnqIJB5IAUkIZn2Ihj90Wsa3ao1jlPPVJMCJC/6oBa6PdBO5JC272DZ2S+HtUkLdnWY4un8rju/fjowkjo3bdEOW7Ik3cuyp1GrSlnLhJuzauAI3ryThdPbx5PSD++iyaD62X70iDImtLmU/i7+52MoC/f4Ld2/cGe4KvbevGiiJFS/3BxRfWo6zb2vWxOWhw8XUtgkhf6ZMeOnth6p58qohKAQPl43quuQtpNyX4upaiV7MDrF4ui0Uo2jGFw+PsvAeUUvdih2+nofLlmR7+V5u1yiharjoZcOXfTG0Tj11R8IoSEbXEBAMU2QkNCQiWhv7C3TvaULIIyMisG3tEjy8cxOFS5Ynw9+OMsk6HNy+DptXL8C/e6PnqH4bO9Ytw+a/FuDS2WPI4JwZTdr0QKYsOXD2+H4c2pmyY01qORMQd8lLsvOQy+RVeJIxJ7X4zDJ3viQWPF03w2zKweLBmblf2nRQd7wdEzkbm7ZsUbcUjgwYhKZF1bo4jeYjuLsMVTaSAA83T7JLu8TfhODp8oO6lnA8RvRAv37JXg6bcl+Ntztb3J2UxfoKRtMv0OnC4BOQBe4j69FdfAuzdicCgqaRuPwEjfkMZUk/pC97DEyagtBp11OufTvOXWqKpUsVX5+HVHeynUjH3YR/sA88XDfQcc1hMo2EX9CrEyW/Kx6unaDVLOXEOqJeA4xu3hLbb95E89m/wV5ngx1ffY0qMeZJt+ZxWBgq/zIFd0JewK1BE/g2aoRrT5+iyLhgsl5kJMw4Cv+gqurh70xy1IHcunYRp//dCxt63uoNWsI5c1YRzg1ZdqxfikYfdyVBmI+m7XqSyCxG7gJFUbbyq/MvcDFVpizZUK5qbRKKg6hauwl2bliG+i2iS/KuXTiFi6f/FUVhHzZqDaeMmdQ9CqIOxNdL5NSZCrlz48QApQ5kzrF/8YTimqmZvwBqFyyEU/fv4af9e3Hs3l1ktLNH36ofoFtFZa6gY3fvYBt5HXdDQhC8Y1uUiPSoVFmczxjp94bUqRvlaYpjd27Hgdu3RPFZ4yLF8EPdeshs1ZosTK/Hzwf2C0/GYDRhcK3aopJ86Ib14jcr0T2Pbd4Ku65fo3TwBH702/d4Pn2G7mHKx23Ec0aSpzu8Lo+gAhym35t3/BiO3L2NSIMRjiQydej5vq9VBzmcnMQxMXkWEY4fd+/G1quXEWkyimKdjqXLohs9n/WHb6b/Zh05gkWnTogRpYtny4bvanwo4i+hpEgdiKtrBdhpTrAStChREus/+1LdoXDi9GlULBd7wwNONUsWLxbp1s7ODp9++qmyQyVnkB8echri+koT5Y7etbGLp+teyhXUgsnwJWxsZ1EEzYS3X194uQ4ip7sq2T0fBARcIxuzADr4wggX6Oz6wKxfTcd+TAkhgGwE17nyiMOlyU58BnfXUdCai9NL3Ajf4LkUH7nFucBz2j+cxGo62devKfH+QdtfKDeSPMT5spMcFhCNZifMOlsYIzxhZ+uFCFMhssDXYdTkprBbdDfD6ZY86GjOeo2BrU0QjOE1ALuD9Mb/gtbuk6gX6utlhkHfl16CFwnHHdp/lSK6K+VKvoUvCVFS4u1upusjEyW4Zx6jRJDGy038FZChMHv7qxuvkyHABy/pwxTQdc58PwxlcuQUk/tP3r+PHp/CHfRZ4DL6mXLQu5HUAnLr6gWcObpPiEbNhh+LXLI1x/Zvw7MnD5Ezb0ESjQ+xb8tqhLx4hg/qNUfW7LnEMedIMG5cOYeCxcqgdMXq2L9tLSLCw1CsTCUUKPLq3A1hoS+wb+sapcK9xaewd3BU97xZQKpOm4qjZGiZIlmywone12ky2FGt4Bg6r0q+/Pj324H45dABDFj9p7ojdkplz4Fzg4eI9f5r/sSvPOVpzGISuqegFi3hUq+h2LwfGorcowOEGPDvDSUR+HEX5Z0sFTZ0/OnBQ+G1dTOWkdGOi/xk8M9+9z/koGtxxb64XkwojsaR4AyL4RH3Wr4U8/89/Pq90v1UzZsfR/oPFJsssBWn/kSfDdcBWF2f7rFYDvIIvxuSoCK9FBEQT7fn9CBiLh6zX5AaqLB5xy7cv3kdtvTuO3V6vYrxyNGjOHfmjLpFloWE/9OOn6hb9Nh0TZ37SEVANJp/4BvYXN2VONhO6fVrKFPbFp0760QG2NN1ESnZx3T/XeBovw56Mv9aUniDYQ+dUYc+sOUwGyOgs+kBo2EYzJrWlHNrQus/0/o2spPBZDTqw8HmNu4+dEbenC8QHskfQUuynLfpug/pvbvQBzQefsGJ92LiQfxTRlJRvjx/+XlFYtUZ63F9AInHbxQpK+iNZRPZIRN2wwBSa7o9n7GH2EBTpMyIEg9vb2XGMI3dn3T035TYq9Kb/118LEktHp4uH3BC5WXPNwNE0LPwcPGBxZeXkZHqGkHG7JfDR8TqBHK9jZEkLFyvEqKZLwJTIedPHkbGTFnwYeM2r4kHw/0+GrTsJMSD4ToNxwwZ8e+efyjaTEJcrl8+izzklbB4MOxd8DkxxYNxzOCMRm26sTHC5bNH1dCEcZVy9qfJOL4iHgxd8+id2/jzLDm5QoMUIXod5Z3/RMaZcdm0Eb9ySzqLQeb3b0kD9BuuGzcIDygKixml3/txz65o8SDyUQ6/bM6cIqmrN/Eqanr7jDwFbn5qrxizqPBXzqH7+YEyIvfIM7JQZ+Y0zD9O8RYlHlbn0XUyOVBmluB0XGEKOfF8Ocv1rZ7p8uPHKD4plXWRcHPLT3EpxGNVj95qoMKWXXtw/9YN8SzciGPt2rXqHoU1F87jWZbMKJg/vxrCxbLhWLGCTI8KN2D4ojrlWRkbm3efMTQykiO0oFgvU+IYiccfdO91KLKPICB4vUh+4eHOIv615t5kx26T4edOj+xF8DD1P9IRWhKPB7T+HUwaLu8sRMfuouOATJmUlxkQNJmW1iRUX1Mm/Vdx7tlLpITJS8oKCCfQc6cM5Dt+TVmqn6CxX0zrvCc3nDJ0IdHYTAdpYaNtQ5p8hFLBS3EeCwk0k/gfse3jEwKD8R5M+n/p6/qWzhlOp9m/ZiySArOGVJ9yJfSCy+dUctNRH7SKPXm6FnqsWAaNpysKTRxHuWVOHYCTvfKOBXSt3BmjO9l1q6KWXNnavj5R8ztAOb2ytFS1Xnbu3JmoIckNBr0QhISQPVc+skUmsYSFKsatQFGlpWV84CIjG1tbRFg8t0RgQx/RF1Wr4ceWHyO3s7MaqjCXDGzX8hVwoN8ALOvaXUmbKj5Nmonwvf36iyISLkoabVXExdc0+QXiueeo6M5+tO/LVSuV9ZjQtesUKoQJLVujeYkSmN66rQj2atgY2/p8jcJZyV5YoOts/6ofNn7RB+4NGomg+Z92hnejprgydDgiR/nh7ghXlFPTooDOmXdCaTm27NRJ7L0W3ZCI0+363l8g3NsPz9298UfHTohQ+0p8NGcWnat8M5ym7490Fzl66/q9GyTEy0+dUrfezuDBgyvETHeWhXa/+hISg435Z4t4t7fqH7N55x7cuxH93Pw2P2rVSqyP37sbWi83tKXnbTJzOn55eB+FrESE09jy5dHT4c7q2Fk0dCH7A3iMfLciILO5Kdm4yvDzNtPf8hTwK0X6YDjYN4SX21noDaEYPfqZaru09JcXDbmEXGzFHSOXCKun0Skfgs7EJQtkcMzh4t3Z25tJpJ7TtW5glIeB/h4l4Xsm0mrpEuT2Ji/JYHHjwCdgN719WxIJW3j6aOEf9D/hUXiM0kBnXxeunhoEBW0XxxpNK6GzK0zuo2Jp+XidXWlai/7KfQPyQGtbFF5+WlLmn8gAr4XenPSVRjY6ka3uXaWa2GQc6GMryh8wv2AyLlv6fCPCF9OHtpCLDejl3aDcW4nJE0T4tHYdo3N29LdP5SrKOuHXjDxk9YMgzyrJuh4/efLkqtFovGa95MuXj6fhTTB5CxbDw3u3cOt6/LqtcMX4zSvn6LzilBGyIc+jiGi+e3jnRjx/+kg96s1wSy/uZ1Kw6NunJo0LvZcvZnX4FENq18WZgf+LfgcE10Fld3ISza/L5LAyxkShzJlFeK0CSsbx14MHxDtluG6Gr0kBok5lziedlHRAcAfKndeuinVrPi5VBru/+gbf166DDb2/RGvaZrgZeMMiReFkF51s+VcaFC6Cj4qVQAYlc4U2dPyoxk2QK0MGnH/4ECfv38fwumTkLaJH93aWwphBf1OuW71X3s+tuVqUKAV7um9nysh8Vrkq9n79LX1IZhxUi/v4OH6OHHR9vuL4Fq2EeAvoWuP30acbT44dO/ZaurMsZp69810xm0VGq3np6LzQpu07cP+mlXjQQ3Tr2g0n790VMxOyhyZiiuOFlgVHj2DivTsoVMDKE6G0tvLPv9QtythbMkwazTBlJZEEjN5G9kuj2j0N2aq9ZPtWwYPWNbYVyI4pP8S2yyf4Etm0gqhQpRn8Rx9DmQo2OH+xOypWbQaNTVFxnF9wb2gp4fkHl4dJyy/pKXkdmemcIihXyZ5sZhWyq09x/LQNKlVVKtCSETWlpSI8XCdAY75AETVVDXm/+HhyGSbWffZl1DzLkw/sxzcfVMdRSoT5M2ZC5yUL8VOrNnDfuR0bT1tVMVBmwjzKHzefP8fKc+cwetcOTGzZCh/kyYuiWZVKaEbjNoI9EFoxNoXP6FebhySC5KhE37dtLUKePUHWHLnxQd03e/bb1i6Cc5bsrxzHrde4g2EWDq/fUg19HT3lBvds+RMGFo9iZVBKLfKyEN86EDYUHPcWuBLbwW9U1Hk1CxTA/q/7i/VTZHy5KEcYGGLWJ5/iC6sMQ4dFC/Dnmfjlwsd81BKfk4eSe0wAbSnXa1OqNFb3/Eysx0a5qT/hzL17Yp2L7UxW982sPHMavVcuRShX7qoeg0C9X6bvBzUwo10HaCluzFwkSrypk+WFRw9RahKPwhM/E2D24ed5O8leB8J1CpQ21pBX1ZridcuuveR5XKEdys9yOuvRowd6r1gmGh6c4WJMhuKkZtFiOMBNtTm3T8d1Ie9/UM48uHFLTTNEJso8tP74Y/RavgTzjx1VLugfnHIZ7TRG6osY/6AhqUY8uHktGxxaquRV2okvOnkCg1ctF8l13YULKBDsj73Xr+GLv1ahKHf+soa+pX+uXEZBOmbd+TO4PPh7dCK3u9jEcaL1TxScM+bfMWiLqyGpjlqNWqN42Sp4LDr9LUTYy+gy99eh3HmmaIFk2K5ouajP2gDG4M6Ny9i+bgmMJNg1GrZ6TTzeF88jYmSc1TQR23I3NCRJc2XcgqzjwnkIjYhk90cJ5PQSi502mk0wW3lZBcgYxsXVZ7G014jlecRidc33yvghjqLcn+6JW8lt27GDxIM9vlfFw8HHE8Hk2Z9RMxNNS5TEb526CC9kOQu5Gn9LSCA2GvUoQJkJhotbmzRTRkRoa/FwbGyS8nWmO5JHQDxd68LdZaFomiYWF291DxnlkUVoX3SBY8LRwH3kILHm4TqNfsuqOVSSowgIkUltpjnn5HGR+J6Gh2PUPxs4gYnwU3duwY17mls+Njrv04qV8euhg+KYdefOwt7LDTa+FBV0zLdrYmn9ozG92mY1lVG0VAXU+6gDPRuwe+NKXLt4Wt3z7hzduwWnjuyBU8bMaNSmOzKRp5JayGQ9qCGZkwWdu2Hup11iXXpVenX4lnflf+uii6TsyUu99P0PMPoF4fR3/xNh1uhInLmIzcIrmZQYFM3CPbWVtM1w0VZsz8PLnE5d1aPeM89N9uJ7pCUrvZNb16+rO5QnYfFw8h+FCPJQuPGBaLhAnseYj1qg7/KlOEgZPddNG7Cy1+dR3+mv+/ehfv36KFKsBDp36wZHtdgwb0a1uuZd6lU9XOdE2UBP17ibaSY17i5LyeYqrT+SmeQREJO5CGx03ei1nqHlAsyamyLcw82d1hvD3q6j2HZ39aVcvh39HUGRrIa59KbI9sLIkUojdM8RH8HLzRseI/sq225n6YMaB3f3RnTtmzCalMJfPt/T1YOup4xh4OHmJ+ZG9nT3Es3nEoOPj9Hy8d5Qc2wih0eJqur0adGJi3J+g+o1RKFMmTC5PT0GhdenXM+yjp3Q/4Pq0Fk+avprNCjNMW+EWg3bof4G8UD9m2rhFlKN23ZHluy5cOHUYezf/jeFRhuihBIe9hLb/l6Mh/dvo2jpiqjTrB1FX/Iky/jCfT0scAV6q+JWgwXQo3LP9V6Vq7yydCpfAV0rVETVvPneITZeJYQMoSUDw3AjjmLZsomWQlbBr1DQqrEAl+tzn5WYPKC0xwMMipY6Kn+eP4ueJH4xn+uj4sXRm/6mDrLwGEBiLZzeS9t27YTXwHHBdR7OAT7kGb8U39/QjeuwjLyN5b0+Q5cli6K+1fMPHmDEP+sVESFP98L3ShVH7Q9rwM4qPp5ZGm/EFdHxwszKW5/+3qDfd4e3+w9YskRH9mwk2bPoHICbywBh81xcFLfd27UMbY+KEgG2aR5urrRN16B17+H5hH3zcv+cziklRrNgG+nu0l0cb2fbiWxKOXFNbrWWjCTflyoiXtOLHqQ7dOYQesCTpCz96etqJPaZzRrKUnHPTDu6CzdKFywAq+nrIMus2Q877XESkcww6xbAZFgCnc0MirBBZKz5C9FSbj0PHTeAXsyndN4MOn+BECobKGP82+o86He3Q2P2QdkSi0VYwjGLhEfL7utK5ahITvQB33qijspOz+JLOZwHL56LsvlPy5aDe4PGGN+sBUZs3og28+fiCb3HmAmR3e2ov/wbQkRsyV1JG1Sv3wKlK32IF08eYcvqBQgNea7u4cwd6a66bg1XqJvNSvk8w/1Ldm1YLkSVm/UWjzH4YkohmtNa4bpxPSpPnSz67zT9Yya+qV5TfT8K/tu2IPeYQHy7epXoG1J+yiQ4+nhi1bno/gVJgchFW6WbI7duou2CuQgkUei0JNZZi/FTq9bR59A9u5KXXGD8aHy5ajmaz5klBm1sxq2viNYlohsoPAsLg46e4eN5f+CHDevQYu5sOPh5o8qvP6tHpALKlw8TXgV9LzyqbibKsLUjEenWvRs900zULFAQO74dCP9mLfH7wQPoRM/y6dw/cOnRqzMoXFBFxBw0Ns4h8w9TXAvU+qTEY85B/7AdJEU3bcTpEwb6QOyg0VUnm/iAbJcvPVMwNNpLsMUUuLrmhI3dGWhNs+mcP0XG2RSxla5Tnl5oRZj1D6G3zUUW0IOuMxC6yDDwaBZm8x766H6Fm5rRpmRKyfp7sodn1e1kIfkEhI2iyfg5PWRfRGIT/c1PEbKLwidYf4wICeHUbqOkeg2Lyxr4BW6AX1AWPHnykgTgBWxsj9OLNMNgLEDHbKHzw+AfRNkKgnuNmM2taNkH/8DZIiyYhId/Q2tuSb97izwiq3aSCURvEK7H5P17xeYPterwc4l1Ad32dzVqYdG/h8VQ5vmC/RGwbTNq/joFY7duIXc6ApPITc5u3QyWzqlGOVWG+yOIuOLcj79/0lqgZIZbSNVr+Sndvg32blqF8ycOieFMuO8Ht9yKCfcDefr4IS6dOYpDuzaKzokZM2dDk7Y9o3q2vw9y8gCPVoaa087xe3dF/51dV6+KZq/Lu1DmzlI8Sfu5s+C0QwdFCy32SPgdDt+wXtmfhHxavqK6RtDvrjl3Fu6bKO54FNlXUO6/XemyqF9EabAjoHNuPX+O2f8ewT+XLgqP6vid26JRwRrKoXOPdgucmVl34TzG79mFjRcviOe+S543j6SQKujShT48+q7pmVarYu1MHhd7ZFu+6IvKefOiwbSpaF6iOL7kvhxcZ6QWMb8CPSeLSEluRBAHyyyNYUzmeI7wGQcanKf7zULG4SaCgo6LnJVG24Nuoizdxw2yc14UdpHSzzza0QE6fCSaD5u0q+iV7qewmmThjsJGx41iuFWKTnxg/Fz+QTWhdagg0q5f0D/wD86MwNG/8c9SRtud/v2D0mySteyMjeQRENGUhD42G5u9ZBi3w1azBzrtQgr/lB52lXqMmRMCnB25vMCeAihiTGNga9tZeCJBfmZkz14TtnZFYTD9RtfRiOvqNPfprxM8XHuI87UkPlp4ws6uIbl4OyjyTaJHN++zEeeQt8IbiURjFtm1ozduiM1mxYrj0jBXFOdmvPQR8nNyb17xewyLASPujdbp74bLl1CuUCGRm8mZJStmde6KXZ/3EYcNWvuXcqzR+KZa6VSLg4MTGrXuiuy5C4imu08e3kORUhXhnOV1zS5V4QNkzpoL1y6cxHPy4EqWr4ZajVsn/PWwgHP6okVvVI06YbQKpw9WDbXAcay8r5jn5c6YEe3LVVD28cfIC63r6P0NqVtP9CfpWK48dn/dHxnsKKlaHyeONaMA5Ya5vwYjvEq+fiy/FRtGzuWqx1paUFngPipcLPbKb9J6J7rfStywQz2PW5JZ2NHna4zgIVA4Xi3nqOfZkhc4qkkz2NFf5rmbl2g2/Mpx6rH83K4NGyNLHLn094LeIIoCJu19tWkx10lO2LIZns2ao/GsmXj48iXK5cuvPEsM6tM3zKMdXyTPpPRPSlP7mJyytMwymxWDnBhEuta8hFlXhSKzADzdh8JgeEyRy/aOi5bIj3D9hZJmJQpfTjbOiURhgdI3znwBdra1YdQshKPDF/Q+uHWmo7imycR2jTaJs1U2Cjvj4bJM9DXxcPETIqU0uGDbx3+TjeS5OvdniIyMLoy1szPCx+excM/s7J6Q15EN48ffF8dxERZ7IE5Oeowc+UKMcWVn50TLI9FPRKnToC//qQ0iHDViGsphw3IhT55QPHrkQC/YIDrijB/viIcPM5LKK1kzPub69UcoXjwL7O3595+K8IQyZIgjMmd4ycY/oOlHcKMPKibbr1xBo9+nqwnmdSqSa328n9Jk1BruCZzFz1stizZz67OJyp53I6UnlLLAhjM+YqAcx2uJS36hXDegwr9nGXzwJeXchPEm+F9RBGQF1ylYfpFzrda5b+bWi+fYSR6HnY0OdQsWFsISGzz44d4b1/E8IhKF1T4jonOpCt9DaKQ+KjnwoIjW+2PytvtmHpLHs/nKJXGdFsVL0b3bkG6ZxbhbAvqxDDGehzlJmRv2phxtbFG3UGHRlyQ2eKysQzdv4urTpySStmIcrFwJ7DzK0PuI86UmSTNey7h05B098/JFJqtOuhwfWYP98TwkBOu/7IvB69agXI6cWHX6VPS3yYJL69M6dIQbeXLPwsOgjzEM0boL5/DxnNnqd2mTXdiuxODtzcVXBmF72PaxQQ8KugcXl+zITH6Fqzqlrvf/siDSyZb2cVmbWdTZFiqUHRkzPqdzw+k6nHjYDj4m25mDwvmvYkMZbi0aGZmdbGYYHR8ibF/GjJwh5XDHKJuYDCTuC/6v4el6jv4txa4ll5vG5Ozjxyg7frSa4GJACXZgvYaY0lLpFWtN/jFBuBMaAjPPiObll2Tv4n0JiESS7ALC+HLfLANq5MuHA99+pwYqbLh0ETyuV6vZv6F47tz4vX1HHLh5A8M3rBPf4uVhI1FsbJAQkavDXVA4y+tFp/ajPEhQ2WvUhMEvMPaRKiWC5CnCSm+8jKwmyhwph5eJO6PFoEy2bHjq7YsWpcrAlos4KCfEPXlzZ86CXd8MjFU8vvlrFW6HvOAPDogwvPoVSCSSuDEYxvGfg+Qx7SdxsKZF8RK4/uwpyucviEp58qLhtKloW7osimdnZwAoNi4YZ4eNQMm8eWMVD79tWxTxEDpoaqqESuJCCkh8GD8+lFzBwZyoQsl1/uCXKeqOaDKTcKzv9RkiPbzFeEJ6Tx/cpYRat6AyHIY1Uw7sxYzDSoMr8grOIyAoFTV1kUhSOb5Bw4W3r9Wi1tSfXinSZPpVr4G9X/XFysOHMLtrD9T67VcYzCaM5hZq9A0PXvsXzn/3vXp0NFws6bXJMp2Q+ZoYdkTyRqSAxJeA0ZPJ2q/mPgpH7t4hT4SEQt2VELhX8aDVfyll3hqNEX5BPMbXf4p79+5FlflbExoainAe6TiZuWU1dEVi4fu/e/euuvUqV6++Ph5WQkmpuEizhBtyiFIBG1s4+3ojJMagm872DjCNHo/PK1eBPX2z1x4/xs/79+LggEFY3/vV+UOYY/Qu63DGkCukWZx8g4qouyRvQApIQvAPbmcw6kUrshd6PbSuw0VFXHzYeOkibD1dxbhGwj3WaELhGxh3zWoqZsOGDVi8+M1da+bOnauuvc7p06eFAd61a5caonD58mX2yNStaObPn4/79++L82Ia1ZkzZ4q/W2LMMPcmjhxRhtNneBRWA3mVb3uemPB9njgR+1weO3e+fRDUBQsW4MGDB0IoYuPOnTt4+jRx7T4scHydOnUKhw4dUkPi5tmzZ0kirClGcPAjGMKbsLE3azVw9vHEjhjCbamMuTvCTbS6ukXPWD0f9yZ4tZqGx6irwgOfqsXUMOveX5vyNEYstb6SN7Jj12LUq30XtnZtWAh2XbsKn382YM7xowglUeGRerk1CJfD/nX2DIat/xtfLlsiZpMzccLlHI7JtI88j2Qb96phw4af7tix47XhYry9vXPRx6NMavIOHD9+XHTiKlasGBYtWoSKFStizpw5Yt+TJ0/oO7TBpUuXkCNHDqxbt04YfTZOYWFhOHr0qPiAixQpgsOHD9P3aivOofsV1+NzFi5ciJCQEBRUi/+uXLmCa9euIVeuXMiWLRv2798vDGPu3Llx/vx55M2bVxjz0qVLY+PGjcJwFi5cWFyHe2M/ptznhQsXxDXZO2CjXaqU0omOw/laXbp0wc2bN4XxP3bsGMqXLy+e7cWLF+K+//77b/F727ZtE4Y9c+bM4pkePXokrsf3//LlS+GVsNjxvfN1Wdj4WQ8cOICDBw+inDpTHt8jz1mRL18+LF26VKxnJCPHgsb3yfFrMf4VKlQQf/fu3SvOZ7Hj3+B7+PPPP3H79m1x/Jo1a4Sw8f1kzZpV3Dc/S61atcQxHId8/xkyZMDu3bvF/XL88Do/G69v375dNCt2cHAQccnn8LNEjabwFnwIdfU1KF1+SddXejEmBTv2XEX9utsowYkh12cfOYQFJ46je6XKUS3zLPxQtz68Gr9apcGzQ5acOB5/nz8X7XmEG3LB3z9xra7+g0gPJDEEjJmGh0+5CfFxcAsqMphXyAhyB6+av/6MQuOCUWnKJPT7ayW283hEorxW5HrCoI+oSp5MbXGdNAgbYzZcbITYwLEAMGxg2LhxmMWLYMPO6x988IEwtJzLZaNmgc/hXDgvbLwsgsFCYJ0bZoNWvXp1cS5f78aNG+J3eUpS3mZh4WtdvHgRNWvWRI0aNcT5jo6OqFq1qjD4Dx8+FIY1Zo6fz2cxYSFiYeNn4Pvg41mEateuLUQnZ86cOHnypDj++vXrwmBzcSYbWDb4JUqUEAJUrVo1cR2+H76HMmXKiGP4XosXj84zsAdWt25dcY9s4FlQ2Gjnz59f/CY/c5UqVYRh5+vztfmZ2Vvi5y1btiyeP38u7oHjhYWXYSFiAWcKFSqEjh07YtWqVULQOY75PP7tBg0aiOtzZoDfC98f3zPHD4sn/w6/Y75ubMWNqQa/oO0wabnjsGgbzqMM5wzwgT15JNxQZRN5/tzsWk/xeZ/i8c8zZ/DJwnnQerqiys8/KcPF8KdpxkOM8ucpJVL9cEKpCSkgiWXy5AgSgsrIktMBGrMvpcB7US6wZeFtngkAWEyfdn5K7E4IHJe4KfZSCZwLbtq0KerVqyeKgkqWLIm//vpLGE3O7bIRYgPGhoePZYPLsKHkXDDDBomP530cHrNOhA2uvVX7ft7HxpDFia/P22z0+Pzs2bMLT4bX2fhv3rxZ5KjZoIsOegTvY+PMxUJ8rvVv8b7KlSsLD4HvyRLGAsHexLJly4RBZ2PLnhI/L3sKfAwbWRYrvl9+tkqVKmHlypXC0LOx5uPYcPN98TG8WLN69WohHBxPderUEUV4LLRs8Pk5Gf4dXudJj6wn17J+Djb+LFbsdfB9WM7dt2+f8EpYkFnELffAomM5l71D9nD4dzi+OJ7Zq+H3wpkFFi5LvKRafHyewzdQCxPcuU6EM3Xc4376oQP4aPZM5Az0g523O3IH+6PDgjlYdeY0zPxM7HWw8JjwCfyDuJ+GJIGk8pQhSQyyH8j7h8WUBYu9h9jm5k4quDiLjT17Myym7xtKX3HalCTrB/I2PIc3hVk3kZS8gthmseSFb40XVkqTaReM+gEIGp90Q0pLJOkBFhB19RVYQCjnKZEkG2pSixUWEHU1ZeGe3dybm3tsS5IUGaESiSR9s3QpD2XEQ4q83sRP8k5IAZFIJBJJopACIpFIJJJEIQUkqenXz1aMDMwzLUokkvcHj+zt7dISni4DlBn93L6Ax4iysi4k6ZCtsN4VHprZFhN5EGbY2dnDZHq1xQdvG00HYdIMQGDg27sEJwGyFZbkffHeW2F5DC8NjW4BbO2qgZtxW1pgWeDb42bOBp5b2hQMv9Fe6h5JIpBKnFhcB+WEp+s9OOgeUqrkKSvtwZ2S9JQurRcWEA1qwAYH4e1ugodrB/UKKY5Wqz3FH7gkYbi7ux9TVyVvQU1qKY/3sFzwdHsMnd1Z+uCqiW/PYFC/Q/ouLd+mJQyU7YPWUwwN7+EyVVxDkmCkgCQGD5fRsM/Mk7nkErkcSpQNihTF0u49cWO4K/R+QXjg5oUtffriq2rVYWPxRHgmMa1mJQnPu4+2J0kxLD27JakUj5HDoHG8R65GVv4eteRxfF+7Lm6OcIM5cAzMQeNgDqYlaCzMAaOx7rMvUSZnTlVMaNFo+sPLTY9p/UhUJAlBCkhC8XA9SAluhEU4Zn3SSSTS7X2+FtOMFsicWcxAl8PJCY2LFsdvHTpC7xOAM/8bqswYp7jThUlEjJg0Kbq7tUQiSTiermuh0Y6zfI8revSGkTJwE1q1Rv5MmdSDXqVlyVI4M2gIDAHBqFOosKWYywZ3c0fC20UZJE0SL6SAJARP173QoDqv5nd2FsLxRdUPxK63USZHToR4+oickfBGOO6fPJDjdUskicXDdR79+zGv5nR0FN/jJ2WVwSrjg06jxe6+32BN7y+ii7e0tucwfHj0dNySN5KyAuI/yhy1eLrFPo51bHi4ziEX86K6FTcBPnRdl9sYNCjpc/ZeLkH0by0deRcflyqNm8NdlfAEwjkjkWBJRDS8eLmT6y2RSBKEu+tX0Gp68uqH+QvgvqunCI4PPFp2qNWgnq3pe37o5aMICC8Z7J6ruxJGoC/ZH9fYRxv2cv2G7Nhkdevd8HY/glHuPM12NGMCzfD2zqZuxR8Plxvivj1cl6ghCSJlK71GeZjpBQVDZx8ErekZIvWt6BYawM7GVczOZDBMgZ3ddjKuS2AyKqPIeftphOBwDoGLjkb5K5OSe7s0g87uH+F+6vVb4ehwAuERg5GZ3NYfXJP2ubillYPNQ3aT8ztnIvFwEYlw2D/rkdnBEaMaNFIPjJvf/z2C/bdvIrDJR8hOuSW/7VswastmcR3CB35Br8+Vm0jiaoUlSRxeXl5HfX19q6ibkkSSZK2wuK6Ci5vI2Ge0tcUL8uytMdB3aqMOKBkbS5ctgz4iAi1atnxl/DCekbDOtKmUraZ8tUazF76BddRd8cPP20w26HfKljuRPStH1jUrzJobcEQHRGjuC1ulRVkYNfWgMU+jj/82IrOWg8PTZXR2TjqnCtm0bDBFPKb16RTWnWxldpgjetJ1ZtD5L2i7OEyRWwBzFloywaTdi4CgtiQEYXgWmgXZMoXDaFpK+z6h368Hrf0put55ul5uCvsa/qN/F/fKeHvngq3mHsJfVoCt/UlhaxPI+ynC4tEzGQ3s4GDnCoP+AYyGh3By/A6RES8pZ6ERky1xhHu59KSXchAG07ko8WBMmtUkHL8h3JCHRKcxrt3+QYyA++JFDfWIpMNWe9xSxsriwWQN9sfEXTvhs2kjcvEk/W+g9szp+GrlUkzfvw85AnwQQdfybNgEJbNlUxK6ra23eqhEInkbN7LvFp4CLU89Xs137di7F4sXLRLzpcSGmECMMqMaEgmeGO3h4+ipP2oXLISBtVTN0Gprw9U1cSP0mjW2dH4lsm/DYGtTB+5BDyhTHEmCsQAvDbcowzyDDupP1vce7J+epzO0lFmuCvDC6zYaMuwLYWOTCUb9Z7Q9FWbKVJsRPQ+vGfnJgPrTtdqIbXt7B2TLphEjgMN8hfb/TA+5DxrjcFrPQqLVHWbjdnGsBVNkWRGPLB4mbW54u4ni+YTwHgREk5/cvGAhDibtQVEfoNG40wNWQthLegANqbfIlXM4v4y79CJ0YrFGo3lI/5aCnaagOG76dNE2j0jaZ3JxyQqdNh+vTuuojKr6gnIvz63mlXjw8s2lcfuu8zDeqrhTwp1++LBYPTrwfzDwEN3sXXm6yvboEsnb4E6AtjYik+jauCl0Vi2Hd+7bh1tXr3JzdWzatEnMM2ONkexKqxYtyOSIOkgyGxpsWLcOj6xEZEqbdnQgGVXOMNqYt6nBCcdE3oLGtFedB4h/jIya5jmcnGwV26c7D6O2Hz1Aa9qrJUN+G/7+x8i6sJjQcwYpxt5stkee+1no+H10rdFkLDZSIN2chh+UBCL6+aMw8z7NbbY1lOnmubc70C/0hmPGV6sB7O23QW/4gn57LAnNPYqgn9U98SZlBcRouEeuWyN6wi4Uwd0QGHgHYfriFEnDoTPthEETBq2ZJ4rgeo/DZFjXwi9oM0XGQDovA3kj0ZMZn7lQhM7T0kMvJ69FUU59JIvKqzPsvyu22vEW76Nf9ZoiSJW3KDRW0Xjm4QN8vnIZfvtXEQkBv0grTjxQckc8e2Hp3HnEOuGu/pVIJHFhjPATuWbKdAV+1EINJPHYfxA3L19Wt5RvNKtaPHWGhKT05ImwcR+JDKMD0LZ1mygRYbHZsH69mEDMgmfT5sqKrV38a+QZOzu+IM90Ruu2ZDNsNbBTq2PNOIIMDt+SecpF974HTnZbaTkMo6kACYYtiaJyHJyV6zD2fD1SiOvZDiKD/WTY2uaFwTSerqkT1ycXI+pYy19Gi7FwcBhNdsuP7GgnODpsgKN9G1GSY01Y+G+0bzadO5xs8xHY6MjAkf1NAAk6OEXw9+oMG7slcPFIHffm4RJKKu/E7u2er+n9q+h8vGDinArlJgY2aIopHzUj8XiIchPGKj1dKbx1uQpY070n+vz1J2Yd2q+cSOG7v+6POoUKic31F8+j1R+zlMmnRvmz0sTUpwQj60CSFlkHkjQkSR2Ip+sT+jdLCRKHC/8bJoJ27tmDmzwfupobZ3Ho1LUrrj59irq/T8ej589fzcTRN/jsBxesXrNGCIgIonNatG6L7FkyiXpJnYeL8k0ajfURMPrVyftTM1wPE6lvB7/A1WpIsvJq1jg14OG7NNWIB2Nn58R/vq3xodhkIigHdOeHkahTrDhGUS7oi3JlRbj/DvJ4LZV3lJjXnjsjVn9v1x75s1FuiASnWpEiUeLBtChRilI8eTicI/J2ragGSySS2LCzzcJ/XOs3FJs79x96TTy6de+BjZcuosLPk/AoJEQRD/7GuCSBoWMzjwtG2zbRngjXiaxfuxrPXoSITL+AhAQ6bW9lI41giKyIcH3ii94SSOoTkNSEWS1Oo6Ve4cIi6PrzZ3BwH4HM9vaY3bY9ArZuRo1fp6DR7zOg5wT3CmbcpASs8XTF6m7dYQ4Yg8NffQOHAB+ERCglbSKp8m/wuWYzV6K9M5SrUr4KiSQ9wc3zjcr3yCM/7N1/ADcvnbcSDzN69uiJjAGj0JD2c2U505gyeqf/9wMeeYyKNngsImOD0KFdO/rslO+W60TsRNEQUJx7qjNm1FdW0gg+QScxduwLdSvZSfmcvo/XU/IX7THK3xE+nhsox94cHqPefh9Dhjgid7aXeBKSBbbaWZQzsINPQBsE+ZkRHtoaPsF/q0cmHTyLGSVDLnMNG+UHBxtbfLl6FWbv2wuTfzC0Pp6K8SccHRywomsPtJo9MypBl8qTB19WrgbXDWs5IcKJjulV9QNM37sbLcuWxboen4njNC4/iDLMJtCG1NPo4t8/Jm50vr6+co7nJEIWYSUN3t7eU8lYd1Q3E0wEzJrRZoMYPuho769w+sihqG+NRaAbZdJyjgmAicKGflgbXls2Ca9/Ra8v0HHeHyKTds/dG3nHBgqxYUY3a45vKlfF2rVr0f7TT5FBnYu/xrSfcejWLf5uH8M/KOFzBXu4XqCTiwhVMplPIyC4EjxcWNF84R/spxyUgvSbZotcV1bTb7dUQ5KElBcQT1cSENjQS8lI6+sou9yShEADd5fzZIVLihZJkaZc0Jk9YW8/SCSQiPBd0No3pbAIhBuqwk77r7iWo10pctfO0zkn4eBQAWER3ggI8hX7kgJu8aGh1Er3dHOEK/JnyoxWC+Zi/emT+KpWQ8zcvzMqAduTOIS7eaHoTxNx9d4dUX4a4eWLpvPmYtfFc1HHWciWKQse/TBCrFsEhISV22n/JgIlqQYpIKkE70GZgEzP+HuM8AvCBjL6POc81190IfHIOy4ID7l1JH2y7G3kGzcaw+rWw8zDB3HvhZopp8zgXfpO85L3YabrPPIchWyOopT6FWpOm4qDt26ygDwhW5XwDnqerpfJthWF3vwh2av99LvtyQb8SRo4iuzYUhKVVXRteh6zh/jmPdyGQ2MeSWEnoLNrCjzOCFPGfbSdATrNp5RTfUzKeISOGU1/+9K1BpAgzobB3BDBwefp9zbTsVUp3Bd+gRNJwJ5Bax4Ak3Y8TPiA1ulc5KJjjsBe2wERpm10LXvY6erCM4CbiSaK9yMgQGY4kNJHqi1vjZFlxCiaRuMBivRK0Gou4PaDD5Aja0taH0ZC0hCePhr4eplh1DjDGHGZbn0fvdh25MWYoY/8il7MUPJPneAXXEy5aBIhrq/Hn70+Q7vSZRUBOXuG3jvlYFRRqF24CCa1ao0Gs39DmJs3Dt+7hw9y50aHRfORI2Mm9K5YEY1+m/aKiDg6OeGli4dY17iRkCjjZDWAXxCpUuqADOcFykAlhUeU1uHxkc7S8p8v8qWcvg2JaQV1M2XhseN4+B/6Hi8OHY7i2bJj3d9/o0XLVsLzyJEhI/7o0BG1Z/wqRKRFmbL4985t3Od6EGtIRK4Md+GiXhTKLKpUXqPkxPG4+PgRrZnPkU0po4QmABYQoCidf4EykyXJYBcg4SBFgjcZ9WvQGjPTugF29j9TprgI7HVX8eCJA7JknEI2bhplsfeSyMynFPcvbO0mIiS8MBxsrsFo/hw22j9INefTekeyj0foOi/JpSpP9qUb2ZEdwkbqzC/IvlJE4HO6h0PQaJfBRjeJRKMMnbeQ4ocN2GiKqFPwH3OKjksU70dAzGYduVLOtL6W3uLHFI2FKHKuo3R5Gxw6lBfZNC8QYfeUXvRiEobDsLcd86qARF6lO99Pxra1EhbZgsK5O2ouEpXiyg8lEV5uZhaLzuUrYEnXHvh6zV/47cA+dSdhNuH2CHfkGxMIW/I69FykpVbWZcnojKehIVjV+0t8vnwxnlkNn+CcMSOej3DDiXt3UWnKRPJYWEB09vDxSdpmyO+At7f3OB8fH3KPJBIFylQcJwGppG6mPPy9k4DM7tgJn1eppgYCm69cxv6bN+BO3+f2/oPQ8DeyndYtr2JCInJjpLsY/DQ2NNwKS5yvmUk5+r5KaAJgAdFoSEBMXaDXnENQ0HEKI1uioVyj+QuyX3no72ISkK8QGdmAjMcOePlpROfFoKAHynNG/kzHkGehpfO0J0hkLsLLV7GDEcb60JrmkG26Da0uK8xGR7rh4ZwbR0jkJmTL9BJh+nwkJLvJ67hD9+IPW93f4je4btfLdRgd3194Jb6BzupdJ5iUz1GZzWxFFUtKUUTKGYGAgBuIiPgZx49Ekru3AWEOYTDoedyYjvQCsnCCQefOOvE3PFxHKhpI+z6Ch0dFimQzuXRGum4ERUa0hU4qzOYt/GfpyRNic0abdviGe6uqdR/897aaw9GzcLBnwgmPlqfcwZC8jvnHjyEPt8LifXRMoezZ8UQdS8vlnw10jPoaUpF4SCSxQR5Iymc6rdEbnvGf0Tt3iE0LD+gbdN+wDt81aoz+f6/Gue8p38P2IhaKcv8QnQ4FKdN3i5v4xgZlDJUSA/NcJSCBaHU2oljaN3ipEA+GSxl4qG6N2ZF+PyPZvzYijEsd9IYX8HY3w8nuPtxdOiNC70rnD4St/Qo6041ERiuOZURFv8FG/IaNnQ3Zv46UAS1K9m8ZtDZLMWFCmDiWS+ZsbDRki2yh1R+j41nYrsPTbTEcHMdCpy1Gz/lOdcfvNzGkBbxdy1FqOMWGf+83/VGrgNIEl9uKHyfvgef6eESeRaOZ09UE9zoVChTA/i++xuWnT1EqezbYWZr6EqL4itubazSLKCfQXQ1OFUgPRBITT0/PE35+fu+vubmn2zgy6sNYHHh+Dwvh5FHMPnpEVJw/oO9s17cDkZu8/JI/0jExPBEu6hrToiX6LFuCfOSB3IoxMGrgjm1w37SRDD59l5xjl8RJynsgaQ2foNPkZZhYHOrPmKYGUsTRdpU8eVEhdx68MKieRxzY2dhSxsIWFXLlfEU8ei5bDA3nFDhMYxvdy14ikcTOvcKu4nuh78ZvmygcEPCoDt9Wr4kw+lS39uuPetOmosvSRTg0YBDph2LmSufMiYr0zT4MDcGwdX/j/NARuDZspNhnDXsygkj9JWVFEhdSQOJHMxYQA4lE7+Wvj3rcpkQJTGr/iSIiljoQ/ku5oiYlSuFwn6/VI6M5dPsWFhz7VznHaNwEHx85N4hE8jamf6On70VU+nptXC+CrHnh4oEmM6cjf7ZsqJovP6pPHIfp/G3S93ju/n0xFUP5vHnxJDxMGcw0hncykq/JAsXh5sjGarAkDqSAxAe/oK2UAEU55vxjxzDbepwrlcE1PoTZLwhPPLxx6gc3PHTzgsE/GJs/+0I9IhoejLHGz5PJ69BCw8VXfkEfqbskEsnb0NpVF8W+tGQLfL3VvsE3EMPr1Mfv+/dhapfuGE6icOb7YSKzNpq8lult2sPsE6AeHc3xu3cxZvtWZcNsOoaAH28oG5K4kAISX/yDK9O/EewOf7liOQatjX2omSwOjiiXNTOyOzmBJ5+KyWHyPDJxB0SdFlpyw00mrezwJ5EkBPbW9YahXCrwJDwcTWe92nWKi5f71/wQf3/xFTLbO+DJixco++NYnP7fMJQjr6RWgYLqkdGEREai8qTxivehI3HyDZL9fuKBFJCE4BfoaDQbTdz0YMr+vcgzOhBPKQHHB64h6bR4AapPJc9DzT2ZXkbWoo8hehhQiUQSP/yDJlDuS+Titly5jEJjg0WwBa5rbFWiJHpUrITZnbuKBi6dF87FKa4ToXVrdl67Cmdvd7WVFH2b5lCZqYsnUkAShMZMOROu8RbjRt8LDUFWPx4aIQgLjh9TmvFawXXvB27eRGPKIWndRmD5qZMU4xTlnMsxabMiOFgdolcikSQY/2AeyEp0vL3x4jk07iOxlcQkJp9XroozQ4bjxKAhakg0ref9gQbc8dAiHhHGqvD5UWbq4olsopZY3FwGwN72Z64oj4IFxFpELGJhyfFwAo00/I2AIJ5EJtUjm/FKYvLem/HGhvtIf/q23LminOs57Oi782jcFINq1UEWBwf1oGj23biO/61biwNXryjfJCOKmx9kgM/0l0qAJD5IAXlXPElIoAmmhOhsScBiYVg4OGHySG8m02w8DemPyZMjlJ2pH3d393EBAQFSQCRRUJo4Tmni/fVEjwt398LQmbl1Voao788yTYK6KeBvMmamTh+5GP6juykBkoQgBSQp8R5ZBCZdRZiN2WHCC2hxGX7BRymxWifheEO6wxOwv3nC9XSMhkcyjQWKl0TFZ1qCHrGVVqt9vZ1qDP4LcRFXOogVt+HVobVZCDvbElGlA9ZRZMnUcfmyyfQLKlX7H7p0ebXsWRJvpICkYsg2SAGJhf+C0aRHlAKikiABsSbANSfC0BQmc3HyTjLQlXgu6f3Q2h+WwwYlDVJAUjFkG6SAxMJ/wWjSI0oBUUm0gEiSHa45kqRBjt+9g1P374l17pjIo/o+thrt1xq2MHx8qD7pMl3PIsLFNY1cxkxEqo0H+C+PERazRVpq4cKjhyKueDlJi4Vj9CyWcL7/CKMBZx8+iArjJTQyOv4M9Nwc/+fomPQAjyXFz6gMYf4qlqbq/L5vPBNjGUokAqnsqRjKXMbpgXCTRWcnJzx398bGixfQ4o/f8VuHT/HVB9XVI6JhY5c9yB8bP/8SH8bSiSoxrDl3Fj2XLcH1YSOw9vw59Jw7G+axE4SBqfTzTzg16H/I55xJPTpxJIcHUvHnSSQcJLwsBra2YjBMvW8gNK7DlaacHE7xdXq4C1rMmaUYTA7jylaDHmH+o7Hn+jU05aaf4u7oH7qdu/QeePC+pIIeMcU8kMn79mLwXyvFc6iNPqD3DxaPZzfKA9PbdxTpitNcz6ofYF6nLsqJKYT0QFIv0gNJZ3hv2YQCY4MxdtcO5B0TFOWlONraiAHncgT7oxcZfiZncAAGr12Nfy5dRImJ41Bq0o9YT2LE5B4diA4L5iEfXYON6MA1fyEHiVDFKZPw6OVL0RmLr+lERvfzFcsABwdxPQcRZkPGRwMjGaLWc/8Q99FtyUJxXR7FuMHM6cgW5If2CxI3UvY7wyO5Bo9D0+JczxrdDJt7LXO4ecyPKJszlxJI+zlsYO06JDB2uB8agqa/zxAtecyBY/HAY5Qwug14wjCiJYlO1kBfMUd+WilbGvznCtja24vRbQ9/9z/xPL0pjVT7ZQrYvxyybi2uPeN54LibhAGVKA0046mbCZ7/psUfs0Q64XOY4J3bRfrpsWwxvl5FwiRJt0gBScPEli17Fh6OWy+eY+GJ47hLfxv8Nh06Mvb3SARCI/XCA5n/72FcePwID58/hUejJmhOBr17xcr4oko1tCLD95IM7P0Xz/Dn6ZPI7ewsRGHqnl34s2dv5KXtXZQDDyPDeu/pU/H3s8pVRP+XzV/0QZjegNv0W5xnzE9GZNvVy9j6ZV8sPnlCzMo4jIRoJ0/+028A8mZ0xkOeMyWlIdHjaYQ3k3BquEmnChfLcbjmh+/VEIJEl72TnymXXi53bmUGOzKaOVRvIwd5gcxNiusVFOcbzp7B4f7fkTfijIuPUn9/NC66YsGoV6iw2K6WN594l1yUNa1dB3pWIwbVqo3C6sx9y+g9hvO7prg79/AhcgX6Yf+tG/Tuv8K840fRhjxRLlJlod1L6WTAhx+K8yTpEykgaRQNffTPyRNgTj+4z35+dBFKZCSOkBHLSduRZOwsJQAmyhMv6txNGMDuSxahSI6cYspPzk3P/vcIZh45hEoFCpDHoeQ2s5Bx/Jev45QBvi1aofPiBfjn/FkMJhGw0SrX5DoQMaub2YRKefJykYoIt9XqSGCeiLqQ5nN+p3158JLWJ7Rtjy6VqqDK1J8wbe9uLDuV6Nk0Ew/dx4rPv8Ty7r1g8osuIWQPbXHvzzHXegBMMrDnfhgpno8No0CnxUOei5uelQ0lUyJrdnSsWAl9atZC1amTseToEYzbvUvsS83wM3N64OE8GDEPOIWxB1Y5b156bno2ngxNpWflqpQh+Eqc85wE92nIC8o06NFi7izxjh9TmBjhluLt4vc/oCoLkiTdIgUkjTKuVRv610y54x8wZO1qaMiYtSld5pVik9iKx53t7ZGNDP7hmzewontvtChRUhiD25SDvkq5zuNXr6I0CQuTTc1d8wCQXuvWonbBQsiXJSuFvHrdHCQwPCWvxtMV9myQiDCDHgPqNYCejAtPuHX88mUxwN3HlENdcvggRtZvKI6zIWOc4tDzflK2PDqWK68GKNiQ6HUpXxG9SOCsKZU9B6rmI2Elj2vHtSvY2be/ECGt+wjkphw4i8uWPn3FUOC/kyh+W+NDaEmUYxtMMzUy/dMuMFCmgz2tmjxWGz0PTxlrx4MK0nP2WbWcPMXoDtqWt8/C0ZveaSSda3nH39eqKzItHMdp5fkliUdWTqViSADe2Iw3hHLEdygnzAPHFc6iFDE8CA0VrbFK58iBy0+eCBEpni0bzj96hIIkHI5k4LmY6x6dV4qOsXDp8WNR1FU4a1aRKPh4vm4R9bovyEjcffFC5Fj5Ojx66e3nz1E8e3Zx3uUnj2Gj0SJfpkzid4vRdTgnykVUj8PCkdc5I5zt7MW17tB1+Hq5MmSIdagJC8lRiX6NRCCCcsfWz86cf/hQGDyOKwtX6DnYg+JjuSECb3PdDx/D9TtXxTZQNGv0OeyRPA2PQFauE6LnSyz0iCnajJdbz12nuOF3Xkh958wDen/P6P0VpWfmNJKJMiBcbMfvuCC9a0dbW0pzyjPny+SMDLZ2oo6MBYfTYFIgK9FTL/LFpGLINsh+ILGQVEYzNUOPKPuBqEgBSb1IH1MikUgkiUIKiEQikUgShXQNUzEmk6kr/flS2UpZNBqN8d69e+Vy5cp1Tg1KaRy1Wq1S0x4DipfN9EevbKVbPOj5D6nrcWI2m7fRkmLz6V+7dq1ukSJFdtJvplTm057iQc5NLpGkNXg+EHVVIhHwfCDqqkQii7AkEolEkjhkEZbkVbyH54NBU4TyFhkbanUDt2sxGUbDA+gcTsDHRxk58b+At7cd9PoKsDXlgBk5YdY+pezWI0SYLiA4+PURB/8j+Hl5Hff09U19E0pJ3gtSQP7baOAxsjc02qGwta3MHchgMnPBurKIIyiJWC8GwwvatwQ6sz98Rivdl9MDHiMqkkh4QadtC53OXjw/d4hjeN3SkpT/ig5yFKY3HICG4sFv9GplZzrD27UCTOhGz/8RpZSi9MiZodXYURoxUDw8o/AblHa2Q2tYBJ8x+9SzJP8h1K9C8p/C3b04NKaNsLUpxkNORGERDjEVKP1lLMKhU8eMshhSSy9jozEQ/sHuykYaxNNlFnQ2XwixsIimdTxwEK+LeKB1rTodqiUeGO59b9AfJs+tFYKC0vb47h6uHemBf9HY2eUyc9qwxMnbEHFgCKM4Gg6N3S//KW/1P4zVVyBJ93h7F4Ax4gSJQZao3DUZCXt7B/Sp9gF6Vq4iBtPj3sXWGMkz4Z7rGy5cwE/79uDo7VvRAsKw8dAbfoR/0DA1JPXj4bKEvK7OUQKqikb9osUwoGYtNCteAtkdHUknXv1EeE6QfTdvYNaRw1h04hiMfL5FXDlOTMYbeKkvi/Hj38Moke+Ap8sYeo/DYbCax8VI6/T8GeztUbtQYeTJ6ExLRjG6wF1KDwcoHh7zECd8HKcBFQ2lH7NBvxI+QZ+ShYmnAknSIlJA/it4uGyhj7yx+NgJDf31bd5SjEllay0G8eTEvXvovnQRTt0hMeExkxitxgw9qiMw8IgSkApxG/kJ7O1WRAkH/a1fvCTmdeqsjLSbQHjkYh4Da8ruHWREVeG1IUHRG/8gQbUalTGV4uHaTWNnu9BMzyGgdJHBwQHjW36MHpWrwtnOTgl/AzzE+9pz5/Dd2r9w58mTaDERGQv9KPJQfZQASXpDCkh6x9U1JynEfVG/wdDHvrLX5+hQ9tWBBBMLDwde77dfcfjmTSUHzovROIOMRj/1kNSDh8tmur8mwtsgQ9mhQkUs69ojyQb9m7J/LwatWqFMTMVoNGGUHc+Sauff9nS9Qf8WEOv0HmsWKYpNn/cRA24mFh4zrOuShVhx7KiIB3tbe0ToI8PxMiJHmvPKJG9FCkh6xtPlQ8oF7hPFEvRhd6lUGYu7dFd3vhkTHf/y5UtkjOcsezykfPlJ40lALPNrmC/AL7iUuvH+8XB9RqldTJHoQIJxfbjrOw12+CY+nD4VB26QbebiL86FmyIKwmcMKWwqwfuHPNA63rF4YVkdHHFl6HBkfsPAlgmFh/mvNPUnnObZHy3xEBnZEAGjyVWTpBekgKRXPFza0Ee7WhRZkaHY9e1A1FUnDYo3XJGuzvsRXypMnohTPD8Jo9E8hm9g9GQS7wsvNz15HTbsebQuXQZryANLbuYe+xefLVmk1I+w8Qw3lEdQ0Gl19/uDW1ZpbU4I8aC04dWsOXwaN1V3Jj3LT59Cp3mzKQ7IK+O4MBl6wTd4vrpbksaRApIeGTmyKpzsjggjQcsTL983Dpsekz/PnkGHubPgRDnTUM+EF193WbwAS0+eUHKeGs1FEpGS6q6Ux8stlITDicXDu0kzjEqgseSh7z8mA7i8a0/kcXZWQ+MHz9hXZvxopUiLlycvsmPChMfq7pTH3b0w7LRXRbrQ63FyyHCUz6VO3ZuMPI+IQGYfT0VIubhQb2iHwHTa9Pk/hhSQ9MakQfZ4miXcYiQi/IPFHA8Jod/SxWLeD04cZXPlxrd16yk7EsAXK5bhj6NqXbpGs4JE5FNlIwXxcjtNwlGWxWNMi1YYXq+BuiP+fDjjFxy4eVNM6Xp16HA1NP7wHCp5g3yVHDgbUG+/9/PNeXs7QGcO4zTBaeO+u3eyFeHFBs+Fr/N0FQKioXgwpxaPTPJOJE3toST18CjjU4vn8dDLJ8HikXtsEFZdvoSZp0/ip2P/wm3HVuSfMFbdG394Rrs6BQqpW+gIT7cW6nrK4DFyuBAPom/1GokSD4YrhZnETknBXsu/g4ZypZJ4JxQPl9RdKYsx8olFPC4Od0lR8WB4Iq4InwDx+6J/iYPNe5jLWJLUSAFJT7i7/AgzHDjHvbBHL2R3VKakjS91f5+B3I6OyEOLpfF+8SxZUM45E/r+tVINiT+7+30rptrl+4Gt7q2TIyUZ/frZwtZuDK/mdHLCjPYdRXBCqTdzOo7cvi3Wrz59gurTpor1hFIlb16MaNBI2dCgGLxc4teSIanwcp1BvxuVLopbzaCYknBm5vywEaLuRYipl6v0QNI4UkDSC9Om2cLOdgivVs2bD90qJHy4oj3kedx6/hyXnj2Fjmw+57qfvAjBtWfPMPPQAfWohHHXxUMxGHphMFapwclLvpynhYGiHPd9/v1EkC04ALuvX1PEj8vtyYPgueEzBiSuS8Po5i2RhZvH8vV0tgvU4ORn+HBnO3vHvrxar1CRRKULC0/DwzFq+zasu3hBTAucGEpmzwHXRk2UDY22LFxcaigbkrSIFJD0ws1rm4TRpOXIgEFqYPz55SAJBOUQq+TLj6bFiuOD/PmRjzyRYnnyoHCOHKhbuCj2sEFNIDzv+acVKysbOpv26LwkYWVqCWXkyELkPpXg1aBWbURQQll5+jSehL0Uxv7EwP/B7O2Hi0N+EPu4J/qU/Ykb9unikOHRuW8P90lqcPLiYHs0MjyMflOPnV9/owbGH+4o+euRw9D4eCAriafPln/w8ZxZcPD1wseLF+IxXzuBBH7UAjaUORHeqZ12rxosSYNIAUkP8MixNlpRyD+wTsIrvJkBf64Qf7dcuYzV589h+9UruBUain8uXcQm8kw4N15v9kxxTEJZ1q2H8AaE4Sz9759qcPJgp90u6hvIULs0iHU+qrcybo/SVeHzatVRIXdusV48W3YMqlVbrE8/clD8TSjZnZxQq3ARZcNWO1hZSUa8vXNApy3Gq2NbtxNB8eXm82f4dMlCZPDxRP9Vy9Um3aq5UFrXYd3pk8ju74MMgb44RN4ZHRFv9n8zEGalfkkHb5fmIlCS5pACkh4wRk4QnQXJSE9pkzBDEQUbBfqguVd24yJF8WXVamJ8rNqFCikVyGRAzDy4YCLp+UF1ZcXWprWykgyYoSEvSljoH1u3FUGJQaOJ47OwWMiEWMoYbPyij5UX4krKmowYI1ZYfuuHuvXVwDcz5+i/KPrjGBQcG4wVp04qfTf4/ccF7X8ZEYEav0yB1n0k/LZvxQvafhvV8uWDI7dMYy/ECFIoSVpECkh6QKcdwH9qFi0qNhOKnoxMi5KlUINyxzYkIFvJ45j17xH8fvgQ9l69CidbW9QuUgTNiojMbKIQFdnRhjNxtdpvw9vNV/wGCemQRHpizHD13D+O0PPfuC7Wj965g8n79giD179GTRGWGJzt7JElg9q7X4PJykoyYWcnVKNvzVpiMy64pdnn5GXY+3rh85XLcPXZs2hvI77w8TY28NqyCZn8R6Hl/DlidII3MfvTzuKvnYNDRtH8XJLmSFzbREnqwdU1N+y0d9lwnho8BOVyvr1jmJmM4N4bNzBh/178dfY0IsPDlT4K8YEEwNHJCV0rVMT/PqyNynnyxjsRZfDzFmXqlOzOwi9QNLFNUjxdX9C/Gcvnyo2T3/1PCUskBSgXfosNKeeQ2fNSh3HP4uiIJ4msmLew4Pgx9Fy6SOlcmFz9QngYG412H7+vEG8/ZIhlUMSbz5+jz9q/8M/ZM2pIEkPCVDR3bnjUbYA+5NHGhsZtBGwdHEjzjW7wDwxSgyVpBOmBpHV0ms8sZf5vEo8wMtzelDss98sU5B4/Gl2XL8aBWzeRxzkTCtF5hbJmi99Cx+akHPSWK1fQZuE85BoXjEq//oyxu3ZE9ZmIiy+qfqCs6LRllJUkxsaGsvZmuFmazL4DdQoWVFYsxTfq34q584i/70L3ipWEcRXekrdLMzU4idF+L8SP7js28fDYuhkFxwYln3gw5JVcefAAX5F3Y+vjgRssyDHIkyUL9OyVaswJr+GXvHekgKR1NBBDhmfPJMYJjBNu9eK7aQPOkGg8ePoUNx89wvWHD95puUXXeEjXOnHzBkasXS2Kv97EMO7RzkaNGTkys7KSRPCMgmyQjSZ0YwP9jiw9eVJZofs1+49mXRLsvPzu/QBFnRLXLQjvRtNHDU5azOYO/KdB0eJiMyZ/HDmMagVIJDnOkhN6Rp4uYHXPz1Aw8+uvvL8oXjNDZ2+fwIHaJKkBKSBpHQ3K8Z8WxUXL1TgR9o+Nlo2OP1bYqEts2zwhkGWbh53gMMu2jnOzsWyTVyF+500UIw9G1IGw0dJoknakXq2ukTDIdG3u9fwu/H3+nLoG9PlA6abwQz21ToWuPfPIIWX9HSiVPYe6ZlY7RSQxtjZi8LOeldQm1DG4+eAeDn8zAOE+/vioTFnQG0xa6D2Uz18A6774CpHefmhZIvbXLcRevLZkFjJJsiAFJK3DokA0K/7m8QrtePwhv2CYRwWgUs6cyEKG35HO5e2y6nY+8mJ4mycT4u3/s3cWgFEcbRh+7y4e3N2huLsVSik1Ci1WtG7UaPsXEiwEh7oX6rgULQ5FWihSKO7u7iSQnP3fO7cbLiGBAElIwjywud3Z3dnZ3dmZ7x3NLMuC517Eif+FIoOcT7dHSpRQx3Aft1uXKau2lZWeGIzwwtfymGcliXC5G/MnOJHDz9+M12fN9Ky4XBjW1NPCVA3CyAxKMpAeCxcot7vhYXmOCjdyelaSkLAwT4WW24XahWKGk4kXf5sPFrTvBEf4IHxQvwEyBQV57vNOkXPrFC2Ggx+GYMurb+DRYvErIBM1iZc8ZwuL9MJCUs/w/5pEoTOQ9IB8tKVymBbtrTkbeRVnIiNxmdORyrln5ZfbXAibYXKd7qw74ZS2F4z95656Oo6Z57B38m1hFnO53Z6JjJIKC1SlRbbAQLV5p3D03cPnzqr1rMEZkCPIM2ZUsK8fShl1TGcvX8Lxy6yvv3MeMBWILRHS7Xa5di1Y1bG43Chwi6JNbz5u+igu9uiFOV2ehy8r+OlHImHxZcfKVWAXtfGPqI7Ezu7IQTt5HTbsgMuS9JmpJlnRGUiax2MtUj2kBWxm8ZLbktezkkS4Lfn4w2ayd8PAZUtjMrkhDzdVvyafPPKoynCporovvLuhvfKaQ8Pfot7ojrBa1bhXXLIlcjy0Jfv3ofAXn2DjyeN4rEQpRPfuh4P/64HOVaoA0VHxZyYOB3IEB2OxZBjMOMY83RpnJQN+fe5s+Ib1Mg5KBEZYxQq4/TmFNfcUnYGkE27VAiq14MnuiNthrCQRblWIzmHD74bPV/+jiqmYoL1W3ejvYfj55AOlYxLSMZyy9S5wsmd3cuEXHeO5M5HPgwri0LlzqPzt1/CTxJ/9QQpkyoxRLVvDPeRjbH3nffR96GEEicIrkCULejZ+CM6BQ3G6e080LloMc3bvQnHJgPIMGYARq/6BT2KbhXvjRNqIxJoYdAaS5vFY9Jx3Ii0Qk8Bb3Cc8K0mFRfl3JfrOpx/fduqUGNWefK2hJIqEc75bQv+HvZK4kifMueTlPv4+uN+zfgecuGK8r2TJ+KOvqUxQlvNGkaM3JyMilPJJyOhgTx32SLf1641y332N1UePoGzOnAh/sDEiQnrj8HsfYlCjJqqxQsiiBcg8dCCeGP0r9vEZmXVct4MRVthcFwwXTRpBZyDpAfn4tnDu6bSAmWhZrHee+saHxa38Ox0pieMtGLt5g2pJNWLtGi9FBLw6e6YnIZMwjmyuWsEimq2DfHxxxe4ZnuMbDpHCe5Dj3pgVe1K9kWv/Vf7+sn6d4ZIwm833lRzNj7adiFBFY7IcvHDecLyOx+RgHnhrdbLtxHHUHvEtLL1DkP/LT5FPVAaX3J99BEufUAz7aykuMZPic7sDVMdShlU9d1sSGxWa5EZnIGkdu12lyH/u26M2Uz1G4gu3a77hkjS4LIv5E8VRdG/C0L+XodOkiXh5xlS8/scM+IiVbQ3rJdZ2L6w4YORpkqCV+fpzWMQ96+D+yqqu+v036piin3/sSfCEradOwi+8j7LUeexrf0xX/r44bYr6vRnL9u8z1uCZcCQpmTzZqYrd5DkvP3jAcLwL+L7kGRw7exbHRWVwOXVBxIKZ8N8Fe9hggf5wGTQoaY0KTbKjM5C0jsWymT8L9uxWm6mZ7RwbiUUcTCxsAUkbYKd7iUrMrDaPakiAZiVKGhmYbDgcWNjlBfz5/Et41ejvQTpXqow/n3tRVQ5P79BZZXrfP9kCi557Sbl/WPf6wISty1UQd8+xasgTw6jvXKmKZyUB9p4941mxWBZ6VpIYp1NJsdEb16vNW1GUfXRMdZgE1GInxUSg6pL4Pu4yI9LcG3QGktax4Dv+qCa5qZzhy/8yEm9JZcPDkzbAQ4fuUuN5SQY1ypyLPR442Za7/2DPMmgYHipWXFUCT9xqzLAqYfvq8ebKjUvdgoWUW5U8eWPchj7SLCaxnbxtS4y76mdj+P1gkYQHtnTyXEMhSEL/g+GcxLjVpFXrDh9WW7dCNfdNqgzE7cI3iRw+fqQ5UZndfr33pibNoDOQtE6Ua4Ky6mVZfSRxicW94rf1hjXsdt/ZhBq3wuFQHTjCl6rSrERzJjIC541K7WI5ciBzgOrEreAcHk+VLYfq+a93W2Hlcdm8nlbIDrsd++OpZ7gZ365Z7VFi7ME/ePidzU51K9yuL0zL/lTEFcPRC8m/rNbYVv/Fvv0RxH4vd5qRMFOUpXuDRiiX69aDepKLV67AxoEqrZbPDSdNGkJnIGmdYcMuqqITSShemDrZcEx9sHLb7eSgeVQg9g8N56TF4hrIH47zdTvNef+3YJ4nQZdzPn3kxg7yM1iMFYevOdshr2G1otvc2YZr4uixYK5nxW4/6llJBgYO36ruScL3xozYMwkfvXxJMi8fjPgvtlLL5O+PiB49RUkNwdOSaZoZwk3hfslw2OFyVqfnlPoa1lQUWiL4bo3knRIOJzOy8MHfG86aNITOQNIDLrdKOLefSFwjFhcNT9ZDcCHKAry+rQb7M7a5zn8x28Yx5nZik+kOHL7cUEoY8NEywzlpCR/6uSrGkiV0YeLr6H8z+3RIQtiidOJGmWeRlTwptT5z5w71mxjYg/0qmxqrjNT5quGcPDgdavbHqVs2qU2T3zZv9LxLYzs+prbroDKDcz37IPwhz4DBaowxtppi02ZZf6FqNcx/7kVc7hOO05LxPFHqAXVcYun6hzE5pcOpW1+lUW4WhzRpifA+bn7YbcuVx0T5+OPj2KWLKPHFZ8gilqbKJIRLUVHI6O+nMgm3/LscFQ1/H5saI4lcddjhcLmR0c8zJDiHNbkSbUdm8YOwL0GEJCqfNnsUr9aopdziw9JTRIeagQ6/YOCQ5BmBlvQOWS83V5nPwj14uOGYMGxJVf7rL1SC3rR4CSzo8oKx59a8NH0qfmaTXbHCOdNg02I3H9CSlPniU+xgBTozuuSaC8Tk7bf9kSPzNc5WyRkJP2rmUVfvzp+DL/9ZgW+at0TX6tcbD6QkC/buQbNff4Kfnz+ir9mrYPDgu+uZqbkn6AwkvdA3dJIkzm2YcEb2H+SZLjQOpy5fQqQk/smBn2Q6OTNkhC8VRhzqjfwO/7B+JiUSzZCQrAjwOcfRYN+oXhPfPuXpz5EQMRmIsP3t91A6Z+KHY+J4YDmGDFCZz/znXsAjtxjQcs/Zsyj52Uce9WaxdEf/wbKRzPQOXSNfeQ2IIWAfOCxmyP0cnw7HsXfeV4Ns3gssvXp41CgQgQFD7n4ETM09QWcg6Yn+fd0sYiiQMSMOfxhqOF7H0rensZY8LBLrvQmbyXqhEugvP/Mkmm58LerjbWNX8tEndKX8rc3M9HK/gchgqKeEyCyZAOtMLvfsa7gknuzDB6ve71G9+xkuCcPxoRysM+CzCB+UMt/epEk2bN/ssEiGWjRLVux973/GjntH+0kTMIHFahxH0o5iuv9H2uVGc1GTdqlX+5JYts0uSYLmJ9Zdg8JFjB0eFu7dgyJZs6JwlizJsrQsXfaGQR1zD/J0xFNL/8EJl3ElJX8t/wlNGqsU/ZMVf6NPo5tPucFhRR4v+QDqF779OY1yBAYiyM8fz5RR07IkSNuJ47FFMlOqFbjdjSSMB41dycvkyW40qMfMqtH5a1dFmfrIfcaOFynJ3wcP4IO5szzPAViCgYM98k+TJtEKJL3Rp6ekUu5cLMLZ/O77KJ8rt7Ej5Sn88TAcunTRY3FHuypgyBBjmr8UoHdoa1gtk1k/0ahoMSx54WVjx428MnOaGrrErBe6XZ6ZOE5VOifElG1b0XrcaLPoaoVkpMbsVClI39AjogDzM14sfeX1m/ZTSS5OR0Qg1yDJ11m8apFn0T+FVJgm2ZC3qElXDBicW9U1iMVf4bOPEzU2VHJQd+R3nsyDOJyfpGjmQQYO+V3+qpmflu7fp+blTgjOJX+nmQdpWChhi57zzrceO8rMPFz3JPMg/YcUMONFox++x3/Hkn4ElZvBeVZyDQqHxcePsyVykLHET2CjSbXoDCQ9EuXMpxILX1/kGhiOnWeMYTNSiCrffoWVZqdGt3sJBg29NwXv/QezQ8IRrv68bi1ai1KIj/fq1DPW7oxudeoaa7Hh8DK1vv3SU3zHRNPie3eTldwtLmuwmYlU++YLzLqN5sd3A8e7yhLeRzWicLPe4+rVShg61DNrlyZNoyVkeiU0tCICfTeqdvtOJ0Y+0xqveI33lBywSW+uIQNxPsqYpdCCzWL5VvRs3EPCep2By5WdqyWz58Cud99XzslJ9wVz8dFfyzzKg7P7OS3ZER7uGRP+XhIamhOBPqcsdo636MIz5cpjyrMdjZ1JT78lfyJ8kQhBybQ417772rVaGDzcGL9Ek9bRGUh6pud7+RGQ8YjKRNxulMudBxu6vh3TlDMp+X3rFrQZ85snsWRxkNM9B4OGPGHsvvf06bldHkJptS4Z6srX30RtjnOVxERER6PIJ8NxxhwVmJ00YQuUzOM25/5NRtg/JGvGCIkTqhGNVTL+9W91Q8U8edTupIDDwxT/9COwQYeCyic6sggGfZIyjQc0KYLOQNI7bdrYULrkWUk8M6tthwOhDz2MwQ8/ojbvFk4iVHPEtzhrJphMKKLsb2Lw0G89DqmIXj0+k/B1U2M9SYZaKkdOrHjltZh5z+8GNgPmMO6/cXBAPgMP+zFgiGdmqtRIn9AlFputkVsyVD6T7Bky4O+XXkUZY+73O+FURAQa/jQSO0+e8BTd0ZhwuY5g4NDEDc+rSVPoDOR+gYmnn183ZiAK+X2mYiWMeKrlHSWgYzdtwBt/zMBlTiZ0XdFcgTWqKMI/TdlKl9uhd/cysNhYoe8JtCSceTJlxs9Pt8JjJUspp9th3/nzeH7qZPy9d8/1jENZ2453RIF95XFIxYSFVoTbskEyVE9aIBmhRZZXa9VGtzr1UFoy2Vtx7PIlfLNmFT76+y/YGb8kPvjYfOCgj1HOZzB48DTPkZr0hs5A7ifCwvzgjFoNX5/KHN5CQWvc6UKNIkXwUrXqqF+oiOrTYXa+i3I6cP7qNTXj4fTtWzFu80ac5/S5ZmLJGGSxusW/zhg0dKzHMQ3Qu0cP+PoNjclQJdHkep6s2fBc5Sp44oHSyhLPHOAPX6sN5jAvVFxLD+zDT+vWYsvRIx4r28xA+Uzs0YswcFhTj0Maom9IO1ht40RKWTnmlYvxQi0cqNOKAtmyIZOfPzL4+yMyOlp1njx04TxcLB41ngFbsqmx0TjKsN0RJuqrv/Jbk27RGcj9yCefBOLCmUmS4D3J+gCVeJpwnQmHcpOF7fUZS1RZvhdMNByOC7LzBQwcEnu417RE39A35DY/lgQwSN23N3w2xE13eQgsjmFmwV8TrnNxun6Bze9lhIfH8SSNERZSCk78JHGjPuOATe7tZrPuqkyD98/n4rCzWdeLGDCUIwFo7gO8vgTNfUnPnlVhdb8jqWQHSTR8VWJoZiBcTOuaGQatTWC7RJvPUaDwL3jtteQZWOte8MEHwQj06So3/A6slgLqfs0Mhb98LmZCyQzF4YwUh1/htn6KQYP2eg5MZ/CZBPk8KjlEY7nX6rC4c8lvLslwz8r6KXHfLHFkCXz8Z6eKFmaaFEdnIJrYhLXxQ3SJzPDzC4Qjwhduv0j4+l6VBELUxn1GWFg2+RuAqKggyVCiJIO9KtsX5FkY5V4ajUaj0Wg0Go1Go9FoNBqNRqPRaDQajUaj0Wg0Go1Go9FoNBqNRqPRaDQajUaj0Wg0Gk06RfdE16Qq3G43x05JePAljcJyN3PwajRJhDHQkUaj0Wg0t4fOQDQajUZzR+gMRKPRaDR3hC5H1aQqElsHsnfvXvz4449qPgqTjBkzIjQ0FLt27cIvv/wSa5/D4cDw4cOxZ88ejB49GlFRHFzXB+XKlUP79u2xYsUKzJ492zjag81mw4ABA9T6X3/9hXnz5il/hgwZovaRDz/8EL6cB96Afnbt2hV58uTBpUuX8NVXXyEiIgJWqxVFixbFSy+9xHtESEgI/P390b+/Z86l7t27q2OGDh2qtm+FrgPRpAa0AtGkSZh++vn5oVChQnj77beRO3dulSns3r1bJcTcV6RIEbz55ptqeeedd9R5v/76q/oNDw9Hzpw5VWbDhJ4ZAs+pVq1azDlvvPGGOpYsXbpUJfhBQUFYtGiR4Qp1DsPy7rvv4uGHH1brzKAIMwOGqU2bNihbtiwOHTqESZMmqX08j4tJ3G2NJi2gMxBNmuby5ctKPVy4cEHNnJc5c2ZjD3Dx4kWsWrVKLTt37lRuVAhM5AcNGoSsWbOqzCdTpkxqHzl+/HjMOUeOHFFukZGRsNvtKnOhevjnn3+Uuwkzn5UrV2LDhg3Kb2Zm+/btU8qkQIECqFKlCjp06IBXXnkFbdu2Nc7yqKK+ffuqheHSaNIaOgPRpGmYuG/atAmcw/v5559Hrly5jD2efTt27FDL/v37lVu/fv1QvXp1lWCzOOvzzz9XysDk3LlzMeccPXpUuc2dO1epmtq1ayslwUyEqsWE+5h50K1YsWLo0qULrl7l3FMeZWGSL18+Y+06VDVcNJq0iM5ANGmaggUL4uWXX1brP//8s/o1YRFWr1691MJjmKH07t0bGzduVFb/o48+qhL/7du3G2cAtWrVijnn6aefVm7r169XyuLLL7/Etm3b1Dne9SXR0dEqY6KiYBHasWPHULx4cZWpmZkQi7LoJ/2gX4SZmHktnqvRpDV0BqJJ87AeJDAwUBUZ/f3334YrVDGSmUD36NFD1V9kyJBBJfisA6Gy4HqjRo2MM6CKw8xzevbsibNnz6oMI3v27ErhvPjii6qobOvWrcYZ12nevLkqzmI9S0BAgMpE6D/9GjhwoPKHRVhUMBpNekC35NCkKhLbCovFRazXYMur0qVLx2wzcS5TpowqgvKGaoDqgjBjOXPmjMp0KlSooNxOnjwZqyjLhPUk58+fV5lBtmycIh1Yu3atug7rNtatW6fWWbxFVq9erRQG60uYmdDfw4cPK7XBFl9mi601a9ao/TyOmOfVrFlTbd8KOVZ/u5p7jo6EmlRFYjOQ+x2dgWhSA7oIS6PRaDR3hM5ANBqNRnNH6AxEo9FoNBqNRqPRaDQajUaj0Wg0Go1Go9FoNBqNRqPRaO4C3RdJo9FobgL7tsqy22KxFDOcNJo7pa3Eo8nGukaj0dy36F4gGo1Go9FoNBqNJsXQAkSj0Wg0Go1Go9GkGFqAaDQajUaj0Wg0mhRD9wHRaDSam5CcfUA4aSan8ffz81NT4letWlXNeEwWLFiAP//8U01gKddHcHAwOnfujIIFC6r9nGl5xIgRuHLlippss3z58ujYsaOa1HLGjBlYuXKlmgST8Hwu3MeF65yM8/HHH1fXNOH1eF1ekzMxP/nkk2jYsKGxF2rCzm+//Vb5y1mdCxQogJdffhn+/v64du0apk2bFjPTM/fzOpzFmQvXixYtijZt2iBz5syYOnWqCqM5QacZNhMzzIRh4XmcUPSXX37Brl271GSexPs40w8+D04eyufFsP7www9qwlKGg9CvSpUqqfWDBw9i1KhRKvyE99KpUycUK5YsXX50HxCNRqMRPCm4RqPRaOKlX79+tIrfEcMxq8cl6aCI2LJlS4wRni9fPpQtW1at79+/P2YmfRrbNOj//fdfBAUFKcP/6tWr2LhxoxIuNLpz586tRAjXd+/ejePHj6tzaZy3aNECXbp0QcWKFZUhzusSioUzZ86oa/I8GuNczPNKlSqFQoUKqWMJz12/fr3az+MpJKpUqaK2x44dqwQVjfxMmTLh3XffVQKG+w8cOKAMe/rJcJUpUwblypVD06ZN0aRJEzz88MOw2+1K4JjXbtasGV588UU89NBDeOSRR9Q9U1jweV24cEE9Ey4vvPACWrdurY6jSNu3b58KAwUF761u3bqoV68eTp48qbbpP/2g6Lt48aIKtylgeI2uXbsiV65cajsZmBweHr7NWNdoNJr7Ft0ES6PRaNIANJJpPM+aNQvjx49XgoQi4HbImTOnMtbz5MmjzqcBv3PnTpw4ccI44s6pVq1aTK1EREQEPv74Y/Tq1QtffvklIiMjlbh67LHH0K5du5jjGP5b3UNCx5hukydPxieffIJhw4Zh3rx5ys0UFBUqVFC/PJa1Q82bN1cihs9x4cKF+P3339U+irj69evj9ddfVzVDGo1Go0letADRaDSaVA4NatZisOaAsKaBzYrYNCk+4/xmsCYiICAgxkjnL2tT7gQKCfP6rH0JDw9H9+7d8cQTT6jaFtbKkMuXL2P79u349ddfMXTo0JgamKSAtTAUUxQ5hOFhU61+/fqhevXqys2E7q+99pqq/TBhbQlrUVjjotFoNJqUQQsQjUajSeWYtR+sPaBxz1J8NlnikhgB4n3M6tWrY5o60R/Wipj9SthHw+wnwf2bNm1S4oEwDP/9959aJzy3SJEiyphn86YBAwagZ8+eGDx4MFasWKH6l7zzzjtKCLC/BWsZzKZRp06dMny5c0wBReFA0dOgQQN1DbrzHlkrEp/QYfMwNmMzz2f48+fPr9Y1Go1GkzJoAaLRaDRpiDp16uDNN99UNRkUAbeCtRTslE5x0Lt3b8yePVudR2OdzaZeeeWVmD4oFBTsK8IaEtYqsGnW8OHD1bl9+vSJJUDYnIp9OAhrOp5//nlkyZJFiZ1z585hyJAh6npshsW+KoTGfqtWrWJqcpICU0gwLFxMocPO+T/99JPq96HRaDSa1MXt1d1rNBrNfYYYuMk2ChZrMFjDQKOdhjRFBTtSEzaL4mLWXtDdu+kQDW3v2gnuy5Ahg9pmcyTWNHjXfJhQkFBgePsVHxQpvD6vYwodnss+EqZgiQ/zPN6bKQ5Ym8Lwm7Ur8RE3zLwOwxkX3jPDZJIxY0blvwmFB69NeH3uY62HCcNHP8x74vXYjCu+Z5UM6FGwNBqNRtACRKPRaG6CGLHJJkA09x1agGg0Go2gm2BpNBqNRqPRaDSaFEMLEI1Go9FoNBqNRpNiaAGi0Wg0Go1Go9FoNBqNRqPRaDQajUaj0Wg0Go1Go9FoNBqNRqPRaDQajUaj0Wg0Go1Go9FoNBqNRqPRaDQajUaj0Wg0Go1Go9FoNBqNRqPRaDQajUaj0Wg0Go1Go9FoNBpNGsJi/Go0Gk0Mv/zyS4Cfn18+i8VSyul0lrRarcVkKex2u/PKklEOCZbfDLI/WNZtslyRJUK2I/gr+07J+gFZP+ByufbIskvW93fu3DlS3N2yrkkLhIVZce5cBmTMWAw+rpJwoYS4FpWsoxDgzinrQbJkkO1gyU0ywOW2y+8VeOJBJNy4JOtH4XYfgBX7ZHsPol07ERBwAuHh0XKMRqPRaO5DtADRaO5jxo4dm0N+mokoaCe/9eU3iwgPi4gOcCEiJtTvnSJ+ql8RMLDZbBAxAofDESn+bhbnSbL80bFjx93qIM29o3f3MvKWWspaW1lKw8cnQF4aJCIwEqhDYn7vFCMuKH+52O0u2Tov/i6WnZNg81skwuSC5yBNakC+U8uUKVOKRkVFVZPNavI9PyBLSfmO88pvkOz3l2/bYn7f/OU3bi6SjjDS2GW56uPjc8Zut++R83bJsk6O/6948eI7qlevzv0ajeY+QgsQjeY+YdKkSTbJ/OuIwfC2GAnN/f39A0UIxAgNbyg6zMVEjAcEBASoXxoa5iKGhPLDe7l27ZrYlvaY83mMucSFBgv9lLDIqc7Vsv2lnDurS5cuLEXXJAc9emSGv+UZuC1vyguoKotFrEWoJS58h3RX75KLBRmCgpAzOBiBvr7wt0m8kPcXyHfoduGa3YFrEq+inA5ciorC6StX4IiO9hIf8msR8RE3LnD7ujC5JJeaAYv7C/Qf8p/sux4RNcmCfKvW8ePHl5FvtIUIhzbybZfz8/PzNUSEEhPe6UFSwG+fC9MRuYZbvvt9cv1Z4jZZfv9r167dVeNQjUaTzrjRGtBoNOmGcePG5RPDIVQy+Bd9fX2DvEUB4ToNCxJEozJnTuTJkwfZsmVD5syZlTBICniNy5cv4/z58zh58qRarohhSncaIHGFiYSV+9wiSuZL2Hs9++yz/xm7NHdKr171YXEOlJf6oNoWozIWjBciHKzyzovlyIFmJUqiYeEiqJQnH0pkzwYbRUMScEHE6bZTp/Dv0SOYv2cXVhw+hEsSN5TwsPEaXnGB8YJxkILE5foGLutnGDLktLFXcxewQEK+r6by/b0pm4/Id+ZnCo24eKcTIkrU98nfDBkyqMV048I0g/4wrTGXyMhIXLp0CVEiSLkdLYKUfvK7NxdvTFHCNED84rf/lYT1d10oodGkH7QA0WjSGaNHj84rGfhnYgiwWZUyBrzhNg2F/Pnzo1SpUkp0xDUAUhIaJnv27MGBAwdw9erVGwwS0xgRo2W9bL7ZsWPHlZ49mlvSJ7SJWHpfywsvrQSHl/gU604tebNkxQtVq+HlajVQNGtWY2fKEy3hW7R3N777dw3m794FO2tN4gpgiQdyH6yO+RWB6I6eQ88aezSJYOzYsVnle3pXjP93JQ3IQjEQF6YP/N4oLAoUKKDSiawSL5hmJDW8Fr//Y8eO4ciRI6qAgrWy/ObjpkkUObLPLssYCd+g9u3b7zV2aTSaNIgWIBpNOmHMmDHviOgYIJlzJm/Dwiy9pNCoWLEi8ubNa+xJnVy8eBFbtmzBwYMHVdhpjJjQMBJccn+jxSB5t23bthfVDs11wsJywGH/Br7WtkpweJdoi3HnJ4ZkxypV0efBh+6p4LgVTrcLM7ZvR9jiRdhy9IhHjHgbpdx2Os/C5eyOgcN+Nlw1cViyZInP0aNH35Xvpa98S5lY++ANRQCN+4IFC6oCCdZ+3ssCCcLa0r1796pCCdaUxhUkTAfEzSn3wvfeo2PHjuc9ezQaTVpBCxCNJg0zceLEQDHGvxQD4mUaEjTYiSk62JyqWrVqqgTTGwoUMUxUUygaH/Xr11clnakN9iXZsGED9u3bp7a9jRCGWwyQleLWoX379hxx6/4m9IPysPmOh69veQqNGCRe+IrB1rVOXfRr3ARZAgKNHWmL5SJI35o9AxsPH44tRkyBancMh29AHz26lodRo0aV9/HxGe3v71/ZbPJkwrQiS5YsqFChghIe3iI/NXL69Gls2rQJJ06cUGlA3HRA7uekw+F4RYTIH4azRqNJ5WgBotGkQb744gv/7Nmz/xgYGNiJ7apNaGSwDXb16tVRrFgxwzV+jh49ijVr1iBfvnyoUqWKyshTM2fOnMGqVatUDYm3wWQIkY1igDzdpUuX/Ybz/UP37hXgZ5sOH1sxio0YRIRUKVgIo1q1QflcuQ3HtI9L4vjnK1cgdOE8RLOmz6pqxTywhszh+Ao7976HyZNvHF3hPmDcuHFNxUAfZbPZ8rA5kwlFB/t58VsvWrSo4Zp0UCQsX74cK1asQNWqVdG2bVuVFiU1vM66detUemDUiCqYJkj6Fy1Lzw4dOnxiOGs0mlSKFiAaTRpj7NixfSVjD2cNh1mqyfXg4GDUrVsXuXLlUm6JYfbs2ahZs6ZqnpVWYIdWChG2G/c2QNhGXQyuP8Stgxg/nJckfRMSkh1+1mnyEBrEqvFw2NG8XAX8/HQr5AjiNC3plz927sALUyfj7BV53WZc8JSOO+F2dcOAoV8rt/uAMWPGVJa4P1WWonGFB/ty1KpVC4GByVf7xW/y22+/Vd8ka1f69u17Q81rUsI0j7WjO3bsUNtmrYhROHFVnsELnTp1mqgcNRpNqkMLEI0mjSAGRgUxsudIRlvANDAoQFgDUK9evTvq2zFnzhwlQHLk4HQgaYuIiAj89ddfOHv2bIwQMZpnOA3jY7RyTI/0CXkHNp8vVP8Os2mNxIl6RYtjSoeOyB2cweOWAjglDJejo8CeJhklLvp610ikEBM2b8KLIkSuqhoRo3ZM9RFx7IQzuhkGfXLQ45j+GDVqVLDE/xn+/v5NvPt3UHgUL15cfd/m95GcrF69WgkQCoCUECDeUISsX79epYemEDEKJA6JUHlYzzOk0aQ+tADRaNIA48aNGyoZag/vzuUsAaxcuTLKlStnuCQMR5daunSpMtbNDJowwy5cuLDqA+LtnpZgu3AKEYoy8x4oyuRZLZblqXQ1dGdoaE74WuaKRVktptZD4kH2oGDM6fICahYo4HFLATadPIFPVq7AlC2bESHxi9jE6OvTuAl6NXgQPl7N5BLijIhIu4Sfr41NqzL6+SOjv7+x9/b5YN4cfPrX0uujZ9FjhsNl747+wz7yOKYfJF1oLeJirKQFfmZtKIUH+341aNAAIkqUW0pwLwWIydq1a7Fz506zFkTBZmCSNgzq0KFDb8NJo9GkAtKmxaHR3Cewk7kYFLNFfDQ2xQeFR8aMGdGkSRPV7CoxUIAsW7ZMtZv2Fho0VooUKaKMlbQqQAifCduec+Qss7SXv3J/J2Rp1Llz553KMS3TJ6SWJNnz5UVl9q71eLFmbfzU8hnPdjITJdfbefYM2k+ZjG0njnsM/LgwbPLshz3SDF2r1USwiMH4YlbPJX9iyKL5cqxXPwHx79FSD2Bau/YI8LmzYV+3nDqJh3/5ESfNuUUIBYnD+Tt27H42vfQNkbThZ0kXXuBADYQChIY3v+VbDShBsT5lyhQlGjjc7nPPPadqS+6GpBYgvJ+FCxeqZqLsU9KuXTs1Eeqt4KhZixcvViNpmUKEIkTSAc683kSPnKfRpA60ANFoUiliYOSXTHOFZJqFKRQIf9m5nH09bgd23GYHUXZY9xYaNNzZdKtOnTqx3NMqu3fvVh3rTcPDuCeH3GeLjh07zlGOaZFeIZ1hs46KER7G74S27dGuQkW1ntyELVuCidu2YOfxBIRHfEj8yp05C6Y+2wF1CxQ0HD0MX/kPesz547pIIHJf+bJkxabX30T2oCDD8fbhnCItx47G3B3brteGUJg6XVtgdzXE0KFpdtjWr7/+OkP27NnniVFdzyyUYLrAWo9GjRopY/tWcL6NoUOHqlHwKNQpSDga1htvvHHHo+GtXLkyVh+QsLCwOxYgFEdTp05VNTj8hnl/jz76KJ599lnjiFvz33//Ydu2bSo8hGmCiJrT4t9D4s8W5ajRaO4ZWoBoNKmQUaNG5RJDYoUsJWgcEIoFlgSWKVNGbd8OHPFq2LBhsUoFCf3mUJzdunVLlOGSFuAoOSwBpdFC44WLGB4OWR4TEbLIOCzt0Du0tYiPyTTmFW4XsgUGYclLr6Ji7jwet2Titw3r8dWaldh45Cgcct1YYoHIM35SBNA71WuqGo21+/d5DP24AkWOy58tG35r2QpNil0vab/msOPd+fMwcu1qdQyzpKQQICbd58/FRyKcYosQ53pYrzRC+FeXPI5ph0mTJmWWn+WylDfTBcbz0qVLq5HvbgcWRowePRp///13zLdPP1kT8sorr9xRn7Jz586pobMpQDji1u3Ac9mRnf3S2L+L6RQFVo0aNfDSSy/dtn9k//79ShgZBRGmCImU+2zQuXNnzrCu0WjuEVqAaDSpDDEyMohRwZqPikkhPghLOmlsmDONm9BfTjzGDD45R8hJadjU7M8//1TGmZcIuSbbDcXw+Nc4LPXTK+RhWC0LjBtQNQSZAwKw/JXXk21oXXlO2Cwi7tWZ07D6wH6P0R4XlxMPFi+JUU+3QqHMWQxHD9+vXYMP5s5GJDtExxUsvAerBS3LVcQPjz+JHEYTwqv2aMzYuRufrVqOIF9fTG/XQd1nUtBjwTwMX7r4ugjhr93+N2z+DyE83OhIk/r58ccfM4oRvlTEQlVv8cFhdRPTDywh6NeoUaPUvEDmUNx0K1SokEoX2ETzVlDMsHDDO23hOoWId4FHQrB/2sSJE2NqaPlLQdW1a9e7Hh78+PHjyn8TQ4RcYFrQqVOnzYazRqNJYbQA0WhSGePHj1dtu80RbWhkVKpUSdVU3CmXLl1SHbXjChAam5kyZULjxo3vOqNPbdDwoFFl3i+bYojg2iYGSIN27dqdU46pme7dC8Df9o9YTAVV7Ye8Kz8xnv9++TXUzJ88nc0HLv8bg5ctxlUxAOXBGa5eSDgeKvUAJrVuh+y3EKwj/1uL7/5bhy3HjiqD9gb/nA48VaESfm7eMklqO27G639Mx4iV/1wXIb7yG+34GAOHfOhxSP1MmDBhqoiPp73ThYoVK6olKeA7+vXXX1VTTfrNviEUAHHTHdZOsFaB3xaHwuZ5/LbiExrcxzSGhRssPHnooYeUf97HUrh8//332LJlizqWNR4vv/xykhaIHDlyRNX0mDC8ErY9slpTz6Ku0dwbtADRaFIRIj5eksz5R9ZMMDOmIcCmEOxwfjewD8iiRYsSrAF55JFH1LCV6Y2NGzdi8+bNyuAgvEe73T62Q4cOnZRDaqZ3yCwJ8BNiKXm2JS58/uRTeLdOPc92ErHr7Bm8NHMa1h89iggKj7iGpMSRnGKM/vh0azQuVAQZA66PrHTgwnm0mDAWmw4dgsXmg48eewIf1I0dvki7Hf9bMA8zd+3AUTn+hmxH4nmujBnx7RNPoVXZOy/Jvxkcnrf2yO+wScSQqtExvwE3WmLA4BmejdTLuHHjPpC4+7F3nw/WUDRs2FBtJzX0nyLBO63gnBs//vhjTDNOU1hw3qGSJUuibNmySnCYcP8///yjmkSyBpZ+0j/+UoyI4a/mJzHFCNMi7ve+ZlLC/iDsF2KmBSxwETE3UdKCxHcs0Wg0SUbyfOkajea2+eWXX7L4+/tzpJZizKSZgbMTZtOmTVUtxd3AkkqWWpqZvAmvYY6olR4FCJ8jS2ppAJkGldyzPAYXm1+sMA5LffTp0QIW63SVRMs7oghpUb4CprbvBGsSGWgHLlzA5O1bEbJwHlwO53WjnMg1/eR5NSheAt1q1cGTpR4wdgB2eabvL5iLyTt34OT5eAqPJY4VzJ4d09p1QLW8+QxHcRY/2ZH91/XrcOTs2Rubdsl5AWLQdq9bH8/KvZbJkbSTY64+chhNfvkREaxB4L3y+qo/iF/N1NwUa9SoUSXEWF4lq9n5/fKb5eh3LDRIiWaTmzZtUjUj7KPB74fXlG9HNf26nevzfI5oxaaR/BYpVti865133kmReYj43DgSIGtDKELMdFDcnxERMk1taDSaFCNpcjKNRnPXsJRTMsaPaTQT/rJtNzP6u2XdunX44YcfWOIXk/ESGjScBb1Pnz5KiHAoW5YSsklWqVKlEmyWxc6de/fuVbMr87yEYO0Dm3RwnhGWkJqlj3Hh+P1s8vHAAw/ECl9SELf5BYWWPIeZHTt2bGE4pS7atLGhdPHFsPk0lEigxECAhHl+lxfQsEhR46A7g8b3l2tW45s1q3D0/Ll4+2jY5J33rN8QYQ82gs1yfT9rET5YNB/fsSmTekW3eE8Stwpky4bRT7dGozjh3nTqJDrNmIrNhw6KN3IN73cuYfD398P7deqjdZmyqOolYu6Wl6dPxU+rVzISeBx4baezCwYNTbWTVkq68JW/v/9b7BdB+M1Wq1ZNdTxPTmiws1/GggUL1Da/Gw7Xe7sj8MWF6RoFDcUA/aQQeeqpp9CqVSvjiOTj1KlTqj8Ir8l0hp3vZf2fvHnzPihpXqoVoRpNeiRpc3qNRnNHcDZjyQwXyVKbmSMzf455z9qPmxn4iYXzY7CdtTm6jAmvw0y4R48eqikFm2mxszqFAg0FGggUBRQa7IeSOTMH4YEySsaPH6+MIfrHphSccZmGEZuMmSKC7bq/+OILleHzWN6T6R/FFTupkrFjx2Lu3LkqLBwGlDUyPCax85zcDF6XtSCcsJBh5SL3dsFutz/4/PPPbzIOSz30CW0gL2aBBDSAxrg8PLSsUBHT2t95qzGHPIP35s3G10o8yLuJK/LkOnzWSzp1QY38sYfLnbJtK16eOQ0XLl+O3XzJRPyOIT6/jf3PVKyEH558So3gZeJyuTHiv7X4YOFcXI28GlsQ8d7l3ELZsmNS22dRK84wvnfC2qNH0PiXH3HF7OPiqQWZB6tf89RYCyLfWEGJvxwNryC/R8ZlfoOs/UjOPlu8DtMBGuv8llnT0atXL+TLl3RicNeuXfjmm29U/zTCtK5Dhw5qPTlhgciBAwdUGse0QO7VLulg844dO843DtFoNClAnJxCo9HcC8aMGVNBMsMNktlbKQpobDCzZ6fNpIDGN2s2OERm3BoGZsK8DoUOBYiE5YaaCoaJRgnPzZ49u/qNO6s64TFcWJvBzrElSpTAjBkzbhj+1/SPUPgQ70kSzWdAw4ei5rHHHlMi506J2/6bTduio6Nfa9++/UjlkJroHRIm1mU/GO39YY/Gz23b44Uq1Tzbt8GSA/swYt06TNy0wWPQx3lf7Aher3hJTG7dDnnjCN1pO7bjuWm/4zJnOY97HpH3V7dIUYxr1RaZ5Hn6WG34af1aNepUtIim+M6xwI08OXJi8lPPoF7hwoarh5Hr1qqZ1XedOnnjuRL2Itlz4IN69dG+XIVbdoC/GdW+/wb/HT50XUy5XJfgtpXHoEGHjUNSDSLMW0pcnWZ2PKeQZ/+J2x1y93bhsN2ff/656r/B5lFvv/02Csd5X0kBJxpkLQu/dRZcvPXWW0kqcuKDhTGsEfVOC6Kioj4S8dNdOWg0mhQhnlxFo9GkNOPHj39LDPSvmBETGudJ2czC7AMSV4DQ0GctBw38mwmQO4X+xxUpdwKfB/16+umn0aLF7becorjh3CBm0wujGdbEjh07pq4OqGFhPnBFz5YX8IhYZcrIzy5i7u+XXkOZnLfXJ+JytB1Pjh2Fv/bujt3fgu9E7r9pyVL49YnmIjyu9y9yy78Ra1aj2/x5iIqOp0M6kfOtcn6/Rg+hT4MHDcfYtJ/6Oyas+/f6qFNxkfuySpg+ffwJvFuzjuHo4VcRS+/Mn4vLERHqWrGQZ1JXRO3Cjs+p4XrvhF6LFmDw4oUSNjmfcZPXsLg7oP/Q8cYhqYZx48Z9L3H1NbPzOeMumzMmRoxzFDjWLF64cCGW+I8LvwnWRooYjzmOooA1krwer9WzZ89k6W/CMH711VcqfaL/7777bkyax+ZSP//8s5rZPKHwM01grSprTooWTVzzRBaGeA/IwVpXeb6r5Pehdu3aidrWaDQpQcKpkkajSTHEwC4QN5NNiuZHJhQ2bLLBzuwUGt4Layu8r81MnZkyM3aWDsZdzGOZece331y4nwuPj28/FwoB0y+GL75juFAQUYRERkaq428X3ou3qOI9CskzkcbdcOUKh5jKG2N4y29GP3/kCr79YWoz+vkin7xfGtoWeXZ8p7mzZMGMjl3g6hOO+c92jBEfu8+eQd1ff4K1dyje+GMGohxi8CZg9BE+P+MZ3sAOEXsbTxy/6fncx07p3Wb9gaDB/fH6rBnYcOKY2vV8xcq49GEoLob2xrOVqsAi4faXuGGR99dIRNPUNs/esfggBTlviRl03oOKFxZPNVwqQ55xzGyAfN78lhKbLrCJEzuQ07hnP6iEFooAdgznsfcCfvtxoShi003WXN4s/Kyp4X1+/fXXqpAhMTAtYLpjxl/jN6eEI32NQ67RpHJ0DYhGkwoYK4ih3cFsakFj+9FHH1XNnZKCadOmqaZQcUUOM18apr1791ZNLNgkYsqUKQgJCUlwAjLWkLB0lM2rQkNDVYYeF95HWFgYDh8+rDqYtm3b1tgTGxoPQ4YMUUOK9u3bN5ZIMKF4Yv8V1uA88cQTqqT2dqFB88cff8Qt9ZTL7yoTHh7u1YnhHhMSkhU+lt2wWrLLy1El/hXy5cOmN981DrgzaOzzvuMm+HvPncNTY0dj20kx/m0J1FbchJxBwWhXqRKCRSTR/31iBHK43WtGPL4tJIyl8+fHhBatUClP8s3wPnPHdrT47efrHdH5Gx09FAOHhnocUg/jxo1bK3G1GuMvv1WK9CeffDLeby4+2L+C32J8Rr4J/aWo8a7hoNH/ySefqGaWTIPYBOtWExKypoUdy9lvhOF7/vnnVX+vm8G+ZJMmTVLfJ/t+sQmW9wzsHD6ctT83Cz/TtKxZsxpbiWPevHnq3nguF0ljLl27dq3ESy+9dNo4RKPRJDM3KaLSaDQpyHmzRM7EFCNJAWs5aLzQwKfx7b0wc49behg3LN5QHN3MILgdzOvwl/7GB/fdLDyJwTTgvJF7uCDi4+48TmqcTnaEviiB82wLUQ4nIux3Fxc4dG/cN9Z78SKU+Gw4tp05dUfig5yOjFAd24ctW4KhSxdj0pZNdyY+iIRxx9GjaDbmV5y5w5quxHDh2jVjzYDxwmK5aGylKiTOXvD+1hiHbyddYI0n+3BQRCS0cH/c5lXsh/H4448r4/z8+fMYNmyY6juREBQKbLb18MMP47PPPlNNtjjS1e7du40jbmT79u2YOXOm+jaDgoLQunXrWOKDsMP9rcJ/u+KDBRrxpDWXRTTpUbA0mhRECxCNJnVwJK6BzNL6pKJYsWJo2bKl6kPBX3PhNpe4HUxvJjC4724FgYn3dRK6Jt3j1tzcLhzC1NvooJ+ynJDV1CVArl2LhsV9TALn2ZbfK2Jwnk0Gg9zGZ2q9w74+fP+JWe4Am4Qp4dh395yKuGKsGYhBCrdLVFiq5Ljxq2AcTsp04WZwYIpmzZqpb499x4YOHapqIeOD4aIQ8G4exmZOCX23c+bMweDBg1WTSp7zyiuvJMlw44mBNSoUPSZGunNewmuM+qDRaFKC5EznNRpNIhk7duzjNptttmkks5SO83BwaNukYMeOHWom4/iEA42EBg0aqFJPds5kx1UKFpaexi0pZGZ96NAhVSrKZhY8zrs9NeExzOQ5TwgNf45yRb/j+sXrsuSUQ2LSD3YipZ9xw8jtffv2qeYk7Cx/J02weA3OymwYG6o2KDo6eliHDh1ClENqok/ISHkgr8AuRhKfhYR5XpcX0KxESeOApCFs6WL0X/KnsXUbuF14rVZdPCbhiabxHg9+NhtWHDqIz1evhJ0l9sZzvyVyv/myZMWm199E9qDb7/eSGJ4ZPxbTNm/0dJBnuFyuaLhtTTBo0HLjkFTDuHHjuklc/cys9WC6ULVqVTWnTkrBOXpGjhypjHZ+w2+88YYaItsbCpThw4erppbsRM5mWOyfwdnO4zJixAg1FC5rY9nBnRMRmiPhpQTs3M4BKXgvTA+Y9sjznSRhbWccotFoUgAtQDSaVIAYGrnF0F4jmXIhZoxcWKLIsfGZQd4tnAmcnU1NA9wburF9NwWHOQoW3eIKBhMKBy4UBjwmrmAgPN/sz8H9NJziw/SL8Jj4/CL0i/vZL+ZOBMjq1atVcxD6Y9ybW/xr1qVLl4XGIamHXiHtYbOOU+t8HiLmejRugqGPPKqckorbFiASFl9/fyzt/ALqFipkON6cZ36fiGkbN/BFGy63QK6RnALk+OVLqDniWxy5cMETJi4u5zZE2mvik08ijMNSDZIuVJH4+rcswfzW+A3QaG/YsGHMd5MSsMChX79+qsCA4WBhwf/+9z81iIUJO4yzb9gLL7yg+o98+OGHMfP8EPrx8ccfq87jvI969eopMZPScHLUjRs3xqQFfI52u/3VTp06/WAcotFoUgAtQDSaVIIYG7/5+fl18S7tfPDBB1Gw4N1PwPbTTz+pUkn2+fDGNPjZBIIGATuhU4C0a9dONb/wbqpAKIbmz5+PCRMmqPbX7733nmq3zbCaMFNnieigQYNUKSjnLOjatesN4oJ+ceSdL7/8UhkyNFhy584dS/jQL9amsNSU83jcSSd0Tr5Iw4jPlf7xGYifu+T61dq2bRunPU4qYFBoTlxzb4bVxofBEnoUEKN8Q9e3k9QovxMBwlnSl3Z6HvVv0SHZ5OnJEzB908ZUI0C+W7MaXaf9HqcDuv1jDBzyocch9TF+/Pilki48aM6ETtjXIudtDsucFLB/h1mTym+R6YQ3HE3rxx9/VJ3WvWdM51C67EfCQSn4PT/77LNo3ry5sTfl4DNkB3RzaF8ukt6cljShoqQFbJKp0WhSiJQrQtFoNDdFMubPJYOMppFM+Lt169ZYBvmdwk6mLPGLu5iCxLsTOq9rdliPOxwuM2zuM4+jiKAf3sdwP5tSmSW09Idu3sdw4X6z8yuPYVtw+ud9jHmeec07gc3PvOc/MQyPz1Ol+CC9hpyGG9/IQ/FsS3iPnD2D7/5d7dnW3BGXxfj8eMXfjGweB8ZPu/0c3PbvPQ6pEzH2h3oLfK6ztuFewI7p/I74vXLEqz179hh7PHAkq2zZsqlR7bxh3xGOrEVYoMKmlPcChpdNOc20iemNpK/faPGh0aQ8WoBoNKmE5557br1k7uOYKRJmkhQGO3fuVNt3Q4UKFdQoM88888wNC0sx69SJPRlceoEzOZtNrwjFksPh2C4CKdVNOheLAOuPYhwfVUYykXAP//svbDl50rOtuW36L1uMfZxl3XymnjjxEwZ9vFdtp1I6dOgwT0THQlOEMy6zGdPNRphKLjisLms0KYJYo8jmTCbsHL9kyRJVMzJr1qxYneVZ68HaVNaccPALs+AjJeGwuyzQMdMC/kZFRR2RdDZVC1CNJr2iBYhGk4qQjPp/kikeNDNJihA2U2LHybuBxgDH6Y9vOXfunMqcveHxnDGY7ba9F7pxIayZYWkiF+9j6KfZVpylpTQ84h7DxdsvGjQMB8/zPsYMI5tOmDUYiYXnsO+Hd+mxYQR1ffrppy8YTqmT3oOPw413jC1WN+Hy1Ui8NO13RN7lkLz3IzO2b8Ony//2dDwn/L6iozfhyrUwj0PqRuLti2LwnzBL7vktrF+/Xn0bKY3ZlJKigkLIrKGdPXu2EiesJSlTpoxqzknYDJPzfTDsPDcpanRvF4aVaQF/+ey4SLrglt+XROBpVa/R3AN0HxCNJpUxfvz4JvIzRxY/Zthc2KSJHdK9O33eDjQUWJtiGjDe0H/24+BINN6d0E1DIy7cZ/pDYyKh40wRxf0JGR3efnkLhbjwGO5PbCd0Xo99Xtjx3vSfNUtiyIXL+f2UQ1qgT88v4evztlhOnm0RUM9UqITf23e868T7fukDsu7YUTz400hEmKNxcXG7r8DtaoiBw9Ybh6V6xo4d21y+l5nmt8mFzROZLnAAiZSCRjz7bbEjN78thoNh4vduhssMI+Evj+N51apVQ7du3ZR7SsFCB456xdpQMy1gbZIIun4iPsKVg0ajSXG0ANFoUiEiAjqLwTzKNPC5cLIuGhveY+0nBnbCpsHAib9MUeANM2g2xeJ8IKYAie+4ew3DmRgBwmfF9ukUXeZ9UHyIwfFzx44dX1IOaYm+PafJjbSk+FDIb8eq1TGmdfyzyyeWKdu34qW5s3DxSoTHKL8VNCR9fbC0Qxc0KJw4ATJkxd/ovWwJXAx7Yq4hPFmiJCa3eRYBSdBMZ+upk2jw4/c4f/Xa9evzx+F8EoOHz/Y4pB0mTpzYVtKEiVw30wUWTrBTekqKEKZL7MjNfh3//vuvEhdsjsV5PSg+CI19DsnLkbBKlCihhg9mWFOShMSHuH/67LPPfqAcNBrNPSFxOYJGo0lxxo0b96Zkll+zrTWhscG2002aNFEjUCUWZsLfffedaoIQX9trGg+cB+T1119XzSY4g3Hc40yj4lYwk0/ssbcLw0kB0qFDB8PlRngMR+JhkzJvgyMqKmqyiI+7s9jvFa++6otcOebC19bEW4Q0LlkKczo/nySGenpkwZ7daD76V0Sz9s2MkxSkDmdHDBziGeY4DSIipL2kBeNMAcKF3xy/YQ7Rm9xwHiBJm5AnTx41S3mNGjXU9fm9UWyYaQebQLJJJd3Zj23Lli3q+3zzzTeTLY3whs07WaDC5qTm9Yyajy8kDUnZahiNRnMDyZ8KaDSaO0Yy+raSecaUeBKWPtauXRvFixdX2xoP7DPC0k7v/iLpyOCwoE/oaLHuOsaIEKcTBbJmxV8vvYai8qu5ztC/lyF07uzrfT4YH9zuaLjczTFo6AKPY9pl9OjRNWw2259i3GdkekDYRDEpJy9NCNZ69O/fn9+V2jbTJeK97i0yuM7wsW9ISEjyz/3J0a7WrFkTEwb+Ugg5HI7XO3bsOEI5ajSae0oiG+ZqNJp7gRjOkyTjriirp83mRMxIOawlaytMI+B+Z926dZgzZ456HjQ2TINDtp9PJ6WdbgwY0gkO+weqFJ/I75FLl1Ds46Hov3Sxx+0+55g8j0pff4HQeXOuiw+JB8IBRLseSA/ig3Tu3PlfSQ+Ki/jYYI6ax/SBhveUKVNuGFQiKaHgMftrmd+ZuTAM5uLtbgoB1sYmJxxum/MUrVq1KuaaDItwTq5dV4sPjSb1cL2IQqPRpFrCwsJ8SpUqNdbf379t3JJHtq1mW+v7Ec7wvnz58li1HmwCIsbGLnlWTVq1anVEOaYnuncvA3+fBbBZC7AWRMHakCxZMa1jZ1TPl9/jdp/Ra9ECDKYQYzww4oISIQ7ndxgwuKvHIf0xduzY90WEfOJt3FMgcFAJzpieHP0uOCrfkCFD1Mh18TXr9IbpFMPGOUI4cSnDldRQFLEviveQ24Sd9EWUjNm1a9dz4eHhKT/8lkajSRAtQDSaNIQYGw+LoT1NMtkMZikkM182NeJcHinRBjw1wPbdf/31l2p2ZRocFCA0hux2e58OHToMVI7pmd6hn8DX5/2YJllE1msVLqJGySqQKbPhmL75Zf06vDFjGqKc8hwsRqW+VX5drnNi/j6KAUP/9TimXyZOnJhT0oGJIkQae9eKMm1gXw2mDRzEIqlhHw8O+MAheNm/wywEIBQerJ1p0aKF6rvFmpCkhmkgaz8pPLz9NwohWPjwlKQFaWakM43mfkILEI0mDTJmzJj/SSb7ETN5syaEv8yEWSPCtuDpEZa8svkZBYh3SacxytVkeSbPtWvX7voMaOmdoT0yIwK/w8fv4VhCRIzB0nnyYmzbZ1E1bz7DMf3glLg+7O9lCFs0Hw6XxH/T+PQYwHY4nF0xeNiPyu0+YuzYsaXlG5gh30YpbyFCQ51DeLPDeL58SR8fKET++OMPNQoW0yDWeLCPGkfn8hYlSQWvxxqPEydOxEoHuC7p4CW5fpdOnTrNMJw1Gk0qRAsQjSaNwmZZJUqUGCrG9wfeQoSw5LNgwYJq3P3bHbY3tUFjhiPo7NixQ92Xt0FjjHC1UNzY1+OY4Xz/0atXUVhc4+DrUzuWEBHDM9jfH70aNcEH9erDz8tYS4tsO30Kb82aiSW7d3lGtDLjAgWI2+2UCBIOm/8g3OfNbUSIFJNvYqykDbVZM2HCNMJMG6pUqZKiQ/feLezfwZnMd+3ape7DOx1gAYTc51Fxf75jx46LDGeNRpOK0QJEo0kHjBs37m2r1fqRZMr+ZtMsQmODzRGKFSuGcuXKJUszjOSAomPv3r3K4GCpqncpJ0tYuR0dHf2r3FvX+6rG41aEhWWDI+oH+Ps+A4fEA1OU8lfiRaHs2dHrwYfwfJWqaUaM7D57Fv2XLcbEDRtgZzMr73Bz3em8ApejKwZ9NNpw1RiMHj06k3wj4ZIuvCmLr3faYIqRnDlzqrSBNSPezZhSA+xjwjTg8OHDKrwMH4WHKT6YDojw+EPu4+1OnTodVI4ajSZNYJGP+nqxqUaTQki0+1Eyk1eMTU0SIQbHA/Jcv2EHbBrxNDBMuM6MmwYHm2ixUyjFSWqBk4VxvoCjR4+q9uTeooPhZilnVFTUATGi3unSpcsfxi5NQvQNaQe35TN5yXlj1YoQeb4ZRYw+U74CutasjRoSF8SsM3beWy5FRWHKti34ctU/2CCGp6rd8DaMuU4D1O6cBR/X2wgfdsDYo7kJbJ4lPx/Ld/W4pBEWpg/eUJzQwOccQ0WLFlWChLWnprGf3HC+DjaxPHDggGpaxTTAFBwmTK/oFh0dvVk2P+jQocNCzx7NnSL5wg/yjF82NjWaFEMLEM09QQuQ5GfChAmNxcgYJIZ7HW57l34SU5ywbTiNjUKFCinjw9vwTw54XfbhYKkmxQZLORm2uNeloUGDQ0THQYkvA86ePTvm3XffjTJ2axJLWFgQXFGvylp3+PjmZU2IqhEx4bq4+YjAq16gIFqWLoNnypZDsWwSF5LZ+LwSHY1/Dh3EpC2bMW/PLhw9f96zI24c5DbzKqfjT7FIe2PA0NXGHs0dMG7cuNzy012Wl/38/DLx+4ubPvBxm4UWbOrISQazZcum0gg23WJtKr9Pfrc3EymmPxQ8bEbFGdQ5TDAXDiJB4cFj4ooNwm1eQ86NEj9mSBgHdOnSZYuxW5MEyHPVAkRzT9ACRHNPkGinBUgKMn78eM4Z8JZkNJ1FkGSnsUGjIC5048JMn0ZH5syZ1cKS0AwZMiijg+7cz8U0GugfDQz+suSSRkVERIQyNi5duoQLFy4o48Msdb2FsXFN/Jkn25937NhxmbFbkxS43Rb0Dm0qD7sbLHgEPmI9OiUexM0GuG0YpD7yvnPLu2dn9pLZc6BotqwomiUr8mfMjIz+/gjw9UGwiJdgXz9EyzlXHXYlLK7ZHTh7NRIHL17AATE097E5zamTqh/HZYkLbsYFqwgLq8SDOHFBIohncdiPw2UZJYH4GuHh6W9I5VTC2LFjS8r39oqky8/KN1iQosJMIxIyEehuLibe697fN9fNxRtum+dwnd8/t6Ojo89LGOaI87fPPvvsStkXfyA0d428Yy1ANPeEZBcgHJ//v//+UxMk0Rjh5Tg2N0tRqlevfsOwoTRQ2OGU7b7r1q1ruCaeP//8E9u3b1fXqVy5Mho0aGDsuTOOHDkSM8QgS4qfeeYZ9Xs3sKnJjBkz1LPhGO0tW7ZUzyM+li5dqp4HYbX4Y489poy3tI68Hy1A7iG///57YYl/beU9tJKMvoqIEj8aGzQ6bpYkxN1nbsdnWCQE9zEOc5FruuWae8SfmRKGMW3atNkk++/rDsQpSliYD1xRNWStI9x4XCzAovKCaJV4loTge78hnnA7zns340FC8YHuMWLDcVXE0FrY3BNhcU5B+McnjKM0KUxYWJi1dOnSJeT7bCybD8pSWb7L4pJ3q3TCm7hpBte9v3+ux63dpJvk9XKq87Csb5NzVsjvAhEgm9q2batnV01BUlKAzJo1C/v3748RmrSlWrVqpQq2GK84khprxhlfuM2aNtpcyTGQyvHjx9WknYyLtL9at26twpUS8N7nzp2Lffv2qW2OTlerVi21fj+RrAJk27ZtrOpVhgZLUWk8M2JRJBw6dEi9eLZFf+GFF9TxixYtUrM7MxLUrFlTjR9+u0ydOlUJHkIB8/jjj6v1O4URZOzYsSyRUVXQL730kvq9Gxjxf/nlF1VKzA/vxRdfRO7crBG/kZkzZ2LNmjVqvUyZMmjfvr16nmkdiXZagKQyRowYkTlDhgwPyHdJg7SxvCMaHVTGGcXwsDGpMJML89c0Rsw4yW/a/KWbfDcUGBGyzbY12+W8v8R9lfxu79Chw3FxS7b0R3PHWNA9LD98o8rCaqkvL7uhuJSQN5VVEnC2uzHEibw677fHOKFev5fYYHww4gTsdlZ/XYbLfUrc1sKKZfK7HkH2nejx0WXPQZq0wsSJEwNFROSVNCALCzDkm/a9cuVK4UuXLg0Qw3KwGI875bu3y/dvl31X5JjjIi4uGqdrUgkpKUBGjx6t+vmZhj4LnDlUc6NGjdQoh6a9SJi3ZM2aFS+//PJdF/rGB23QkSNHqutxcszXXntN9TNMKTiJLlsJEN4nl/uNZBUg7Ez266+/qohkGiY0uGlslyhRQhnUVJ6sXWBEYITgfgaJEZPtxF999VU1QseCBQvwzz//qGO58BhGFvqbN29edO7cWYkcU4Bw/4MPPqhmiB4/frxqAkI3qkyKEgqKadOmqQmMeC0ujIj0kwKDtRIMoylAeE2Gjc1Q2EGOfnFhxKWA4rVZozF9+nQ1aofpJwUXF95zmzZt1KRQCQkQCjNOrmaey480MDAwZpvPS4w2tc6ShA0cFUbCxW3CpjGsUeH9cS4INn35+uuv1XPkdViKwNoXHvf666+r9rd8Xmwaw/vme6J/hEM0suQhbslVUiHPTguQtIslLCzMwpmF5be7fION+/Xr99ikSZNsYmAYlqnmPsEiCZsVZcsygbdK4uaWBJnv34XwcP7quHAf0atXr6KSb02T1Q6SPmzzuGpSMyktQCg0WLPB1i9cNwt22SqE4qRkyZLKXmPfQPY5MgUIR0XkMbRbaKew5o02EpciRYqoGgzaYbTtWLtAO5C2kWnT0O7hUq9ePTRp0iRGgNDGoW1E24migNC2Y5/ITp06KZuPdiJrS2hL0U/aSjzPtNFoK9E+YxhHjBih9nEeHLbkob1IO5V+shUL/eQ5fBZm6xaKsKZNmyrbkTYkz6NNxnN4Pzy/QoUKkPxV3c/HH3+sWhTxufAZsS8ljyW0MQsXLqwm6DRtQ4azXbt2kkyXVTVMEyZMUM+Y7rR7absSho82ZnLUOMWHTQyHfsZ6ksOIRWVbqVIltc4bpeLjS2Y1HCcU42RCFBgUC3xpfNF8kKyS6tatmzLw+RApMviCOZwoRQUfPF8AIwInJWLE4gtn8ysa+Hx5bD5lvgQe37VrV9Xsiy+XEY/H8ZoUJYyQfPgMGyPZpk2bVMdcNhfbuHGjug4jfP369VVkOXjwoHppvB9GXAqIb775Rl2T98kI2aVLF5QvX16FiS97/fr16kNhWM2Pg+HkvXJs83nz5qnnRlH2zjvvKCHByMuFcPQiRkKKOtYuMVJWrFhRRVw+Q36YFB2MxAwTP3DeP8PNhffDyM/7ZSRdvHixiowMA9U3R0XiNfiMateundyR8D/JoPRIRmmUZcuWqdROvtva8lNUtsdOnjxZG5v3I9u2uSVCuGThtNT85aLjwn1Iw4YNs0r+96ysTpE04bTHVZOaCQsLe0psiarGZrJCu+rMmTPK7mrcuDGOHTumbCOKAdpOtLdoz9C+on3HglPaR9zPQlsa47RLOLM+Z/enrWQOZEI7i/YRjWvaQLTZeMybb76pbDbagLQjaePQ3qHtRvuI9hqP5XVpr1JE0MinPUWbiLYdw0G/ab/RiKf9xIJb2oC042g3stCXYWbBMG0q2pkMJ7sBsAsCj2M4KQ4YBoaR23wWtGu5rFixQhV600ZkGGnD8Vg+A7YKohiiP2wVQzuZ4aR9/eSTT6rnwGvyvnh+x44dVfg4shyPZYE3uyXQ9qTwofigYKNdyGvQVqV9m1B3gOQgWdvyMML06dMHH330kbph1ip8+OGHqs0fjWcufIlmNZSp4Ij3OiPtkCFD8P333yujmS+FgoURgxEnPng+XyxL8mmM8xo83zS4uc+EL4sqkiKJzbaaNWumIqy3//SPEZiGPiMlhZH3tRmJ6SeP48KXTXh/NP7pxvv1vq43jOAmjGCmImUE47nemH7QnffCcDNsvFeGnQs/FO+wM3wUNPxwGHbC9/D++++r30ceeUR9GIzAbAo3fPhw/P333+o4jUaj0Wg0mqSANgntFhq8tI9YGExbh61OWJBMN29o59CGMaEIofFMw5mFx7R5aOjTNuJxpr1l2k/0j4WzbAHCAl0WMnM/4X4a3TTAadtxnW6EftEm+uKLL/DZZ5+pWhDuYwEtC8TN40y/TGh7MWy0FznpJ+1L89ibQSHxv//9T9lktEFZKE7Rxa4Jn376qWoJxDDxevSPgo2igiKCi2lr8jzarxRc3mFkuGg79+jRQ7XIoU3IGifCFkZfffUVJk+erLZTgmQVIKwBoKKkcUx1O3DgQHTv3h2TJk1SD4OK74033lBVXYTbrJrjQ1q1apUSK6wRYaTkg+Q5VHOff/45Ro0apfzlA2ckY4Qi3OYLY6Thi3n66afx3HPPxShSNkliTQRrGGiw089ly5apKi3WLPAFs3aBfVP4gZj+mYv5MikSTDdenyKHflLAUNCw4zrDz+o47mdkfe+995R44jYX81wuvB6ryFg1xxKBTz75BAMGDFD3xedhHsvr835YesBrrl27Vn0crNFhDQprlPgRcfEOO8+NK34Y4SjK+D5+++03FWaWPFAZsxaEilujuRmMV6ZY1mg09zeSL7qvXbvmlDwstgWp0Qhm4appk9BGY0k/bTPaJxQRNLBNu4ULz6GNSFuRRjaPZbN42oG0XVgoTWHBGgraT7Q7WZvBdZb209ju2bOnsvNYu0G7iSIjrm1n4h1GHsPCYdqgDB/dJk6cqK7NY2jr8ZcFzrTTaJ8l5KfpxuMSclu9erWyySgCxowZo5ras/aE16a9SvEQ9xreNqkZbq6TuDYg7V3WvHjbfWzWxtojQjuUzy6l0MPwau4JEu3SfR8QuUfOvTDCs6VJq8h7dEnCzWFKPUOW3CWS2QwXvz40NjVpFIkX3SQN+8LYTBRyziT5aePZ0qRhnpZveLqxnqaR9EgPw6u5JyRrDYhGo9FoNBqNRqPReKMFiEaj0Wg0Go1Go0kxtADRaNIYUQ4HTl25gtMRETgTGQG7K3U1t7Y7nTh39SpOGeG7avcMg3gnRERHK394r/RTtxdNWjhr+dnISCMuReKK/XqbYpOL167FvAP+njcG2DC5FBUVs1+9J/GH0BfT74QWnndN4rNLrsnrm+5009waPmPOOm8+O34jt3p2/B75vJMTplEOo127RqPRxAf7gOQx1jWaFEHinEWIlCVdT0ol95ksfUDGbtyATuNGc2gQBPr5YeHzL6FeocLG3nsDRcc7c2bh+1UrPFYRBwWhAWIxyzjc6FK9Jn5o8Qz84gyGcDM+nD8HHy9dAlgtKJM7L/59400E+/oZe1MGeY/prg9It7mz8MVfS+W5ekaNCZBnGhllCAuHE+2q18CENs/CKe/w0VG/YNGuHYDNhw9DdYic2+UFNC1eAvvOn0ON77/BORHE4pF654WzZcPe9z6EU44t9ulwHL1wIWYfJJ7EQgzVH57tgGalHkD5Lz/HpasiXiwW/PRMa7xYtbpxUOpE4sU96wNC0dFq/Bgs2L5VvRcOHGKTZ8xOqCZDHnsCIQ04iTmw4cRxvDZzGtbs349K+fPjr1feQCZ/f7Uvqbhw7Sq6zpqJSZs2wl/C8terb6BavvzG3nRHuukDInEysyxBcj/Jq0o1mjjEHjtMo9EkGZKoJ48A2UQBMkYJkCAlQF5E3YLxC5Djly9j+Iq/8M+hQ+pjf6xkKeQMzoCRa9co47J1ufIIa9xEHcvS6J//W4ul+/epdQqFEtmzo225CnjygdKiARJOLhr9/AOW7dmtDM0CWbNi2rOdUF0MHdZgtJs0AQtkX5EsWfBKjRr4sF5Ddc6Fa9fww9p/8ee+vTgZcQUZ5H7K5sqFzpWror4hqFiDsvrIEbSdMA6V8+TFspdfxZaTJ/HtmlXYcuqkKn0PFOOrdM6ceKFKNTxUrLg6LymR95iuBAiN0fojv1Pvxirv+Dl53p0qVUHuDMGq9DxrYKAqIc+bIaMIE188JgJk4c7tyCLbOYKCsOfUKTwkguFPEb7d5szGF8sWo6A8/2iJTydFbBTOkQN7u/3PI0A++8gjQGTfW/Ua4KsnmhuhiE20CJNDclzoovn4XQT2bPH7kRIl8YUI2j/37cPhixdgEzGbMzgYjxQviVclHmX2DzDOvjdIvLhnAmTClk1oP3Y0ZxhDRnkO/6vfAE/IN+pLoSdk9PNX77C4iMHv/12NgcuW4OilSwyASjOKZMkq77wyQhs2QqTdjjHyzOft3okjcgzThUB570XkO+Yxj5Yopfz8evUqjBC/mA50FPdjly9hibwbpg1MV96cPRNbJW5w5B2K2uJZs6FGgYIY+VRLBMs14xK+5E/8vnWLGpnnharV8F6devj74AG8N3e2ijvZJB5ObNtexFYUOv0+CRflW29ctCgeLFIMP0k6xbStTI6c6Fa3LmrmL6j8ZDwaLfcyQ4TZ4YsXlT+Ms3UlPXmrVh3kyZBBHZcEpBsBotHcK7QA0WiSiXstQObt3oXHfvtJ1UL4iKHZvUFDBPn6YfhfS5XhztLn52vWxi9Pt8JrM6dj5D/LlUHTuHgJvCvGwL5z5zBAjMvzV66IkeOPf15/E+Vz5TZ8vw4z+ro/fI8jF84rP79o+QzeqV3X2Bs/b86agW+X/62uV0KM1x71G2KFiKTf1q+DW4yIPBkz4r+33sUaER8tx/yGNhUqYnSrthi3aSNe/H2i8uPlWrUxpOmj6CeGzFYRIxVz58Gzclydgp5hvZOK9CZAyP7z59FNDL2FIgyvGrUOMYjR1kgMyontOojBH4Rmv10XIB81exxviaEp94BBDzfDJyv+xslLF9Hv4UcwcctmbD92FIXlfd4gQGgYs/aDi4n4UUAM5NVvvovsYmwyDh0SoTFK3jMN2lIfD8Xus2eRWwzhOZ2fV02/QhfOR9mcuVAjfwG8Ur3GbdWmJTX3UoCQFQcPKmP9v+NH4RQxqd4hF7en5rGrfMPfPPkUdp09gy9X/YNvREDwmRfJlh19Gz+E6vnyI1/GTHhs9K+qMCBLQADaV6iE7PLOv161Ev8ePqS+5zfl2/xa/Om5aAGG/LlQpTt8j1mCgpE5MAC/PdMGVfPmwy/y7faR/ZfkPQVIutS3cRPUFgFSv3CRGGHkzQvTfseva1arML//YCN8InFr1s4daD52lApntuAM2CJpAMNW7fuvcZX3KO6PlCqNZ8qWU3Fv95nTEhYH3mvYGB89+hgaShz6Z/9+BEvYpnXopETq+/Nmo0CmzKiUJy+61qyFzHKfSYAWIBrNXXJjqqDRaNIMNButCZQj7Dl3VhmTzLTLiNHWvV5D9GrYCC3KlIsxBGmvsNRwjmT8FAM0FFccOojWE8YiZOE82OSA3Jkzwyb7pm3bqs6JCzP3gpkzqetADEIKJPYbMHl1+lRYenwAv/A+eHXGNCV+pnPccV7P5cSPLZ7By9VqiJHTXJWYkhOXL2P+7t1oUboM3AOHYpIYw/5yPEtKJ3fsgqYPlBZjZSdyDR2Ib8QQWbprJ75c/hdmbN+mztckDEuZZ+/agTryrD977Ak4Bg+HW5aDPXqJIMiu3uFSEa/9lyySmEWj1nMe40n9woXRplx52MUY7L5grhIfVUQMtCtfUTXDSxAxZF+rXQfuoR9fX4Z/isMhvcUIzqje7bo33sJp2ab4IMteexOv1a2HHGJM1hn5HR7+aST+PbAfv61Zhc9ELJ+84pn76X6D7WSm79imarKeLF0avz/bEe4hH6l3OLXjc/BlzZB8x9/K9zBbvutS2XOgrinK5RtlDVfrsuVRQQR7gDz3EvLOKfwoOIb8tRTjNm7w1HZyEX9YO0mMaKDSjkYlSuB8r7448H53PFikqCqg4Hvje2Sa4yPnNSteEo2LFotXfMTF5fK0/omwi8hgmhUfFCUigie1a4/XatTE8GaPqXjFZoSrjxxWNWQzOz2P/zV6SNXcthw3GrW+/wor9u7BRBFHX6xc7kkTNRpNqkALEI0mrSIGQoTdjjrffgVLyP+uL//rhvfm/KGaHLzD5k6SoW+WDDpLnxD49+yBmTsN419gXs9S5I8fe1yJDZYmMvsvmDkLMgcE4szFizh58iTK5siJd+rEX6vB0+Z1eQFNSj2gjJM1hw4hS/++nrD07I4f1q5RB5UXEdS/SVPV9vyb5k8pI4VmTRMxLAt+MkzExCCsEeOYfrSvXAUdKlbyXMALloC3EXG0UARHgI8No1q1QZ+HH4HVKJVln4QEzBeNAQ3Sn9b+i1CJI6/PmIqgfr1R8ONhKPflpzG1WMVz5caH9T39B8wHaj7XPmLg+bBJDSOPvNc3JZ7l5aSwLHlPCIlvI1atjB1PjbjaftJ446DrbDpxAtW++xoj1qzGjpMn8FK16hgjIrSCiB1y4vJFnPcSufcTFAJsHtdn0XyEzZ+Lp8f+hmD53vgOO0wep8QhZHlchGKT4iXUOawJsNHIl29uszzPIp8Ox1fyPubv2YXxG/5DlKQjLGRg0ysa8//Koj5swWL8xiDvnYUOcQn09UMgv2nZz+Z9TX79EW0mSngSEKYlsuXwFFrIdT9f8Tcs3d9Hl0kT4MdvOT7E73OREcg9eAAKyL0yHfAUYrhUwcQpEUr1fhyBj5cvw8ajR9CyTFlMat8J9YxncObKFU8zNI1GkyqIk7JoNKmIsOcCYM+fHb6uYDhdbNTsL5mQEzZrlORyYn34X5CjLiA8/CaWz70juZpgnZSMdIsYEex0Gh+ett/Z1fr/5s9RfSdqFSyIh4oWVyWb7FQ8f4eIEDEYQ5s8gsFiwJucuHIZB86fx1UxQilIcgQHqxLSxDZ14bXZJIv+sG05r8c22CXF6I3PD46SRNFwJSoKvrI/f6ZMKJI1200TJvZTYBOiM2JwOOR6Vjk4V3AGFJPzVAlsEpMem2ARjlR0QAQHR1CKlnU20+O74vvmuyBu+UcxwPdEwchOxWzPv/HEcdU/hwMCVBdRIM8I644dVe88SAzIWgULKbfVhw/L+/LMwBsfqq+JiBfW0MXH8cuXcEjiE/2lDzSQ+Z7ZF+ReI/d3zycivCzfzX75fthMiX03GP/zZMyEwlmyeAoUvGAn8e2nT+OaPEseV0iOoZDg97TjzGnVxI3Pt7R8q+z7868Y8Q4RD2zmyXfMPjq8FknonbGWjM0hL4hfjE+55D3x20+o/xj7dTAto0gpnCUrCmbOjLVyXb5vfzm/TqHC2HbqFGqO/BZX5R6zy3U3dn1HpS+XZDu3CLEHcuSIlRYyPh9gmiIiiKKZfcQKZOa9ZvIckDTc2yZYX3zhj3PHC8NlKSix6gFxYbVhVrismWBxiTq0sNqKauu8fGX7YLHtgNV9EPA7JPmlp0pLo7nHxJ8qaDQpRViYH1zRNcQSaSOxsZlYKqVgs1mVVckSOzFQ1ELMXzMzY6ZjrrMkzeW6LDnOaljcMxDtnolhww55dt4bxNi45zOhD/prKQYsXYwolhazZJRZsr8//P0C0L1BA/Rr/HCCxoHGg7xHPRO65gZSgwC5H2BTs1rffIloScOyiQDZ171nUvXjuBtSToCEhRSDEy/J2lOS55VnE0kFa5bMPDGx8Fym9yq/dO6F2zoHLvwKX98NqbUgT5N+0ZaHJuXpE1oPblc/WKxN4GOzwCnpXnwJKd2YUPLXez9jLRNRDvGaQC2Acudit7PIbiSclk8xZMhpz86UITUIEM3dowWIJj60ALmvST4B8sEHwQj0eV0yuB7w88up+rnElz9SgDB/NPI6iyzMDSVcjGeq9oeDRXjExvXjYgrtTLhNYWJ3XJa89VsEuj9Cz6G6s4wm2dECRJMy9OpVFBbnCPj5NuU8A7ESVJVAOuHr64eKefOicdHiaFKsOB7IkRNZAgORyc/vhuZGbDbAjs6cfIttlhft24u/D+7H0XOeJgJmH4cYmMC6XFFwoQ9svp+kRGmPFiDpAy1ANPGhBch9TdILkD49m0kM+Vnyrnw31G5IfkdhUSp3bjxZqgzali+PktlzImtg4muCOJwxm67O3LEdU7ZtxaZjR+Qykg2atSImzDsdznOwuN5B/6FjDVeNJsnRAkSTvPQKaQer9Vv42LKpkhwTSWB9JaHrUKkKPqzfEOVyxd8G/E6gOJm2fSsGLVuKrceOxk5g+csENjr6T0S7nsfw4Uc8O5IeMTTbys8wWTxTQ6czJEN0RURE5LTb7cFZsmQ5IMZVbJWYPmDEYS/ax8XYPKxc7hKJFx/Iz1uypMt4cZ8QJEtfiROjPZuJQ979p/LTQpZ014Ne0gO30+n0u3jxYsFMmTId9fHxuSZpQnq0MQJleUXe/Z+ezbvgi7f9cSp4CHxt78Il6acpOvgreSSHqe75YGM1xxFHLEtqOFT29O3bEL5kETYfjSevZMGf0zEGVv+3ER7OPpcaTZKRHhMHTWqg54dVYfP9A1ZLPsl1PW5GosrRkjgjdtGsWT3uyQznjnhn9kyc5WzNTGBNPCU9Y3DyzIsYOdJuuGpug759+34ghkeT8PDwxw0njUZzn9KrV6+iIjymyWoHSRP0mNg3o3fPLrDiZ1mzxQgPySvZJ++tuvXU4CAc5CGl4IAQn6/8B70XzcdVzhPlnVdSiDgcfTBo2EDDRaO5a7QA0SQtYWEBcEZPgK9PC9Z4+Pr4iuZwwCXrPR58CIOaNlXjtd8L9pw9i1bjx2DTsaOw+fuzNNLTdtYNuyva/iKGDBtjHKpJJFqAaDQaEy1AEkFICCdHmQubtRQL5BSSF3Fkst9atUW7ChU9bsnA6XPncPH8eeTLlw9BgazIiZ/lhw7i6bGjcCYiwiM+iKoNcZ2Cy/IEBg9e63HUaO6c9CdAwsKywR09Em5wRjNPmx+33KcFnLVqGax+PyI8/JRyT0rCwgrAFd0FbvcGDBw6x3C9M3qFtIHF8rKEOYsKOawfof+gycbe1Evv7mVg9VkqYc8VU+shwqNe0WKY2ek5ZDMSPA69+P2/qzFz1y41NGTBzFnRplw5tC9XXg3heTcsP3QIv67/D5tPn4LD5UTdAoXRuXJl1JAE14zsbP/aadJ4XGNpkySqSoiwNsTuHI2Bg7sYh2kSgRYgGo3GRAuQW9A3pB0stgkx+SOx2/FczZr4sUUrY26kG3G73bh46RL8AwIQ6O9vuCaek2fOYs3qVbh84aIau0UNf50nL2rXro2gILYmjJ/+SxcjbOH8eFoO2D/EgKEfGy7JR1jPqnC6nxNTtRKs8JMHcVqexkJY/cckukkYR9p0Rn8hBkBNWQ7C4tcBrqgq4ufXyr6yWHsifNA84+ib06fneLl+aVnbgAFDXvA4pjRuC0JCS8IHHcXWWi7hWKia8p3J8K3srAUX9ovx0wnDhl30HJ96SYcC5H954PL9Rz6YonA4r8LqCpf35ZQX9Y5EtILqQ4q69iEGDfd8PJ4h7trLoygDi3yVbhyQL2wCBg7ktM8W9Al5T86vLe77RAish8XZVPyyyPYfGDhkOkJDS8PH8hV8bA+rRMXp+lf2LYKPX3/5QG5s5xsW5iMJThNY3Y8rQx2u03BaF8LXd7bs9YPL/ptEsFZiGdvgdJ6SEIyHHQMwNJWPStFTEgof/CVrwd7VyT883UrNcm0yauMGvDh9CpzsD2K2NSVyLBPX8a3b4unSZQ3HxLP51Em0GD8G+0+JtvROLIkIkUalSmNKm3YigjyJLee5eHz0r1i6dw98fP0kqkh4mLA6HX+g/5Cn1EGaW6IFiEajMdEC5Cb0Cn0Nfj7fx/SFlHwyg58f5j//0vWZ6uPAnHTzjl3YtnG9akXAPDNHjhyoU6cOMmbM6DnoFvz777/YuXOnZItx8kWBhW+5RYjUrZOwEDl44QIa/zQS+8+LCSJmiYIFhVH2jzBoSHePQxLjKcxcInZQbrGDaJeNkptfLDZaN8mnqxjXfxfhA740ji8ngWsrx5SUY9i37j9YoyYg/LNzYnOxVcZC+PnWR3T0YVy1l0Gg74Pw85utbJAo+3MYOHiUHJcD7mvt4LJUEPdMcLv4wPfKU5qEgcO3e64TulP8KQV79HY57jOxzxrIW7oEi2M8Bny8Qh1DGH6Gx2ItJedfExtTXqDYcrTjwt7LBmdgfzkvl8SBubBZMshvbVGFP2HQsMVyjZay3VDZhxYRG26L2IGWBRgweC7CejSEy/qlvIdKnMdLXuAauc5UCf8w9A7pJeEpK9c5DIvPWFGJb8tzyyzP8G8592uPEIviMaXFfQ9s/uES0kywR3WC1VJZrsXS36Nyz7NF1CxT95HM3Ju2MCkBI5YF0SJG5iilbrE+KxE5UhnHNlsHHiFq9g/4+ksEY22Dzwg4LEPkxbRCgM8W9O0p0r+Nr/jTCL4+beBj7QGrM7+c9YNEnOYSCaehb6954h9jwSnlr7qmixP/HMe5c4YV7kWf0CZw2yPhbxO17copkfJ9cc0r2zPhio6AI6qR+HNEwmAWj5yT447Jr1dxSSokrEchER8z5P6viw9hZufnY4mPS1FR+HTlCjjtds+z8ka2o0QEUEjcCeO378B+joAVXwmSJJoUGt+tW2c4eCanWvzCy2hdoaI8dkMnMoH38W0u8eJrj4NGo9FoEouIDzcxNjUmvUOfga/tuvig4Z8hAza8+W684oMPcMuuPZg0aRK2/LdWbE2XmDBWySYtOHv2LP744w8sXrxY7GnO7RQ/nJxy/4XzKF+1Kh5t+ohqchX31bAFwGnJc6dNn44/lyxBBJtcxYGTWm56+11Uy19Q9eFUMA/38/lQRFWIxyGpEXvN1ze32FvyMNxDMHDI80okDBhSFWEDrOjZ16LEx3tizPcJ3QL/wC3y0NpJAAfJQ9oo61/BJ9NZMcoHxFsQ7I3V5RTjPBNcUSNEVHSVC2ZCZPQr4scBsf36wea7DX1DOhtHMzx8QcUlbBFyLbZMeR1+wcvFbhgl4QmU8GyQ8Ij4tnSC2zpUjlkrIuNzBPufkfAMQnSAqDhXWzH6xa60/SyePSHH7oZPwCr07hkm231ku6Ec85H8fivbL4u9OUf8HyP3d0G2z3rZWaIKnSfx6qsiHiyPw9evg4TrWbFx94v/m+HvJ6LMPRw9/1cZ7qj24t5Xwv60iJgpYnP2h6/ltKiA/hIfp8EOXreaCLOlYv/ulWeSx7hGshHHCkwHmDUgPj5FYXfIy7LVV7UZvUOekogwXdwt4r4SNr+nRBVvFmGRBw4REBaskhdFQ/+a+kot1mi4bcPEKh0iL6SFKN7TcNnqYNCgveLXAnFrKl//SThQBjZ3Ffj7/yn+A9H210RtjvQEJg69QgfKR9tLJUJuETEDh85Sc2L4+CxXhnO0/T3YXbPgY1knES6TbI+XD49iKXXTJ3SG3MNTMYmrJFJft3gab9as7dk24My0TUb/ijX7WZkURyjII7f5+GJC2/ZoXaaM4SjpnCS803dsx4TNG9Usvqyi5izLb4nflXLnNo4CpmzfhraTJ8AVn7jht2pxo1uDRvisaTOPm0GUhLXxzyOx8sABT82Jea4bT8l7/MOzoUmIsLCwRvLTVz4ZyRvlIWvuS/j+xfisKb/7XC4XSxHSb+GWJkHk/dskHTgqq++Eh4ef8bje5/TqVViM3FWS54ltIiaG5HXB/v5Y8fJrqJQnr3GQByagW3fvxdb1/8HpiJbs6MbPiLUWGbNlR726dZE98/XZ3XedPYOf/lunRrXadfqUEjkqP5PfgMAAfN+iFZ6S6/31zz+4IkKD4iMu9DtPnjyqhiVujcjZyEjUGPEN9st1VE0I/Xa7o2RXUxEGf3uOSiL6hLwlBsFX6hrR9gkYNLS9cg8LLQ+ne6WssZbje7HRFsqzXSxixRdR0V/Icd0wQozxw9n3iPFdSGw0NlFqIALw7wRrQFgDEGGfjkC/38TPR8XICJZriGHvPiP7HxBbUMxA51sYNOQbVQPi71dK/Nko/lZWwsURtVbcSooo+0ceYB85fo5cy1/C/a3Yb2/KMVaxNXfLMcXkvH9E3Dwt198ix+SUc5YjS9Qj+OCzq7w9ESA9YOEoiZbs8oLsarJIWIqKfRUodut88e9ReTbd5Nl8pmKLw9EZA4eNUcInOGCR+FlXrnEQNv+qIrzOSXh/l+u2kmfzn/ieQwRVIbmXN8W2+VZExhqxeWpIGK6I/btIvOMLvSbhd8h7DRLR1A/hQzapcCUTcsF0BlWbxb5SPpAi6gO0+cR8hJ7IZv9XRMPTGDz4KHqFvACbdaS8FDaL2i0v4Jq8wArKEI2MGiiKu48Y13/I9pPqfJf7gjyx4xIZyng+jGg5ZmgfhPWsLtsrJMKwLc9JMcD/xjXH8/jkk9jFCWqCIb+pCPB/RFKXSNidW+Frlev5BiDq2nRY/duIp2Xl614u4ciIa9ETJaI8a5ydOukT2lT+zpX794zkISLksTJl8UfHLjfM3UHm79uHp8ePxtWr8r2Z++XZslP4J48/hXerVfO4Cf8cPownxo3ChcuXPAmeN04HahQthrkdn0N2o29J76VLMOjPBWpdvR8T8b9g9hyY07Ezyue6LlpMVh4+hId//UnShWjPeXz/Dvtq7NxXD5MnG0U+Go0mISZNmmTbKshqTzE8p3pcNRqNGHqfiM3wvtgYnm2HHZ83b4l369TzbAsUHpu378D2TRvFfGCLca/8y8DlciJT9pxoUK8esmTMoARB2JLFGLt5gyePvNnEvETywQB/P3wl125doBCWLV9+UyGSt0BBESK1xWS5PhLX/D278Ohvv1zPX1V/EMdM7NjzTJLnlWyyZrN8KeLCz2Opyh9VRiy/0WJQW/2ai5F9TDU98vEZCCuHk3FskrDlFnGRRxnidvfjsr5LDL+l8lsPUVFHceZiaeTM1hB+Ph4BEh39rJx3VOzAJWJn0BY8ILbMQdlXXWyBYDFkgGv2d0SAfIV+PXeKTVlKTZ7sch/iMxV/Csm2XV5ca7EHZ4pN1F3OG6behT16k/iZU+4hr4iAI3A7HsU111kE+bF2IoeIlPk4frq5GoUzJCQr/KwilPzKybFX5F5Xy72Wkevnk7AxDH+KTfqwiIq28LFNVM/E4RQ/3X9gZ9W3UXYDz60j93gY0e4qqrnX++/nQAb/5XJ9EVJywrXo70XEvMGnKeFsIP7PFr8zyj0fl0h4RNarih82RF6dgB27OyW3/cNbSH+0aRPHWhUmTXLJC0i4hNY8Z/JkxnDPcUq5Rs2UF/KERKSTsKIuwofuU+7xTWRH923bLLe8lgeLXNMa63oePO6kbFl3vNdJTfQO/Uw+wG7yActdyG1IJJ/Urj3alKtgHOCBnd72njuHSHu0mmBwwf79WHHogKrRaFioMIpkyow5u3ehQp68qF+woKQnPmj7+yRM2yDCPZ62q+pa4v5Zs8fRrU5dwxHYeeYM3p4/D8v275V0JQrBQYFoU74ihjZ+GLmDg42jbqTluNGYsWWzJ0Hlh+p2S8pseQjhg9cYh2g0mgTQAkSjiQcOiuOK3irGqKf2Q0REMRERm956Rw2xy4x/y6692Cr5nEuESfzCw4XMOXLhwfr1cfRaBL5c9Q8GNG6C1pMmYKnkmbHyR+aLvI7g6x8gWieaXZYFL39lv7+Iim+eaomWefNj+cqVNxUihQoXUX1EzD4kTX/9GYt27fDOK8X4ttTE4MEb1AHJgWlb3WgvxYZ2XHx2k3n+9X3X7azYflrFndfxGN7meYRupp1o2njcTxKy0xIKj+lP/DaeJ2zX7UjPdtmyFjmW4fKENXZYGFZLnHs08b7X+AXF7dmuSYZXrNTEAzuhUy1WlbWz8Ld8jF5DTnt2aVSkdUb9JQlRPTa7YsKWI0MGrHvjLRTKnMU4CPj32DG0HD8Gx86cQvPK1TCldVv4SmI2f88evDJrOg6flkdqlajIj0j8qV20OOZ3eQFvzZmF0f+uvqkA+eaJ5mhQpBiaTxiLg8ePIW+OHOjf+CG0LVsBmbxGC1m4by+ajf4FFXPnxcz2nSR8mY09Hj79Zzk+mDkdIjY9DkyMnY6XMHAYx2nXaDQ3QQsQjSYe2PQbmKase+ZZdjveqt8QX0m+tXPXbmzcuF5EAoXHjcY/+31kypYDDevVxTkRLk9LHrr9zGn8++obWLRvH96fNeN63ih+F8ySFd892UL12VgreeGFqGt4rmJlfLBgLn5ZE08+Kv77SX43qV0H1M+aDStWr8blS5dihAivn0H8qlG7NvJmz67cyDdrVuGt6fKJU4AQT17ZXfLKjzwOGk3i0AJEc+ew41OubBxeo6gqdZGlgCSCu7t9EDNrq93pQsfpUzB5/TqVSLasXAWTnmmDt+fPxYiVKzyiIw42Off3tu2RL1MmNB31Cy6xY1zc48Tf6sWKYV6Hzhi6fDk+/nuJsUNgQs+qWknUc4vQKJAlG45fuohj58+pfbWLFsX8js8hU0CAcQIwasN6PCciJkaAyPUauC2HHrP6HL7mdsejgFIci81mK+12u/v069fvK8NNo0kVaAGiSW1IOsmRJSu6XK5D8nujhZ/MBFgszkUuR8HFFnchlScRERufikiodDUax08cgzWewjWX04mM2XOiYf36uOR2oJXkS2vZR1GywFfq1MNHDzdDma8+U3maanYl+W6W4GDV7Lm75Ksr2cfS9Ff2vVy7Dj5r9hjemzcXP65e6REMZn4q+3MGBWHj2+8hb8aMOHr0KNau+0+yQV9UrVkTubNl8xznxdzdu/D4Lz9eFyD8tTs+x8Ah73kcNJrEkfYFiCqFt38od1JbPnI3LK7RGDCMwwDePr16FRULdSCs7gxwYQ4GDRlh7Ll72Eko0PchSTByyIc6ShKAFKvmSjbiqQHJzhqQ199EYREihP0qWv0+EfO2b1PGf+FceVA0aw4s27Ndva5YcFsSxpJ58uGD2nXxWtWqOHblCl76Yzrmb98Kt7qGGxlEVAx+qCnerlkL569eQ99lizF+4wacvXL5esKaEBLGTJmz4PfW7dBUhIhJWqgB6dOnzzj52TJgwIDBHheNJnWgBYgmtdG3b18OC/9T//792bn43tCrx5uSp3wdM0CL5IffPtMGb0jetU9Exfp163Dt2jVV68DmTpmy50CjBg1wzmFHq0njsE4N2CJiwsjXKFh+ebo16hQoiJA/F2Ln6VMonzsPhjZ5GO/Nn4fpWzZ58i5vmK+K3y/Vqo3Pmz2O9xfMxQ+r2I/bjYLZcmBi22dRJ4FhgONj3p5deOznOAIk2vkFBg3u5nFIRfTqVVDuc7DIz4AYg4Pt3Nh53uL+C5H2sTf01b1d+oTUkEfZQ9YC5Dpj0X/oeM+OJMGCnj3zSVifgcW2AAMH7jTc0wVpX4CwHVzpEhzd6kn1oTmdoRgwZCj6hr4p2wXlDjcjGivhC3mByAin+08MGsaEyWNA2+1NYXPXkUh6CU7rJVhdX0iCESQJxQ8YOPRViVyvy5FFZDmGCxEjEBwcBD90kwjnL1/13xgwfDY+/DAjAm1yfUtJuaa/RPCLcLvmi/G6Ua6RBa6oviI8uknCYJGEaItE0t9h8f8EiGokQqe++H0KDud62Gz1xd9DEk4O5VtH/HHCavlZ9Tv53//yyDVelWsEyjHLMGho4ibOSW76hhod7K73AZnYtj3alvf0AYklQG4mDtwutK1cBaNatMKYzRsR+ucinL58CYOaPoKe9R/EuWtR2HDiGLIGBqFK7txwSoLacdrvmLh5EyrlL4ARjzdHruBgNBs7CruPH7sxETaRMAbKcROfaY3mpTifkIfmct6srVs8iSnD6XJHyEffGAOG/msccs/RAkSTWtECRJPaSBUCpE/PpyXTmSJ5Co1eVQPSrWEjfPbYE8YBwH4RIqx5KF+xIjJmyICnJozBnA3rkUPEQVjjJni6dBkclbwwZOECLNm72zgLyBwkpogIkqvRdly5dtWTb90sjyWSb74o4mdg44fF9rajeDw1HLdixL9r8LrkvTEChLUtLlcI+g8e5nFIRYSGlhf7brWEMUjCeFXsp0/E1igtNtbT8JGAu9yn4bTUELuvBCyuR2Q/m9ivkHfWDC7rYfj4/aL8cUU3kL915B1mlGOOweJcfH1ukO7l4LI8L376wccyV+w1j23W+0OxB30ekbW8YvNFiz2xU+w+2R9+Se0nnIfOYWkm+zkcmkuO2Q+LYz7CPz6Bnt1ryzP+XsJZCdF22YdxYg/OQPiQ31WHdYvlMfiglJwnL8J9QfbNk31ixKQdErDS0jAWlxtvv+0vEet12HxElVrHSKSYKHs6ynpfBPgvQ1iv/ko0uO27EMA5Odxd5EQRAGgiLzxIJRQSEyRXtYmx/wp8/cQfS1cUKOAnEVkEBfrAz78H3LaHVCQL9jsCX38xDt1ZYLNOlgheWARHKHqFvgJc5leaVyK/22OgiwhyWYqLm1X8eRI+vj1gtX0i15gkEYpi5CR27p0t5z8Bv4BecuxP4saJK0JkO1yOaQsffw6pljpwY458HI6YxM/hwE///QuHJHQkyM9PjXNu4UgS6rnGg4iPusVL4KtHn8QLM6fh5amTcfrSRXlUkn5Lomvp3QPZB4ahyU8jUfXrz2U7BD59e+J3ER983RsPHUTtH77F0oMHMVPET1ZJxBO8FkcS8fdHngzXhy/8R85fvHfP9Wprj3jZhB17U89z1mg0Gk3awuFeLhkjJ5LzbEveMmfXTlx1GCNiCUWLFEF9NbJVRtjkuClt2uN02ECMb9MO/RYvRIEhA1D3+2/QR4TLl0+2QB72X5T87eLVqzh95QquREd58qxbiQ8ix/0sAiLfsEEY8NdSXBURcrtM285yBgOV5zsdcNj/NFxSMy4RGvvkl5PtsY02w++A03lFnucjYsN1F7vrI1lmi8ioK4fvhSOqFW9QbIOlckwJseNmiOX2BgICt3nmyng/Byw+RcT4fx9+fu+IvVYbYa8GgXOTBATvEjOynVx1gvzuFj9/hq/louzrp2zUvj03iS23V/zrLfbqP2IH7ZHzP4XLZ4MqQLfZxFZ0Z1YjbjGwbhSUbVGlPWsj0HYMAT5jJUz+oj9miN/FZV8f9O75PA9OK6Q/AeINP0q3ezN27uGEFK9L5ImUl8j+A1kRFCQCxE2hwGMWYsCQJXDiI9jV4Nvq9Di4cOqUS47NLvvNA/ww8KPd4t/jiIpmpG0j/q8VcdIVvr7t5Ok2QPinZ0Thhkv8ueoxcC3LMXBIF0MF29S1nPIBO53tJQzNVM0GRypwu9ojOlpUrbWRCJnh4u8LLD2R87vJuad48VTBgCF/yqcxM8Z49/HBgp078e2aVZ5toU+DB2HvOwA/tmqL0nnyyreq7lmeqKffCL/vhwoVVaNkzdsjQkBJD74Wt3xT8sJYBW0msFy4LgtrQUTVedzEjynbtsIvMBAFcuZUJU2eazjl23cjX9aseKJcOax/+z2ceO9D1MiXT10jSgTTe3NnIzJKEnHTfzkHFuegBEeM0Gg0Go3mVgwZclrylIkx+aP87jp1Ar+tT7hsyy75T5Off0DTH77H2UuXUL9kKSx48RWEihh5Z95sdKxUGYtefBn+rIEwm3bdCskrH8iZC81KlFIih/ncb+v+RVC/3nh++tREC5Gl+/dhAfNor/uR7HoxCl/c6HFIpdCOcLsDxEZ7U8LLFi/LRTSFIFNkcTVcragI3ojCYumAgUMfwaBhS+FjbaFqepzOq3BZ+2Dw8DVicvyk7BZYisHpX1/88p4N0gFbLs7bUY7N7eQYWXf/Itf9QM5Zj2vXON9cUWQObirhKa/8cbrHKLuP83kMHJIdA4bmQf8h34httVDCMs141hybuZfs+x7hg1fBEf2k2Dhzxb2L2Cqr4ef7Onw56aCzFg9OK6QTAWIYjlzEpvc4GQareY9s/kThQDcrfMSIPyYHTFJxzmJ9SVTpfFjdc+Fj83QC4BT4bduyCdR+zznWMsgUdEXOXCkRxyzxj1IzTFqtf8Lf7wk555JYzD9IxD5qfJie+k1rVIRE5ItqHWiEPiHjVRWaJ1LRn2jZf8Wz22Dg8K0S0V9S6zbLhyJoMonfH6fKyfGsrnflAz2khAGRe393ziwRBNdrAzknyEuVq2B717fhDB8E56ChiOw3ABFh/XF1wBAMeKgJoiUxVRPL3yGHLl9EgJy/6aXXcHXgUFyV67gHDoNL/D8qomNWu46o7DXxE8XNs5MmYM1BYxJCwsTGbflCNa3TaDQajeZucEV/DbvjdEz+aLWhx4J52MHRH+Mho58//nr5NSx/422se7ubak3QRMTIajH+82fIgHoFCuPP/fvxXt36ONA9FFXz56eBbJwdB4/hTfsFO08cx4FLF7BW/A1p9BB3qkN+W70SX3sVGCbEpagovDZzOtxOET0eu4XXpXL5GK+NvP2qlJSCdh+fvcVyGVa/h0Vc1JLlITH4h8VMAMhXw/shTvtBz4rgtA6APfog/PwCxT5cg94h08WYGeIpuHaNFcEwXV5wgJzreZgslO47cKsIw1Fis4m/ltzymE/K4hA/6kk4asGFBXL9WWJn/KzC5WP9UPydI8tyDAxzY3B/N3qHfuHxzrVPzUNis/nIe/wUvXq8jZ49msPiO0/8e0yuy1nRf1LxS9mctmyybdxI6ifNBPSmsDmV0+kvL8SNqKhIfCaR6t13s6iXxtqFL764gLAwNoXKhMuXrfLSrsZ0PAoL85NzWBviQLV9V7C1bEZx9cHp09fw7bceUfDJe4E4aglW5338cSRCQ7OIumXtxXV/2Mk8U6ZA8csCf387tm2LiFWCzkjRrVtmBAZywj4HAgIicOWKv6wHImNGWt2XRBR5ijOG9sjMXiDwdRdS1YG+fgVF1KzH5Wv11L2lRnr3qCRh/UueSSa5J4+bJIrftnwGb9RInChffOggWo0fgwuXL6sE87aQaz1UtjymtmqLzAHXh99NiAh7NJqN+gUrDhyUYLN5roRZlXQ4pqD/kNbGYakK3QdEk1rRfUA0qY1U0QfEpFdIe/j6jGM+pRBRUSRbNvzzyhtq9KmEiIiORo8/F+C/EyfQvU5dzN61Cz/+y0J0sUklv5rcrgOeKPUAtpw8iT6LF2HOzu1ehrQTvZs0RZ2CBdFlyu+eQVqYrzocqF2sOOZ26iKHWhEk/nBY/JsR7XLikV9/wjLWfjCfJJwcLyp6AAYN6+txSIWwGf3WrZmVXRYV5cann56XmzbFwnXCwoLENgxSNuTevRduaP3gsR8zyDE+Yq9dE1uNdp8bPXvWhtXVX2zNpurZOp3X+8Kwj3FkZLDs8xObUK55IBLhv11T+65jQVjXYERl8hgtdvs1sSk5y/v1MIaFBUjYPZOYefZ7bE7apZfE5qRNmzFj9A02ZxogfQiQ9EZISDH4WsMlDuaRaHherOO5OH1ujJotMzXT+8MHRJkvFdXvmXSJuNyoKQng7M7PIUdQwhMBerP04AF8uWYVFu3ejcsRogE9JS2enYyx5qggIhpyZMqCF6pWwzu1aqFAxuv9Om7GhM2b8PzvExElYVSt6WRxMwF2OH/CgMEvG4elOrQA0aRWtADRpDZSlQAhvUPfE6P905hmU5L/5AgOwuIXX0WF3Hk8bjeh66wZ+G75X/AJDMTwZo8jwOaDbnNnIToyEnmyZMGiF1/By3/MwKoD+0ET2825teQa/v7++OGpp5EzOBhdpv2O0xcuoFWlKhjzTOuY4fJvxunICDz00w/YcuL49ZYCFB/Rjuuzat+PsB9HpgwfwApOae+C2zUtNY2amRagOafRJB38KLMEj4GvX2tPnxUWuljhkvVu9Rtg2COPqZE7bhe7iA2HiBmbJKp+ZgnPbbL11Em0Hj8WO86wNpwDYLhEy/hIuuGKcttdXTBkyCTj0FSJFiCa1IoWIJrURqoTIKRXSGf42EbFFNARESTvNmiIzx970nC4OZejolD2y09xhPNaWazoXL0m+j7YGC/MmIrle/egc7Xq6NOwMV6fPROLd2z31FhI/vtI6bKY1fk5+N5G64KvV6/E27NmejbMfFf55xyIgYP7eBw0mjvjNtu5aDS34KuvojBgaBtctVeQFOuQj58/rGwvKaLji1Ur4d8nFPV/+B47z5wxTkgcvpL4BdqsdyQ+fvpvLbIM7IfykmjvPMf+ZkZ3IF9fuJzOn9wWn6DULj40Go1Gk8YZNHQ0nJaysuZp20/EoP9ixXJklDxq/p7rw+wmREZ/f+x+70Ps+KAHIvsNxC8tn8aIdWuwfN9elbeNXv8fSn06HLmCgrD3wxCEPNgI/R57AmNat020+Nh26hSKfDIMb3NuLOa5XHiuxXJJBNPDWnxokoI7K0rWaBJL79CWEstGiADJFdOMisi6TUTJ0+UqIKRBQ1TLl9/YcfdciY7GpC2bMOzvv7Dr5AlPtTETUMJfbkfbZ8NleUmEx0nPjtSPrgHRpFZ0DYgmtZEqa0C86RPSVaz6ryV/9MwRQiRfDPD1RZ+HHkaPBg96RqxKJBxUpdefCzF06WLVPJl+jWjdDq9Wr2EccWvGbtqId2bNwLkrV6739SBcdzg/w4DB7xsuGs1dowWIJmXo9X5BWPy+g6/vE0qImAkuYXW0LD6SyD2QKzcaFS2Gh4sVR+mcOZEtMAjZAwPBUbS84SRKZyIjcUoSytVHDmPRvj3459AhnLp44brI8IYJqMsVAbuzJ3z9v0Z4+J0Pt3WP0AJEk1rRAkST2kj1AoR88EEwAn0/k/zpFZUPmvmiISDK5cuH/k2aokXpMiJGEld7QU5HRCBLQMAtO5eTvw4eQB8RLn9xLixPLYdnh5mPOhzz4LS8jMGDj3p2aDRJgxYgmpSnZ8/qsLj6SYraTA3lEVeQmNAtbqJMmDCaS0JVynRnFXd0NIfA+xo+0d8i/LNzxt40iRYgmtSKFiCa1EaaECDe9AppI3nWN5J35VR5ojcOh8oqaxUqjGfKllOCpGDmLPBPhMAwsUteevLKZSzcswcTt2zCkv17ER0VHbuFAOG203mNYzzB5vdFWiys06QNtADR3FvatLGhbMkqcLqeltj4hCR6ZSUB9FWJIOcEcYnoiFeA8NertIYji7hd58VtBVyYjij7bHz88QnPzvSBFiCa1IoWIJrURpoTICYhIdnhiw8Ba1f42DjFwPW8z4TbnDCXvzYf+Io44eAubM2lBr8SZ07Sa5dzOb9WjKBhwVx8hXYe0eGQU8bC5uqH8GEHjD0aTbKhBYgm9cI5Wjh3i8MRKImjL3xkkbQVdqsdAQHRuHYtQn4v3y8lNFqAaFIrWoBoUhtpVoB4w7kkYK8Kp+t1MdeawddWQJltSoB4tQ5IDHFbDTgcZ+T8ZbC4foA1cInko94zems0yY4WIBpNGkELEE0qxtqrV6+tFoul18CBA7UA0dxz0oUASYj33suGQN9SsFhLihUnvygGN7LLEgSrJQNcbk5mFynuF+R3v7jtEhGzG1HOXemtZYAm7aIFiEaTRrhdAeJyuTjc4xauKgeNJnlhg3TGtdsoltVoEoRF9eWtVus2z+btka4FiEaTDoinMaBGo0knWAxsetFLCiyMcNY4bnrRy50uLCDVhaQaTTpFCxCNRqPRaDQajUaTYmgBotFoNBqNRpMW+eS9QISF5ULPnvnRq1dRhIWUkN/CGDgwr7hnw6uvcvAWjSbVoas3NamDHj0yw8/WCG5nQ1istcWlgixBsFhsatQOcwQPNi9XI4CoUUDY1pzj756S39Xivgo220LAdwvCw8U9fXEHfUDKWSwW9gFJc7jdLoZfrauhJTlM5F2Q1P5pNJrkx+12sw8IR1e7bdJVH5CwHkUkp2sOK56C21JD8sJM8PHx2G/MD83FG5VfCmb+yfTP4eB4vEfEYamcMBVRziX46KPLngM1mpTFiKEaTQoT9mF1OGzvSeLYHL4+nrHODQPxrmBCaxqXdsce+fstHO5RGDr0rMcx7ZLeBYjDHo0j+3fhyIFdiI66JlHCM869RTJQzpKfJXsulCxfHcEZMhln3ByKjoN7tsuyDU6HXfknBo2aVV/5lzMvipYqj0xZshtnaDTXORlxBcsO7MeGEydw4OIFXJE46XZb4OdjQ8FMmVEhVy7UKVAIpbLngA8nPdUkOfetAAkLLQsnQmC1tIyZC0SVt8WDORxvfAKEFp73fFneqP1cZL/DcQgW91ewRoxE+FeXjCM0mmQlnlip0SQTvXo0lARvBPx8S9+QoDLxZEIqS2BgEIpkzYoyOXPKkgtFsmRBtqAgZPLzR7TLiUvXruH45SvYc+4Mtp8+jZ1nz+DExYtwccIlig9znHMTurH42+X8DQ7LByJGzht70hTpUYBQEJw5cQT7dm3GlYvn1Db7nmbJlguFSpRBcMYsOH54Lw7v3Sl5pB02H19UrNEQ2XPlNXyIH6fEhR0bV+HEkf0qamXNkQdFS1eEv7+/+LcPRw/ugT0qSmXAvhKv8hQsiiIlysE/INDwIelwSQBWHzmM9SeOwxbHEHBKtMwucfvxUg8go4RDc2+JtNsxYNkSfLVmFSKuXr0xLfFG3qufCNlxrduhVdlyhqMmKbmvBEhYSDG4JH/09X34hgI5JmJ0E/JJ3lglbz40KV4CNfMXQO4MGZFD0pCM/n6SvlyPr1FOBy5IXnkmIhL7z5/DXwcP4G9Ztkg6dCUyMv68UsS1JEp2ufYg2PyH6LlBNMmJFiCa5GXEq744lDUMPj7dZcs3VqIqCSpLoh8pWQpv1qwtCWpx+Nt8jJ13xvHLlzF20wZ8s3oVDpw57UlgvRNZuZ5YsnslHC9i0DBmUGmG9CRALl86j/07NuHsyaPKCKfwYM1G4ZLlkKdAEckbY8eDQ3u3Y9+OjaIhHchf5AGULF9NXmvCxuGFs6ewYfVSOOxRIj5yo2yVuggMymDs9XBZBM8+FYZj8qycsFgtCArOKMKnrIShmITBqEm7Sxxyf/9bMBdfrFrpMSS8ke1yefLgj/adUVQMi9SCXZ7HWTFSDpy/gJVHDinD5bnKVdGidBnjiPTHllMn0WLcGOw7d9ZTMhwf3u9P1jtUqYqfWzwj6VbSxBVNbO4LAdKzx/OS2HwOH2tmqBZSBpI/Mk1qUqIUPqhXHw8XKyGHJJzm3S5nIiMwbtNGfL5yBfaflryScdg73jOvtEevlrfwCgYO32y4ajRJhhYgmuSjb+gnsPm8Lwa/4SAwA5fl9Vp1MKRpM2QJCDB2JA//HDqI12ZOx5ZjRz0JqomqFXGfhdvVAgOGrDBcUzVpXYDYo6NweN8O1cSK6xQdPj6+yFOwOIqI8AgIDDKOvJFDe3dcFyBFRYCUq3pTAXL+7ElsWLVENb3Kmj03yogACQqOLUBM2FTr9Ikj2L9zs4gST+WYVTL+LCJcipaqKOfnUm53CgVI9wXz8Nmqfzzx3xvZLi8CZGYqECD7z59Hl+lTsfrwQdiN0lYVXtYSyfcysnlLPC8Gd3qE9/vs75MwdfNGT9oQh4z+/qqQ5PGSpdT2AXlW286cRpty5VE1bz7lpkl60rUA6fVhZ9h8f5I135h0gb8SFx8uVRojnmqJYtmyedxTgKnbtuLNP2bgxMULsfNKT6HddrisT2DQoP2Gq0Zz1ySdnNZoTHqFPIo+oZfFcnnf6nTBxyoZuiSqeYKCMa1jZ7gHDsV3zVsku/ggdQsVxua33sWlfgPweo1aMdXaVknoLXBn9w0IXG7pE/qn6gSvSXIoMk4cOYBVi//AX/MmY++OTSI+opEtZ17UaPAYGj3xLEpXrKHER8Tlizh59KA6/tSxg7gWecXwJelgSzyKE16DzbNU7YfE0Vx5C6FWoyfQ6PG2KF66kuS5frLvONYtn49lcydi+4bVEp4Iw5f0CZsf7T57GnbvAgPvEtF0XFy199w57L1wLnZtqQGbBL5dqzaGPPwIGhQuopbOlauobS0+NLdNSEgJyR93wtd/lCSQHvEhi5/Vgs+feBJ2yR8XPv9iiooP8kzZcjjeoydO9OyL5qzpNNMBz28ZCeA+9On5PcLCtN2oSRLSZ5YyIKy+ZCR/qw+HGaivr8fwZKmey+mWHLYvBg0baBydNPQNeQFuyzfwsfnD5WiB8KGzjD23T5+QWrD5/AmbLRh2+0W43Ltgs7yO8MH/GUekTtq0saFMiYkS9lbXaz3csEn6+n3LZ/BytRqGG3ApKgobTp7AmYgIFMmaDWVz5EQA25/eJWzOcyLiCrafPqPWK+XJgzwZrpd8X46OQuvxY7Fgx3ZY/fyUm9EozCXPuQ0GDpnq2Ux9pKUakIvnz6gahfNnTshnJ3FB4kCGTFlUE6vc+YvEqr2gSNm1ZS2O7t+NHHkKIjhTJly6cBYXz55CsTKVUahY6Vg1IAVku2TZKqpzekJQZGxctVSiYbSqASlbtZ7qfL52xUJVK5IrX2FYbVacOX5YHV+uWv0bOqNHRlzC/l1bRBQdkE9a0g5JSgICM6i+KfkLFVf9URJDStWA8DrnrkYqIcGrBEn4cgQH39DvJCH2njuL+r/86CkB9WpLTvxsNvws33DHipUNl9uH75lt0i+x9svlVnEga0CAql1IDvg8TklaECXvzl/SlpzyLHxZGBIP20+fQtvfJ2LL8eOePMMLCpC+DzZGv8ZNDJfEc1nSuUtR12AXkasQr/19fOS+AyW9i93M8G6IEFF//tpVdc+ENVZZ/AMQbKRxtwvTzrNXryJS/CW+8q1kDwpO0jAnhnRXA9K3Z6jk64Ov54+CrL9Rtx6+eeIpFdeSA6YH23bswJaNG8WksKva4Jq1aqJAvoQF9L7z5/D4qF+x89TJ67WCTHPd7nOwuBsjfMgmj+M9plf3uhK+MfDxLarCx7DS1mNaGx29HtGulhg27JBx9N3Ts2dlWN3zERyUS/x/G2EDvjb2JC+hoTlhdf2BwMBacDhnwm19GuHhRsKSNkme2H6vCevlESCMgC7HfJTf+wTaTnaid8hUESNPqwzGYe+G/kO+QK/QN2DFp/D1CUC0PVoEhI+ybOz2P+FAG/gjJ2y+K8VayYZoyU1cbqsc6yPbFol8mxHh9xCyWV4R62YwIq96ri8ZnXwAi7BhyxOYPDl2J66wsAJwRY+Gj08jte0UQcTh9KKiT0k4WsLHmglW39lyfZsKP2sJHM712LK9hvjl1UA0lfHRB8G46LdEnl8N9fETSVgfeaA0ZnTsEpNx7Tp7Bi0mTcCOI5IeeBsDLidqFi+JaW3aIV/GxI1y5I1TntVbc2bh+5VGayozIRd3i1z7s8eexLu1OLqvh2UH9uEJSVwjJaxWOZYZrqeq2f4uBgz90jgsVZHaBQhHmTqwa7NqYuWgEex2yefmjwJFS6GgiAY/MYjix4292zeq0aoyZs6KgOBMiLh8AdGRV1CqQk3VQdzsA8KO6EGy/4GKNZA9V/yZJ0fT2r31Pxw7tFcMXReyZM+pBAabe61ftRiRly8ia468kkRYlFAJEGOwXLUGCM4YfyUYDWcKKfYXuXDutOEKZMuRGyXKVb3lKFp3IkB2njmDdr9PwEYxiCmcTJxiyD5dtixGt2qLQxcu4Lt/V2Pe3j04eOG8Sr7iCgf6Hyz317BwYYQ3egg18hcwdgDfrlmNN2fPjO2/YcDGB7+TuAYSO9jToP6s2WOeGkYvrojxOnnrZvzw3zpsFiPmioijG8JHxI8c8s3Xzp8fb9WsjYeKFRehcONxFBPPTZuCebt2io1xPe1wMu3IXxBTn+2ojHB2Ip8vz+QiO9p6h1fiYxYxon9q8TSeKFUaHX+fhCkSPvY3css/1o4lBO+b929ivsWBDz2M0AYPqgKVP/ftwfjNm7D2xHEcu3gRUep98JzYz0xhxIOsGTKgYq7c6Fq9przXcvHed1x4rZk7t+PXDeuxSZ7rmUuXPOGJ825UKOV/hsBANVLXS5Wr4pVq1ZU4icuJK5fxy/p1GLtlC/adPYurIpqUMeeNPB+K9nyZsqBJkWJ4p04d1Rk6nrtLMtKVAOnbk/l+J8nbPdvyPItly46FL7yEYlkTru2IENG+atUanDx2GP6ShlarVg1FihQx9t6avXv3Yu3atZLFshDFKw5LHAwQ+6JGzZooWOB6uhCXX+T7fWn6FHW8Op8LPxi3+xkMHDLdOOze0LN7bfmA/5LFV+ykA7A56iH8o2MIey8bnH5TJbCMyL9j4OAf0bt7BUl/xkumVC7mY7dJhL4WvRM+lmdEUG1Dv94z5SE3F3vsuDywK/KASiqxyMNdjhfhtuyBv99fsl99WwiifeY6ivOXKiJj0FQE+D8o7/ey7LQjMCgbLl/upWxBH5+58POTMDlcEk6HhMFPpQF2+2AMHNpL7MI8cEZPg59vbbmWWyX0fr422B1MmIaJdyMlY/xHEjs5Tt4jC2tpG7pd5RHS946+j9RAcqYd947YAmQhLP6Pq3kheoX2k9wyTB0TLS/eZtkoEWqi2na7L8pfybHcPhIpc0pkkcjhmAm7u6fEsKWynUMi3UIMGvoIer6XH1b/XRJRg8RtvHyEHdA3ZIAo8N7irwM2sAZkjvLXm7CwILij/5TjakvE2ysCpx6GDDkpwuhH8f8lcbsmIqQGXOAQPwtUzU10dE+JoEM8HqRaLHIPf0p4G8eU7Mjv2/Ub4MvHm3u2havyaJ6cMBaLd22XM+JkbnxX8lGFNWqCfg82NhwTz7eSwL75xzRPQhE3I6bfkumOad0WHctXNByBw5cuov4P3+PQ+fPXM1tmzg57ZwwcNsbjkHpIzQIkSgy/rev+FoP+lHrcOXLnU02ZMt7GELccejcygmm3Z+jd4AyZ5VO5Xstw6tgh7N6yDpEiTPiKM2fNjjKV66qaFcKO5Ad2bcWhPVsljXfKMRbkK1RcREIVJYRMIq9cQrRk6kz96D+FhyU+wzgeWJtz9MBuHNi9VYWXpfhlKtVCXrlOQtyJAKFQbycG8oajHLI/dnzmJucyUXlo3Lh+M+Raz5Qrj19btlK1Dt+t/Rdd/7hb+8GNd+vUw8ePPBbTQfaMGP4fzJ+DURs3xP893gwJo7+kvT3qNUDPho1ide4+FRGBF8QQmrNrh2zdhp8mEo4PGFYRSxRHL86YiskiGG4rfCYS1x4sXhKzOnSSIFvw7OTxEq6dd+YXkfvOHBSEn55qiVZlyxuOsfnv+DG8OWsmVh0+dPvXEf8biGiY3alzrNHWdp4+jdfm/IFlIthu2095t9kzZcLHTZvheRE3yUG6ESC9Q0fAz+dVsSk820bh3KxOz8UrCEnktSis/ncNjh06pNIZEwoBP/lGKESKFi1quCYMm7yuXLkSR44elVd84ztmIU2AxL2atWolWCPCuPfgTz+ooahVPOHidjvgsjbHoEHzjMNSnrBej0qePZeFC7A7Z4gt1tLY42lJYsd5DB26C2Hv54DTf50Y9YXEploBm//DYhNeE7tlkdhxTSQxPyk2XSm4on6Br98zcgxtwfq4GnAUgVFb5bwcYtstE1usEfqEPiiCYqmyGaKj3saAoZ4akN6hS+Dr00jsB6fYcI+LrbhAuZNevQrC5hRxYZEH7BYDx/IwbNZgSUeOwxpdES4/ESj+1cW/vfKQK+Czz67igw+CkcHlj3J1LqJtW6eaXNLiWqvCYo+eLuFtldZrQBKX66ZZKEAgubqjrkTGbnK374BDv3KYOQtmyfp+OcSujE63exwGDMknL7U0nNbquHpVIov1FfGENRhWJuDy0RVHSEh2OaaSuAV63NzneCVZtylFzGOdlvjrvcPDI0Xw7PN8vMgFH3cBvPdeoHhSXrnBcgqRjoNyvnc9d8rWed8JfUL7SIroJT7s6FKjZizxQaLFeDt9hQam4XADFgTFMxQpR+TZdvoU5u/djYX79uLQRWrF2PhYjUQxPuguiezcPXtilfByLP/FL7yMrKyx4rsk/LXaPkfv7qluuB/JPNxcjM1UBY36s6dPqoKb3PkKolKtRrclPghrSLJky6nm+8icNUcs8UFy5SuEeo88LQZ/TVWbcfHcWWzfuFqinadEkTUeh/dtlzzervxp+GhrESi1Y4kPEpQhE7LkyKWukyFTVnmuiU8GWVpeqHgZ8bcWAgIlCZD4dOLoAVXrklIwirLmwbMh8dlcV8h6rG0v5DuYumUzBv29TG0G+vggW3AG5JfvoEDmLMiVIWOsUn5v6JpV7reAHMvjubBJTrvyldCrQaMY8bFk/z6U/voLjFr/nyccpn+yzrXq+Qvg7dp18KEIjCfEAAvyk3fsHV45PspuR//Fi1Bj5HfYe96TvCaeeO6f27I8V6kKBj38iOHk9tToSNrPkffYxCw+48yEtUSs6eGx7NOWNTgjejd4EBkkveLwpxPbtke7ipItqOaGbnlWQahRoCBali2H9pUqq6Vh0WIIZJyOGz4i12aNzXPTpmKRpHHeXJXn8fy0Kaj23ddYdeTw9Wdqou7PhUwBAXhQrsFwPCvXayHXLps7N3w8+dsNp41c9y/Kf/sllvF63jvlWM5r0qhYMXxQtz7erV0XdQsX8TTl8w67PJOzV67ghSmT0WL8WCXqUhnxPOh7QK+QF+SBxhIfDYoXxx8JiI+IqGgs/vsfTJ/yO04cORJLfBC+qWh51ucv3Th/4PmrV1WtY6PffoKtX29YQj9E0OD++PniOTR78kkUyp//etphwMKeqGvX8NfSpZgyZQoOH/Y0S/WGfZ0WPvcCgsz4y8Vq9YHF+SvCPryHHaF8lsvz/FcVaFotT4qg+F7skXpi7/0gbquQIWAnwnrPw/ErkWKZHVDx3IICcFzhLPGFZMNTcmSz7sW5c1FqXWERW83nEjJwomMLqzLpeN14MD8XtyV2JkU7BJZjcBuimf1l+vWaJQkdm3z8JM9tq3xIIXLifiVg3MzPM4q/1iPqeDdyIlNQFbXu79MVDv/vsPm/t1Xhtbq+24gMysbkYoYkTZKmA58gfULY2WCmLNcjFKsMgUNyx9NEQHyv1C9huzqb+31xf0y2+CFdkyM5o/bXCB/0F3r3fkBSjH/E4skmEZ1tHg/LsZUl4hyT9S9FcXtKyof2yIwI61dyoQclklFUzBSV3VWuc2Oq3Lt3Fbgd/5PIWleO9xe/tovrD7D5TVKKNjS0iYTpZ3ELkGMGov8Q8TeVEhZSSgTTCvmAc6jSTllK5MyJda+/hUzxtO3+YvUqdJvzhzouVqbndKJB6XKY0qoNcgZ55mI4d/Ua2kyeiMU75Fvmx2omxHKsTfwObdgY/R58UL5nq8r8WkwYh8U75VHGTdQlsfST46e07YAnS3lGsfFm7MYN6DR5gpl4SJomms/u+E3e7fOeI1IHffv2HS8/rcVQOisG1E2/XZfL5c6bN69v165dU6Qn45WL51Xzpuioq6JFA9UwuRxONylh7QM7sR/Zt0PWPUM4FytTCYWLl1X7KYI2rlmGiEvsw2BBpizZUKp8DdUEKymJuhaJbRtWqyGEGYULyfVLlK0s60b8jENS14AwJSuUNQveqVVHDYubP2MmBIhhwKMosH/buB5vz5mFyCjPPCexkOvVEWNyarv2yCOCw5vdZ8+iwa8/4mQCfUB+avEMOolhmxBrjh5Gq4njceSC5/nHINesWbAQpj3bEfkyxr4mCxe6zZ2Db/ls4hhaTCNqS1jni6FG4/qmNSByjVzid/d69VU/lZwirGgwU2icuRqJPSJWS+fIqfpexAfnE/L0AZFkPc4zozBJTB+QaImTF8WQo1C72XCpM3fsQIcpkxAR7WXvEAkrn8GbNWrhi8eeUKKHza1emjEVv3N0rrj9V+R4HtO1Zm2ENXpIzSeTELvl/jccPy7p3wNKBE3etgXPT5+KSFUT6HW/8syfFaHGZmrK2PSCxm3rSeOxOL7aEjmPIxt+/fiTKkxJxbfffnvu+PHjdjHC41zw5hiFNbnl/XcMDw9nzfG9QdkX2CAPJZ/K82TJKd/dv693ReEssft8cd6ZVatX4+SxYyrOxQfjc9HSpVFdvkP2yzly8SLGSNz4RQT/rhPHPQfx+cd3vsTPNlWq4ttHHsPODRtx4HDsmhUTXoNNs2rWrn1DjciItWvw+tTJrDr2ODCOREX/iEFDWVh77+jZszqs7nck9NUkaWAiEynm+noRHZ9jwNDVnoOEPqFNJf18ExZ3dbXttvwnIuobDBg+X233CRkpf1mLchQue0v4OC7CGch9RcTfxWI7dpZ1F5xRYbLdWfwKlGW7fPwtEGD3E6VTAACYBklEQVT7XvY1lWWvHMf+GSdkXWyk0NLyUIfKWRQWTrnmDAlXhLi9IAG4IktLDBy+XcLWWPx6V8JWUX6DZTkt60tECH2OQYM8pRK9QzuJWw/Zl02ufxXR7jYYNmy92pcGua2P+r6kd+8y8LMsF6sqm6TWs9F/0JPGHg3pExoiidCQmHatDge+FkPlTa/+FnFhCV+PJX9i0zH5xiXPrZQ3D75s9jjqFypsHOHh9VkzMYJ9OuIpJWLmS6Hw/ZMt8Fo1T1pCA+B/C+fhq5VizLA2homw24UAMUZGPPkUuiTQgZYlQrVGfIu1bNrAazFRdrnOSYJWA+FD9xmH3XPYBEsyps39+/dPVJO8lGyCRc6fOYkdm1bjyqWLouUsqgaDHc6LlCyPgKBg46g7g6NW7dy8RjUnYOacM08BPFChBvzjGbqXx+7Zug7Xrl1Vx7JG5oGKtdSEg3cKM+VTxw/h4O4tuHzhvKT/7ERtQ8FiD6B46cpiG8YTRw2SXIDIdrfadfHZo48bDrGJkrj/toj8H9atNVy8kOvVLFjQEAOx+1ptPXUKTUb9jJOXLt1wTTUM71MtE2xq45QP+S255ve8xzjPgv01Hi1eAhVz5xbBEfv+aagfkfgyfcd2XIlrDMsz9rf54usnnlQDWNxcgLjQvHRZ/N6ugxJLt8smMd6eFcNq+wmxGeLcO+NQaP2GMbUnN4ODAPxz6JCa9I3zipwUo5I1GNccdvVe+F3w91xkZKza2Bhk/8tVq0u69pQy5H/bsB6vzJqh4n2scMl75Pc1/pm2aF3u9iZBvBwVjabynlcfOnCDqAmWb6SFGLiFMmdR8dYb9k9hTfTs3btUE8e45MwQjAWdX0DlPDefJPR2kO8ubTfB6hPaXfLHYTH5o/wOfaI5ekh8MomMsmPVmn9x/PABFT9uQN416w+LlS6DapUqYvGBvaiVrwDCli7Gl38t9YiAuDCd4fuL71uQd9dahMj3TR/DdolfB+OpZSFKiIiYriV5ef58nnfK4aprjfwO61kTR78ZXrc7SvLK8pJXijLVaBJP0hVVpFcGDtyOvgOyI6SPRYuPeGmiEjoiv5kzZECjosU82wZRkmi9+scMWHp2x6NjRqFewUJY99KriOjZF9+KcRFosaHJLz/B0quHqjJ+fOwoXIiKwsErV24wBmIhCSSba0TL76AVy1Hqqy/g5+MHe9gARImNfqhHL0SGD8ZVuU6VPPlQ/vtvMEyOiwsTfc5EHXMfTLwtlmxwWhJWUfcIyRRu8kDuLZzwr85DT6Fuk6dEeBRWtRTskL584TQsXzANh/fvguoIeQewv4Vn5CTWOJRGhRoN4hUfhDUv5Ws0VM202BGezQs48sudwNG4Nq/5C0tmjcfmf/+S7XOqCRcnNmz0RDuULFftpuIjuYjbjCIWEkOsrMG42beTxJyOuIKdIprUC4oD48HsXTsx5O+/8PGKv2MtQ/9ehjEbN+BKfLU1ciPsyL3nnKcZ1q3uhgbTveCaCAp2fM8ydCCyDxmI5pJ+fST3NlcM9f/EUNt+8gT2nz2rOqazdui0pGs36+yvkGdBUccmV3Y264r7bGS7iaSzjYrefi3jllMncFiJzBvfFWtlODkd30vcdzVE3GaIUIxPfJDTly6rGhuNwauvijJwNY2VP2bMiEdLlFSb1+RZLfl7Oab9Phknjxy8UXxIfGaaV6RUaXTo0B57fSzIPKQ/Tl2JwEaJU9/8u9pTW+9Fxbz5MLzZ41j7xls417ufahoYTIHiHd8kvfpdvrkcwwfhqzMnVdMs1nTE/X4ovK+KgGZNiRlfWRDBuW8YNgV/rVZ/OCzNPA4aTeLRAkRz54SF+UjCVkhSIcMByODnh8JZPJ2CTUIXLcQPqomFBf5+vmpErIUH9iHfJ8Pw+rQp+OfQAdU/RJWoyL7Vx49hnxgzrR54ABYmnvEZFuKWQxLzR0qWxNgNG9B7wVwcPHcGnyxbDN8+ocg4OBxdpk7Gd2tWY9H+fRi5bh22HjuGkDl/4NVZM29IbAsxzN6JKhN2l/vuZqC7T2Gn7vLVG6Dxk+1RufZDqj9H1NUI7Ny0BktmT8C/f8/H2VNswXgHiP7iICHxRQlvKDw8rS5vHzYj4yhay+ZOwpplc3Dy2EFVil+4RHk0fLQt6ojAYud21oBoEgeNmVsqiPiQFx3FtCGVsuP0adVXpe+iBbgoxpoSCl6GJGt4KolR2KZ8RbxSrQY+qNtATWjIZlq3gt54anPieXDyXA6KmDnPWqPbhDUrt2zQdKv98SFG6k2F8f1G3rz+cFuLxiRW8psrOAOKZsmGFavXYIrq43FY0pG4D9utnmORB8qgQ8cO2O/vg6ABYeg0fgyeFLfmki8yb3OatWL0X34ntWuPxyQ/7P7HdFT/5ktk698XvRcvxDoRI1M6dvYMd20KEZ4ncWvS+v9Q7cfvUa5mTbRu1UqCnFcOkbRTvMxXpAhat2mDerVqxWpWVzFPHmPNgPvciF3qqNEkgjtJZu4dvUKeQ2DAr+oj4gfk66X+OSxZVPRKHDz2MEaOjDRcPYT1rCof2zL4+mVA5NWJGDD4WWNPytAn5B0JcH8Jsw0ua30MHLgRYT0KyTrnCikCt2sOBg5L2TAlBZz344Hia8RYr8pqXb6X3JkyYdOb76iElnAc+Va/T8S87dvU/gfLlkfrB8rhf3NmeA1T6QVTPlmaV6iEGW2fxc8iLl7/YxocbC9tltiJcVk2f0FMadMevnL+Q2N+w6ETYtBSNMT1j9BPwn0MY/YcmNOhC6rmvq4vvlq1Eu9MnyI5vjF+ADN+u/N1DBoywuNw70nLM6Fz7o0jB3armdCvcThWgR262bG8aKnyqlbhZiTnTOiENTPsTM7RrThML7FJmpItVz4JX4VbDrV7M5KjCRb7f7CfQHzQYH93zmyMWPdvvNe7oyZYIrZGtrhZEywX3prLYbBvbILFb66+GoGpS7z9whLLrZpg0TibIveVUk2w+F4/lPf6+UrWqsYJj+yrkC8fFnV5UdLC2M0PN588oTpt74+vg71cy7sJ1u9bt6CT3HNUvDVEkgSXq6DmZ2HBT2LhnCHNRv+KFQf231hjJeF+pWYtfMfrJ9CnKSVxp+UmWJzc1tfCMaNz87kyjyybJy+2vN0Nly9fxspVq3BWvrmY+Yzk22RTq6IPlEadalUwbvMmvDpzKiKuisjkMeJH0Zw58dfzL+PLNavwEZtfybdu8fXDV/K+sgcEor3ktepa3nFFrltK0pjp7TspwdxlyiRPc0f66XDgJUlLfniqpYrniWHx/n1o8sP3nvyWsJAwOvo7DBza1eOQArAvh4/PbLkHT/sz2oJM6uR+mBYg2nEITjTDkCFMLNI+A8I418kK9c6io7ujb/+PjD1pmsTFuNRCr5CO8hLGSMosEc3+DwYMrWfsiU3fkM5wW0aqQbOZAUdz5iu3r3woVomgo2D1ewFW10rZXxPXrh1BRFRZ+FuKwM9/ubhlEpEyGeGD2no6WGMifHwrw8dIJNiGOTr6mKQaXUXIzECvHgMlPL1E3Hj2E0465bTvhNPaGIE+/WG1vSzX8TxtMdDFsB2OM+c/QaagTXK93IiIXCx+NZEEq4gkWL/IPTZSHzXDTsPe6VwuYqUDBg06jH69/kBg0JOIunYIdscJdQ+ee3TKh/d8ig8f2zt0jHz8HT0fvhv+Eu45nZ/DQ0U9g0vEEiBM4BhWEjexE/c8mTPji0efwCMlS2HC1s2S+W5C6zLl8Hr1WjgiCfafhw8jqxgwD4sBxZFd3p8/R1X5d6xcDU0KF1aj+wxY6jE648usFXKdQDEIJj7TGs1LlTYcgZenT8VPkqjHiBiXS1J261PyXuYah9xz0rIA8YZD7R4UQ58T/Dkk3vBN+QUEqf4UBYqWlFdwozF1eN9OESAb1LvNX6Q0Spa/hQA5cxIbVy8R/0WA5MitmkwFBt0oQC6cO6UmTDx3+oREDU/c5FwkFB3sZ3KzyQ4TS3oQIHIiKufNj2FNm6GyhJcTCm4SY336zu3yrRfDi1WqyfknlWG99+xpOT/Oc5PrBkty3KFCBbxUtYbqEM7JAdlRnHP4sP8WJ+z79+hR/L5tCyLtDnz8yKMo7jUbdGoTIOzX8e68ORj57xrDxQu5p4wBAejX6CFV88EJAemtQ/KPfw4dRAd5t8cuy3OOixxEAUIBwNoTTir5xqwZGPXfuhvFApHrZBDD87nKlfFSlepqPgk/yR/51h0uJ45duqwMxvGSnj4s76n3g43VM5+/ZzfaSLp8Oe5cKUT8ZIf+l+SdctABjnzG4ZDZRIhx2S7L8StiQB86hCk7tiFXUJBKtzPchbhMiDQtQDjCZYaAFZKfVzEL6ApkyYLVr3WN+fbOS762euVKnDt7VgmPWlUqY6K8q9emT5N3E4ECOXKgpcTrPSJWF8o7Y3NGUr1AIbxYtaoaVIHDyVOQHBE/4o0jJpLWlsz7//bOArCKo2vD79U4ERLc3WlxKe5W3KHQlkK9H6UtCQRCICGBuvxVCkWLt7i7u7u7WzxX/3Nm9yY3KU4SEpinXXJ3dnZ2dnZ25rw7lgfz6B1ZT3lww/mz+KlFa/jwehJPwNT9e9FrOlVFDgHC75vVGoJRESMVhwxgWFAjyhyLwfMRm81b6do18fnnXlSoTCB7pKPwY7EMJffRZDd+R3n8Y7gY1YxOb0eiKYYy9KcYGfEHgge/Si/BP2RzFRTFik61AeLi10JnbIPQ0BgMG9KRyphfyd7yV8IgzGZWjH9Da+AB+HpYE6dTGC2EfeoodtkusljnIjyyIwIDq8PNsInSTQez6TilG7caWRCTWIPOzk4PbyqM+lwiPR3nWi1HwOvD2cBz0m8X4tJqPUx+CtK1PPhdRULiEuhd2t13wqNMTqqSJ5PjECCscPlFYyPdAe8nJrwHS+IyEhg76ZgfPeS5JFI6IiioDnT25ZRZXSnTTMLI0X0xfMhm8sPrcZwh/xXIgi9ANeEm8uND502BNvET2FxPkR/aNy+ljMyzZFEcBhWkDERP3fWqeODczzOnXxWKU17YdQGUWbpQstYXLTJmy1cIi/ic4j2ZMn8vmMxRJGjqkCrfj6FDC0Nj2wyjIRcSzYupZO8Bo3YPXa8w+duC2IRGYi7o4MC1lOnrwZR4BdrYUrB5OOap5k7xjWDGeTpvH4XjJ+apDsjdDJ98knEdcYMH96L4TBYvC0MV5odUWf/YSpmCl/tHd6KKbhHPt/8gw4CeZ0H/HFj9xptYSoXsB1ThcoHt5eaOKgUK4sztWzhHBbBddMXQiAq3eEAAPEj0bb9wXowP8KECffkbfcVsWK2mTkK8EHz3yd70AruSAJnZoYtoymbYEKj0y0+K4cX5iDeb9QISrGXx5Zf/nevwOfGiCBBn2PA/c/wA7or1Q5SpUT29/VCoeFnKyvnpEWqQQBXxwV0bhR8WHcVIfBQo8vBZkuPjYnBw5wYxhoNXLOeB4ixwGA7v7ImDuHrxDGVbzlMknClP5SvEAqjEMw1Wvx9ZRYAcIQHS4IECRIXD400cVvxko/d0SnsS9KVKiQUUO8/6GwcuX1beo/vB5TeH7yxSuGIV4bI7h2tH/yrV8WPL1kmCIrMJEIYn1Og5ZyaukyGZ+rwUONLC+T7vB7m/QwLkZ1WAMDxonRdZHcfP82FwuAyHzcHzxzInvNzcxDoj3GrCsAjpOWcWbsU+ZKwdx5ePOT9LdnNAx3g2ushGTcSUvWlNlhYgTHDQ91Q3f8z1ooDS7p+eb6BdaWXmvvux+MRxzD92jMRrfXyzZTO+XL8GxXPkxIyOXfE+1Y1bedpktn0e9MweBZUPxXPlxqwu3VExZ6ruVI9BlxnTMIvX+BEf68jBRi+fRtOYbKQ1io8MwCFAtFpF2XN6cFnOedNmP005ZyDCIudT+k8io7432WKk3OzH6cxo8h9AlUJh0WoSn9gBNo0nKexJQiRabcfpno5S2IfJ/3SEjdmH4UO7it+MzX4RGvtlKp7cqfwqA1cX/qj9L0JGdcD773sgu08dOteN/JcmPz3JDlQrKk1bmHihRPsOSjcjPYMD0MbXRej3d8k+bEx24zKqeLT0sn+L8NGfiul7rdaicLNGYWjENbHau9FFWWXZYv6T7Np+lAZ/0n2/JT4+WzX1yK5UV2HOOjyghsjkcMa3WXdCk5gD5rj8You9W4BExL8kDLjEpBKV4DmVGYOd55Ijq0ItkEeM4HW8aJf22Y/NXA8We18K10e4MXF6M2XUe6q/PIgI9KW/tGfsTg/7HdhMtSkD1EHegLuUMbjfQT9oLCvpBZibdB1+MRXUdLZrKUz1s4ETGgrX9WoiZegb4mXS2P3h75oNowOz0/WVEkKjuwL4OSlcvkfDNbi58ScstXmFdPLt2ylrnfQm/50ZVLjuTxIX9Gz+2Lkdm3iGFYLHeywko2DtO++KQpSeG22ULI50Zmi/e9myor78kme9Yj9U4UWTsFhz4hjOkjHG6y0Ig4XShxdD4lk4Np45BRO3dtC171Il+vOObcjr44Mc2bwpfDXp+TocHhW6/BC6V6mKw+99lCQ+mLB1a3At9WKEwFeZSXy8qPgF5ELl2k3QoFU3saAft1JE3b2J/dvXYe2iv7FuyQxsWvmPaKngWX+KlKqI/IWTW64eBIdTisLjdT54jQ6eQWvtQgpv8QwxKJ4Hx7PgyZWvsBg4X6dZJxQuWT7NxcfjId7dlGTsWywoSaL+o2o1UhqbqeHyiY87iYcoEnRfbdlIQj4aJf39sffdDzG1UzcU4tWdRRmb6mbEuRSO4xhvjnAZ1Y3X/dl+kQTY48JhZDCNixQl8dgLpUTZ5iju74MwjJRyjwWNh4uLaMX9D+TnJqWn81gKXn+Eu8jse/8jNClaTHFU0ygFfP+ONOBDzvtEdHw8ph7Yj1tqF8hmxYrj/KefI4yElRiTosYvBeJZUxiO6/GW4jp28X7NO3Y0abIAiRMazKX6McE5vXhA/8PGyrQsXgJ+rq7IHRGGL6lu4kB6lK+I03fvoB49/92fDMLwho0Vg/sh4aQmqTVXq8OJGzfwyvffoARte3jq6cdk+6WLWEDiKKm+F+PgNDugNSZPdZuRsC1otW5FMNl0FusPIl4GfRFoNV+REZ8NOu1VkYftdl4c8H9kuFeHxlgNNm1hxEYVQUx2XkRxLayJBekFKEs31o4ezjS6p/eoEtmL0GGjyZbg5nGLCNtunyXC0LlUJ0FRlF6qorjp3w3Bg99G3pzRJDYX0+OqArN9Mj3zDUnvDq+A7kDEh46x+BD7JIq0unjxW2NXlqSPivIRK6/H299Slm3QK+cr90IPgNE47BM7tNbHzwiZCPWtyCIMDexKMZ5Av/hhqCVhEpQT7Uegi2+ARDcdjOTPpmlI/nlk3Czy2pCOk0gh9zBSjyFDXiH3X+hhVqRwLolw7fbu9LccZQ7yE/GWaEL1MH5I5/YhP8XoOF2D/NptS2FBOMaMOU8iZCRFpx9pC+4rcI2u8Rf97UIbLzihXiuoAl2L1/UoQ6WAG6z2CLrGj9DZNtBdFKFtHsIj29NxDWXk3pTJ3if/r9J16R7tB+gOfqLjylecYYF/k/8u5PMCzKB7wh3osI32uc/TMnoxMr4pbtjnDWDXraR4Kws2UkVWyM8Pm955D6nn/WcukaGy4/Il7KLCjKf14+4J71atjiM3rqPt9Km4+6jZr+4HXbNcgQJY3r03LkZFY+mJ42KRscp58ogvvWX8s4tpJFPDg9Tfn0ea0VGg8l+rdTMVqHUoHZMLjUzAi9gCcj94lfJb1y/h7p2bVG6bSWN7wi9nbnj7Bogs9qRwa8ita5cRde82pYkV7h5eyJ4jjxjXwcZgemMlMfwriePpBw+AF7FzviJ3PSpG70pkk2Yp1uXgqWmHrV6FEyS+nb/ocy3D4XUuUw4fVa+pOKbCbLXhh62b8c+RwzByS6wTfL1yOXIgvFHTB64bcSkqCr/u3IZ5x4/hRlycmEaWB6byOBBPMox8XF1QksTFawULoUGhIkJ0PKjVgbtqbTx3DguPH8X2K5dwm/ZjExNFPBge58DvPy/oV9zHB3ULFRZdukr7ByiL9jnBYY1evxYbz58THzac4fDqUnxGkmH2sDU4HsQpMp5D1q7COTLy+D4dsEjlLmK9K74iulI9DF5rZOr+fVh08rgQYzzWgg1NnjnI29UNZbJnR/tSZfB6qdLwp7T/dcd20c+fe2woX8ToPih/FvPNruaH+49Z4nvdd/WqSNPVZ0/jckys6L5mIoOU48vX83RxhZ+bKyoG5BDdYWtR2VjIx/ehaXMtNgYrT50iA/MIDt28ibsUJnehtXCXYooep4sHPXtfygPlsgegQeHCqFOgEAlN36dqdXocsnwLCDNsyCRSm72FYGDo76hmLUR3uAcxbvdO/LJzO9qWLC0mSPlo0QLExMZyguDtmrUwtnEzejdjMf/oEQxduQK8+OpD60w6z52eG7ea8hTLPWfPwE3uAsh5nQTkkEbNEN6Yl7B4MNyyWvuPX7GLFyrk560Y11zhd8aoMXNUbxnD0MH16fp8TW/a1pOdxbYQuQcNISN+OP1i+/A8dFSPw1IONuso2i9L8eVm31v0Yq6C1h6OsLEHMHhwARhAdaq2Hp3GH3xtlN953Y3foXX5iewAC0IGFyLRMpJCbUTHeE7iBAprN+3/SLbZDIQMygGr4SeKU2Ny44J1L/1dTXEZQL89KOx3obNvp8JkA+37UFx4DbmB9FshJMQHlsQRdH4bigNPbWeh3xyH2RhpHIHhiZXp9yY6z0Dh/o/O/Z7s4bEUl0HkHkW+myPSab2TLMJDcqxE8gQMDxoInf6bpEKWDJb8VNCt6zcgRdeSh7GAREPHv6fCfL/B6Y+Crle2QEEs695TLMz2OHy7ZRM+XbxQfBkS5ShXzjbbJdG6Ff71OdVbpuFlESASiUTCvBACJCTED1bTDlKaRbieEtDfiZ264I0HTOrgYO/VK6g3fhyiYqLweoVX8HG1GqI73tHLl0QYY1q1QdX8BRC+bi3WnTmlTJHsqDupTmtZspRo8dp29qwiGsjNSOL9pzZtUYZE/pSD+1Evf0F0LVeeTnt4ndt+2mT8S/7hvAihycyG9CeKg0TyZDz5pyKJ5H6MjPgWFvMnSS0JZMzz4Lji336FP3ffZ0G0+9CmeAmc+ORTNCtdms6nwtCq9ulkcXC/jY+RH+6D/ln9htjU563HEh88TqTZxPH4dOEC8BoOTuLjPBKtNTKj+JBIJBJJFiQ09DZ09maw2XkQm+JGf/vMmiHWW3kYvKjjvSHDYB/9JVw0WjT+7WchPorlzo2V/d/D1suX0ZDcuDXk8EcDUZrHdDi6ZpGgWHzkMAr5ZcfJQYPRpEQJUV9yC3PIyhWihe2Xlm3QrXyFh4oPri/r/PEriY8DyeKDWyDN5hlSfEiehSf8zCyRPAIeHKbR/kM5y4sFAmcwXkypsK8fFr3RF6UDlGE5jwMP3j12+zbO3r6FS4kmxFiscNXqkM/VCJ7ppYR/AAp7ez/yy40zYzduwOBliynnc0Vgh16nh40qA5vZtBwxCe3EwP9MimwBkUgkLxMvRAuIgyFD8kJr3wi9tpCYKZMhQVA+T14s6f0m8vIMmQ+BP5Ttv34NPi6u4Bkg5+7fS64auLm74692HUTXy/4L52FK+844eecW1XNL1LGTVD+SKPm8YWOMadQE8fTbPVX3xgcxg0RHn9kzwIsJi3AY0fKR+DvCxnD3IonkqZECRJI+BAd9C4PufzoSH9wPmkWCzWxBAT9f/N62PZoV4yEyGQNPZTls1Qp8t3mjEB48N4AYS8DCw2q9RSV7e4yK4L6ZmRopQCQSycvECyVAGDFrZvY/odcnjwlhLGZ89FpdfN+yNRlljzbL/iZhMJW2HmXLoWWx4qg9/g8cvnRBaaEgsVAguz9mdumGtefOYeiq5WKMzo8tWuPtSjyU4NHwIpctJ0/A4atXIKalZViAaJBIqqYPRkbOUBwlkqdHChBJ+jFkSG5orf/A6FI9aRpCxmaDngqzzhVeQUiDRmIQa1rDA3XnHDqIkNUrcZSn1nQetMrigz8n2WxDERYZobpmerK6ADl+/DiOHj0Kf3re1Xl1XUd3vSfAZDLh5s2b8Pb2hkeqBd4excqVKxEXF4fWrVtjz549uH37NurUqQPXB8yDf+rUKWzevBmNGjVCnjw8kd6DOXbsmNhy5cqFqlWrCsF95swZsb322mtiuvr7wQvM3bp1C9mzZ4eLiwvu3buHTZs2oXDhwijNXRHTCF4/YOHChfD19UXdunVVV+5FYcbGjRvh6ekp4s3X53vm+3j11VdVX2kLx2XZsmXiI0CTJk0eKx/wwm1z5sxBpUqVUKFCBdX1yYmKisK2bdtEPuIigKdhLl++PIoWVdYtehxOnjyJLVu2oHHjxmLl6OcFx/3w4cO4ePGiuJe8efOiYsWKIu89C3fu3MGGDRtQrlw5FCnyfBe4fuEEiIPg4JLQ2BZCpy3GgkFAz5BbRJqVKoPf2rZHQW8fxf0xWXX6FHrNnoGr9A6LrtCmRHzdph0+rV1H9fFo5h09jA/m/4tLd+8kd7diuP60WCZAa+wvBmVLJGmAFCCS9Of7711w4yov2MizPuhYgCTBv6kADiCDskWJUuhevgIqU0XKs8Q8zpcgJtFixaXoe1h8/BhmHjyALeeUBe5EIexcGSuF6DnY7P0QHrlSdc0yZGUBwsY+C4CSJUsKQ71UqVLCkExISMDu3buFAc7HrpJY5ON8zJ3yABtYbBDxcTbI2VhmP3ysUKFCKFOmDPbu3Yts2bLh+vXrKFasmDD2T5w4IcSGl5eXCJcFy5o1a4Rb8+bNhTC4e/cuqlSpIoxSFkf812AwoHjx4uJ6S5cuFQZY2bJlhaF+5MiRJPHDRquzqNi6dSuuXeNZsd2EMKpdu7bwz4KrZcuW4nz+zdfg8/ga7I+NfY43C4OCBQuKdNm5c6cQPAUKFBCCgNODDXD2z/fHAo7jz8c4HdgA5fPZYOT4nz9/Xmwsbtid041FlkOAsCBywIb4okWLhDuHu2/fPtSsWVPcNz8zThc2ss+dOyeEAt83pzW/X6dPn8ZlXu+D4PiWKFFCGOd8PywUWGDwvTg/W34unJ67du0S57G4o3wq0obPYxHG4QQEBIj48/Pn+/Tx8cHBgwfxyiuviPvk++d75HPZ4OZnwoKJnw/HmfMVh8H3zutUOODjnA/5GhxHB3x/HCaHz3HgePPzYKOe48z3yWnIcWfBuH37dvEsOD/x83TkV84DnC7szqKO75vjzoKXj/Nz5I3zLotMjj8/X04bvg8WEpyWfB4/Vw6LBVu+fPmESBIttyqcdzjenIY5cuRQXZVvK+zOG5M/f37xPDluFy5cEPfB+ZDzU3x8vLhnduP7v3Llirg2x4nTiPME3y+nKfvlvMDHOd/wM+NjHA6nMz+DtOaFFSAOhg7tSjXiL9BqfJOECEO/s1FZ8kH1WhhYqzYCKI0fl91XLmPivj2oV7AQ2pGY4bWVHsa2ixcQsmYlltHzFB/nnP3zWhkmyzbYtT0RHs6zMkkkaYYUIJKMZVhgTdg1I6HTNBbjMJwLXQcsSnjtDj5OBSIbPpxRuSC101+uYLlbl43PFf7oKE8nmLqg5X2ehtRkuUsn/h/0Cd8g9NssO1l9VhUgbGQtX75cGCrc4sCG5P79+4UQYONt8eLFwsCqVauWMHzY+Ktfv74wytjwYaOXDTY26NgQXLt2rTD42BCNiYkRBjQbWPwFn2E3NrTYgGUjlfNPs2bNxFddNgxbtGghDEgOv127dsIf+4+NjRVGGgsT/rrt57QKN8f3wIED4ppsOLKwcf7SzAKEjTf+os9hs/HL98YGNAsQ9stx4evzNdhwa9++vTDyuTWgadOmwvBkw+7ff/8VwoqvsW7dOhEXPsYGIhudnE58j4cOHRL3wunKacCGbr169YRg43Rig/Hs2bNCAHCrx5IlS4Sf1AKE3fmd4nTglg9+RmzoXrp0SVy/WrVqwtjmlpkbN26Ia6xfv14YnPyc+PnyM2TxxeJl3rx54vlwGGx4czo0bNhQPFcWSHz+ihUrxHPhlrBVq1aJ3yy4OO6cThxHFnBstDdo0EAIB44nC0a+B74+X5vTk1sjOI05bty6wc+H8wq3YPH12rRRFkVlOBy+HofB4oKfC+cdjjsLWb4mw3mOjWq+LzbOOf4cR4bD5evwfXAYHB4LHs5j/JfzkuMvpwHncxY9fD7nDxYWHP8aNWqI+LMhz+dy3udz2rZtK/IQPzuOG4fB7wFfi6/pDPtxCGPOr/ycOc05L7Jg4WfD5/K98HF+hpyeHBbnd843LLRYVLDgZoHF+wsWLBDXYuHMeY6fB7szLF44XVi0siDhdOe8wunMbmnJCy9AHPDCxFrbOFLLDUWdSO9jElzH0W7RgBxoX7oM2tJWKXeexx7H4YDrzFuU37ilZO7hQ1hy4pgytS8LdOe6k/O51cpzOo+GziU8w6f1l7w0JH9OkUgyglGRWxAW0QShozWITcxGpWJfKuh4KpBEURAmbVS4ckFIBaOVKlEekM7z3/O6IfxbLOREFbPwJzb1PD7HLlYqnQC7rRqspEzCInwRHhGclcVHVoYNZTYs2chlY4a/aLNRumPHDuHGv9n4ZWOHjRmGDScWHWyks1Ezd+5c8SWaDVI2GvmrMJ/L8F82OBk2xNgAZgOQjWD+ms3HncWCA3ZjA5wNL/5a7Pi67wjXGRYAHBc23ObPny+M1dTweWxksmHMIoMNP953vgbHiQ13xzX4OBuYfP98z87XZsOXYUHEsFjhOLMwYX98Hm8M/+Ww2IDllg5OJ25NcRx/GHxdjtPrr78uDOJ//vlH/OVr8cbhMo6weJ8NexZBnM78PNmYZSPecV0WbCw0uSWIxRgb4Hwfzl2E+B44HA6P75XFHRvQbLCzscvX43Ad+YLjyXB68rl8rxwHNqhZULB/dmcRxddhUcdiLTUcDn/Z5+uxwc3x5vRnYcBijdOXw+brcrw4DnyffC2+VyZ1uvDGz4fzBsePw+V87Xie/NfREsN+HWnAIpF/c8sRX4vvn487zmUxxaKLhWblyin777OA5neDj3HrD79jvHGe5zBZvLB4ZHHG8WHYne+PYeHKrR/cysIiisNif/xuMXx9x/vDooP/8nPg4xxHfuecn5kjXMlTEB5+BqMiGuHgUT1Vbp0p9Q+J+ozSWXxco7x26vYtsYghz0jlEToMmqDPoRk6GEb6nT1iFHKNHY28X0WiwNdjkJt+56QtW3godMOHCL+6oV8gB/nrPvNvzDp0QMxuRS+gIj44L2s0rHTmwmIqR3ExICwyRIoPSXry31pZInmehIToYYnJD62xCGwoQTmUNnsu2DUeVDjyEudUIGqiyZ0sAc05aLTHYNeeJGvhNCIjb6mhvJBkxRYQNvYcRpFDJDBs0LFRwwY/G1tsnLKBw37Y0GN3hv1wGGzcOAxyx7m8z/45fDZ82ZBk2HDk8ByGMhtMbGBz1xcOi41Vvgb7Y6OLj7NhyX85DDYg+frOXXe4yxFfk//yNfl6zjjC47DZyOOwHHFwCA7eZ3eOt8MvG3Js4PLGYbJRyIasw5jn+HLc2D+nIceLw2eBwMYrx5/3OWyOL6cTu/O9crryMd7Y3dmPA44Xpx+7O8QX7/M5fJ98bfbP1+Z75LRxXNMRb74Hhx/G8cz53vkeHc+D79txbYchz2nDOIfF12W/HBe+DxYHfB4/d74GdxPj7lps9PK1+Gs8X4dbKRzP0jm9OEwHzs+aw+eN05zD4WfL9+aIP6cfn8/3zenNeYnjy2FzvPg3uznyKMeB04fDT5332I3jweHx+XwO3ye35vF1HK08LFRZPLEYdvjjMDg/sH9OdwfOxzkMTiOHKOI0c+R3vj/eHG58jw5/fP8cN753jhuHw7/5eTmeqeM6jrA4XzqeDT8TDov98rlpDV3n5WgBeRAhn+WCzdCXRElP6LSlKLH1lCicMPyiqZ4eE847jo3fCbP5HoWzmY78jNjEVZl5BkjJi4kUIBJJFkHOgiWRKCKCjXUWBmyQc9ciNv6zImzcs5higcMGPLfAsNCQKLz0AuR+fPSRC7zdS0GrKQObtgg0thKwIz+9DPwFgQeL8JcY/kBHgsLOrf6nydI7Tn5Owm46gPBvLnAwEsnzRgoQiSSLIAWIRCJ5mZACRCJ5cXl0B2GJRCKRSCQSiUQiSSOkAJFIJBKJRCKRSCQZhhQgEolEIpFIJBKJJMOQY0AkmYvPP/eCq/4VyprlYbcWp79FacsBuz0b5VaeQsdMf6Ng19yjv+fI/RTsOA6NfjeOHTuJWbOUOSRfQOQYEIlE8jIhx4A4wYPPs7lXhVZTjeq8uuTyKjQanmLPA1qtXsxs5ZjxjWfIUjYL+YknPzzt3D7aNtHvbdC7bkVoaJzwK5E8J6QAkTw/QgYXggVvQaPtCb22kJin0kqFpmOawcclxfSCtJktcSRQdtDv/0N03MIXZXrBpxAgbiRAyqi7Ekl6Yho/fvzsPHnyjGvevPkS2lfm5JVIngESIIepWniq8jvLC5Dg4NLQWD6giq07DAa/JFHxJHXj/XBMw6tMxRsDm/1f2K3fY/SXO1UfEkmGQDlRIslAgoO6Ua4bAb2+ZFKB6oxjfnPaNHodPFxc4Wk0wqjXw6DTkbMNZhIp8RYzohMTYaJNnMPz2jtEiDO8lgPP28kLLNksQxH25Qn1SJbjSQWIRJKRkMG3lwxGyp6j5qhOEslzI0sKkOCgdlQ/jqV6q/h/6kenulFnMCDA0wtFfH1R3N8fxXz94OfuDm9XV2HURVG9eCc+Hqdu38bxWzdx6s5tXI+OhoUXH3SID+e6kn9zHWoxX4BdG4yw0ZPUIxJJupHKWpNI0oGQQTlgNf4Mg74jiYGUX3B4nwq/crlzo0eFV9C2VGmU8g+ANrWQeAS8quuGc2cw+9Ah/HP4EO7ERCeLEge8b7VGwYbPEB7xh+qaZZACRJKZkQJEkpnIMgIkJMQd1sSxVD99IOrGVPUjdwyoW7gIBlStjhYlSsDbRVmQ9WnhunL16VP4Zcc2rDx5Qiw8KepGB1xnitYRyzToXT5CaCivJSKRpDlSgEjSj5CgMmTsz4deX5RKOdWRsFnhaXTBx7Xq4NNatZE91arSacXWixcwdOVyrD5+LKUY4b+8bzL9ioqnP0SXrDFuRAoQSWZGChBJZiLTC5CQEH8SHrNhNNaD2aw6EjYbXKh+GvhaXQyuUw8+rs8mOB5FLAmSn7ZvRdjqlYjhHgXOYsRgICFi2g+b7nWEh59TXSWSNOHFFSDDA3uT8TuAjE3lzbbbWdZboLGdob3xGBW5RbinJQMHusFTXwPQ10Oc6Ut8/XWseuTJCQrKCR2GUMQr0h6VAppj0BnfR2hoguIhExMS4koF6yQqvDprSHhotFrY+KsOFbJVCxbEhPadUDZHTtVzxvDT9i0IWraEClgTtDo9ZQeb+Mpj0OkTTRZLH4wMn6F6zbRIASLJzEgBIslMZGoBMiwojAz9oaJLlaPFg+rK0rlz4892HVEzfwHFLYM5dP0a3vxnDnacO6t0X3bAv83m33Ds1AcZMtFL2JC8SLQVoDraDovmGokfttseny8HeSDRJRuCR19RXZ4/IUHlyBDyglYTi9CI/aprSkYGF4fZ4k+/yFBx2Uf2ntOX23RiyJDc0Nny0C8yjGxR0LmdouualIPpy4srQIYFBdMLPkrcodmyBHbMoje9E3TaliADFFbrEZhsdRAZeYsMZj1s5hZUEDSExu4Dm/YOdJotyB41H5/8mIghn1ehcz6m82Ng1S6C1laFwi0Am2YvfEzj8TkJjeDAILJsaYMXLDaeoWk+FS5/IXzMaiVCqRg6tCg01i4kkIpQuGYKaxes9rkUnzsYPrQzZYSx9PIVonhy6bSG4hb+wLAyE8FBXegFY0NZxwWrTqcjLZKI6iQ85vXsg5yenoq/58T0A/vRZ/YMmESZrxT8WoOBHr95L7QJjRD6baZtbpYCRJKZkQJEkpnIlAJkWGBVaHTLyD7wFeKDsVpRwNcPS/u8idIBORS3dODoyVPYv3cPPNw9UKNmDWT39VWP/JcLUffQYtIEHLpC9rujRUTpQZAAq60twiOXC7f0IjgwFC4uw0Uamczj6XpvI2SgHwxubjAnmjHiqxuIDPJBgtUNMWRvOT72DhvcFhr9TLgYjEgwTYGH9UPEu5LBrxryISFkgMRlE79ddfFIcLlHx/hBaDA60I9sP1ey7xLgEhCH+Fs+MMfGAz5RMN/LSV60MGSLxuHDsShTMAAmgx1G460UImHMGC/cu0fXiNfC7mqi43eSjg8L2k37r8JkOoaRo0tjxIjsMJgNMBvYj/JheXhgV9hQgWynaOhdvxNuBnN2xJFrdPRt+Pl5UPxdAfcoOidGHGdmztRh924fuFiVyT8StLEUlyj6parb+8DpaXfdSOlcGvEJG+j+/iHXIXB18Ue8uReJvqmKx/TjxRcg/PIkJkYiLDJIuAcHzVbGIlCes9k6UgrcoBdrFfQ6AxItY+gxfwud/X+k+APpuJ0yQhPaPOBinCfOsVo3woL3YBADxVqQWzQJxwqwJbaEXRNGAocLljv03KeTIJmG0PCN4roOuJXEy309jPoqSDSdJWOdM9wr5P9XGAwaypyjKZ/TObZv6fySFL6ZRNECelTfYVQEZZJMTPCQUBh0w5O6W5EA8SDjfnrXHmhdspTiRFv45s2IWLMCcXHqLIBUsGX39saoxk3x3quVFbenYPOF8/hwyWLsuXheNGMzGhKb1QoUwuR27VE8e3bhZqFj/f6di4m7tpP4MFI06THzAbv9NuzWuggb+1TTPqY3UoBIMjNSgEgyE5lOgAwN7El2xhRH3SSw2/Bj67b4sHpN1eG/JJhM2HfgAO7cuoVKr7yCHDmeTKScOHUKe3bvhsVMpoTaDdlOcfDKlg21atVCdrVevB9/H9iHvnNmwaSO1RSID7jmTzAq8gfFIR24nwAZzrabsSPZTQlkN+koPga2MWA0kI1n/hYWewTZbmRTad2FO8fXZr9JbtWpgq9OEZ9Ed64jt9l0hStk+71NgsADCebvcfzEIJQqtpJsuvpkv/CXUw13FSd7oDW0butgM1+ma3qR/RdH4bslJSRgJnuwKTSmS9AYtlJc/GA2LaPrXaCtC9mD2SixP8PIiK+FANHpXmXByb0vBBxPA7cu2T7FyLBvMWzIP2RrtiM78B6Flwv2xI4wuk4RXfRsJErstuV0bn26TnbKGDuQv1BtXDj9IVxdv6F0SiA/f1GgvHxBQ4oj2TPaeggLe7A9MzToC+i1ZPfSzdrtiSLRNPgKWuPIFMIqnVBT4aUiQPlDD95mjYdWX5UMfwMs/IKhNnSYQM+gHKyWufRAlpDxn48EgbBPKTPROdqfERFxEFYogkSr9YLd1AjXbv9Bfs8IwWMnUZNgHfwf8cF4ulahTESChYK0a5YgdDRZwQlzaee4OK7VNIN/NLd0rBdhkSSha4zJAuIjJIX4oJesDBWUZz8bnCQ+mI9JIAxbugBxjr6mvNHLeCsqCu/P+wfhG7nOeHJmHjqA2n/+jj0X1G6q/ILTxl2ttp09hSp//IJ13KxM6Mn9rw6dMKlzd8oCamsyFwRarR80+rUIDi6pOEokEolE8owMTyU+6G+AuzsOfjTwgeLDREbn+q3bMHf2bJw+dkwIkBUrVmDevHm4du2a6uvhxCck4NTJU2QTm5xsZjIrqA6MiYnB0qVLMX/BAty6ff+G/+7lK+LUp5+jqJ+fiLPASnW83vA9ggcPVBwyCIdu05DRb7LlpkjkJTvqsqi77fbyZJfdIKO9MbklirErVvuvCIsge4+nGtaMpPO4T5kG7q6d4eH+MRnxHuJco3YAyhRtRr/JKBEkINFankSDBqPGLgKiXYU/0SVNswwjR5NhwcsHiPQkEWQtpcyuaZsPM6WNi0sz2vrRlVxgsR2geCQLALZ3YD9BtiELnBqUpglsilKaqtPl000q96PssnnCv4VdaeuFsMhOdH+jhL2q11XFpfNdYNf/i8TEY+THle7tXbr3RnRWNIW9jtzviHBSE/x5cQwfehFuLiw+dtF9zaD7cyf7042OdoDdfIee700M+bySckL68CILEK0wQtkgNhgCMSrELjaDvi4lOKk920cYPXYJKeeJ9JB2ChWtASW23Z0yVm24e3Sgv2UQb11BYXHO4xKBf00kdb4NOs3XIkNaLXtgss/F77/z54ULQqRoNIXhql+DIYM7ivOcYSGhsQ0XKtige48U6F7YXPZQhi1Jmfc6ZawPRbcvsoRF/IWKtyWXHJmR4MDWlNojnMVH2Vy5sLHfu/B391DciHtUGK4/e5ruR325UkN3aXYIgifk4C1udHpQuBpExcVhwt59dOlkP71feRVTu3SlrKC+9PxXp/WHxjID338k1zGQSCQSybMx9ItasGt+T6qfWHx4emFL//fvOxYygYzY9Vt3YPasWbh0+hRVX1QxquKBZ8SKi43F6tWrcfLUKeGWmmuxMfh6yybU/WscWs+chrv586B161bw98tOl3ZY8QocXiwLkSVLMH/+fNy8eVM9kky+bN7YOuB9FM3uL+p2Af/VaL/CsCFtFIcMhJPRxYUiEK+Fhsf2OmG3x5ERzV/z2Z4oiCFDagCed+nIciFKbPYExMcPIPVVj2y/CTCZFpFd9zVux64iP0Ylne03YbTyOfdDTUCbk+1sN2FYIKlITR5K4HmIi/8QCbElKJ67SRCUJ6EwAiEhRvKoJJ5do2QELS9apqIRd/VgRHprQjF0cEO6v+7CNuRuWtaEzdDZe9HBM2Q//o3YuAawJLamg3q4uXaAu/EtNYSU2HVFydbJqz7PO2S/fQ+L+U0K8zbZtWVJzHhSBA30P4uZdMMpEV8wyr8aDquGjEi9C+UVUqKkRnPkMWL4SC2pTz1GRf4k/PEYkLDIqggO1eLaLR/oXJri6s2cCBqmIaVbGF9+eZkevCJAWKTY0ZP8Vyel7YfgEVpSyZXEuA1mZEQ77D1EwsHgiXyFasLgyn3q/svIMWMUBazVQW+sRn6LiOuPGp2TRNFW4Udr7A+z3UVcZ2TEduGWGeEpBDWar8QLwdCL7+7qiqmdu8HXjcV0Mp4uLqiSLz+/SKqLE3Ser6sb2pYsrTooTD94EHm++RKaYUHQDPlC2YYPQdOpk3HqTrK471CiBPJk466d93mPRWGkQc38+ejdTXntHuVfwRd16ylCleEX0mCsiJueGft1RyKRSCQvFtw3X6v7gQw6pVsQbXqdHhM7dlZaFZzgrlbrNm/F3FkzcenMSaqyqK5KVV9xd+E8RYqiXadOKFa0qHA7SqLh4yUL4RcZBs3QwcgVEYbPlizChtOnsfrkSXT/eyp8vh6L1XotWrVqhex03fsKERI2y5Ytw4IFC/4jRPhD4t9dusGT63T1PsRJsH2PkI+UMRVpiUazHCbLUJitQ2hvluo2WbgBw+B3Ox5x9nuw6UaRgGA3ZVr9sLB90FjLkr+PyahfD42lPBCdDWERHyAmgQd396YtG8W9FrT2dWTvvYvwMcG4epUMABKJiRyWdrQI20GUnceXDBPXtlEcGJtuO6z2INoCAd1uMamRJYaEgHU6GRkuFH4Hsq5J4CSUJVuvBnhQt83+E4UfDLt2rAgDhvN0zSHimjat0m3Vrpko/JCVI8aFOJqthH2l+QM6fW5K+7lIsLQk29YP4V+fITt1FKzmIIrUavJXjTyTEaV5E1q639DwMHF+asIjlwq72GRuQibTQopbQ4qXB9nMvcjdDfFmf5JLb8M3u2InpxP3sQQl/4EHjtnwP/Fbi+8os+0QvyVA8OC3YHT5M2kaQfr7Wf2G+LJZC2U/FXcSEtF33lzMP7hfMfYZnRYdK76KP1q3JRGSPOUgf8X5bOlipbBLDRWg2UhwzOvaE/ULFhROO65eRdupk3Dlzi16TtzUqULXaV/xFUzr0BmuzjN7qNyKi0PFn3/Apbt3lRedN6vtMnRGKjxCH/QlJMORY0AkmRk5BkSSmcgUY0CCB79BRuNErq8EFjPerFoD49snd45ItFixbdduXDh1QvkinEp0UAUoTs9ftBiqVn5VHOeeAg0njccuEhmkaMhNnPlwuB6loD+v1wDBVapj65YtuHHrFlV3/z2XewVk8wtAzepVSbAkD1YPXLEUY1av4l4ligN3DbJaPieb6CvFQZKmBA95A67GieLZmcyvY9ToBeqRF4LHyLUSITjCI3uKTYqPVGibJwkE+uvm7i4WE0zNzsuXUfevP/Hx0kX4u30n2EdFwDZ6LO4OH4nN73wALRWwOcaORtEfv8M3JDxuk1BZeIoKV4dISQ0Vwtytav+Vy2L3RlwsDly9gk1v9cepQUMwtmUb9KWC/td2HXA1aBjGtWmHaQf241IUTwyREl6H5HVueXFcSymoc8KWUEdxkEgkEonkCdFomilfrwmqVwwurqLrL5NgMmPDth2YM3MGLrH4YOGRQnyw8LAhT+Fi6NGjB+75eaPCLz/hWkw0Qteuxq4zZxQh4BAfVH/p6PzSOXIisG59fFyjNgzcy8dRP4uwNfhy7Rp4fxWBlXot2rRuDb/7tIjwGJHou7ewdMliHDt2THWFWCw4m6dXcpiMHU3VLkaStIZXpA8eocGwUM2LJj4Y59z+YsLzQd81fkNviSfdbhz0xhCEhl5G5846lCz+KUn9SvRiWmHT/ITRo5XuT89K//4G5PAbQS9mMUrh04g3h4lp4tg9Z/YadM2i0LlOEbMMBAd1ozPakb942K3fIGzsASWQLIBIw6I7ode/Iox3KsRyZcuGAx9+kmLsx9ebNyotGeSnTcVX8E+nrmJWjS6zZ2AhiQLxFcVR8NptKJQzF1b36oufd2zDV+vXJh9zRhTmLpjdtRssVhs6/j1VXJ/dvT080a5MWbxbuQpeobBcqZCeffggusycToft+L1tB7xTKeVsWz9t24KP/pkDGNVylOLkb7YOm+zm8edWszllX7IMRq/X2y0Wi12j0fxIFcXWkSNHhquHJJJMg2wBkWQmQkJCNlKZOc9kMk0zGAwZOqbPlWqjI1arxxStdY5Noy0p6iaq84oEBGDT2wNw6tBhnD196j9dgh3wWMX8RYqhbo1qWHTiOHrMmi4+uM3s3kuc02nGNKW+4/O53vX1xYrefTH94AFMPbAPZ2/cwGtFimJu1x74a89uBC5foox/dL4enedOdeiKvv1Q2d8fa9evF12vuNcP+82dNy9q1qwp/Dgw26yo9uvP2HvpolJvJ/cWqEj2zH8HkKQ1ISFamM25KZIpuzJQHUn/3qU4KF8YebZRd/cc5M43zO6ZpidDhsGi0D3OBYO/jFZdMh33z/0vEiEhJO9Np+lF8aYXJRb0/iAi4jC568l9AWXQ5krhYOuOsIjp4pwhQ/JCiybQ2vLCrjGTMDiLRPsSfKk+yN9+M+D8mUbkpxQlIS9sYaE39hKJmKViJgZlIb5tZMxWoJflAKyaFuT3DdpGUDyMZDEfh0Y7GVr9d7AnDiVRFAgqJaGxdYBdZyDhUo6ezHHEJizAt9/Gi2tmRjgNLQkHYDCUcgiQPN7eOPLxQGRzUbpS8SqrHUhoLD9yWBxv+0olhNVrgNenTcaZmzeUAiw15O/j1+ohrGEjdKVzl5B4SNGlip8XFX4hjZvjAxISLSmsnefO/DcsLnB5c8DH6dyC/gHY8FZ/5M/mpR4A/ti1A/1nzUgWIHo9XC2WwfH5Cn075s6d9Fmq/QmJj4/nm4kJVeYtl0gyFVKASDITJECMboS6m6EU8fS0/nLnSva1ibZ9dq3GW9RDVEdWyJsPa7v3xoaNGxAdFUVVUso6iw3/fCQ8XqtaFcvPnETvOTPFDJFcd7m6umJ937ex58plDOCPZQ4xodNiXo83sPjEMfy2ZRPtO9nmFgvqliiBmZ27Ycr+ffh8ySLxES7pXDr+W4dO6F+lmtiNio4hEXIDeUl8uDjqwlTUHvcrNouuX3QdRQAlwKYthtGjL6le0o/AQF/oNbuh1xUSdoDdzgvm8YRDyqQ9VutFaExVYdFXoHRZJlqIzOYRGDk6VAmALKuQEO4/piR82bJmdOny324WbNvQHSo7MJGA+W+dyx+Uc+dmw8SGESN4EiLF2OBFr3/4wYjbtzmRLeJDM09qc9vPTr+VBf6Sw/9v2CyyeEA8kzp+jmvevm3Hjz8m3jecYUNaUSTmUoYxIj7hG7JrB5Erx4XXG9BghHr/fhSfTz7h+DgZSRmLmgtfYBwCREOFALczanCOMghPt6YlEZCX3D3ES8RzNmv0/8BuXgsXl9pISNgHs/09GLT+sNsmwc3VB4mJXyHRFgYDltDppemkfZT33iOR0p3OGSYKGbOlMz3w2QgO3KcIEMt+EjLtSYQMJ/89yXAm4WO9RtfcSi9Kf9iMvOZIkPIy4RodI3GiqUluenqZ9uFOzur48RPH9HCZj+CgpVQYNBMChO7fiwrJDW/3R8VcucXhOBIgHUlELGUBQunMCxNqNFoq99QxI87YbahUoCC+atYaVXLlxKnbN5HHywu34xMxZvNGrL1wAW50fp9yFfBRteq4FH0PRtr3cXPHspMn8Nnypbhw+5ZSKD4IiqObhwdmtO+ENk7TAw9duRyjV61Qm7TV8232ZFEqSQFVYpoRI0Z408+UNajkpSQmJibRy8uLW5C/orzBg0aTB3NJXloSExM1ZrM54WvHQnEvE4MGecDdsANaXWlRv3MLiH8Adr/3Ibypnrx67Rq2btuGGBIY3OoghEe1qlhx5hR6z56Jm1H3qHSl4lXYJ3Q+1Zs6Mgu+eK0u3q1cFVaqy1hM3IqPx0eLF2AbTzOfStAkoQqR2Z27Y/yeXQhcvBANS5TE3527IocHf0N9PHgNrWq//aystcVCRzH6r5B9U1F8fE1vWIAYNLvouoUVB1t5ePqdwb3bG8kOUXpiaO1tYbHHkJ9VqgAZhrsxX8Iv2xYyyl+FOdFEbuspQfORjVYKZms8pW8TjIrYRMb7NzDoB9LzslOa0XU0LnROeRGuyfQBRkX+jKGBU+Hm0gOJ5tv0ADZAYy9F4ZSkMC/Aqm0AvdVOgmwfxceTwrhA4fHSD65kT7BYiycjyEobH1NEXKJ5HEaFv4MhQ9qQlJhO8XaH1bKV7MF79Owb0T3oKexQit8IhAwZD6PLm2Sfxolw9HovOqbYLQnx38Fg5OUjVtF1lDVSOHzgMswJ9aHVh8PFtTO9lFfp+DYKuw7c3fyQkLgAh4+3z5AV7lPx8ggQ0QJi5QVsPqYHe5IeDi8mE0oPsYp4UDZ7B9i1x+kV20NuBnpAZMniqhIIuBWC536+AhftR0i09qP9nvRwc5E/HWXeO5SUAeLreQKJivCIP5IFiPkQtMYa9NebXoy9MBr86fdilH/1daFshwWNpczzOWVuUtC2Vhg1dgUZ9ZvJX02YzKehM9YkZXtdxCIzEjL0U3rRvqa4KvskLL5p3RYDa70mdrkFpP2s6VhxlAXIAwpHSn8jFcgzOnVBGf8caDl1Ik5dvgxvb2+Mbd6KyhsNFpLAOHHzJjyNBryWLz8aFyuGzRcvImzNKrHSessKr2Ba+44Yu2UTRpMbPRe63n2yN13L1cNdCBAx7oMwk9/Kv/yEA5cvJTcr8wJGNk0lhIdfEJ4kKRg5cuQ4qvw8ybiIIFH5XLuoSTINXNvxVzjeJC85Wq3WbuP6EZhGv98JCQnhKe1fLoIHTyejsKswNrmeI4NweZ+3UK+Qaj8T8SQgjGQ78Me5ZadO4vWpk1ApTx5MpjpqxZnT2EdC5ZOqNTBi7SrM3LtbqaPYZuGN4XruQcIjNVYLXitWHLM6d0MuHsvxhBy8fg11xv2Gu7yIMF+T42KxrILOpWXS1/30xFmAcB3P3cN4nAunr8kcTRbtZyQSfidjvgV09sXCMDdZRiBsdCiCggJgQBcqnaqSaCADRVOIQtQJu81i/oDq/CO0v4IEg47CSl682pnQIR2hNcwme00x7vlcjgdvvB+fsATW+AHQuBwiG86Lwv0HIyM6kD0YTn6HiHharY0QZ9oCD9eD5KcIhbUJdl1v6GzLyEYqLp6rK90XP1exPh39tdGDM9mr0MnvwsX4LhLJ4LJrS1JYUZQeO+g+C1OctyAsohaJqGZkky6ksEm4WCJIuPBMYjyg/XNKnwiKh05Y/gmJ9BDtp8mu/QbhkROEnwyGo/FiwwLEToY8CxCLNQ5WynyOLlhWEz+kZiLzWKzK1+5hg38na/gdEglWWG0LKIW86NyGtGlofwA9sFP00q1UMgcpZLudSgR0JDc/JbMn9qcM9wcJi/30oMtTpjiMBHMNuLsboLFsg1ZXjMImYWNfDYvmUxjs/4PBhbtg8TRwrTFq9DLKKFvhaqhOyvg0KflaFN/HW3XoeTB4cAEYtVsofXgObPEi5vf1FV95HONAbsTGot/CeZjP4z043XhzxmbFW9Vq4JumLdB0yl/Yfpa7U3G9RfDLmNo/I8relMf+V7su3qlUCfUn/Ikb0VEpzxMFtg16VzcMInE0qn5DGNRCW3S/mjtbKUwZXpnUZPmZ8sMHioMkNcOHD5+g0WhuhYaGfqY6SSQSSQpIdGhJhOwjATKIyorlqvPLw/DAPtDo/hJ1I2M2o3/NWvjt9fbK/gMYuW4NQrhFns+jumt0i5b4rFYdHLlxHeN27RRjFsX6VferGx+Es2AhQ7h20WKYTkIkn5i+/vEYRnEKW0mPkW0dhmfgslgHk5GrTi2bzqRuAbFaXkHYmH3itzPBgS3pPheJeJrNQeR/N+2TgU/3brKMh80zELroCKrr3xa2RqLpf0gkdzfDPsWYNx2DBZ1IxBSic/6PEs9K5saf9EDmkwBZR/ftS+EuhFXzLnTWKiQGXqP0JRvPPpHsunvQa/hjsxfMppkkiLpiaFAkXAyDKVwbhVcfWuMu2EwHxbXM5q20X5siOp7Eah8kJETRtXvSXRyGHr3pur7Qac6QXfk9goPGkwB5E4mJJti03A3N5CRANpPNUhtDA5tCp11I9oyBwv6TxOEICisBNvMQ8q+FFhcRa/oLHi68aOEoEjHx9BCbInTMfxfOTmceUzZnae7CHFMS9oTcJD6KkChQVhznfnkWe3ckROURx3TGf4X7qDH96eGTQjT4Q295DzpLL/qdDSPCeBaC3+lFWyXGadhiA6A1t0aidRA94ACSvrSZ8sBNLPOvgTaxITT38kCbUI/ERyxd7zaFUYKUrz8p5ErQunxCcblDSjkc8ezPnB93o9eKOFhsrQBys9hrkJ/0b9Z8FsaMOU8l4VfcD1VARv2FW7cwYP6/ikYgAjw8MK9rD5hHjsaG/u/h3Rq1US5vfvE1iPvAupIoaFG0FA5cu4ZjdG6KlpIHFbDs7HyMCuN1Fy/Ai9cSKVeB3n0jvV9uqFSgENpXrIR/e/fB+cFDYQ4egciGjZPEx75rVzBwySLlaw7Df82Wq9DZvlQcJBKJRCJ5CjQuf1PddCDp4xbVeTwofNXp+y8iyPy+cwdC2Mi3WvF+rdcwu1cffL15E4zBg0VLfesSJbHkjTeFgBC1lkNYPAg6zj26x3fojHEdOsHIXacoPpvOnUX+yDC0mcbLa1hUzw9m75Ur+HHr5uQPdaKutF6E2a6swZERuLgk0v1Mhc36m9h0du6pch9s5+jGfyEB8Ce09v0IDV8OU2JVMsjH0r4Zuti+9DC+JvEUSn7GU0LGiDG+I0cXIXvwFXENnf1DeoCtYNf8TKLidYRFhotJgkaGZyfB0oL8HKSwhtPxRuTvENlrISSGeFHpGBIi48S1eT0TRoOtYh/2X+mcK+RiEdcQfmxzaV+P0NF9YY4vTH5DScC0oG0w+bFTWBOE+GC09jV0H+PJz2+UP+KQ3ZyghkNudl53ToPwyOUkjBqSHfMD7dlhs/QlwWIn4RRMfvfDhlzwMI6Gze5P99ELngkBz0N8MA+w7iSSJ2R40Hzo9G1EEyNDf7u/WhnTOndV9h8DLpQ7zPwbUbGxlDOfMGuSAClXoACWduuFvI/5RefQjeuoO+433ObmZMf1FAHSDqPHzFMcJPdDtoBIJJJH8dK3gDDDPq8HjWEZ/XIhA1DUVXm9vbG5/3so4O2j+HkAjf/6E6uOHhH1Uv2SpRBStwE+W7EEu06eQJtXKmFI3fpoPHG8WERQdAFygseVcKu/3WpTRANd18/TE1M6dsHVmBj8b+kixJvNCKnfEEMpnIdxJz4etf/4FUeuXVXCEmFzrwJ0RFgEG9ASyROjfvaVSJ6RIyfbw2pZklQI0t+/9+4SX2xuU+H1OFTLlx/vVqtBOoYLS2VQ+yNhP1YrfEh0DK1d57HFx6xDB1Dxpx9wL9GUUnxYrN2k+JBIJBJJmjDqy3Ww2P4n6heG/l66d08Y9Cd50pSHsLzPmzgVOBT7P/4UUfEJaDDuV+w6dw55cubCO5WrYvGJ4+hDQuTEoMFoW6asqAsVlAmPhtRrhAOffIqyuXKRk018bGs5YRz2Xr6Ee0HDYBo+8pHi4zqJm9f++C1ZfDCKCBkuxYfkWXjCz8wSySMYNuRn6HXvOVpCuIuVzWzG8EZNENqwsXB7HK7ERGPBsWNYevoUzt65jZsJ8Ui02qEnseDv6gojiZRSATnQqmhx0STNg9Mfh8vR0Wg5aQL2XeZ5zPXiKxEvumSz2WJJzLTAqIgNqlfJQ5AtIBKJ5FHIFhAngof0g07zB7dECOxUn1HdM659RyEiHgavmzVq/VpsuXgBn1SrgX+PHsH4HdtEGDqDEXN79MLOSxex5OQJlPTLjqk8WN0B1XGB9erjjQqvYvKBfSgTEICuZcrB4BATD2HBsaPoPnMaYnmSGceHOv7IaDYHiy5JEskzIAWIJO0Z8nkV6A3zSH3k4S8yoimYspo7FVyjmzbDx9VrKv4yEF4Bvf/8f7CYClQWHIxoX+FC2GKehny3+2LA7/eZG1hyP6QAkUgkj0IKkFQMHVyX6pxFVCl6JgkRiwUlc+bC0j5vopCPr+L2EHgMyZv/zhELEn7TohUq5MiFrnNm4Mbdu0KQVCtUGJM6dMK3W7fgt80bRdcrd3d3rHnzHVTLl08N5eHcjI1FqykTsZ3X19KrH/cUAcJrnnWVLR+StEAKEEn6MTTwU43B8BVlMg3PIidQu0y1LF0G37d6HcX8/BT3dIAvNf3gfgxctADXeE515z6yPDuGxXISNnNrhH15THWVPCZSgEgkkkchBch94L5RIUHfQaf/OGnMJEO/qxUsjD/bd0C5HDlVx8dj4r49eH/+v4hLTFS6EptNaFOuAv7t0RvxFjM8DPdfVDA1Z0nE9CNxs+o4VYkp6ktu9bD8jXyF+mDAAPmhTpImSAEiSX+CB/eFVvcdFYy8FovqSPAXIFIJZXLnFv1Zu5avgFyenpQpny5bcjP1/qtX8euObZhBwiOGB5c7F6IM71vNG2DCW4iMPKm6Sp4QKUAkEsmjkALkIQwZkhc623zoDZVSCBGqxzxdXRHSsDE+qFYDbo4pbx+DSfv2YtCyxYgmATKibgME1qmnHnkwXG9O3LMbQcuX4BYPZnfumsX1JX+o06INQiOOqq4SSZogBYgk4wj+vDiVbr9SodZQNE84mqAd8D4Vhhoq9Lzd3FHczw9FaCvk6ysK4WxGVyosLYizmKmgjMPpO7dx/NZNXIyK4hV3lTD464+jr6oDpRDllXgjce3WGPwuu1o9K1KASCSSRyEFyGMQEeiLGPwEg76H46NcEiRMjEYXtCxZEu9VrY56hQvDhafRfQZ4NfMtF87jlx3bMP/wYcQmxIvxkCmsQa4zTabFMNsHYOzYi6qrRJKmSAEieT6EfJEPVu07lAX7UsFbIEmQOBe+TwMLEN5sNl5IcgMF+C0Cci/DJ5+oCkWSFkgBIpFIHoUUIE8I9xaANhxGfR7wKtjO9aGjjqSqzcXVDXmzeaOkvz/K5MiB4n7+8HJ1gafBKIw6bgGJNZnELFtHb9wQ24V7d8Wq60l1pPOHOv4txkNa7tDOCGgNPyE0NNUXQokkbZECRJI56NxZhzLFysKCqtDaG5JLJfAKoBpNNtrcxOKEvNihoxC28uTmiKFj98jfZXJfT7l5PXQuO6ngvCrCTGfsdrs/bbno50tVUJPwiBs/fvy3Op3ubp8+fUIpDdzVQy8LWkqDS7RRZf14cBrRxqv3PqPCljxn+NmfpS1G3X8mKE9405affr5wZQilkd1kMun+/PPPuQULFhzbsmXLtXSvjzcYIWtBFRPukMi6pOymEcMCq1Ku4Ol728Kg9xDdl7n+e9aPdAwLEK5PLdZEWO0rYLN8B6P7Gik6JBmJFCASyVNClWkg/YlQ9iQvGQPIwPpd/f1IbDZbLfK/Sd2VZGHovW9BxuZSdfeZoHzRjfLF3+quJItCeWIS5Yk+6m76EBKSDTZzHdhttchyew12lCNXD1J6RhIUmhStGg6hYrWyWjHRb16M6xCds5X8bYHZthaRkQ9fhEQiSWekAJFInhIpQF5qpAB5SZECRJKaDBEgEskLBjcdSiQSiUQikUgkEkmGIFtAJJKn5GlaQEavX4uhSxaJPrg81eLO9z4SAwmZ5SdPoMXE8fxVlD+N4o+OXdCvSlVx7HEwW60o/s1YnLt1C1qDAWv7DUCdgoXUo5mHWYcOoOvfU2E3m1EmT15s7P8efN3cxLEjN25g5NpVYv/n1m2F29m7d1Dppx9wJzYGRrqvk4MGI7+3tzj2HMkSLSB3EuJR54/fcOjyJWWQqRMUH+T18cHAmrXxaa3XhFv42jUIXrJQWScnNZQnfT08sHnA+8jt6YVyP36Hi3duK/3JU+FBebsyPdtvW7RCpdx5VFdgx6WL+GrTBmw4dxbXoqNhozzranRBAYpHx7Ll8Fnt1+DnlrmHFL2oLSB2+m/+0SP4fusW7L1ymd43njgQ8HJ1Q/Hs/lQWVUG/SlVSrKDNZc7as2cQsnol+lWugrfoODNizSqELl8i8kzPKtUxpXNX4f6iIltAJJInRwoQieQpeRoBErF+HYYsWyyMNi8WIO9+gBJUuTNCgEz+i40SUXGP69AZb1OlztMm8sZw5a8jw5ErfqvdDiPt84q4Dm7FxcJC7uziS4aDjX47hizq6JoG1Vhkd57/naH7gKteLwxS9sth83EOl/2zuwPn8xzHeZ/9cNwcPs0UX6saZ46vs9GSaLHgXmKCuBaf7+vqLrouBy5fijEkPvhAz8pVMaVTFyUMOng7Pk7Ek8PP7u6R4p7ZnePA4bE7p8n94PTie2P4bPbnfG9PSJYQIHdZgPz5Ow5evizSsUzOXGK9nYPXr2EBGZsJJAJBW99qNTChQ6dkgUz5wUhbr4qvIreXl3juvHkYjXi/anWRzhV//gEX7ijj8Cvly4fXS5ZGHIX175HDOH7zhnB3JSFz+KOByOnpiTrjfsPuC+coQ+hFfmteoiSK+WXHqtOnsIeEiRAydH5QwyYY3aSpOJ/h63J+4ufMON6B5wXF44UTIPuuXkHD8X/gNosOSlt/el6vlyoDN4NeiBLxnMldQ89gTs830L50GcpbCWj61zjsOH9eHPulXQe8S3mDGbl2NUJWLOMbTHqXLfTucdmUusxyIJ7zQ95j53JQT3mF/fB7z795e55QnpACRCJ5Qp5fKS6RZHGo0skQAfLxogX4ccM66Mn4K+ofgJNXLkNU0zx3OxlsjUqVxoo3+wljvZjaAqIjw29T//eoEtejxq//B5M5ETm9fbDrvY+QN1s2MgZ/x8aTxykIAxb1fUsYjr1nTUcsL97oDFXyri4u+KN9JzJGX8EeunalH78ldy083dyQYDLBQudULVYcyyicN2bPxMID+2GkY/WLFMW5u3dx7DIZl2YLOlerjplde2DO4YPo7NQCsueDj9Fj+hTM2b8PcHFVrstpkBiPHzt2RadyFVDm+2+SWkBOffoF8nl745vNG/H50kWwUdj0MJJLM/rp65UNs3v0QsPCRTBu1w68M3e2CPPVAgXg4+aODadOwhIfj1zZs2N1v3dROiBAPfmxyXoChBLmtcJFMax+Q2wng//rTRtwl6flJEHYu0o1TOrYOYUAcTMYMapRExSnNGLDjwVcpdy5UZREw00SupV++SnJMPWh552b0jzObMKV6GiYeGE1er7VKP03vvMuvt20EYOXLBB51oue8Q7K946WP0Zcdym9F2R0ulM+v/hZIM7cvYN6JFpi6LkXzpFTiKd19NxiYmIoGD1mv/Em2lHez2heNAHChn+n6VPxD723/CxfzZcfm+mZsUh00JGOz+X3k6hRqDDmkQgp891XuMXlhUMo0PPO5uqCHR/+D3MPH0IQP08q5zyo/LAkJCLRQmKXw6S8UaVgYax/ZwDcaF+IlZXLxRpQye8x/UO/c/r64d+evVGD4iQ+UKxeKdaJ8nR1E/nCTuXPkOYtEN6kuYjC80IKEInkyZFjQCSSDMSbKmiu5BnHV2UH3EJBxoi6pxxnxNdCOmaxWpDDwwOxoyKwgYSEG1Xs3FVmGxmT3GVCfAV02vir8atkME7s1Jn29bh27y7CydD7c9dObDx1QhgOv7bvAHcKo9uMaYglA4KFQ70SJdGKjP7GpcuQ6DEIkfEGiZMjN64ri2Bx+DotYhIT8XPb9rB99S22kNhxJ4OV74Ex0Tkrjh8TLRfl8xdEj5q1EFinvjgmUOOo0WrEfPWze/ZBSPNWZISw4UrXq1QZ9i+/x4c1aokWE43qnzf+qs5ibdDCeZRGgJu7O5pQXFuXLY9aRYoJ8XUnJhpdpk7CWTKQOV6OdN1z8SK2X7yAgmRUNy1fEeHNWgoD+6WAnt3Gs2fQjIz6YSQy7pIh70l5KLRpc/zVoZPqSYXSK54Mxs8ojdv+9Sc6TpqALhPGYf6RI6qHlHCrxF161udu3xbiw4+eyczefbFtwPuilSu5HY5lkJ3EjPIl2wE/Ywciv9P/3MqhfNnW4MzNm1hBz9zPwxOvUf4c0awFGhTmWY0lzwq/GSLNVVKXS/w7kd9LFRaiXA5dHDwUtYsUUYQDbRM6d8O9kDDxQcXRSsqin1u5rgePwL6Bn8Gb8gWLkH3XrmL/1SuYfeggQpYtEfnNi55tszJlxXtcjUSOlvxdu3MbnaZMwo3YWNEix+8/x4xb4vZTeJYvv8PIRsmtZRKJJOugWAsSiSRD4G4q3ALBFXMsGfA1fv8FvefMRM/ZM9Hp76lUj1PFTccKUaXdumQp9SwVqw2V8uSBC1XEAVSRe5ChLb4YkgnhLFxS040M7VGiS4sGv27finfmzRXun9aph36VqwoDITsbBnRdhvvi/9a2HXpXfAXvVK2O/iQChosv4f4kahyGhR1FyHDvTMYCXV0IDzYiP6lZG3906YYxLVvhxKdfYAkZodnIyJ22Zzcq/9/3WESixE1/n/EFhDB6xO1oyeBQVrqPIXHibBwx3NKT39sH3m4eIs5s4PZ5tRJ+fr2d+PtOtRroR3EObNBItJSUy5kTM7v3QigZrSvf7o+DH3yC7pQmy08cw9sz/0avmdPVkF9wSGB2o2dqj/xK2UaPRTQZhsMpnVKnMecrL3pu+z4ZlOz/q+8wsLYyViQFlGc5H1z+Ygi+akEikp7J7fh4dJkyEd3UtP2wek1UL0iCgfIIC9dX/+8HNJs4Hu8tmIdyP5ERuWZV0tfxQbXqiO6D3q6umNixCyJbtcH0Hr1xnOIS2rAxdl6+hGFktL7268+4l5Agwpc8PVx2jKB0DfDyEvv7rlxG3rGjxbPr+89s5PsqEouOHhUfLHS0Da/PyzSJr/70qJOFyqXoaJwiAcok5SbKC+Vy5BQtI35ubqIsEGUWeeD3vbCvL9y51ZP8GfU6DKhaDT+1aYver7yK/pRn+tWshcF0vQASPI4unZxHWpcsKcLVaZWyRyKRZD3kmyuRZCBsEJ//PAhTunRH1Xz5ReU5df8+TNu/FzayvtltStfuODPoC9H3XsC1ORuItPF/DoToYDf+m4TiJgzKZNsAwfUaoA9V7nYyFnnrSBX8181bimN8nYsUp2/I0CtEBsGgpYuRb2wE3p3/L9afPYvyZMAPpfP5a7QQCY7rOsWFYePiemwM/m/bVoStXYtiZLhU+eFbHLh2FfWKFseqtwegVYmSSLCYlTjz5hQGjy1oJlpdjFhC4qDMj9+J/ucGHbcMkQe+Jm38dZW7TF0OHIogMp5ZPPWdOxsFvozEwKWLsPXiedQrVAif1a4j4mzU6jB57x78TOKr6YRxKDwmHBHr16AUGTCRrV6nZ9FNicALinhOanqnzCsPgIw64Z/OS91S4YxzuA4GUZrPILEnrkPPcca+PWgzZRLcSCxvHfC+EDR9K1VGLq9sWHP2NH7dsQ0nyWgtlys3who1xb0Ro8gYbiTC8ibDdAkJ1v+j58bdAwtFhuFNEusBHp54j4Tu+v7vCZEieXbYmL8eNAxL3+yHliVLwUBikCeLmEjvDbdQ1ipYSIjBxJHhSR9G+JmOadocxXLkEOIxeNVyNJ00Hhfu3VNarkQW4jwnvAsc773jPeaJCq4EBWNgnXrig0rnGdNQ6KsxCFqxDLtIaDYvXgIf1aipnk3w+Zw/ReASiSQrI99iieQpeZoxIJIXBrkOyEvKizYGRPLsyDEgEsmTI1tAJBKJRCKRSCQSSYYhBYhEIpFIJBKJRCLJMKQAkUgkEolEIpFIJBmGHAMikUiemKCgoAkajebW6NGjP1OdJBKJJAUhISHaxMTEvbR98u23365RnSUSiUS2gEgkkifHYDCITSKRSB4GlROabNmyycJCIpGkQAoQiUTyxLA1IS0KiUQikUgkT4PsgiWRSBQGDnSDh7EE7JpXoNWUBuwlYUcRaDR+9JcXJTFSiUGbVpdikRG7nVcnNInNjmhyuEm/z9B2jH4fgk67n049idDQOHKTZCU++cQH2dxKUx6oABtKQWMrRdVGQTriQ/nEg56vkX67QKfT8ErrvKAceLFKm42XzjbReYnkJ4ryyHX6fQJ27XForPspfx1CnsJnMGCAmS8jeQEICdHCaMoOq84H8VY36O1uOpvdo73W8Od5DX7ebrespXxgofIgHrDGAG7XqUzgckMikbyESAEikbxsBAZmh9Zen4zArlQC1IfeECDceZFBNiD5b1oiFg/TKn8Zs5mN0TUkVqZDl7Aeod8qyydLnh9ffJEPRk1z+tWZBGYtGAyeKfJDeuYJDttqOUN/l9G1pyPOtBNffx2r+pRkDjSUR/LCqKtFD6wx7VUmp5LQ60mEKoi3m54lr5CenF/4t/rT8f47/3X8Zqy8Sqr9FGz2/XTOOhK4a2E0HpciRSJ5MXF6+yUSyQtJcHBp2G0DoLH3hEHvr3ylvs8K12w0OI7p9TDS5m4wIm+2bCjq6wdfdzd40r6ni4tY9Zwti6iERMSYTIgxm3A7Lh4nb9/C5egoxJvNMFksAG9saDoLEGccx8yWm3T9idBY/0DYl8fUo5L0Ytiw2rCZP6Rn0pbyhBsZf05GoxNOeUJjMMCF8oSn0QUFfHxQxMcXXq4utG+EF7lxnki0WhCdSPmB8gSvoH0tNganbt/G9ZgYxFvMlB3MZGhSeA/LEzqd8tdiPU1Z7DfYMBEREdcUR0mGEBhYBHr7AHpInaDVFBHPRLRs3SePMI6848gvjt+Ov86iw/HXebsf7K6jPMLBWMx3aH8ROf6K8q9uRZcu3OoqkUiyMA948yUSSZbl+49ccNOjD+yaoWRcFkgSFc6oBqenmxteK1QYbUuVRj36y4alB4mMtIQN0bN372DtmTOYd+wwNp07i7j4BNXAUI1NB8mChIxPaxgKFJ0iu+mkAdzqpcfH0Gg/gl7ne1/BQeKBjb0AEpyNihYXeaJ6vvzI7eUFVxIeaQV/Ib+XmIgTt25ixamTmHf0CHZduggridak5++MQ6hYLVtJvIzA6LHL1COStCIoKAA666fQ6PpTmeEnRGLqMoPzC+cbwoXEZpkcOVE5T16RR0pkz45Cvr5ChPJHCwM9M80DhIWFwo23WKhcSMSlqCicvHULu69cxraLF3Dg2lXcJrEqrpUqL2g1WtKi5M5lhsViIk8LyTEUoRH7VS8SiSQLIQWIRPIiwP2vLfHvQKcPpwo6u2h5cIYMB51Wg6oFCuHDajXQtnQZ8eX6eRKVkECC5Ah+3LoZuy5cIHuHDJ7Uhi7PtMWtIzZ7IPTGCQgNTWUVSR5ISIg7LIkjSHCQ8NC4OIzHJCiPuLoY0aRYCXxQvSYaFi4CQ2pBmMFciY7ClP178cfOHThx7dp/RSrvcx4xW46TAfohRkWsUI9InpSQwBKwYiylb2sdQ7a9iVuoHFD+YBFRnkRG53Ll0Y7KjNIBpFNICGQELE5WkkCdSvlh3ZlTMCWS5uBn7yxs6LeG8ofdbD4IHQYjNHKxekQikWRypACRSLIywV+Upxp4AlXMlR1fsJMwmxHg44MvXquLAVWqwUt0m8q8RCUm4v+2bcXXmzfgFhkf/xEjiuG5gyyj3rKb1kMYGticrMTfSYzmTyFE1S/YxXPmwsiGjdGpbDnoU7c2ZDLYCA1ftwbjd+9EIuWPFHmCDVGOv8UyCxYMQGTkHfWI5EEMGuQBN8NwSreBOp3eYKP8YXcUGmpLacV8BTCkTj28Xrp0mrZ8PSscy+0XL+DLTRsw79BBWFhQpxannB+s1uXQ2j8iMUIiVSKRZFakAJFIsiJsZGq1f0GnzZniyzYZFNnc3TGycVPR0qFLBwMzLi4Oo0ePRqtWrVCzZk3VNW0x0z39sHULQlevRHRCfEpDQ89dMKyXyVjqjfAxq1VXydCgD6DFV5QvXFN0n7GYUcg/AN+2bI12pcqojlmPO/HxGLZqBX7dzj2x6P6c87ZDnFrsvUiISMMzNUM/KwqNfhIMhlr/EaWUls1LlUZkk2aomCu3eiDzcys+DhHr1+HHLZtg4u57TmWE3mCk2zTfoH/exOixi1RniUSSiZACRCLJSgwdXJcq2llkfOVIITyoAm5eugz+bN8Jebx4xtz04eCVy/h5107E26zoU7Y86hctph5JPy7cu4c3/5mNVceOKl2yHLDBYbNeISOqI0ZFblFdXz6CB/eDVvcz/TIIg5JRDcsPatXGl81awE3/Yq3asuPSJbwxezqOXr2aMk+wELFYdsNka48xY86rri8vQUHloMccSpcSKYQHi9Ls/vipTTu0KlFSdcy68DiSDxbNx/KjR1K2krFItdkT6F3oj/DIyaqrRCLJBEgBIpFkBUICi8CmWUiVa+kkQ8JhZNZUjcx0XJn8IBl6Tf76E1fv3VUMf742bW4uRszs2hOtS5VWfaYfcSSyPl2yCL9t3azEwdEXnA0Oq2UfrKa2CP/6nOL4EhAyuD5sun+g1fgktXjQMzFQuoxt0Qr/o3yR3ljtNgSvWonIdWtEXuQapU/lavj99XYwOrdapROXo6NJiMzAquPHUgoRA+UJk+Uf+Cb0xKBv41XXl4egjwKg85gDo7EOf5xIgn7XKVoMkzt1QUEfX9XxxSGRysYhK5fhm43rKS+S+HCUEeJjhe06rNauCB+zVnGUSCTPEylAJJLMTnBgKBnZw1N3tepQviImdewMj3QcTM4zWA0j4/Lq3Ts4HXUP3nSta/EJKJ3NGwdJjFTx9cOR6Hso4uGFBiVK4J1KVdQz0497iQnoNXsmFh46mPJrJxsZFtsQhI2OUF1eTH7rb8CF7FPJyO6cQozSFlivAUY3aZZhBfsFyhNtpk7GvsuX1K/NNhTw88P2/u8hp4en6iv9OX7rJjr8PQWHrlxR8gGjGJ+JFKcuCIucL9xeBoYFBVMajEpdXtQqXARzuvdELs/0ayHNLNjoXfhi2RJ8vZ60xn8+VlhXITaxrVxrRiJ5vkgBIpFkVkI+zwObfi1VoMWTjAky8PJ5e2NZ37dRJiCH4pZOLDtxHB1mTUcZH18cIwFi1GjFQNBEuw2Vswdg/ZVLKOaVTawBYjDokY9EyMnoKKzs/SYq5MqlBJKO7Lt6Bc0mjse16Ojk8QBsbFhth6E11ENoKK/I/mIR8kUt2HRL6X69RIsDQ8bla4WLYn6vN+Dr5qa4ZQC34+Ox4NgRDF6xTHkGbOSR4efl6oovm7ZA+9JlkMMjaZ26DGHO4YPoPnO6GEOUqoXsHxw52RmzZjlZ5S8YQ4cWhM6+hPJG6aTygv7m9fHBInonK2bAO5nZ4A8onadPw5Kjh5M/ViQJU3s3hEX8K9wkEkmGIwWIRJIZGTKkBnRYAa3G09nQ/KROXXzXorWyn45sPHcW9f76U7R4GMm4v0bGZsN8+bH92jWYbFYUdPfACRIbOd3c4UN+WKBUIkF0PjYGehIBO/q9i3xk+GQE7y/4F79s2ZzSwLDb78Jua4iwMXsUxxeA4UFvQ6Md52jt4I0L8D/ad8TbGdDy5GDi3t3435JFuMvrNTh/XeY4Of+mfOvu4oLh9Rvh89qvkV3sNGg8HYkxJaLt1MlYTQI6KU9wPG3WQzCjASIibiiOLxDBgS0p7f+lLXkcEJUXg+o1wFfNWij7LzHzSSh3ISHCXbQ4j+ooP1i1lFcTLWMQHhGoepNIJBmIWltIJJJMQ0hQJ9g1M+mXxmFo6qjSnNO9l1i/IyPoPnsGpu/Zjby+vjDo9LBQHHK6u+FKbByy0d9X/Pyx+PRJ4bdl4aJYc/E8Cnp5wdfogq3Xr2F0/cZ4v3p1cTwjmHlwP7rN+FuZUJSNYMUQtsGCdhg9egHvZGmGBYWRMT00qcsVGfcBHp5Y12+AWJshI7iTEI/Xp03GxjOnAa3azYniUTB7dtQtWAhFfPzEKvhrzp7GyRtk4zsEB/kplzs3Fvfsg/ze3opbBsAzZoWtXJ48NkTkCc0t2DS1ERb24kzjPHzwIOiMX+konXktHV7o0Z2E1+I+b4nFRTOSKzHRWH/+HBYfP45tVy4jjsTghdu3RR7wpfIhgLZWxYqj36uVUSa7PxVzmgwzQrjFrvGEcdhz6QIJUj20dG0tz5ZlNi2ExtBWrjEkkWQsUoBIJJmJYYPbkuU2l4wlreMrsp+HBzYKQzN9u1wxey5fRv0JvyOKVyoXX42pTuZ4MPxXMewVnAzM/0BuZfPlx/o3+8Evg7oFcZesuuP/oLjHK/HkzW63wGZvg/DIpaq3rEdw4DAyokcmiQ+rFRXz5sO6t9+Bt4ur4pbOcJ/69xfNx2/btirP3W5DXm8fzO3aA9XoOafm2M2b6DRrOg4mjQ2xokXJUljcq6/qI2OYTsK0OwnTpHwr4mK7Dpu2FsLDTymOWZhhgf+D3vCtszAt4pcd698ZgLxe2RS3dIJbEzaTMc+z4i06cRzxCVRm8IB3TmPnciI1XI44NhcXIV5fzZ0HvcuVR4WcOWFwiNt0ouesGZi2Zyco3RQHpYveAhw52f6F7qInkWQyHlJKSCSSDIVnNbJqVlIFrhOVMxkTPmS8ryfxUT5nxvTfnrFvD7rNmUklgyouHDiECIkSnm0rh6cnrkRHw8SGj0OAOAQJo/qd160nXifDM6PYRQZvgz9/R7TJpBhBigghywiNMSpik+IrCzE86APo9D85i4+yuXJhQ793M3S8B/elr/zr/+HY9WuKMKX4BDZohIjGTVUf/2XMhnUIXLUiKe+UyZ0b6/r2g7+7u+ojY5i0dzf6zKY87cifigg5S+9aLYwefUVxzIIM/eI9GF1+TiE+smfHlv7vp8vYm7N372Lc7p34fcc23KDf0FE6slh4mNh4ErjMsJjh6+GJ7Nmy4f2q1dGzfMV0uZc3qIybvHOHaB3jtZLsJEJspsR/MTKiA90PRUQikaQ3UoBIJJmBoKAA6LGVjKMiDoNNSyKAv3K/VrCQ6in9eW3c79h09jT8vLLB19UVBX28kdvDCwl2G65FReFcdBQuk/FhJUPYxWhEPm8fFMpGfrJ5wULx5jU7LpI/7q4TFRONd2vUxi9t2qqhZwyrTp9C07/Gw0ZxFsaRYnAeh9ZYHaGhZDllEYYFVoVds5Yygrswzih9c5Fhtvu9j5A7Hdd6uR98eW4B+XXbFiU9KW3z0LOf1bk7ahUooPpK5tC1a6IF5Oi1q4p/yi+tSpXGwl59VB8Zy9ebN+KzRQsU8cQ4vnqPjHhdcchiDBlSDTqsphrcIzlveGPnux8gL+WRZyHebMbVmBisOH0Sv+/aiV0XL4jwk96ljES9Ln+T4e5k71ethqbFiiObi4vq4elpN20y5h08IPICd8fivzZzYhBGjYlUvUgkknREChCJJDMwLHAW9IZOSV8z6W9E85YIrFtf2U8HuK/43fh4HCBjcfOFc1h/7iyO370jBEY8GYxsNAq4cubtUbAhxJtqqHgZSKD4+KBsdn9hPNQmQ7W4vz88jc9uPDyK0DWrMGL50uT+/2xwWqxTMGp0b8UhkzNwoBs8XXZApy8rngOlK3+p/bdHb7TOwBYlZ6ISE9Bh+t9YdfJ4siFKBqK/pycaFC6KgiRIrsZGY83p07jk+EKu+nklb14s7PHGMxvHTwvlSnSePhVz9u9T8gIj8oR5IEZFfqc4ZBG+/8gFNzy2U/wrOOeNeZQ3Wj1h3uB0sVpt2H7lEsbv3YN5Rw/jZtQ9cn3Mdz6j4fKFobjl8fVFj3IV8Eb5iigbEEBZ8snE0dWYaNT+/Vecvn1L5Gej3kDFrsVi01pqI3TsdtWbRCJJJzJhCSORvGSIGa/sySt5k/ioV6w4VvR9G4YnrFRTw11nDl6/hq0XL4jBoXuvXsX5e3dhSUxUvi5y+A5DIz0NDofhwNdks0erg4uLC4r5ZUeVPHlQM18B1MqfHyX9A9JkATszXafuuN+w9eyZZIPTbrfBpq2K0aN3Kw6ZmGFD+kOv+y1JkJrN+LhOPXzfMv1nQHsUIWtXYeTqVY+XX+g5vFO1Gn5p3VYYyc8Tbpmr/MuPuO6Ytpk3m/UCzKiIyMg7qrfMz7DAj7UG4/d2i1Vkac4bn9dviLGPOdsVt1T+sG0rxu/fg0O8kjyP2+Bn6diyElyuiLLFDo3BiBpUhvSvVAUdSpV5rFaS5SdPiKm8k+6bywqzZSnCIuTUYRJJOpPFShuJ5AUkePBiGIwtkoxNMhAW9u77xF8zHcSR6Phhwzqcv3sXblSh6snQ0lAFm5ltC7YheKCzxWZFAqVD9fwF0afas82i9e+Rw2g/ZWLKbjcm81yER3ZUHDIpISGesCbsg06vdMejLbuHh+jbXzx7dtXT82H35UtoPm0ybvBXcsc4IXpuAZ5eKOrri0vkzosTJlUtdCybmzumdeyMViVKKm7PkZFrViFk+RLQ+6Y4iBXTzUMQFpk1Fq8MCfGBzbSXxFNBR97I5eWFLQPeR6HHXNm8zPff4MjVy+IjQJI4fxHgQoRbhChN3qlRS4h1Hq/2MLjMaTt1EhYePpScFlxQWm1NqJxYqThIJJL0QAoQieR5Evx5SWj0m8igyC4MCqpAaxcuguV93oL7IyrPB8EDw2v8/jP2XLqUbHxnJSgN3qxaDePbPZtOiCEh1nDCOOw4f05JBzYsbPbrsGtrIDz8jOot8xES+Dqs+IfyhDITmsWMATVr49c27VQPz4dbcXFoScbadk5PR2sGxS+PtzfW9H0bJbL7i4kJmk3+CweusIGb7Keovz+W9eqLon5+ittz4uStW6g97tfkVhDOFxbrNuiM9REaypMVZG6GB3aHXTNN5GU1byhrfbRUPTycH7dtwcdzZ2Plex+gQcHCmHP0MH7YsR07zp1DYiLdPofreG6ZGb533qjMdPfwRMNiRfFh5epoXLjwE7e0LTp+DK9TvuYpjMX9K60gExAW8ZbqRSKRpANSgEgkz5OQoF7QGSaLbhAMiYchDRsj/CGzCz0K/qq3/MRx3IyPUwZXqm4X79wRK0Q7Xnquv71cXJDDO5voB8799s225ONarUZMtWrkCpnCuRMbh1uxMf8pNHKTAcoLzlko7Mt378FktThdww43oxF5fHwoCA1i4xNwNTpKParEwYOO56bjdtEjnT8+2sWX/hr5/zu4+UkZuGQRvtuwLvnrpmJcdCfjYrrikAkZNuQbGPQDk/IEpevcXn3EyuLPC36O/eb9g/G7tlPGUEUtubm7umJC2/boUra84kZsuXhBCJW7sbGKQceQcdesREkspvtw5MnnRaMJf2L1iWNKXuC42O3xsNtqImzMPtVL5iU46De4GPrDpOYNStflJP6aFCuu7D+CH7dvIwEyE0v7v4dmRYqprgp3EhJwjd7vKQf246+9u3GJygvxUYTT6Dk/M1FQcHczyns8m9rbr1ZGD8pzuTw9VQ9Pz20qJyv+3w+4yOOWSLxoSJTardZj0MZUQ+iPyYWVRCJJU55zqSKRvOQEB/0fGZvvi+5XVMnyCr1spPFML2kJDzav8POPuHDndvIXTjJsW5NRuOCNN3ExOhpV//gVVx3H2bjkKYDf7IfKufMI7yPXr0HI8mXJ5zNkmMzr2RuvlyglFqGr9ecfOHfTaRE67k5VpAg2vtVfdAWbsnMHes//RznGUByaliyFZRSH9GD+0SOii0WSAcVGp8X8LUZFfqo4ZDJCQoywJi6neNbjtGEDkGc32vzOuyjs+3hdbNKDH7ZuwSdLFiqGoGK0i2c8rF4DjGzQSPWVzM87tuKDReTfYcAyFitGNGmKkPoNlf3nxOj1azGUhGnKBQptfTEycqLikEkZNMgDbobVlDeqOfJGAV8/kTced3D/wwRIaqxk8PNaHyvPnMa4Pbux+vQpxMbFKenleKbpAectFW8SGG2ojHqz4quonb8ADFQ+prWA5at1nfE3Zu3b4yxKo2HV1M8S48UkkizKk7VVSiSStEWDfOovARvpuTzTYYpVYTOohoPTJtxUxE+nY7wlH2VSHkv2Q38d3Oe42FTEz1THnOOQ1vB0tRpnwcTYNRmzqMrTYaREyZ1khNFfbiHKqMUc78fG8+cwbO0qxTB0PCsygNuVKoPBr9VR9lPxftUa6PNKJeUcBzotIjetx79HD6sOz4c8qacw5vxhs6f/Kp/PisHAq07mcs4b2Vxd0jxv3IyLxawjh3H23j24G4zi48L8rj0QEzQM0cNCcfjjgQhv1BRFSfw4hJDYnhZxvhJOxVy5Ma5dRxz95FOYQkbh7hdDMJn2GxYuAhcSB/tvXMO/x46KqYLTCs7ROTw9UuZVwAs6+/NT/BLJS4AUIBLJ88Ruz+Nc8fGsV7m8nr1bgUSBF73TsdHsbFxokFP9lQmJIgFCxrBTfD2MBni7ZsyK56nhqUrfXTgPUam6UxX098ePLVvDwzGY+z582aQZKuUlfe0wTun8hEQTBi1fKlatf14EuPPCdk75QUwXrPFXdjIxWi1nguS8QX+9jC6PHGjtzONo/SM3bqDLtMko9vVYaIYOhmb4EFT5/WdM2LNbzKpXxNcXQ+rWw8n/DYI9LBL2URHY+cHH+L1te9QoWAg+riSIWCDwJsSF02YhNwrDlcREq9JlMKFDJxzlcEYp4ex970O8XakySmb3x73ERLF+S6mfvoNmWKCIy6s/fofuM//GdRJJaYmfm3tyGcF/OU3t8FYcJBJJeiAFiETyfLngbBWYeSxGlOx2nFbwgmpWNiicLS87MvHq12Shayh+TvGNIac78fHqXsbB44U+XbYEh65Qcjm1Irm6uODX1m2Rz6nbz8Jjx9Bl9kyMJyPVQYCHB35p/Tr8ucXBYdzRfZ2+eRMfL1kkjNnnwRUSVRQRZYehd44ieF3ZycQYKBNoNJeT8gb95bVZHjcdb9PpP27bSs9Sh3M8vuNR8DNXuyTtunQJb/07B7nGjoZrSDD8IsPw9vx/8feBfbhw7y4q58qNdypVwZa33sGdoGDYR4+Fjbbznwfi6MDPxHbus0BYw8bAHvEl4oeFYmG3nuhb8VUhNnj2u2UnT+D1v6fCK2yEEBsBEaPwGeW/YySIkmbscsy8lsbciI0R9yngvyaTnbJI1pmaWSLJgkgBIpE8V+yX1B8CHgSuGEiStOBydDTsji/wDuz2q+qvTEiAiQTSVWdjiGfzuhUfp+xnIN9s2Yi/9+11Eh8s5LQIeq0emhcvobops2MNXL4Ys/buRtDKZdhx6aJ6BKiWLz++bNIcevFFOVmErD99CoHk93lwKcrp/eJk5vyh1WR+AYJsCfQIrjnnjXsJiUJYPA68/sddnumKAvltzy6YuPvUk8LX1umEIB6/czt6zJqBAl+PgWHkcLiRYOhE+/0Xz8fsI4dxOeoeaTsbXCj/8Gaz23CR3Hhdoo+XLsb7SxaiyA/fQjMiGAYSNc0nTcCCo4cRwy0nLDacRG96whN0XItxauFT4ILjrvpbIpGkA1KASCTPE61mvfpLVIA2MjZXnTqlOkielZWnTgJWdX0VB3okp3lmIzSUP2dvSzK+6O/1e3ex63IKnfpEHLt5E3UmjIMudJgw9pK24UNQ+befsf3CBWy/eAGbzp3Fzkv0m7aft2/B6A2pkslmR+XcuVC3YEHsIpGx8dwZ7L50iQTHBSTwrEycf8mYO3bzhghvG4W77cJ5lPDLjnalSquBqNB9/d+ObYjcuB77r17B5vPnsJX87lDj0eHvKdCEDEkZX9rK/PR9CoHzNCw/xSu5O4xN+mu3x9KfbapD5iU0lFSofadz3rh4+9ZTdmdLPb7rKWCDXWxaMQNeQkIC5hzcjz+2bUNnen75voxE4a/HptgKfjUG5X/8Dj9u2YRftm7BmVs3FWHK95RSAGQYt0lAbzx/Vu2KRyhxuQCd6xHFQSKRpAfqGyeRSJ4LVt1OWCxXnI2K9WTYRZsSlX3JU3M3IV4YtkndNjiNzZaLsOj2KA6ZFJ1uDcxms7NBtvg4Gc1PycxDB7Dx7BnY+Is3G3uOjcJn47/5tEloPnUSXp8+DU2nTEajiRPEDFZRZFA6x8FgMIiByR1mTkeTKez/bzSeMhHd5szCFZ5amdKXjbn3Fy9Ei6mT0WIab1PQevpUrD59Ggb+qu2EnQRN0IplqPXn72jz91S0JP/N6Dz+veD4MfJB13aOL21HKL4/k3AR3eqegkPXr+Eod+lxzhN2MurhQhZoVkCzVukelPxceB2LtIRbSkSr0LPA8eO0fdD2DNgd+TiNWEvvxg0e40T5Tc+zbHH87FiXJdaFkUiyMM9WEkgkkmeDF8Sz29YnVcpUAe68cAELjh5V9iVPzbwjR7CfWw4oTQUijW2rKM0vKA6ZFf1aMrCOOOeJfw8fwh5e3O8p4Klyj308EN+0aCV+8zS4vA2pWx9/tG2PW4OH4PbgoerfIWhUpKgyu5EDMvbcjUas7vs2bn6h+HHezg38DMX9/cU5Ob28sOGtfklhOTbe5wHG/h6pZhui31Xy5MNJih/HQfgPHIr5PXpjaN3kuA6jbUyTZtjz4SeY0K6jMrHAUzBh9y7c5jFWjrTlYDSYrbY8ZX7iTdxv7ViSAKH7mHlwvxBWaUWDwkXQvnwFUiKpWg4zA1YLPqN8W/AxV31/FImUZ3/mcTF8r5SmLL5sQuDZp6heJBJJOiEFiETy/ImA2WxJMirIKPt28wbR91/ydEQlJuKbTRvUPYLT1mxOpMQdo7pkXtgY1mKsuifiHhUbgx+2bFIdnhxepXxgzdoY2bAxRjRoJLbwRk3Q95VKZH8nG/Oha1djHhm0SaKNoeuPIv+vFSioOqTEqNMrq/aTEeeh18PzATNjlQnIga+btoALiZkkKOx1p0/ii2VLVAeFFsVLIKxRclx5rZEvXquLV3LlVn08OUduXMefu3amFKRm80nEmScoDlmAr7+Ohd0pb9A9sKD67hnyxv2Y1KEzur5aWRGL3BriLBqfB+r1v6jfCGGUh9OKfw4fxBrKfzzmREwHznlDgzkYFblF9SKRSNIJKUAkkueNWIFZMz7JMKK/O8+fx/BVK5R9yRMzZMVS7OexAk5pSmn8G8LGZo1+3RqXv8mg35wUf4Mef+3ZjUl706/32JzDhzCGRZtjpXOGDL/uFSri4xq1VIf/4kbG264BH8Ae+RVOfDIIRf2yq0f+S++Kr+CTajWF8EhCo8W43Tvw0/atqkPaw5M7vL9gHu7ybEdJrR8iDqOEUZ+V0LtMhM263jlvjNuxHVN4Ib2HwK1GSqprxMQB56Luib374UkicXqnLrgzZBj2fvgJwpo0R8tSpZHNw10RJM/aRethOMSOTovqJHp7khBa89Y7YuYsbgVLK87cuY2PFi0Qv5PWSLJYePD5cOEokUjSFSlAJJLMgM74OazWPUlGBRl135Ix+O+R57toW1Zk5sED+L+tW3jQguLAaWq1bqM0DlIcsgChoTayGN8mQ++mYjArpuNHi+aLL/lpzf5rV/E5ibb4xESHYU5GphWv5s4rWi14gcy0gA29ofXqixaOpG5e4nIaDFu9ElsunBdOac2wVSux9uQJ8V4J+K/VNoHE/yTFIQvBecNu7U/pl5w3KF0/WDgf+68+eIK38C0bcY2Mbn4vzl2/hhWnHz3ZBa/pUTFnLgytUxeLuvfCvS+GwjJyNG6RMPnj9fYYULUasnt4wM/dHVp+nrzOx0NRxQWLDO72ZDaL1jNfOr9G/vz4tnkr7HiXxGxoOOzDR2Hr2/0xpV0H1C9UWKwdklbwCu+958zCzehoIUjtFB8RM7vt0yzzkUIiyeKoNY1EInnuBAdXhMa6iYwJD1FB02bUabGs79tUARdRPT0+3J/5zI0bMFstYsrNKfv3ia5JWtXAtNhtKOfnj+YlSiDKZMKMQ4cQnZggjnNlzF+2u5YpK4wDNhy3XLwoVsXWq+cz7O/1UqVQwtdPDJznr+g34uKTrsHTcOb19kbn0mVhoHs5QfFZwIagipXiUNjHFx3pOuyXbzuvry986JpPw3IKu9Xkv5SBtBwH3mz2e3Sl2mRYHFK9ZR2GBnaFQT89yVgX6ZkNm/u/jwLePorbM8KrSjeZNEHMPiXSi6EH4UeG5aIevckwLKC4pSGnyBCu8+fvuHKPHo1D3NC9vZIvP5b1egM5PNJuMc4vN67HF4sXJosPFqQWy0HoXGqTMZ91F90J/qIDtPo54je/OJR+/pRum/q/K7rcpeZ/JDC/X7tGSQcSlz+364T3KldRj6YNCWTYn717V3zZ5BnRft29k/bviNYXbjPp/2plETf+zQsaPu1YnmeB48VT/q44dhQagx46rR4WjobF/BtGRb6r+JJIJOlNxr/9EonkwQwLqkPGxHIyylyFUUEbC4Elfd5CvUKFVU+PB69i3XXOLFyLiREVPYuF++EoBO533LmAeNT5zNNcg+HjfMxK/w6vUw89y1cU7k8Ci482kyfCRMZVkviw22Ng1TTC6NHbVW9Zj6FBA0i9/eosQgr4+GDjO+8ifxqIkM3nz6PN35Nx27HaOeU5DRnpv7dpi36V0tZAdWbe0SPoNJN7mikDgBluaZnYvhN6VHjy538/vt60AZ9xNxuH+GCxY7OfJPX9GiIi0m7k9vNieGBPEiFTkvIGPTs/VzesfKsfXs2dR3FTWU0Cs8ecmbh265ZoBZnYqQveKFdBPfpyEG8xo+Wkv5Jaw4x6gxAfNpN5IsIi+qreJBJJBqCU+hKJJPMwLKge/buUjDJFhDBkYHzXui0+qfngvvjObD9/Dt1mz0yzrjMZCXeH4BaMaWQg1SxYSHV9OGM3rMPgpYuVr9uMYtDGwoLGJD7Sb3BBRjEs8EO6tx+VVbsJSiNXnR4L3uiDxkWKKW5PCX+1bjV1IlafPKkY6JTX+teoid8ov6U3PA1vJI87sdN92eyolJ9bQPrA391D9fH0vDF7BibzoHNHVzxFfJyG1lQboV9l4sUon5DhgV0pw09Poe4pPSd37opeFV5VHZI5fOO6aD3jcR4vEydu3UTD8eNw8d7d5FY3FqZmy+8kPgYoDhKJJKOQAkQiyYwM/awoNIb10Gnz8BdvARmKbcuVx8yuPWB0GNoPYO3p02gw/nd1LwtC97zyzX5o5LTi9v2IpzTpOG0Klhw9nOort+08bImvIfybTD7l7hMwNLA5tJr5JK4MycLUgiENGyO8UVNl/ynh7m99/pmDqTu3oWqholjR5014u7qqR9OP6MRE9J47G/MO7EPr8hUwuX0n+DzjdS9E3UPTCX/iKE9N63hPOG9YzGvhH9scn/z44i2yEzz4VWh1K/R6fXYrvRMs4rm8aF++IqZ36fbI8uJFh2cJG8gtYWIBStXs4YUHrfYPMGr0z4qDRCLJSKQAkUgyKyHve8LuvQg6fV0xYJMhQ5G/XM7t2RtNihZX3O4DGyAmM69OrTpkQQw6PWkJ9UvlfVhy/DiJj8mI55XO1S48iqFpXYmY+Nfx7bfxiuMLRPDnxaHVr6CEKZjUGmK1omh2fyzt+xaKPWQGqkfx/qJ5mLhnDza83R+VUnXfSU/O3rkjVmqvWaAAJrbrADe92mLxFHyzaSMGLWZDk/JNyjzxPRma/1McXlDGfO6FGP18ut/6zuWFh9EF07p2w+slU61G/xJw7u5dtJz8Fw5fvUyCI8UHittUSjbFqMhdiqNEIslopACRSDI7wUPegBa8VgFP16K4kYFRMW9ezOvZBwV90mYwclbhNBms7aZOxIHLZFQ4Wj0UY5OsLlsvjIycIdxeZIKHRJBCC0wyNBn63a5ceUzp1JWMzifvXsNTkpYOCMD71WqoLhnHgmNHMW3/PvxJAkSsKfKErD5zGl2nT8VNHsfiEK38126/QbmiKUaP3qs4vgQEB/WAVjNRq9Hq+YO/hceH0FbAxxdzevZGlTx5VY8vLtyy1m3m31h8+JDogseTaIhWIaUl7A8SHtzlyrnTmkQiyWCkAJFIsgIhIdlgM/1NFWjLlEanGY1KlMLEDl2QN5uX6vhiwl8ze82egY08fahDeDD822z5BzrjGwgNjVFdX3yGDi0KrW0B3X/p1ELkneo18X2rNmICg8fl1O3byO3l9VQC4FnhmYnO3L2DHO4e8HJxUV0fDU/b233mdJy7fSu5uxXDvy2WSIRFZp2pl9OSkBAjrKZfYdC/mTpv5PP1w9TO3VC30OONr8pKXI2ORt+5s7GMu2Q652M95wfbfnpf2iM08rTqKpFIniNSgEgkWYnAwCIwasnY1lVIbViUzJULf3XojBr58quOLwabzp9DnzmzcIrXv0gtPKyW3bBq2yE8/MUZ6/GkDAtqAI1mJrQa/6RuWQyJ08YlS4tWhbSasjezMO3APnww/1/cjYtLKTyUPDEH3v69MWjQi9cF70n59FN/uBunkzHeKEV5YbXCw8UVwQ0a4tNar2X5MSJLTx7HhwvmJ5URWo3SCmbjJiAeD2aydUOkXN1cIslMSAEikWRFQgJLwKaZSoZFFV7MKwmbTczB36dKVYxp2hwBaTCb0PPgWkw0Pl++FFN274SdiynnsSAGMjJ5lXCr9g0SHo9eTe1lYdjnjShx/oJely+lsWkhY9MFX9RtgM9fq/tErSKZiQPXropuYuvI2BT9+R1jPPiv0uIxFVrjhwgNvasckCShjA/5nozzN1l8JHXlZEioFg3IiVGNm6BLuQrPZW2Op2HX5UsIXLEMK48dVZ6/c7y59cNi3gMzeiEiQq7mKpFkQrJGSSORSO5PYKAvDPgBWl1P2tOwAEmCDA0dVcydy1dESP2GKBUQoB7InBy8dg0j1qzC3EMHYOf7cP4qq/Tnt9OBCTDZP8WYMffUI5LUhAQWg1XzJwm1uv81Ni1wd3XD+9Vr4LPadZDTM+0W/EtrONprz55G8Mrl2HzmNOUHygPql20B5w+rNYE8jsSGLV9i3Ton1SV5IMFB3aDFNyTicmsof+gpHc0OwUp/fTw88VblKvigWg0U8fNT3DMBd+LjMePgfny/ZTOOXr3yX9HB+cOGRMoTP0DvMvKl6o4pkWRBpACRSF4UhgXVJmPsZxiNSvcsZ8OTDXraAry90bPCK3i3ajWU9H++guTQ9ev4fed2TNm3F7ejoxSR4dzSwcYFf603mfZCZ3sPoWOz/noeGQ0PSAa+hlGfC5ZUYoTFCVEsIIcwOPu+UkmMAXleWClum86dwy87tmLekcOIT0j4r5HJ+YP3zebFZC1/iPCvz6hHJE+KaBXRDoJd+wmJVR+t1QYXvQHxZnWWYrXM8PbwQKOixdC+TFk0L1YC/u7uyvF0hNem4a6X/x49LPLChdu3lQOUH1gwWW12ysrqRwqbzQqbdTZgGIawsBOKR4lEktmRAkQieREZ8kUNaDWjyIBvLF5z1dhMQjUuNGTQFfDzQzMyLBoVKYqKuXKhqF/2NFvA0Ey2wclbt7Dv6lUsP3USK06dwKU7d2Dn1cq1ZDykvg4bFNzSYbUuhU47HKGjd6pHJM9CSIge1rjWlMChMBgqOJ5/Cnifv4gbDSgZkBOtS5bCawUKonzOnGIGpbSqLGLNJhy7eRO7L1/GkhPHsO7sWdyKuqfURpwnnAUHI8Z1WBMp00yCTReB8HApOtKa/v0NyOHTngqEwdDpK7GThvKDmDmK4DEVbPCL95bHGdF76+vpiSK+fqieLz/KkIgt5OtDAjab6PbJs7C50HNzpY27dPEkAybKW7xuT4LZLFozrsRE4/y9u6J82HHpIg5cv4Yb0dGwmkxKOUDX4PLJEQeGV+i3CwFquUh7v8Ni+xmRkbfUwxKJJAuRVnWKRCLJrIR8lA0Wj7Zk2H1AlXo1Muw1QpA4VexJpDBM6TgZHl7u7sjh4SnWH+HBqmxU8MZnJ7JBQRsbFzGmRFyPiUV0fKwatlq8sMhILTQYNiTY0LCSRWOzbSeH7xFvWoCvv6YAJOlKyGe5YNP3gl37Dgy6EuJ58XNPnSd433FMcRBGoK+7JwI83OFmIENTzRNscPIK9ibKD2xocp6ISkwU43kSEng8uJof+LlzfkgtNHjfkSfMlgTYrKvJ3zfQGtchNFR2r8pIBg50QzbXVrBp+tDzrwWD3o/zgY7KA6slecyZjgUjYWVhwjjyC28O+Ld41Orzdjxn9TdPkcsCJykMQggPhz8L5QW7fT95mgYzpiMi4prqTSKRZGHUUkAikbxUBAeXhMbShgyMTtDYK0CvdxNGoUOYOBsQz4LDiBCrDpMRa7XGkcNesmi5y8RC2WUik9C5sw6lilai/NCW9jpQnigGgzqPqUOYpEWe4LzA8OxEbLxaLHbY7FHkslHkCZ3rUhIbVxVPkkzFzJk6HNpTmt7javQca5NLbdKjPOWeK+UVrXi2jnzinFccvx3PPikPUJnAx6xWygM2E+3cpmPb6MgGyhvbEZOwR36MkEheXNSSQCKRvPTY7RqMGOEFa0JRsg5KQ2MrQn/pNwrQlpOMDTcyTN3orzsVHbSxYaGJI7c4OjeejAcWF2w88pS4J+nwaehwGHGWM/jySx4Q6mSVSLIEncnoLLrbBzobCVZ9CRIJlB80RemZk+Gp4WXX3eixqnlCbGbKB/HkRnmC/moQS3njMvk9R+ecIOFxGlbLIejcL5HQoPwieaHgrn6AEXFxOuh0eriYuC+VHiaDFQkJVmTLxi1ZyhYaSqJDIpFIJBKJRCKRSCQSiUQikUgkEolEIpFIJBKJRCKRSCQSiUQikUgkEolEIpFIJBKJRCKRSCQSiUQikUgkEolEIpFIJBKJRCKRSCQSiUQikUgkEolEIpFIJBKJRCKRSCQSiUQikWR65EroEolE8hDsdruGti/oZw7arMJRInlyjLSN12q1+5VdiUQieXmRAkQikUgeAokPLW0nNBpNEdVJInlaulA+mqX+lkgkkpcWrfpXIpFIJBKJRCKRSNIdKUAkEolEIpFIJBJJhiG7YEkkEslDSOsuWHfv3sXBgwc5XNUlJXQduLu7I0+ePMiVK5fqCty5cweHDh164HkObDYbihcvLs53EBcXh3PnzuHevXswmUziGq6ursiRIwfy588PrTb5W9SlS5dw8uTJFG73g8MoV64cfHx8VBcFvr8DBw6oe0p88ubNi2LFiqkuyZw5cwbnz59/4LX0ej08PT1RpEgReHh4qK4puXr1qogz3yNjMBgQEBCAAgUKiN8OON327duHqKgosa/T6UT8vb29xT5z7NgxER7Hh/2XLFkSOXPmVI+mCbILlkQikRBSgEgkEslDIEM0TQXI6dOnMWXKFFitVmHEs6HLRjrDv9kwZnc+7ubmhn79+gmhwKJg2rRp9z3PGYvFgnbt2qF69eq4desWxo8fL4QHh8sGPRvy8fHxSExMFOGwIKlSpQo6duwozt+6dSsWLlwo/DL3uw678fE33nhDiAMHZrMZEydOFGKHr8f+GP7dt29fIQqcWbFiBdauXZskFPg6jnMYRxgcLosBvh7HOTo6GtOnTxcChs9lP87nsYDgdPD390evXr2EIOHj48aNSxI8fB6H5xynuXPnYvfu3eLeOC6cJhUrVlSPpglSgEgkEgkhBYhEIpE8BDJc002A8MYG/FtvvSWOsaHNhvXx48eF8c37bLhzi4azAOGN3fr06SPOexDLli3Dhg0bhEHNBjh/8a9ataowyLklgMN3GNvc2sK/nQUIi5N69eqhWbNmaogPZ/Hixdi8ebMw8Pka3DrC98JwS8Lbb78tRJUDZwHC12LhVK1aNXHsypUrmDRpEmJjY8W+l5cXBg4ciISEBPz2229CVLEY4XN79OiRJIQ4HBZd169fF3EoXLhwUvydBQjfX+vWrZEvXz6RnuzG8Tl69KhIeylAJBKJJP2QAkQikUgeQnoKEDagWRiwEODfbPiyIcwYjUY0adJECAYmdQsIG8j8ld8ZPsYGdf/+/eHi4iLCXrNmDTZu3CgMcw7bcU3HxoY9X6dSpUoijNQtIBwmb87wddl/t27dVBcIw53jx+EznTp1QtGiRfHLL78IscDx5XM6dOggjjOpW0Ac1+J4clo44spConPnzkLEcPe1mTNnJqUBX4NF2qPgcBwChMN2uDnjiDsjBYhEIpGkH1KASCQSyUMgIzVdW0D4C32bNm2E0c9dihyGd9myZUWLgEMIpG4B4S/+/OU/tQhh453HkLD7hQsXksZGMHyt27dv49SpU9i1a1dSKwL7bdCgARo1apRCgLAwqlmzJpo2bSoEjDN8nMeRMDzug417blXh6zviwPB5jnM53iwkKlSoIPadBQhfq3nz5qK72bx58xATEyPC4WMtWrRIEkhnz57F5MmTRZxZJHAXqnfeeUccc8Cii4UGt/gUKlQI2bNnTyFAHOFyXPh8jhe78X3v379f3JsUIBKJRJJ+yFmwJBKJ5DnCAoCNbu6GxeM22LBmY5kHTP/0009ivENq+Bw26q9duya6Gjlv3HWJRQYb0Xv37sXUqVMxa9Ys0bWLDXuGWw0c4yIYDs/Pz0/8dobdWcDc7zqXL18WIoGZP3++ECFsxHOYPL6EB83zxl2o2Jhn+Dh30+KxKanh87jVhsd6fPDBByJNWBiwMJkzZw7+/fdf4Y8FRe3atcUxFmsssjid+F6PHDkixqCwAGExx+ctX75cnHc/uDsYbzzQnQWTQ+xJJBKJJH2RLSASiUTyEMgwTtMWEG59+Ouvv4TQYCOaZ4fiLlMOVq1aJYxmNq75OH+9f//998XsTHweu7EweBAcbsOGDUVrAsMtJytXrhQigo15Pp9xtGCUKFFCjJHIli2bcN+0aZMQKg8zxlkscBy4CxYLjwULFiS1YnBLSsuWLVWfCiymuPXGcU8FCxbEu+++K+6T75fPZUHFLQ7c4sLwPo/lcLQK8X3xYPkuXbqI4yyMuAXl8OHDYlA9H2ccrRvcFY27ljkGmXOcuTsYD5B3+GHRx4LGAXft2rlzZ1ILCF/L0fKSRsgWEIlEIiGkAJFIJJKHkNYCRPJSIwWIRCKRELILlkQikUgkEolEIskwpACRSCQSiUQikUgkGYYUIBKJRCKRSCQSiSTDkGNAJBKJ5CHY7XYNbUPoZw7aUi6IIZE8PkaNRjOOtr3qvkQikUgkEolEIpFIJBKJRCKRSCQSiUQikUgkEolEIpFIJBKJRPJkAP8PIq1ofzqvmKgAAAAASUVORK5CYII="/>
          <p:cNvSpPr>
            <a:spLocks noChangeAspect="1" noChangeArrowheads="1"/>
          </p:cNvSpPr>
          <p:nvPr/>
        </p:nvSpPr>
        <p:spPr bwMode="auto">
          <a:xfrm>
            <a:off x="523874" y="160337"/>
            <a:ext cx="3256037" cy="32560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8" name="Diagram 7"/>
          <p:cNvGraphicFramePr/>
          <p:nvPr/>
        </p:nvGraphicFramePr>
        <p:xfrm>
          <a:off x="676275" y="1040093"/>
          <a:ext cx="7447781" cy="5140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467872" y="5205468"/>
            <a:ext cx="1656184" cy="1015663"/>
          </a:xfrm>
          <a:prstGeom prst="rect">
            <a:avLst/>
          </a:prstGeom>
          <a:noFill/>
        </p:spPr>
        <p:txBody>
          <a:bodyPr wrap="square" rtlCol="0">
            <a:spAutoFit/>
          </a:bodyPr>
          <a:lstStyle/>
          <a:p>
            <a:r>
              <a:rPr lang="en-GB" sz="1200" dirty="0"/>
              <a:t>Administration of funding awards to help businesses offset the costs of academic collaborations.</a:t>
            </a:r>
          </a:p>
        </p:txBody>
      </p:sp>
      <p:sp>
        <p:nvSpPr>
          <p:cNvPr id="10" name="TextBox 9"/>
          <p:cNvSpPr txBox="1"/>
          <p:nvPr/>
        </p:nvSpPr>
        <p:spPr>
          <a:xfrm>
            <a:off x="215562" y="4826675"/>
            <a:ext cx="2222121" cy="2031325"/>
          </a:xfrm>
          <a:prstGeom prst="rect">
            <a:avLst/>
          </a:prstGeom>
          <a:noFill/>
        </p:spPr>
        <p:txBody>
          <a:bodyPr wrap="square" rtlCol="0">
            <a:spAutoFit/>
          </a:bodyPr>
          <a:lstStyle/>
          <a:p>
            <a:r>
              <a:rPr lang="en-GB" sz="1200" dirty="0"/>
              <a:t>Stakeholder engagement including:</a:t>
            </a:r>
          </a:p>
          <a:p>
            <a:pPr marL="171450" indent="-171450">
              <a:buFont typeface="Arial" panose="020B0604020202020204" pitchFamily="34" charset="0"/>
              <a:buChar char="•"/>
            </a:pPr>
            <a:r>
              <a:rPr lang="en-GB" sz="1200" dirty="0"/>
              <a:t>Scottish Funding Council (SFC)</a:t>
            </a:r>
          </a:p>
          <a:p>
            <a:pPr marL="171450" indent="-171450">
              <a:buFont typeface="Arial" panose="020B0604020202020204" pitchFamily="34" charset="0"/>
              <a:buChar char="•"/>
            </a:pPr>
            <a:r>
              <a:rPr lang="en-GB" sz="1200" dirty="0"/>
              <a:t>Scottish &amp; UK Governments</a:t>
            </a:r>
          </a:p>
          <a:p>
            <a:pPr marL="171450" indent="-171450">
              <a:buFont typeface="Arial" panose="020B0604020202020204" pitchFamily="34" charset="0"/>
              <a:buChar char="•"/>
            </a:pPr>
            <a:r>
              <a:rPr lang="en-GB" sz="1200" dirty="0"/>
              <a:t>Enterprise agencies</a:t>
            </a:r>
          </a:p>
          <a:p>
            <a:pPr marL="171450" indent="-171450">
              <a:buFont typeface="Arial" panose="020B0604020202020204" pitchFamily="34" charset="0"/>
              <a:buChar char="•"/>
            </a:pPr>
            <a:r>
              <a:rPr lang="en-GB" sz="1200" dirty="0"/>
              <a:t>Scotland Can Do</a:t>
            </a:r>
          </a:p>
          <a:p>
            <a:pPr marL="171450" indent="-171450">
              <a:buFont typeface="Arial" panose="020B0604020202020204" pitchFamily="34" charset="0"/>
              <a:buChar char="•"/>
            </a:pPr>
            <a:r>
              <a:rPr lang="en-GB" sz="1200" dirty="0"/>
              <a:t>Universities Scotland</a:t>
            </a:r>
          </a:p>
          <a:p>
            <a:pPr marL="171450" indent="-171450">
              <a:buFont typeface="Arial" panose="020B0604020202020204" pitchFamily="34" charset="0"/>
              <a:buChar char="•"/>
            </a:pPr>
            <a:r>
              <a:rPr lang="en-GB" sz="1200" dirty="0"/>
              <a:t>Colleges Innovation Working Group</a:t>
            </a:r>
          </a:p>
          <a:p>
            <a:endParaRPr lang="en-GB" dirty="0"/>
          </a:p>
        </p:txBody>
      </p:sp>
      <p:sp>
        <p:nvSpPr>
          <p:cNvPr id="12" name="Rectangle 11"/>
          <p:cNvSpPr/>
          <p:nvPr/>
        </p:nvSpPr>
        <p:spPr>
          <a:xfrm>
            <a:off x="7190117" y="2650539"/>
            <a:ext cx="1597267" cy="1384995"/>
          </a:xfrm>
          <a:prstGeom prst="rect">
            <a:avLst/>
          </a:prstGeom>
        </p:spPr>
        <p:txBody>
          <a:bodyPr wrap="square">
            <a:spAutoFit/>
          </a:bodyPr>
          <a:lstStyle/>
          <a:p>
            <a:r>
              <a:rPr lang="en-GB" sz="1200" dirty="0"/>
              <a:t>Supporting groups of businesses in key industry sectors by creating links with academia to encourage growth within the sector.</a:t>
            </a:r>
          </a:p>
        </p:txBody>
      </p:sp>
      <p:sp>
        <p:nvSpPr>
          <p:cNvPr id="9" name="Rectangle 8">
            <a:extLst>
              <a:ext uri="{FF2B5EF4-FFF2-40B4-BE49-F238E27FC236}">
                <a16:creationId xmlns:a16="http://schemas.microsoft.com/office/drawing/2014/main" id="{3477DF13-94E3-480D-A6E4-27B332673D28}"/>
              </a:ext>
            </a:extLst>
          </p:cNvPr>
          <p:cNvSpPr/>
          <p:nvPr/>
        </p:nvSpPr>
        <p:spPr>
          <a:xfrm>
            <a:off x="5259996" y="881336"/>
            <a:ext cx="2347812" cy="1015663"/>
          </a:xfrm>
          <a:prstGeom prst="rect">
            <a:avLst/>
          </a:prstGeom>
        </p:spPr>
        <p:txBody>
          <a:bodyPr wrap="square">
            <a:spAutoFit/>
          </a:bodyPr>
          <a:lstStyle/>
          <a:p>
            <a:pPr lvl="0"/>
            <a:r>
              <a:rPr lang="en-GB" sz="1200" dirty="0"/>
              <a:t>Impartial central point of access connecting businesses and organisations from all regions and sectors to Scotland's Universities, Research Institutes and Colleges.</a:t>
            </a:r>
          </a:p>
        </p:txBody>
      </p:sp>
      <p:sp>
        <p:nvSpPr>
          <p:cNvPr id="13" name="Rectangle 12">
            <a:extLst>
              <a:ext uri="{FF2B5EF4-FFF2-40B4-BE49-F238E27FC236}">
                <a16:creationId xmlns:a16="http://schemas.microsoft.com/office/drawing/2014/main" id="{94453DB6-A174-4567-9A50-BD0C85A0AC13}"/>
              </a:ext>
            </a:extLst>
          </p:cNvPr>
          <p:cNvSpPr/>
          <p:nvPr/>
        </p:nvSpPr>
        <p:spPr>
          <a:xfrm>
            <a:off x="123875" y="1570628"/>
            <a:ext cx="1597267" cy="1384995"/>
          </a:xfrm>
          <a:prstGeom prst="rect">
            <a:avLst/>
          </a:prstGeom>
        </p:spPr>
        <p:txBody>
          <a:bodyPr wrap="square">
            <a:spAutoFit/>
          </a:bodyPr>
          <a:lstStyle/>
          <a:p>
            <a:r>
              <a:rPr lang="en-GB" sz="1200" dirty="0"/>
              <a:t>Promote benefits and impacts of business and academic collaborations to stimulate and identify  increased industry demand.</a:t>
            </a:r>
          </a:p>
        </p:txBody>
      </p:sp>
    </p:spTree>
    <p:extLst>
      <p:ext uri="{BB962C8B-B14F-4D97-AF65-F5344CB8AC3E}">
        <p14:creationId xmlns:p14="http://schemas.microsoft.com/office/powerpoint/2010/main" val="23262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 Box 3"/>
          <p:cNvSpPr txBox="1">
            <a:spLocks noChangeArrowheads="1"/>
          </p:cNvSpPr>
          <p:nvPr/>
        </p:nvSpPr>
        <p:spPr bwMode="auto">
          <a:xfrm>
            <a:off x="126808" y="89964"/>
            <a:ext cx="883768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3200" b="1" dirty="0">
                <a:solidFill>
                  <a:schemeClr val="bg1"/>
                </a:solidFill>
                <a:latin typeface="Calibri"/>
              </a:rPr>
              <a:t>Interface – Some of our clients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885" y="901257"/>
            <a:ext cx="8756603" cy="533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97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9252" y="2900394"/>
            <a:ext cx="1440160" cy="830997"/>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Define </a:t>
            </a:r>
          </a:p>
          <a:p>
            <a:pPr algn="ctr"/>
            <a:r>
              <a:rPr lang="en-AU" sz="1600" i="1" spc="-150" dirty="0">
                <a:solidFill>
                  <a:schemeClr val="bg1">
                    <a:lumMod val="50000"/>
                  </a:schemeClr>
                </a:solidFill>
                <a:latin typeface="Arial" panose="020B0604020202020204" pitchFamily="34" charset="0"/>
                <a:cs typeface="Arial" panose="020B0604020202020204" pitchFamily="34" charset="0"/>
              </a:rPr>
              <a:t> </a:t>
            </a:r>
            <a:r>
              <a:rPr lang="en-AU" sz="1600" b="1" spc="-150" dirty="0">
                <a:solidFill>
                  <a:srgbClr val="007D79"/>
                </a:solidFill>
                <a:latin typeface="Arial" panose="020B0604020202020204" pitchFamily="34" charset="0"/>
                <a:cs typeface="Arial" panose="020B0604020202020204" pitchFamily="34" charset="0"/>
              </a:rPr>
              <a:t>P</a:t>
            </a:r>
            <a:r>
              <a:rPr lang="en-AU" sz="1600" b="1" dirty="0">
                <a:solidFill>
                  <a:srgbClr val="007D79"/>
                </a:solidFill>
                <a:latin typeface="Arial" panose="020B0604020202020204" pitchFamily="34" charset="0"/>
                <a:cs typeface="Arial" panose="020B0604020202020204" pitchFamily="34" charset="0"/>
              </a:rPr>
              <a:t>roblem to be Solved</a:t>
            </a:r>
          </a:p>
        </p:txBody>
      </p:sp>
      <p:sp>
        <p:nvSpPr>
          <p:cNvPr id="12" name="TextBox 11"/>
          <p:cNvSpPr txBox="1"/>
          <p:nvPr/>
        </p:nvSpPr>
        <p:spPr>
          <a:xfrm>
            <a:off x="2388227" y="2894341"/>
            <a:ext cx="1200970" cy="830997"/>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Find</a:t>
            </a:r>
          </a:p>
          <a:p>
            <a:pPr algn="ctr"/>
            <a:r>
              <a:rPr lang="en-AU" sz="1600" b="1" dirty="0">
                <a:solidFill>
                  <a:srgbClr val="007D79"/>
                </a:solidFill>
                <a:latin typeface="Arial" panose="020B0604020202020204" pitchFamily="34" charset="0"/>
                <a:cs typeface="Arial" panose="020B0604020202020204" pitchFamily="34" charset="0"/>
              </a:rPr>
              <a:t>Right Capability</a:t>
            </a:r>
          </a:p>
        </p:txBody>
      </p:sp>
      <p:sp>
        <p:nvSpPr>
          <p:cNvPr id="13" name="TextBox 12"/>
          <p:cNvSpPr txBox="1"/>
          <p:nvPr/>
        </p:nvSpPr>
        <p:spPr>
          <a:xfrm>
            <a:off x="3779941" y="3004355"/>
            <a:ext cx="1440160" cy="623248"/>
          </a:xfrm>
          <a:prstGeom prst="rect">
            <a:avLst/>
          </a:prstGeom>
          <a:noFill/>
        </p:spPr>
        <p:txBody>
          <a:bodyPr wrap="square" rtlCol="0">
            <a:spAutoFit/>
          </a:bodyPr>
          <a:lstStyle/>
          <a:p>
            <a:pPr algn="ctr">
              <a:spcAft>
                <a:spcPts val="300"/>
              </a:spcAft>
            </a:pPr>
            <a:r>
              <a:rPr lang="en-AU" sz="1600" i="1" dirty="0">
                <a:solidFill>
                  <a:schemeClr val="bg1">
                    <a:lumMod val="50000"/>
                  </a:schemeClr>
                </a:solidFill>
                <a:latin typeface="Arial" panose="020B0604020202020204" pitchFamily="34" charset="0"/>
                <a:cs typeface="Arial" panose="020B0604020202020204" pitchFamily="34" charset="0"/>
              </a:rPr>
              <a:t>Scope </a:t>
            </a:r>
            <a:r>
              <a:rPr lang="en-AU" sz="1200" i="1" dirty="0">
                <a:solidFill>
                  <a:srgbClr val="007D79"/>
                </a:solidFill>
                <a:latin typeface="Arial" panose="020B0604020202020204" pitchFamily="34" charset="0"/>
                <a:cs typeface="Arial" panose="020B0604020202020204" pitchFamily="34" charset="0"/>
              </a:rPr>
              <a:t> </a:t>
            </a:r>
          </a:p>
          <a:p>
            <a:pPr algn="ctr"/>
            <a:r>
              <a:rPr lang="en-AU" sz="1600" b="1" dirty="0">
                <a:solidFill>
                  <a:srgbClr val="007D79"/>
                </a:solidFill>
                <a:latin typeface="Arial" panose="020B0604020202020204" pitchFamily="34" charset="0"/>
                <a:cs typeface="Arial" panose="020B0604020202020204" pitchFamily="34" charset="0"/>
              </a:rPr>
              <a:t>Project</a:t>
            </a:r>
          </a:p>
        </p:txBody>
      </p:sp>
      <p:sp>
        <p:nvSpPr>
          <p:cNvPr id="14" name="TextBox 13"/>
          <p:cNvSpPr txBox="1"/>
          <p:nvPr/>
        </p:nvSpPr>
        <p:spPr>
          <a:xfrm>
            <a:off x="5484235" y="2919179"/>
            <a:ext cx="1534816" cy="830997"/>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Determine  Right </a:t>
            </a:r>
            <a:r>
              <a:rPr lang="en-AU" sz="1600" b="1" spc="-150" dirty="0">
                <a:solidFill>
                  <a:srgbClr val="007D79"/>
                </a:solidFill>
                <a:latin typeface="Arial" panose="020B0604020202020204" pitchFamily="34" charset="0"/>
                <a:cs typeface="Arial" panose="020B0604020202020204" pitchFamily="34" charset="0"/>
              </a:rPr>
              <a:t>I</a:t>
            </a:r>
            <a:r>
              <a:rPr lang="en-AU" sz="1600" b="1" dirty="0">
                <a:solidFill>
                  <a:srgbClr val="007D79"/>
                </a:solidFill>
                <a:latin typeface="Arial" panose="020B0604020202020204" pitchFamily="34" charset="0"/>
                <a:cs typeface="Arial" panose="020B0604020202020204" pitchFamily="34" charset="0"/>
              </a:rPr>
              <a:t>ncentive</a:t>
            </a:r>
            <a:r>
              <a:rPr lang="en-AU" sz="1400" b="1" dirty="0">
                <a:solidFill>
                  <a:srgbClr val="007D79"/>
                </a:solidFill>
                <a:latin typeface="Arial" panose="020B0604020202020204" pitchFamily="34" charset="0"/>
                <a:cs typeface="Arial" panose="020B0604020202020204" pitchFamily="34" charset="0"/>
              </a:rPr>
              <a:t> </a:t>
            </a:r>
            <a:r>
              <a:rPr lang="en-AU" sz="1600" b="1" spc="-150" dirty="0">
                <a:solidFill>
                  <a:schemeClr val="bg1">
                    <a:lumMod val="50000"/>
                  </a:schemeClr>
                </a:solidFill>
                <a:latin typeface="Arial Narrow" panose="020B0606020202030204" pitchFamily="34" charset="0"/>
                <a:cs typeface="Arial" panose="020B0604020202020204" pitchFamily="34" charset="0"/>
              </a:rPr>
              <a:t>/ </a:t>
            </a:r>
            <a:r>
              <a:rPr lang="en-AU" sz="1600" b="1" spc="-150" dirty="0">
                <a:solidFill>
                  <a:srgbClr val="007D79"/>
                </a:solidFill>
                <a:latin typeface="Arial" panose="020B0604020202020204" pitchFamily="34" charset="0"/>
                <a:cs typeface="Arial" panose="020B0604020202020204" pitchFamily="34" charset="0"/>
              </a:rPr>
              <a:t>M</a:t>
            </a:r>
            <a:r>
              <a:rPr lang="en-AU" sz="1600" b="1" dirty="0">
                <a:solidFill>
                  <a:srgbClr val="007D79"/>
                </a:solidFill>
                <a:latin typeface="Arial" panose="020B0604020202020204" pitchFamily="34" charset="0"/>
                <a:cs typeface="Arial" panose="020B0604020202020204" pitchFamily="34" charset="0"/>
              </a:rPr>
              <a:t>echanism</a:t>
            </a:r>
          </a:p>
        </p:txBody>
      </p:sp>
      <p:sp>
        <p:nvSpPr>
          <p:cNvPr id="15" name="TextBox 14"/>
          <p:cNvSpPr txBox="1"/>
          <p:nvPr/>
        </p:nvSpPr>
        <p:spPr>
          <a:xfrm>
            <a:off x="7164288" y="2949957"/>
            <a:ext cx="1584176" cy="830997"/>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Assist  with </a:t>
            </a:r>
          </a:p>
          <a:p>
            <a:pPr algn="ctr"/>
            <a:r>
              <a:rPr lang="en-AU" sz="1600" b="1" dirty="0">
                <a:solidFill>
                  <a:srgbClr val="007D79"/>
                </a:solidFill>
                <a:latin typeface="Arial" panose="020B0604020202020204" pitchFamily="34" charset="0"/>
                <a:cs typeface="Arial" panose="020B0604020202020204" pitchFamily="34" charset="0"/>
              </a:rPr>
              <a:t>Contract Agreement</a:t>
            </a:r>
          </a:p>
        </p:txBody>
      </p:sp>
      <p:sp>
        <p:nvSpPr>
          <p:cNvPr id="16" name="Rectangle 15"/>
          <p:cNvSpPr/>
          <p:nvPr/>
        </p:nvSpPr>
        <p:spPr>
          <a:xfrm>
            <a:off x="0" y="0"/>
            <a:ext cx="9144000" cy="936104"/>
          </a:xfrm>
          <a:prstGeom prst="rect">
            <a:avLst/>
          </a:prstGeom>
          <a:solidFill>
            <a:srgbClr val="007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endParaRPr lang="en-AU" sz="3200" b="1" spc="-150" dirty="0">
              <a:latin typeface="Calibri" panose="020F0502020204030204" pitchFamily="34" charset="0"/>
            </a:endParaRPr>
          </a:p>
        </p:txBody>
      </p:sp>
      <p:sp>
        <p:nvSpPr>
          <p:cNvPr id="18" name="Right Arrow 17"/>
          <p:cNvSpPr/>
          <p:nvPr/>
        </p:nvSpPr>
        <p:spPr>
          <a:xfrm>
            <a:off x="2034931" y="3131617"/>
            <a:ext cx="263611" cy="263611"/>
          </a:xfrm>
          <a:prstGeom prst="rightArrow">
            <a:avLst/>
          </a:prstGeom>
          <a:solidFill>
            <a:schemeClr val="bg1">
              <a:lumMod val="65000"/>
            </a:schemeClr>
          </a:solidFill>
          <a:ln>
            <a:solidFill>
              <a:schemeClr val="bg1">
                <a:lumMod val="6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sz="4000" b="1" spc="-150">
              <a:solidFill>
                <a:schemeClr val="accent6"/>
              </a:solidFill>
              <a:latin typeface="Century Gothic" pitchFamily="34" charset="0"/>
            </a:endParaRPr>
          </a:p>
        </p:txBody>
      </p:sp>
      <p:sp>
        <p:nvSpPr>
          <p:cNvPr id="19" name="Right Arrow 18"/>
          <p:cNvSpPr/>
          <p:nvPr/>
        </p:nvSpPr>
        <p:spPr>
          <a:xfrm>
            <a:off x="3611924" y="3134542"/>
            <a:ext cx="263611" cy="260686"/>
          </a:xfrm>
          <a:prstGeom prst="rightArrow">
            <a:avLst/>
          </a:prstGeom>
          <a:solidFill>
            <a:schemeClr val="bg1">
              <a:lumMod val="65000"/>
            </a:schemeClr>
          </a:solidFill>
          <a:ln>
            <a:solidFill>
              <a:schemeClr val="bg1">
                <a:lumMod val="6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sz="4000" b="1" spc="-150">
              <a:solidFill>
                <a:schemeClr val="accent6"/>
              </a:solidFill>
              <a:latin typeface="Century Gothic" pitchFamily="34" charset="0"/>
            </a:endParaRPr>
          </a:p>
        </p:txBody>
      </p:sp>
      <p:sp>
        <p:nvSpPr>
          <p:cNvPr id="20" name="Right Arrow 19"/>
          <p:cNvSpPr/>
          <p:nvPr/>
        </p:nvSpPr>
        <p:spPr>
          <a:xfrm>
            <a:off x="5230656" y="3133079"/>
            <a:ext cx="263611" cy="263611"/>
          </a:xfrm>
          <a:prstGeom prst="rightArrow">
            <a:avLst/>
          </a:prstGeom>
          <a:solidFill>
            <a:schemeClr val="bg1">
              <a:lumMod val="65000"/>
            </a:schemeClr>
          </a:solidFill>
          <a:ln>
            <a:solidFill>
              <a:schemeClr val="bg1">
                <a:lumMod val="6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sz="4000" b="1" spc="-150">
              <a:solidFill>
                <a:schemeClr val="accent6"/>
              </a:solidFill>
              <a:latin typeface="Century Gothic" pitchFamily="34" charset="0"/>
            </a:endParaRPr>
          </a:p>
        </p:txBody>
      </p:sp>
      <p:sp>
        <p:nvSpPr>
          <p:cNvPr id="21" name="Right Arrow 20"/>
          <p:cNvSpPr/>
          <p:nvPr/>
        </p:nvSpPr>
        <p:spPr>
          <a:xfrm>
            <a:off x="7044963" y="3131617"/>
            <a:ext cx="263611" cy="263611"/>
          </a:xfrm>
          <a:prstGeom prst="rightArrow">
            <a:avLst/>
          </a:prstGeom>
          <a:solidFill>
            <a:schemeClr val="bg1">
              <a:lumMod val="65000"/>
            </a:schemeClr>
          </a:solidFill>
          <a:ln>
            <a:solidFill>
              <a:schemeClr val="bg1">
                <a:lumMod val="6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sz="4000" b="1" spc="-150">
              <a:solidFill>
                <a:schemeClr val="accent6"/>
              </a:solidFill>
              <a:latin typeface="Century Gothic" pitchFamily="34" charset="0"/>
            </a:endParaRPr>
          </a:p>
        </p:txBody>
      </p:sp>
      <p:sp>
        <p:nvSpPr>
          <p:cNvPr id="17" name="TextBox 16"/>
          <p:cNvSpPr txBox="1"/>
          <p:nvPr/>
        </p:nvSpPr>
        <p:spPr>
          <a:xfrm>
            <a:off x="519252" y="4444492"/>
            <a:ext cx="1440160" cy="584775"/>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Academic s Identified </a:t>
            </a:r>
          </a:p>
        </p:txBody>
      </p:sp>
      <p:sp>
        <p:nvSpPr>
          <p:cNvPr id="27" name="TextBox 26"/>
          <p:cNvSpPr txBox="1"/>
          <p:nvPr/>
        </p:nvSpPr>
        <p:spPr>
          <a:xfrm>
            <a:off x="3729695" y="4444491"/>
            <a:ext cx="1660188" cy="584775"/>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Brokering &amp; </a:t>
            </a:r>
          </a:p>
          <a:p>
            <a:pPr algn="ctr"/>
            <a:r>
              <a:rPr lang="en-AU" sz="1600" i="1" spc="-150" dirty="0">
                <a:solidFill>
                  <a:schemeClr val="bg1">
                    <a:lumMod val="50000"/>
                  </a:schemeClr>
                </a:solidFill>
                <a:latin typeface="Arial" panose="020B0604020202020204" pitchFamily="34" charset="0"/>
                <a:cs typeface="Arial" panose="020B0604020202020204" pitchFamily="34" charset="0"/>
              </a:rPr>
              <a:t>Facilitation</a:t>
            </a:r>
          </a:p>
        </p:txBody>
      </p:sp>
      <p:sp>
        <p:nvSpPr>
          <p:cNvPr id="28" name="TextBox 27"/>
          <p:cNvSpPr txBox="1"/>
          <p:nvPr/>
        </p:nvSpPr>
        <p:spPr>
          <a:xfrm>
            <a:off x="7176768" y="4565895"/>
            <a:ext cx="1458162" cy="338554"/>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Execution</a:t>
            </a:r>
          </a:p>
        </p:txBody>
      </p:sp>
      <p:sp>
        <p:nvSpPr>
          <p:cNvPr id="29" name="Right Arrow 28"/>
          <p:cNvSpPr/>
          <p:nvPr/>
        </p:nvSpPr>
        <p:spPr>
          <a:xfrm>
            <a:off x="2051720" y="5253621"/>
            <a:ext cx="864096" cy="263611"/>
          </a:xfrm>
          <a:prstGeom prst="rightArrow">
            <a:avLst/>
          </a:prstGeom>
          <a:solidFill>
            <a:schemeClr val="bg1">
              <a:lumMod val="65000"/>
            </a:schemeClr>
          </a:solidFill>
          <a:ln>
            <a:solidFill>
              <a:schemeClr val="bg1">
                <a:lumMod val="6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sz="4000" b="1" spc="-150">
              <a:solidFill>
                <a:schemeClr val="accent6"/>
              </a:solidFill>
              <a:latin typeface="Century Gothic" pitchFamily="34" charset="0"/>
            </a:endParaRPr>
          </a:p>
        </p:txBody>
      </p:sp>
      <p:sp>
        <p:nvSpPr>
          <p:cNvPr id="30" name="Right Arrow 29"/>
          <p:cNvSpPr/>
          <p:nvPr/>
        </p:nvSpPr>
        <p:spPr>
          <a:xfrm>
            <a:off x="6372200" y="5253621"/>
            <a:ext cx="695659" cy="263611"/>
          </a:xfrm>
          <a:prstGeom prst="rightArrow">
            <a:avLst/>
          </a:prstGeom>
          <a:solidFill>
            <a:schemeClr val="bg1">
              <a:lumMod val="65000"/>
            </a:schemeClr>
          </a:solidFill>
          <a:ln>
            <a:solidFill>
              <a:schemeClr val="bg1">
                <a:lumMod val="65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sz="4000" b="1" spc="-150">
              <a:solidFill>
                <a:schemeClr val="accent6"/>
              </a:solidFill>
              <a:latin typeface="Century Gothic" pitchFamily="34" charset="0"/>
            </a:endParaRPr>
          </a:p>
        </p:txBody>
      </p:sp>
      <p:sp>
        <p:nvSpPr>
          <p:cNvPr id="31" name="TextBox 30"/>
          <p:cNvSpPr txBox="1"/>
          <p:nvPr/>
        </p:nvSpPr>
        <p:spPr>
          <a:xfrm>
            <a:off x="499076" y="4989941"/>
            <a:ext cx="1440160" cy="707886"/>
          </a:xfrm>
          <a:prstGeom prst="rect">
            <a:avLst/>
          </a:prstGeom>
          <a:noFill/>
        </p:spPr>
        <p:txBody>
          <a:bodyPr wrap="square" rtlCol="0">
            <a:spAutoFit/>
          </a:bodyPr>
          <a:lstStyle/>
          <a:p>
            <a:pPr algn="ctr"/>
            <a:r>
              <a:rPr lang="en-AU" sz="4000" spc="-150" dirty="0">
                <a:solidFill>
                  <a:srgbClr val="007D79"/>
                </a:solidFill>
                <a:latin typeface="Arial" panose="020B0604020202020204" pitchFamily="34" charset="0"/>
                <a:cs typeface="Arial" panose="020B0604020202020204" pitchFamily="34" charset="0"/>
              </a:rPr>
              <a:t>100</a:t>
            </a:r>
          </a:p>
        </p:txBody>
      </p:sp>
      <p:sp>
        <p:nvSpPr>
          <p:cNvPr id="32" name="TextBox 31"/>
          <p:cNvSpPr txBox="1"/>
          <p:nvPr/>
        </p:nvSpPr>
        <p:spPr>
          <a:xfrm>
            <a:off x="3839709" y="4989941"/>
            <a:ext cx="1440160" cy="707886"/>
          </a:xfrm>
          <a:prstGeom prst="rect">
            <a:avLst/>
          </a:prstGeom>
          <a:noFill/>
        </p:spPr>
        <p:txBody>
          <a:bodyPr wrap="square" rtlCol="0">
            <a:spAutoFit/>
          </a:bodyPr>
          <a:lstStyle/>
          <a:p>
            <a:pPr algn="ctr"/>
            <a:r>
              <a:rPr lang="en-AU" sz="4000" spc="-150" dirty="0">
                <a:solidFill>
                  <a:srgbClr val="007D79"/>
                </a:solidFill>
                <a:latin typeface="Arial" panose="020B0604020202020204" pitchFamily="34" charset="0"/>
                <a:cs typeface="Arial" panose="020B0604020202020204" pitchFamily="34" charset="0"/>
              </a:rPr>
              <a:t>85</a:t>
            </a:r>
          </a:p>
        </p:txBody>
      </p:sp>
      <p:sp>
        <p:nvSpPr>
          <p:cNvPr id="33" name="TextBox 32"/>
          <p:cNvSpPr txBox="1"/>
          <p:nvPr/>
        </p:nvSpPr>
        <p:spPr>
          <a:xfrm>
            <a:off x="7434318" y="4951621"/>
            <a:ext cx="1080120" cy="707886"/>
          </a:xfrm>
          <a:prstGeom prst="rect">
            <a:avLst/>
          </a:prstGeom>
          <a:noFill/>
        </p:spPr>
        <p:txBody>
          <a:bodyPr wrap="square" rtlCol="0">
            <a:spAutoFit/>
          </a:bodyPr>
          <a:lstStyle/>
          <a:p>
            <a:pPr algn="ctr"/>
            <a:r>
              <a:rPr lang="en-AU" sz="4000" spc="-150" dirty="0">
                <a:solidFill>
                  <a:srgbClr val="007D79"/>
                </a:solidFill>
                <a:latin typeface="Arial" panose="020B0604020202020204" pitchFamily="34" charset="0"/>
                <a:cs typeface="Arial" panose="020B0604020202020204" pitchFamily="34" charset="0"/>
              </a:rPr>
              <a:t>47</a:t>
            </a:r>
          </a:p>
        </p:txBody>
      </p:sp>
      <p:sp>
        <p:nvSpPr>
          <p:cNvPr id="34" name="TextBox 33"/>
          <p:cNvSpPr txBox="1"/>
          <p:nvPr/>
        </p:nvSpPr>
        <p:spPr>
          <a:xfrm>
            <a:off x="499076" y="5778116"/>
            <a:ext cx="1440160" cy="584775"/>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Expertise Searches</a:t>
            </a:r>
          </a:p>
        </p:txBody>
      </p:sp>
      <p:sp>
        <p:nvSpPr>
          <p:cNvPr id="35" name="TextBox 34"/>
          <p:cNvSpPr txBox="1"/>
          <p:nvPr/>
        </p:nvSpPr>
        <p:spPr>
          <a:xfrm>
            <a:off x="3875535" y="5839857"/>
            <a:ext cx="1440160" cy="338554"/>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Discussions</a:t>
            </a:r>
          </a:p>
        </p:txBody>
      </p:sp>
      <p:sp>
        <p:nvSpPr>
          <p:cNvPr id="36" name="TextBox 35"/>
          <p:cNvSpPr txBox="1"/>
          <p:nvPr/>
        </p:nvSpPr>
        <p:spPr>
          <a:xfrm>
            <a:off x="7335307" y="5778117"/>
            <a:ext cx="1242138" cy="584775"/>
          </a:xfrm>
          <a:prstGeom prst="rect">
            <a:avLst/>
          </a:prstGeom>
          <a:noFill/>
        </p:spPr>
        <p:txBody>
          <a:bodyPr wrap="square" rtlCol="0">
            <a:spAutoFit/>
          </a:bodyPr>
          <a:lstStyle/>
          <a:p>
            <a:pPr algn="ctr"/>
            <a:r>
              <a:rPr lang="en-AU" sz="1600" i="1" spc="-150" dirty="0">
                <a:solidFill>
                  <a:schemeClr val="bg1">
                    <a:lumMod val="50000"/>
                  </a:schemeClr>
                </a:solidFill>
                <a:latin typeface="Arial" panose="020B0604020202020204" pitchFamily="34" charset="0"/>
                <a:cs typeface="Arial" panose="020B0604020202020204" pitchFamily="34" charset="0"/>
              </a:rPr>
              <a:t>Collaborative Projects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529" y="1665866"/>
            <a:ext cx="1064304" cy="940548"/>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691" y="1363929"/>
            <a:ext cx="1400300" cy="1783288"/>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12" y="1501828"/>
            <a:ext cx="1793390" cy="1783288"/>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507" y="1282657"/>
            <a:ext cx="1598687" cy="1706965"/>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4655" y="1546913"/>
            <a:ext cx="1270073" cy="1555191"/>
          </a:xfrm>
          <a:prstGeom prst="rect">
            <a:avLst/>
          </a:prstGeom>
        </p:spPr>
      </p:pic>
      <p:sp>
        <p:nvSpPr>
          <p:cNvPr id="37" name="Text Box 3">
            <a:extLst>
              <a:ext uri="{FF2B5EF4-FFF2-40B4-BE49-F238E27FC236}">
                <a16:creationId xmlns:a16="http://schemas.microsoft.com/office/drawing/2014/main" id="{7C306D39-0EDC-4C1C-8109-98A4166C3137}"/>
              </a:ext>
            </a:extLst>
          </p:cNvPr>
          <p:cNvSpPr txBox="1">
            <a:spLocks noChangeArrowheads="1"/>
          </p:cNvSpPr>
          <p:nvPr/>
        </p:nvSpPr>
        <p:spPr bwMode="auto">
          <a:xfrm>
            <a:off x="153160" y="163984"/>
            <a:ext cx="883768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GB" sz="3200" b="1" dirty="0">
                <a:solidFill>
                  <a:schemeClr val="bg1"/>
                </a:solidFill>
                <a:latin typeface="Calibri"/>
              </a:rPr>
              <a:t>Impartial Brokerage</a:t>
            </a:r>
          </a:p>
        </p:txBody>
      </p:sp>
    </p:spTree>
    <p:extLst>
      <p:ext uri="{BB962C8B-B14F-4D97-AF65-F5344CB8AC3E}">
        <p14:creationId xmlns:p14="http://schemas.microsoft.com/office/powerpoint/2010/main" val="379850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itle 1"/>
          <p:cNvSpPr txBox="1">
            <a:spLocks/>
          </p:cNvSpPr>
          <p:nvPr/>
        </p:nvSpPr>
        <p:spPr>
          <a:xfrm>
            <a:off x="161764" y="-42125"/>
            <a:ext cx="8964488" cy="8068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ea typeface="Verdana" pitchFamily="34" charset="0"/>
                <a:cs typeface="Verdana" pitchFamily="34" charset="0"/>
              </a:rPr>
              <a:t>Collaborative Funding Opportunities</a:t>
            </a:r>
          </a:p>
        </p:txBody>
      </p:sp>
      <p:graphicFrame>
        <p:nvGraphicFramePr>
          <p:cNvPr id="5" name="Diagram 4"/>
          <p:cNvGraphicFramePr/>
          <p:nvPr>
            <p:extLst>
              <p:ext uri="{D42A27DB-BD31-4B8C-83A1-F6EECF244321}">
                <p14:modId xmlns:p14="http://schemas.microsoft.com/office/powerpoint/2010/main" val="10392564"/>
              </p:ext>
            </p:extLst>
          </p:nvPr>
        </p:nvGraphicFramePr>
        <p:xfrm>
          <a:off x="395536" y="1020736"/>
          <a:ext cx="849694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12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6776" y="980728"/>
            <a:ext cx="7150608" cy="5632311"/>
          </a:xfrm>
          <a:prstGeom prst="rect">
            <a:avLst/>
          </a:prstGeom>
        </p:spPr>
        <p:txBody>
          <a:bodyPr wrap="square">
            <a:spAutoFit/>
          </a:bodyPr>
          <a:lstStyle/>
          <a:p>
            <a:r>
              <a:rPr lang="en-GB" b="1" dirty="0"/>
              <a:t>Standard Innovation Vouchers</a:t>
            </a:r>
            <a:endParaRPr lang="en-GB" dirty="0"/>
          </a:p>
          <a:p>
            <a:r>
              <a:rPr lang="en-GB" dirty="0"/>
              <a:t>Up to </a:t>
            </a:r>
            <a:r>
              <a:rPr lang="en-GB" b="1" dirty="0"/>
              <a:t>£5,000</a:t>
            </a:r>
            <a:r>
              <a:rPr lang="en-GB" dirty="0"/>
              <a:t> of funding aimed at encouraging new business and academic partnerships. Support development of business led product, process, service or workforce.</a:t>
            </a:r>
          </a:p>
          <a:p>
            <a:r>
              <a:rPr lang="en-GB" dirty="0"/>
              <a:t>Businesses can also apply together to pool their vouchers to solve a common issue.</a:t>
            </a:r>
          </a:p>
          <a:p>
            <a:endParaRPr lang="en-GB" dirty="0"/>
          </a:p>
          <a:p>
            <a:r>
              <a:rPr lang="en-GB" b="1" dirty="0"/>
              <a:t>Student Placement Innovation Voucher </a:t>
            </a:r>
            <a:endParaRPr lang="en-GB" dirty="0"/>
          </a:p>
          <a:p>
            <a:r>
              <a:rPr lang="en-GB" dirty="0"/>
              <a:t>Up to </a:t>
            </a:r>
            <a:r>
              <a:rPr lang="en-GB" b="1" dirty="0"/>
              <a:t>£5,000</a:t>
            </a:r>
            <a:r>
              <a:rPr lang="en-GB" dirty="0"/>
              <a:t> to fund a PhD or Masters student who will work within your organisation on a clearly defined project.</a:t>
            </a:r>
          </a:p>
          <a:p>
            <a:endParaRPr lang="en-GB" dirty="0"/>
          </a:p>
          <a:p>
            <a:r>
              <a:rPr lang="en-GB" b="1" dirty="0"/>
              <a:t>Advanced Innovation Voucher</a:t>
            </a:r>
            <a:endParaRPr lang="en-GB" dirty="0"/>
          </a:p>
          <a:p>
            <a:r>
              <a:rPr lang="en-GB" dirty="0"/>
              <a:t>Up to </a:t>
            </a:r>
            <a:r>
              <a:rPr lang="en-GB" b="1" dirty="0"/>
              <a:t>£20,000 </a:t>
            </a:r>
            <a:r>
              <a:rPr lang="en-GB" dirty="0"/>
              <a:t>of match funding to encourage sustained relationships with academia or for those companies who are beginning their collaborative journey.</a:t>
            </a:r>
          </a:p>
          <a:p>
            <a:r>
              <a:rPr lang="en-GB" dirty="0"/>
              <a:t> </a:t>
            </a:r>
          </a:p>
          <a:p>
            <a:r>
              <a:rPr lang="en-GB" b="1" dirty="0"/>
              <a:t>Horizon 2020 SME Engagement Scheme</a:t>
            </a:r>
            <a:endParaRPr lang="en-GB" dirty="0"/>
          </a:p>
          <a:p>
            <a:r>
              <a:rPr lang="en-GB" dirty="0"/>
              <a:t>Up to </a:t>
            </a:r>
            <a:r>
              <a:rPr lang="en-GB" b="1" dirty="0"/>
              <a:t>£5,000</a:t>
            </a:r>
            <a:r>
              <a:rPr lang="en-GB" dirty="0"/>
              <a:t> of funding to help businesses, and academics, prepare applications for the </a:t>
            </a:r>
            <a:r>
              <a:rPr lang="en-GB" b="1" dirty="0"/>
              <a:t>€70 billion</a:t>
            </a:r>
            <a:r>
              <a:rPr lang="en-GB" dirty="0"/>
              <a:t> Horizon 2020 European Funding programme.</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72" y="1220052"/>
            <a:ext cx="806829" cy="80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671" y="2694423"/>
            <a:ext cx="806829" cy="81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702" y="4175574"/>
            <a:ext cx="807798" cy="81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2671" y="5656725"/>
            <a:ext cx="806829" cy="8220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pic>
      <p:sp>
        <p:nvSpPr>
          <p:cNvPr id="7" name="Rectangle 6"/>
          <p:cNvSpPr/>
          <p:nvPr/>
        </p:nvSpPr>
        <p:spPr>
          <a:xfrm>
            <a:off x="0" y="-27384"/>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itle 1"/>
          <p:cNvSpPr txBox="1">
            <a:spLocks/>
          </p:cNvSpPr>
          <p:nvPr/>
        </p:nvSpPr>
        <p:spPr>
          <a:xfrm>
            <a:off x="72008" y="-27384"/>
            <a:ext cx="8964488" cy="80682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3200" b="1" dirty="0">
                <a:solidFill>
                  <a:schemeClr val="bg1"/>
                </a:solidFill>
                <a:ea typeface="Verdana" pitchFamily="34" charset="0"/>
                <a:cs typeface="Verdana" pitchFamily="34" charset="0"/>
              </a:rPr>
              <a:t>Funding through Innovation Voucher Programme</a:t>
            </a:r>
          </a:p>
        </p:txBody>
      </p:sp>
    </p:spTree>
    <p:extLst>
      <p:ext uri="{BB962C8B-B14F-4D97-AF65-F5344CB8AC3E}">
        <p14:creationId xmlns:p14="http://schemas.microsoft.com/office/powerpoint/2010/main" val="408299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71083"/>
            <a:ext cx="8532440" cy="5955476"/>
          </a:xfrm>
          <a:prstGeom prst="rect">
            <a:avLst/>
          </a:prstGeom>
        </p:spPr>
        <p:txBody>
          <a:bodyPr wrap="square">
            <a:spAutoFit/>
          </a:bodyPr>
          <a:lstStyle/>
          <a:p>
            <a:endParaRPr lang="en-GB" sz="2200" dirty="0">
              <a:solidFill>
                <a:prstClr val="black"/>
              </a:solidFill>
            </a:endParaRPr>
          </a:p>
          <a:p>
            <a:r>
              <a:rPr lang="en-GB" sz="2200" dirty="0">
                <a:solidFill>
                  <a:prstClr val="black"/>
                </a:solidFill>
              </a:rPr>
              <a:t>Projects must be </a:t>
            </a:r>
            <a:r>
              <a:rPr lang="en-GB" sz="2200" b="1" dirty="0">
                <a:solidFill>
                  <a:prstClr val="black"/>
                </a:solidFill>
              </a:rPr>
              <a:t>innovative </a:t>
            </a:r>
            <a:r>
              <a:rPr lang="en-GB" sz="2200" dirty="0">
                <a:solidFill>
                  <a:prstClr val="black"/>
                </a:solidFill>
              </a:rPr>
              <a:t>(a novel/pioneering idea) and lead to </a:t>
            </a:r>
            <a:r>
              <a:rPr lang="en-GB" sz="2200" b="1" dirty="0">
                <a:solidFill>
                  <a:prstClr val="black"/>
                </a:solidFill>
              </a:rPr>
              <a:t>new products, services or processes</a:t>
            </a:r>
            <a:r>
              <a:rPr lang="en-GB" sz="2200" dirty="0">
                <a:solidFill>
                  <a:prstClr val="black"/>
                </a:solidFill>
              </a:rPr>
              <a:t> or </a:t>
            </a:r>
            <a:r>
              <a:rPr lang="en-GB" sz="2200" b="1" dirty="0">
                <a:solidFill>
                  <a:prstClr val="black"/>
                </a:solidFill>
              </a:rPr>
              <a:t>workforce development </a:t>
            </a:r>
            <a:r>
              <a:rPr lang="en-GB" sz="2200" dirty="0">
                <a:solidFill>
                  <a:prstClr val="black"/>
                </a:solidFill>
              </a:rPr>
              <a:t>that will </a:t>
            </a:r>
            <a:r>
              <a:rPr lang="en-GB" sz="2200" b="1" dirty="0">
                <a:solidFill>
                  <a:prstClr val="black"/>
                </a:solidFill>
              </a:rPr>
              <a:t>benefit </a:t>
            </a:r>
            <a:r>
              <a:rPr lang="en-GB" sz="2200" dirty="0">
                <a:solidFill>
                  <a:prstClr val="black"/>
                </a:solidFill>
              </a:rPr>
              <a:t>the company, the institution </a:t>
            </a:r>
            <a:r>
              <a:rPr lang="en-GB" sz="2200" b="1" dirty="0">
                <a:solidFill>
                  <a:prstClr val="black"/>
                </a:solidFill>
              </a:rPr>
              <a:t>and</a:t>
            </a:r>
            <a:r>
              <a:rPr lang="en-GB" sz="2200" dirty="0">
                <a:solidFill>
                  <a:prstClr val="black"/>
                </a:solidFill>
              </a:rPr>
              <a:t> the Scottish economy. Only projects which </a:t>
            </a:r>
            <a:r>
              <a:rPr lang="en-GB" sz="2200" b="1" dirty="0">
                <a:solidFill>
                  <a:prstClr val="black"/>
                </a:solidFill>
              </a:rPr>
              <a:t>cannot</a:t>
            </a:r>
            <a:r>
              <a:rPr lang="en-GB" sz="2200" dirty="0">
                <a:solidFill>
                  <a:prstClr val="black"/>
                </a:solidFill>
              </a:rPr>
              <a:t> be delivered commercially and require the technical expertise of an academic partner are eligible.  </a:t>
            </a:r>
          </a:p>
          <a:p>
            <a:endParaRPr lang="en-GB" sz="2200" dirty="0">
              <a:solidFill>
                <a:prstClr val="black"/>
              </a:solidFill>
            </a:endParaRPr>
          </a:p>
          <a:p>
            <a:pPr>
              <a:spcAft>
                <a:spcPts val="600"/>
              </a:spcAft>
            </a:pPr>
            <a:r>
              <a:rPr lang="en-GB" sz="2200" dirty="0">
                <a:solidFill>
                  <a:prstClr val="black"/>
                </a:solidFill>
              </a:rPr>
              <a:t>Projects will not be funded if they are related to:</a:t>
            </a:r>
          </a:p>
          <a:p>
            <a:pPr marL="342900" indent="-342900">
              <a:buFont typeface="Arial" panose="020B0604020202020204" pitchFamily="34" charset="0"/>
              <a:buChar char="•"/>
            </a:pPr>
            <a:r>
              <a:rPr lang="en-GB" sz="2200" dirty="0">
                <a:solidFill>
                  <a:prstClr val="black"/>
                </a:solidFill>
              </a:rPr>
              <a:t>Consultancy e.g. to evaluate current products, systems and practices</a:t>
            </a:r>
          </a:p>
          <a:p>
            <a:pPr marL="342900" indent="-342900">
              <a:buFont typeface="Arial" panose="020B0604020202020204" pitchFamily="34" charset="0"/>
              <a:buChar char="•"/>
            </a:pPr>
            <a:r>
              <a:rPr lang="en-GB" sz="2200" dirty="0">
                <a:solidFill>
                  <a:prstClr val="black"/>
                </a:solidFill>
              </a:rPr>
              <a:t>Company and strategy planning</a:t>
            </a:r>
          </a:p>
          <a:p>
            <a:pPr marL="342900" indent="-342900">
              <a:buFont typeface="Arial" panose="020B0604020202020204" pitchFamily="34" charset="0"/>
              <a:buChar char="•"/>
            </a:pPr>
            <a:r>
              <a:rPr lang="en-GB" sz="2200" dirty="0">
                <a:solidFill>
                  <a:prstClr val="black"/>
                </a:solidFill>
              </a:rPr>
              <a:t>Data gathering and literature reviews</a:t>
            </a:r>
          </a:p>
          <a:p>
            <a:pPr marL="342900" indent="-342900">
              <a:buFont typeface="Arial" panose="020B0604020202020204" pitchFamily="34" charset="0"/>
              <a:buChar char="•"/>
            </a:pPr>
            <a:r>
              <a:rPr lang="en-GB" sz="2200" dirty="0">
                <a:solidFill>
                  <a:prstClr val="black"/>
                </a:solidFill>
              </a:rPr>
              <a:t>Marketing activities </a:t>
            </a:r>
          </a:p>
          <a:p>
            <a:pPr marL="342900" indent="-342900">
              <a:buFont typeface="Arial" panose="020B0604020202020204" pitchFamily="34" charset="0"/>
              <a:buChar char="•"/>
            </a:pPr>
            <a:r>
              <a:rPr lang="en-GB" sz="2200" dirty="0">
                <a:solidFill>
                  <a:prstClr val="black"/>
                </a:solidFill>
              </a:rPr>
              <a:t>Skills development, CPD and training courses </a:t>
            </a:r>
          </a:p>
          <a:p>
            <a:pPr marL="342900" indent="-342900">
              <a:buFont typeface="Arial" panose="020B0604020202020204" pitchFamily="34" charset="0"/>
              <a:buChar char="•"/>
            </a:pPr>
            <a:r>
              <a:rPr lang="en-GB" sz="2200" dirty="0">
                <a:solidFill>
                  <a:prstClr val="black"/>
                </a:solidFill>
              </a:rPr>
              <a:t>Activities that would promote/subsidise the cost of exports </a:t>
            </a:r>
          </a:p>
          <a:p>
            <a:pPr marL="342900" indent="-342900">
              <a:buFont typeface="Arial" panose="020B0604020202020204" pitchFamily="34" charset="0"/>
              <a:buChar char="•"/>
            </a:pPr>
            <a:r>
              <a:rPr lang="en-GB" sz="2200" dirty="0">
                <a:solidFill>
                  <a:prstClr val="black"/>
                </a:solidFill>
              </a:rPr>
              <a:t>Software purchases</a:t>
            </a:r>
          </a:p>
          <a:p>
            <a:pPr marL="342900" indent="-342900">
              <a:buFont typeface="Arial" panose="020B0604020202020204" pitchFamily="34" charset="0"/>
              <a:buChar char="•"/>
            </a:pPr>
            <a:r>
              <a:rPr lang="en-GB" sz="2200" dirty="0">
                <a:solidFill>
                  <a:prstClr val="black"/>
                </a:solidFill>
              </a:rPr>
              <a:t>Internships for students – separate funding is available for this</a:t>
            </a:r>
          </a:p>
          <a:p>
            <a:pPr marL="342900" indent="-342900">
              <a:buFont typeface="Arial" panose="020B0604020202020204" pitchFamily="34" charset="0"/>
              <a:buChar char="•"/>
            </a:pPr>
            <a:endParaRPr lang="en-GB" sz="2400" dirty="0">
              <a:solidFill>
                <a:prstClr val="black"/>
              </a:solidFill>
            </a:endParaRPr>
          </a:p>
        </p:txBody>
      </p:sp>
      <p:sp>
        <p:nvSpPr>
          <p:cNvPr id="7" name="Rectangle 6"/>
          <p:cNvSpPr/>
          <p:nvPr/>
        </p:nvSpPr>
        <p:spPr>
          <a:xfrm>
            <a:off x="0" y="-27384"/>
            <a:ext cx="9144000" cy="764704"/>
          </a:xfrm>
          <a:prstGeom prst="rect">
            <a:avLst/>
          </a:prstGeom>
          <a:solidFill>
            <a:srgbClr val="0C8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prstClr val="white"/>
              </a:solidFill>
            </a:endParaRPr>
          </a:p>
        </p:txBody>
      </p:sp>
      <p:sp>
        <p:nvSpPr>
          <p:cNvPr id="8" name="Title 1"/>
          <p:cNvSpPr txBox="1">
            <a:spLocks/>
          </p:cNvSpPr>
          <p:nvPr/>
        </p:nvSpPr>
        <p:spPr>
          <a:xfrm>
            <a:off x="72008" y="-27384"/>
            <a:ext cx="8964488" cy="80682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solidFill>
                  <a:prstClr val="white"/>
                </a:solidFill>
                <a:ea typeface="Verdana" pitchFamily="34" charset="0"/>
                <a:cs typeface="Verdana" pitchFamily="34" charset="0"/>
              </a:rPr>
              <a:t>Innovation Voucher Funding Criteria</a:t>
            </a:r>
          </a:p>
        </p:txBody>
      </p:sp>
    </p:spTree>
    <p:extLst>
      <p:ext uri="{BB962C8B-B14F-4D97-AF65-F5344CB8AC3E}">
        <p14:creationId xmlns:p14="http://schemas.microsoft.com/office/powerpoint/2010/main" val="80837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8145f34-b256-4881-98aa-197eefd36cda">
      <UserInfo>
        <DisplayName>HOGAN Gary</DisplayName>
        <AccountId>2751</AccountId>
        <AccountType/>
      </UserInfo>
    </SharedWithUsers>
    <TaxCatchAll xmlns="58145f34-b256-4881-98aa-197eefd36cda"/>
    <p06203fff19a49a8bf6e537224e522bd xmlns="58145f34-b256-4881-98aa-197eefd36cda">
      <Terms xmlns="http://schemas.microsoft.com/office/infopath/2007/PartnerControls"/>
    </p06203fff19a49a8bf6e537224e522bd>
    <_DCDateModified xmlns="http://schemas.microsoft.com/sharepoint/v3/fields" xsi:nil="true"/>
    <Tax_x0020_Year_x0060_ xmlns="58145f34-b256-4881-98aa-197eefd36cda">false</Tax_x0020_Year_x0060_>
    <pad299acdc3d4c54b2453fbe8d7b7b7f xmlns="58145f34-b256-4881-98aa-197eefd36cda">
      <Terms xmlns="http://schemas.microsoft.com/office/infopath/2007/PartnerControls"/>
    </pad299acdc3d4c54b2453fbe8d7b7b7f>
    <e6fd4296aebb462abe262dffcb5bf89e xmlns="58145f34-b256-4881-98aa-197eefd36cda">
      <Terms xmlns="http://schemas.microsoft.com/office/infopath/2007/PartnerControls"/>
    </e6fd4296aebb462abe262dffcb5bf89e>
    <de748d43fb93405aa24a7dfdafd5bf7f xmlns="58145f34-b256-4881-98aa-197eefd36cda">
      <Terms xmlns="http://schemas.microsoft.com/office/infopath/2007/PartnerControls"/>
    </de748d43fb93405aa24a7dfdafd5bf7f>
    <_DCDateCreated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3F6A8993CC244EB0C07927B01ACB3B" ma:contentTypeVersion="33" ma:contentTypeDescription="Create a new document." ma:contentTypeScope="" ma:versionID="429b075978e3f80ff6839338cd5f0158">
  <xsd:schema xmlns:xsd="http://www.w3.org/2001/XMLSchema" xmlns:xs="http://www.w3.org/2001/XMLSchema" xmlns:p="http://schemas.microsoft.com/office/2006/metadata/properties" xmlns:ns2="e1d3172d-ef57-46fb-ab39-86064e7d762f" xmlns:ns3="d5a9478f-a85b-40a3-ac2d-b21f26172820" xmlns:ns4="9724dc1a-ed36-4c8c-8831-9b2584935a6a" targetNamespace="http://schemas.microsoft.com/office/2006/metadata/properties" ma:root="true" ma:fieldsID="5cb4c6ff837a37a0890cd72902c59491" ns2:_="" ns3:_="" ns4:_="">
    <xsd:import namespace="e1d3172d-ef57-46fb-ab39-86064e7d762f"/>
    <xsd:import namespace="d5a9478f-a85b-40a3-ac2d-b21f26172820"/>
    <xsd:import namespace="9724dc1a-ed36-4c8c-8831-9b2584935a6a"/>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element ref="ns3:SharingHintHash" minOccurs="0"/>
                <xsd:element ref="ns2:SharedWithDetails" minOccurs="0"/>
                <xsd:element ref="ns4:c0o5"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3172d-ef57-46fb-ab39-86064e7d76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9478f-a85b-40a3-ac2d-b21f26172820" elementFormDefault="qualified">
    <xsd:import namespace="http://schemas.microsoft.com/office/2006/documentManagement/types"/>
    <xsd:import namespace="http://schemas.microsoft.com/office/infopath/2007/PartnerControls"/>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24dc1a-ed36-4c8c-8831-9b2584935a6a" elementFormDefault="qualified">
    <xsd:import namespace="http://schemas.microsoft.com/office/2006/documentManagement/types"/>
    <xsd:import namespace="http://schemas.microsoft.com/office/infopath/2007/PartnerControls"/>
    <xsd:element name="c0o5" ma:index="14" nillable="true" ma:displayName="Description" ma:internalName="c0o5">
      <xsd:simpleType>
        <xsd:restriction base="dms:Text"/>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Location" ma:index="21"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CDN Default Document" ma:contentTypeID="0x0101003491B67C085BEA4381EEE65AC97BC87900F3345B6DC586A240B13CC98F8171883A" ma:contentTypeVersion="33" ma:contentTypeDescription="CDN Default Document List" ma:contentTypeScope="" ma:versionID="18c291f2160a61158ef02552569e2965">
  <xsd:schema xmlns:xsd="http://www.w3.org/2001/XMLSchema" xmlns:xs="http://www.w3.org/2001/XMLSchema" xmlns:p="http://schemas.microsoft.com/office/2006/metadata/properties" xmlns:ns2="58145f34-b256-4881-98aa-197eefd36cda" xmlns:ns3="http://schemas.microsoft.com/sharepoint/v3/fields" xmlns:ns4="3da41f1a-f215-4c23-b495-b3a9d9642a80" targetNamespace="http://schemas.microsoft.com/office/2006/metadata/properties" ma:root="true" ma:fieldsID="760bf9c87ca950462b34efde56643060" ns2:_="" ns3:_="" ns4:_="">
    <xsd:import namespace="58145f34-b256-4881-98aa-197eefd36cda"/>
    <xsd:import namespace="http://schemas.microsoft.com/sharepoint/v3/fields"/>
    <xsd:import namespace="3da41f1a-f215-4c23-b495-b3a9d9642a80"/>
    <xsd:element name="properties">
      <xsd:complexType>
        <xsd:sequence>
          <xsd:element name="documentManagement">
            <xsd:complexType>
              <xsd:all>
                <xsd:element ref="ns3:_DCDateCreated" minOccurs="0"/>
                <xsd:element ref="ns2:Tax_x0020_Year_x0060_" minOccurs="0"/>
                <xsd:element ref="ns2:pad299acdc3d4c54b2453fbe8d7b7b7f" minOccurs="0"/>
                <xsd:element ref="ns2:TaxCatchAll" minOccurs="0"/>
                <xsd:element ref="ns2:TaxCatchAllLabel" minOccurs="0"/>
                <xsd:element ref="ns2:e6fd4296aebb462abe262dffcb5bf89e" minOccurs="0"/>
                <xsd:element ref="ns3:_DCDateModified" minOccurs="0"/>
                <xsd:element ref="ns2:p06203fff19a49a8bf6e537224e522bd" minOccurs="0"/>
                <xsd:element ref="ns2:de748d43fb93405aa24a7dfdafd5bf7f" minOccurs="0"/>
                <xsd:element ref="ns2:SharedWithUsers" minOccurs="0"/>
                <xsd:element ref="ns2:SharedWithDetails" minOccurs="0"/>
                <xsd:element ref="ns4:MediaServiceMetadata" minOccurs="0"/>
                <xsd:element ref="ns4:MediaServiceFastMetadata" minOccurs="0"/>
                <xsd:element ref="ns4:MediaServiceEventHashCode" minOccurs="0"/>
                <xsd:element ref="ns4:MediaServiceGenerationTime"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145f34-b256-4881-98aa-197eefd36cda" elementFormDefault="qualified">
    <xsd:import namespace="http://schemas.microsoft.com/office/2006/documentManagement/types"/>
    <xsd:import namespace="http://schemas.microsoft.com/office/infopath/2007/PartnerControls"/>
    <xsd:element name="Tax_x0020_Year_x0060_" ma:index="7" nillable="true" ma:displayName="Tax Year" ma:default="0" ma:description="Is this a Tax Year (April to March)" ma:internalName="Tax_x0020_Year_x0060_">
      <xsd:simpleType>
        <xsd:restriction base="dms:Boolean"/>
      </xsd:simpleType>
    </xsd:element>
    <xsd:element name="pad299acdc3d4c54b2453fbe8d7b7b7f" ma:index="8" nillable="true" ma:taxonomy="true" ma:internalName="pad299acdc3d4c54b2453fbe8d7b7b7f" ma:taxonomyFieldName="CDN_x0020_Department" ma:displayName="CDN Department" ma:readOnly="false" ma:default="" ma:fieldId="{9ad299ac-dc3d-4c54-b245-3fbe8d7b7b7f}" ma:sspId="6c33d3eb-c608-48d4-a6c8-22093a3c1c3a" ma:termSetId="0930f63e-1fe0-4dfd-a3b2-f8348842756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14462a3-80da-43b3-a813-3f0d25c1aa8f}" ma:internalName="TaxCatchAll" ma:showField="CatchAllData"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14462a3-80da-43b3-a813-3f0d25c1aa8f}" ma:internalName="TaxCatchAllLabel" ma:readOnly="true" ma:showField="CatchAllDataLabel" ma:web="58145f34-b256-4881-98aa-197eefd36cda">
      <xsd:complexType>
        <xsd:complexContent>
          <xsd:extension base="dms:MultiChoiceLookup">
            <xsd:sequence>
              <xsd:element name="Value" type="dms:Lookup" maxOccurs="unbounded" minOccurs="0" nillable="true"/>
            </xsd:sequence>
          </xsd:extension>
        </xsd:complexContent>
      </xsd:complexType>
    </xsd:element>
    <xsd:element name="e6fd4296aebb462abe262dffcb5bf89e" ma:index="12" nillable="true" ma:taxonomy="true" ma:internalName="e6fd4296aebb462abe262dffcb5bf89e" ma:taxonomyFieldName="CDN_x0020_Document_x0020_Type" ma:displayName="CDN Document Type" ma:readOnly="false" ma:default="" ma:fieldId="{e6fd4296-aebb-462a-be26-2dffcb5bf89e}" ma:taxonomyMulti="true" ma:sspId="6c33d3eb-c608-48d4-a6c8-22093a3c1c3a" ma:termSetId="55d2f72e-493e-45a8-bf4e-03c2804cc8ef" ma:anchorId="6d6640ce-4c0d-41c9-8c3b-bfbcfa8b4374" ma:open="false" ma:isKeyword="false">
      <xsd:complexType>
        <xsd:sequence>
          <xsd:element ref="pc:Terms" minOccurs="0" maxOccurs="1"/>
        </xsd:sequence>
      </xsd:complexType>
    </xsd:element>
    <xsd:element name="p06203fff19a49a8bf6e537224e522bd" ma:index="16" nillable="true" ma:taxonomy="true" ma:internalName="p06203fff19a49a8bf6e537224e522bd" ma:taxonomyFieldName="Financial_x0020__x002F__x0020_Academic_x0020_Year" ma:displayName="Financial / Academic Year" ma:default="" ma:fieldId="{906203ff-f19a-49a8-bf6e-537224e522bd}" ma:sspId="6c33d3eb-c608-48d4-a6c8-22093a3c1c3a" ma:termSetId="dc85b5bd-8b63-4ed8-b9cd-c58b474ad317" ma:anchorId="00000000-0000-0000-0000-000000000000" ma:open="false" ma:isKeyword="false">
      <xsd:complexType>
        <xsd:sequence>
          <xsd:element ref="pc:Terms" minOccurs="0" maxOccurs="1"/>
        </xsd:sequence>
      </xsd:complexType>
    </xsd:element>
    <xsd:element name="de748d43fb93405aa24a7dfdafd5bf7f" ma:index="19" nillable="true" ma:taxonomy="true" ma:internalName="de748d43fb93405aa24a7dfdafd5bf7f" ma:taxonomyFieldName="Stakeholders_x002F_Companies" ma:displayName="Stakeholders/Companies" ma:default="" ma:fieldId="{de748d43-fb93-405a-a24a-7dfdafd5bf7f}" ma:sspId="6c33d3eb-c608-48d4-a6c8-22093a3c1c3a" ma:termSetId="34d3210d-307f-4f83-8890-f42e85643029" ma:anchorId="00000000-0000-0000-0000-000000000000" ma:open="false" ma:isKeyword="false">
      <xsd:complexType>
        <xsd:sequence>
          <xsd:element ref="pc:Terms" minOccurs="0" maxOccurs="1"/>
        </xsd:sequence>
      </xsd:complexType>
    </xsd:element>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4" nillable="true" ma:displayName="Date Created" ma:description="The date on which this resource was created" ma:format="DateTime" ma:internalName="_DCDateCreated">
      <xsd:simpleType>
        <xsd:restriction base="dms:DateTime"/>
      </xsd:simpleType>
    </xsd:element>
    <xsd:element name="_DCDateModified" ma:index="15" nillable="true" ma:displayName="Date Modified" ma:description="The date on which this resource was last modified" ma:format="DateTime" ma:hidden="true" ma:internalName="_DCDateModifi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a41f1a-f215-4c23-b495-b3a9d9642a8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Tags" ma:index="27"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ma:index="2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2982E-22EE-412F-BEE0-A57EF9482C77}">
  <ds:schemaRefs>
    <ds:schemaRef ds:uri="http://purl.org/dc/terms/"/>
    <ds:schemaRef ds:uri="e1d3172d-ef57-46fb-ab39-86064e7d762f"/>
    <ds:schemaRef ds:uri="http://schemas.microsoft.com/office/2006/documentManagement/types"/>
    <ds:schemaRef ds:uri="http://schemas.microsoft.com/office/infopath/2007/PartnerControls"/>
    <ds:schemaRef ds:uri="http://schemas.openxmlformats.org/package/2006/metadata/core-properties"/>
    <ds:schemaRef ds:uri="9724dc1a-ed36-4c8c-8831-9b2584935a6a"/>
    <ds:schemaRef ds:uri="http://purl.org/dc/elements/1.1/"/>
    <ds:schemaRef ds:uri="http://schemas.microsoft.com/office/2006/metadata/properties"/>
    <ds:schemaRef ds:uri="d5a9478f-a85b-40a3-ac2d-b21f26172820"/>
    <ds:schemaRef ds:uri="http://www.w3.org/XML/1998/namespace"/>
    <ds:schemaRef ds:uri="http://purl.org/dc/dcmitype/"/>
  </ds:schemaRefs>
</ds:datastoreItem>
</file>

<file path=customXml/itemProps2.xml><?xml version="1.0" encoding="utf-8"?>
<ds:datastoreItem xmlns:ds="http://schemas.openxmlformats.org/officeDocument/2006/customXml" ds:itemID="{E78F23C1-D20B-427F-8DB2-D6A71C336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3172d-ef57-46fb-ab39-86064e7d762f"/>
    <ds:schemaRef ds:uri="d5a9478f-a85b-40a3-ac2d-b21f26172820"/>
    <ds:schemaRef ds:uri="9724dc1a-ed36-4c8c-8831-9b2584935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80EB96-3A09-44A8-9554-E0223D5F1F76}"/>
</file>

<file path=customXml/itemProps4.xml><?xml version="1.0" encoding="utf-8"?>
<ds:datastoreItem xmlns:ds="http://schemas.openxmlformats.org/officeDocument/2006/customXml" ds:itemID="{4EDD9A6C-7A2B-430C-9CD9-B4CB5BFBB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TotalTime>
  <Words>1560</Words>
  <Application>Microsoft Office PowerPoint</Application>
  <PresentationFormat>On-screen Show (4:3)</PresentationFormat>
  <Paragraphs>201</Paragraphs>
  <Slides>14</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Arial Narrow</vt:lpstr>
      <vt:lpstr>Calibri</vt:lpstr>
      <vt:lpstr>Century Gothic</vt:lpstr>
      <vt:lpstr>Tahoma</vt:lpstr>
      <vt:lpstr>Times New Roman</vt:lpstr>
      <vt:lpstr>Verdana</vt:lpstr>
      <vt:lpstr>Wingdings</vt:lpstr>
      <vt:lpstr>Office Theme</vt:lpstr>
      <vt:lpstr>1_Office Theme</vt:lpstr>
      <vt:lpstr>2_Office Theme</vt:lpstr>
      <vt:lpstr>  Connecting Businesses to Academics 12 June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Connecting Businesses to Academics 12 June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Posy MacRae</dc:creator>
  <cp:lastModifiedBy>Samantha Hay</cp:lastModifiedBy>
  <cp:revision>7</cp:revision>
  <cp:lastPrinted>2017-12-04T15:30:11Z</cp:lastPrinted>
  <dcterms:created xsi:type="dcterms:W3CDTF">2012-10-01T14:54:50Z</dcterms:created>
  <dcterms:modified xsi:type="dcterms:W3CDTF">2019-06-07T12:41:47Z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0x0101003491B67C085BEA4381EEE65AC97BC87900F3345B6DC586A240B13CC98F8171883A</vt:lpwstr>
  </property>
  <property fmtid="{D5CDD505-2E9C-101B-9397-08002B2CF9AE}" pid="3" name="_dlc_DocIdItemGuid">
    <vt:lpwstr>49df744d-a81c-46ae-9443-46d111544ee4</vt:lpwstr>
  </property>
  <property fmtid="{D5CDD505-2E9C-101B-9397-08002B2CF9AE}" pid="4" name="AuthorIds_UIVersion_223">
    <vt:lpwstr>887</vt:lpwstr>
  </property>
</Properties>
</file>