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3" r:id="rId2"/>
    <p:sldId id="320" r:id="rId3"/>
    <p:sldId id="319" r:id="rId4"/>
    <p:sldId id="290" r:id="rId5"/>
    <p:sldId id="306" r:id="rId6"/>
    <p:sldId id="313" r:id="rId7"/>
    <p:sldId id="316" r:id="rId8"/>
    <p:sldId id="326" r:id="rId9"/>
    <p:sldId id="309" r:id="rId10"/>
    <p:sldId id="324" r:id="rId11"/>
    <p:sldId id="308" r:id="rId12"/>
    <p:sldId id="307" r:id="rId13"/>
    <p:sldId id="318" r:id="rId14"/>
    <p:sldId id="317" r:id="rId15"/>
    <p:sldId id="329" r:id="rId16"/>
    <p:sldId id="330" r:id="rId17"/>
    <p:sldId id="334" r:id="rId18"/>
    <p:sldId id="328" r:id="rId19"/>
    <p:sldId id="327" r:id="rId20"/>
    <p:sldId id="337" r:id="rId21"/>
    <p:sldId id="338" r:id="rId22"/>
    <p:sldId id="339" r:id="rId23"/>
    <p:sldId id="335" r:id="rId24"/>
    <p:sldId id="340" r:id="rId25"/>
    <p:sldId id="336" r:id="rId26"/>
    <p:sldId id="333" r:id="rId27"/>
    <p:sldId id="332" r:id="rId28"/>
    <p:sldId id="284"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293"/>
            <p14:sldId id="320"/>
            <p14:sldId id="319"/>
            <p14:sldId id="290"/>
            <p14:sldId id="306"/>
            <p14:sldId id="313"/>
            <p14:sldId id="316"/>
            <p14:sldId id="326"/>
            <p14:sldId id="309"/>
            <p14:sldId id="324"/>
            <p14:sldId id="308"/>
            <p14:sldId id="307"/>
            <p14:sldId id="318"/>
            <p14:sldId id="317"/>
            <p14:sldId id="329"/>
            <p14:sldId id="330"/>
            <p14:sldId id="334"/>
            <p14:sldId id="328"/>
            <p14:sldId id="327"/>
            <p14:sldId id="337"/>
            <p14:sldId id="338"/>
            <p14:sldId id="339"/>
            <p14:sldId id="335"/>
            <p14:sldId id="340"/>
            <p14:sldId id="336"/>
            <p14:sldId id="333"/>
            <p14:sldId id="332"/>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114" d="100"/>
          <a:sy n="114" d="100"/>
        </p:scale>
        <p:origin x="14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8"/>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enrolments!$B$1</c:f>
              <c:strCache>
                <c:ptCount val="1"/>
                <c:pt idx="0">
                  <c:v>Enrolment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enrolments!$A$2:$A$7</c:f>
              <c:strCache>
                <c:ptCount val="6"/>
                <c:pt idx="0">
                  <c:v>2012 - 13</c:v>
                </c:pt>
                <c:pt idx="1">
                  <c:v>2013 - 14</c:v>
                </c:pt>
                <c:pt idx="2">
                  <c:v>2014 - 15</c:v>
                </c:pt>
                <c:pt idx="3">
                  <c:v>2015 - 16</c:v>
                </c:pt>
                <c:pt idx="4">
                  <c:v>2016 - 17</c:v>
                </c:pt>
                <c:pt idx="5">
                  <c:v>2017 - 18</c:v>
                </c:pt>
              </c:strCache>
            </c:strRef>
          </c:cat>
          <c:val>
            <c:numRef>
              <c:f>enrolments!$B$2:$B$7</c:f>
              <c:numCache>
                <c:formatCode>General</c:formatCode>
                <c:ptCount val="6"/>
                <c:pt idx="0">
                  <c:v>802</c:v>
                </c:pt>
                <c:pt idx="1">
                  <c:v>866</c:v>
                </c:pt>
                <c:pt idx="2">
                  <c:v>977</c:v>
                </c:pt>
                <c:pt idx="3">
                  <c:v>902</c:v>
                </c:pt>
                <c:pt idx="4">
                  <c:v>959</c:v>
                </c:pt>
                <c:pt idx="5">
                  <c:v>1042</c:v>
                </c:pt>
              </c:numCache>
            </c:numRef>
          </c:val>
          <c:extLst>
            <c:ext xmlns:c16="http://schemas.microsoft.com/office/drawing/2014/chart" uri="{C3380CC4-5D6E-409C-BE32-E72D297353CC}">
              <c16:uniqueId val="{00000000-B831-4FB5-BB8C-EFB39BBC787D}"/>
            </c:ext>
          </c:extLst>
        </c:ser>
        <c:ser>
          <c:idx val="1"/>
          <c:order val="1"/>
          <c:tx>
            <c:strRef>
              <c:f>enrolments!$C$1</c:f>
              <c:strCache>
                <c:ptCount val="1"/>
                <c:pt idx="0">
                  <c:v>completed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enrolments!$A$2:$A$7</c:f>
              <c:strCache>
                <c:ptCount val="6"/>
                <c:pt idx="0">
                  <c:v>2012 - 13</c:v>
                </c:pt>
                <c:pt idx="1">
                  <c:v>2013 - 14</c:v>
                </c:pt>
                <c:pt idx="2">
                  <c:v>2014 - 15</c:v>
                </c:pt>
                <c:pt idx="3">
                  <c:v>2015 - 16</c:v>
                </c:pt>
                <c:pt idx="4">
                  <c:v>2016 - 17</c:v>
                </c:pt>
                <c:pt idx="5">
                  <c:v>2017 - 18</c:v>
                </c:pt>
              </c:strCache>
            </c:strRef>
          </c:cat>
          <c:val>
            <c:numRef>
              <c:f>enrolments!$C$2:$C$7</c:f>
              <c:numCache>
                <c:formatCode>General</c:formatCode>
                <c:ptCount val="6"/>
                <c:pt idx="0">
                  <c:v>609</c:v>
                </c:pt>
                <c:pt idx="1">
                  <c:v>632</c:v>
                </c:pt>
                <c:pt idx="2">
                  <c:v>732</c:v>
                </c:pt>
                <c:pt idx="3">
                  <c:v>702</c:v>
                </c:pt>
                <c:pt idx="4">
                  <c:v>704</c:v>
                </c:pt>
                <c:pt idx="5">
                  <c:v>747</c:v>
                </c:pt>
              </c:numCache>
            </c:numRef>
          </c:val>
          <c:extLst>
            <c:ext xmlns:c16="http://schemas.microsoft.com/office/drawing/2014/chart" uri="{C3380CC4-5D6E-409C-BE32-E72D297353CC}">
              <c16:uniqueId val="{00000001-B831-4FB5-BB8C-EFB39BBC787D}"/>
            </c:ext>
          </c:extLst>
        </c:ser>
        <c:ser>
          <c:idx val="2"/>
          <c:order val="2"/>
          <c:tx>
            <c:strRef>
              <c:f>enrolments!$D$1</c:f>
              <c:strCache>
                <c:ptCount val="1"/>
                <c:pt idx="0">
                  <c:v>uni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enrolments!$A$2:$A$7</c:f>
              <c:strCache>
                <c:ptCount val="6"/>
                <c:pt idx="0">
                  <c:v>2012 - 13</c:v>
                </c:pt>
                <c:pt idx="1">
                  <c:v>2013 - 14</c:v>
                </c:pt>
                <c:pt idx="2">
                  <c:v>2014 - 15</c:v>
                </c:pt>
                <c:pt idx="3">
                  <c:v>2015 - 16</c:v>
                </c:pt>
                <c:pt idx="4">
                  <c:v>2016 - 17</c:v>
                </c:pt>
                <c:pt idx="5">
                  <c:v>2017 - 18</c:v>
                </c:pt>
              </c:strCache>
            </c:strRef>
          </c:cat>
          <c:val>
            <c:numRef>
              <c:f>enrolments!$D$2:$D$7</c:f>
              <c:numCache>
                <c:formatCode>General</c:formatCode>
                <c:ptCount val="6"/>
                <c:pt idx="0">
                  <c:v>483</c:v>
                </c:pt>
                <c:pt idx="1">
                  <c:v>507</c:v>
                </c:pt>
                <c:pt idx="2">
                  <c:v>565</c:v>
                </c:pt>
                <c:pt idx="3">
                  <c:v>541</c:v>
                </c:pt>
                <c:pt idx="4">
                  <c:v>597</c:v>
                </c:pt>
                <c:pt idx="5">
                  <c:v>604</c:v>
                </c:pt>
              </c:numCache>
            </c:numRef>
          </c:val>
          <c:extLst>
            <c:ext xmlns:c16="http://schemas.microsoft.com/office/drawing/2014/chart" uri="{C3380CC4-5D6E-409C-BE32-E72D297353CC}">
              <c16:uniqueId val="{00000002-B831-4FB5-BB8C-EFB39BBC787D}"/>
            </c:ext>
          </c:extLst>
        </c:ser>
        <c:ser>
          <c:idx val="3"/>
          <c:order val="3"/>
          <c:tx>
            <c:strRef>
              <c:f>enrolments!$E$1</c:f>
              <c:strCache>
                <c:ptCount val="1"/>
                <c:pt idx="0">
                  <c:v>HNC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enrolments!$A$2:$A$7</c:f>
              <c:strCache>
                <c:ptCount val="6"/>
                <c:pt idx="0">
                  <c:v>2012 - 13</c:v>
                </c:pt>
                <c:pt idx="1">
                  <c:v>2013 - 14</c:v>
                </c:pt>
                <c:pt idx="2">
                  <c:v>2014 - 15</c:v>
                </c:pt>
                <c:pt idx="3">
                  <c:v>2015 - 16</c:v>
                </c:pt>
                <c:pt idx="4">
                  <c:v>2016 - 17</c:v>
                </c:pt>
                <c:pt idx="5">
                  <c:v>2017 - 18</c:v>
                </c:pt>
              </c:strCache>
            </c:strRef>
          </c:cat>
          <c:val>
            <c:numRef>
              <c:f>enrolments!$E$2:$E$7</c:f>
              <c:numCache>
                <c:formatCode>General</c:formatCode>
                <c:ptCount val="6"/>
                <c:pt idx="0">
                  <c:v>95</c:v>
                </c:pt>
                <c:pt idx="1">
                  <c:v>104</c:v>
                </c:pt>
                <c:pt idx="2">
                  <c:v>132</c:v>
                </c:pt>
                <c:pt idx="3">
                  <c:v>113</c:v>
                </c:pt>
                <c:pt idx="4">
                  <c:v>94</c:v>
                </c:pt>
                <c:pt idx="5">
                  <c:v>107</c:v>
                </c:pt>
              </c:numCache>
            </c:numRef>
          </c:val>
          <c:extLst>
            <c:ext xmlns:c16="http://schemas.microsoft.com/office/drawing/2014/chart" uri="{C3380CC4-5D6E-409C-BE32-E72D297353CC}">
              <c16:uniqueId val="{00000003-B831-4FB5-BB8C-EFB39BBC787D}"/>
            </c:ext>
          </c:extLst>
        </c:ser>
        <c:dLbls>
          <c:showLegendKey val="0"/>
          <c:showVal val="0"/>
          <c:showCatName val="0"/>
          <c:showSerName val="0"/>
          <c:showPercent val="0"/>
          <c:showBubbleSize val="0"/>
        </c:dLbls>
        <c:gapWidth val="219"/>
        <c:overlap val="-27"/>
        <c:axId val="586236168"/>
        <c:axId val="586251256"/>
      </c:barChart>
      <c:catAx>
        <c:axId val="58623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251256"/>
        <c:crosses val="autoZero"/>
        <c:auto val="1"/>
        <c:lblAlgn val="ctr"/>
        <c:lblOffset val="100"/>
        <c:noMultiLvlLbl val="0"/>
      </c:catAx>
      <c:valAx>
        <c:axId val="58625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23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61" tIns="47781" rIns="95561" bIns="47781" rtlCol="0"/>
          <a:lstStyle>
            <a:lvl1pPr algn="l">
              <a:defRPr sz="13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5561" tIns="47781" rIns="95561" bIns="47781" rtlCol="0"/>
          <a:lstStyle>
            <a:lvl1pPr algn="r">
              <a:defRPr sz="1300"/>
            </a:lvl1pPr>
          </a:lstStyle>
          <a:p>
            <a:fld id="{5103D7F7-97BD-49D0-B9CE-923848E1B6BB}" type="datetimeFigureOut">
              <a:rPr lang="en-GB" smtClean="0"/>
              <a:t>17/05/2019</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5561" tIns="47781" rIns="95561" bIns="47781"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5561" tIns="47781" rIns="95561" bIns="47781" rtlCol="0" anchor="b"/>
          <a:lstStyle>
            <a:lvl1pPr algn="r">
              <a:defRPr sz="1300"/>
            </a:lvl1pPr>
          </a:lstStyle>
          <a:p>
            <a:fld id="{31C8408D-2EBE-4F4F-8185-A57A1590B9A2}" type="slidenum">
              <a:rPr lang="en-GB" smtClean="0"/>
              <a:t>‹#›</a:t>
            </a:fld>
            <a:endParaRPr lang="en-GB" dirty="0"/>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61" tIns="47781" rIns="95561" bIns="47781" rtlCol="0"/>
          <a:lstStyle>
            <a:lvl1pPr algn="l">
              <a:defRPr sz="13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5561" tIns="47781" rIns="95561" bIns="47781" rtlCol="0"/>
          <a:lstStyle>
            <a:lvl1pPr algn="r">
              <a:defRPr sz="1300"/>
            </a:lvl1pPr>
          </a:lstStyle>
          <a:p>
            <a:fld id="{CDA295B2-1693-46BF-A66C-20CA56650E92}" type="datetimeFigureOut">
              <a:rPr lang="en-GB" smtClean="0"/>
              <a:t>17/05/2019</a:t>
            </a:fld>
            <a:endParaRPr lang="en-GB" dirty="0"/>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5561" tIns="47781" rIns="95561" bIns="47781" rtlCol="0" anchor="ctr"/>
          <a:lstStyle/>
          <a:p>
            <a:endParaRPr lang="en-GB"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561" tIns="47781" rIns="95561"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5561" tIns="47781" rIns="95561"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5561" tIns="47781" rIns="95561" bIns="47781" rtlCol="0" anchor="b"/>
          <a:lstStyle>
            <a:lvl1pPr algn="r">
              <a:defRPr sz="1300"/>
            </a:lvl1pPr>
          </a:lstStyle>
          <a:p>
            <a:fld id="{B4C7AC72-295B-400A-B4CE-90C246A006C9}" type="slidenum">
              <a:rPr lang="en-GB" smtClean="0"/>
              <a:t>‹#›</a:t>
            </a:fld>
            <a:endParaRPr lang="en-GB" dirty="0"/>
          </a:p>
        </p:txBody>
      </p:sp>
    </p:spTree>
    <p:extLst>
      <p:ext uri="{BB962C8B-B14F-4D97-AF65-F5344CB8AC3E}">
        <p14:creationId xmlns:p14="http://schemas.microsoft.com/office/powerpoint/2010/main" val="360709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6C32E0-2B1A-4010-915D-6B77015B5FF6}"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8084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6C32E0-2B1A-4010-915D-6B77015B5FF6}"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180840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6C32E0-2B1A-4010-915D-6B77015B5FF6}"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50527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dirty="0"/>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92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7C3808-D0E5-4D15-A9FF-8BA6ECFFB88B}" type="datetimeFigureOut">
              <a:rPr lang="en-GB" smtClean="0"/>
              <a:t>17/05/2019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47C3808-D0E5-4D15-A9FF-8BA6ECFFB88B}" type="datetimeFigureOut">
              <a:rPr lang="en-GB" smtClean="0"/>
              <a:pPr/>
              <a:t>17/05/2019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76"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8.xml.rels><?xml version="1.0" encoding="UTF-8" standalone="yes"?>
<Relationships xmlns="http://schemas.openxmlformats.org/package/2006/relationships"><Relationship Id="rId3" Type="http://schemas.openxmlformats.org/officeDocument/2006/relationships/hyperlink" Target="https://www.strath.ac.uk/studywithus/wideningacces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56992"/>
            <a:ext cx="7992888" cy="2520280"/>
          </a:xfrm>
        </p:spPr>
        <p:txBody>
          <a:bodyPr>
            <a:normAutofit/>
          </a:bodyPr>
          <a:lstStyle/>
          <a:p>
            <a:pPr algn="ctr"/>
            <a:r>
              <a:rPr lang="en-GB" sz="2800" dirty="0"/>
              <a:t>Kenny Anderson - SWAP Director</a:t>
            </a:r>
            <a:br>
              <a:rPr lang="en-GB" sz="2800" dirty="0"/>
            </a:br>
            <a:br>
              <a:rPr lang="en-GB" sz="2800" dirty="0"/>
            </a:br>
            <a:r>
              <a:rPr lang="en-GB" sz="2800" dirty="0"/>
              <a:t> Alan Roseweir - Associate Director</a:t>
            </a:r>
            <a:br>
              <a:rPr lang="en-GB" sz="2800" dirty="0"/>
            </a:br>
            <a:r>
              <a:rPr lang="en-GB" sz="2800" dirty="0"/>
              <a:t>                               Engineering Academy</a:t>
            </a:r>
            <a:br>
              <a:rPr lang="en-GB" sz="2800" dirty="0"/>
            </a:b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35837"/>
            <a:ext cx="3672408" cy="16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397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35280" cy="4853136"/>
          </a:xfrm>
        </p:spPr>
        <p:txBody>
          <a:bodyPr>
            <a:normAutofit/>
          </a:bodyPr>
          <a:lstStyle/>
          <a:p>
            <a:pPr marL="0" indent="0">
              <a:buNone/>
            </a:pPr>
            <a:endParaRPr lang="en-GB" sz="1800" b="1" dirty="0"/>
          </a:p>
          <a:p>
            <a:pPr marL="0" indent="0">
              <a:buNone/>
            </a:pPr>
            <a:r>
              <a:rPr lang="en-GB" sz="2200" dirty="0"/>
              <a:t>The Engineering Academy programme provides the following advantages:</a:t>
            </a:r>
          </a:p>
          <a:p>
            <a:pPr marL="0" indent="0">
              <a:buNone/>
            </a:pPr>
            <a:endParaRPr lang="en-GB" sz="2200" dirty="0">
              <a:solidFill>
                <a:srgbClr val="0070C0"/>
              </a:solidFill>
            </a:endParaRPr>
          </a:p>
          <a:p>
            <a:pPr lvl="1"/>
            <a:r>
              <a:rPr lang="en-GB" sz="2200" dirty="0">
                <a:solidFill>
                  <a:srgbClr val="0070C0"/>
                </a:solidFill>
              </a:rPr>
              <a:t>National qualification in year 1 (HNC) </a:t>
            </a:r>
          </a:p>
          <a:p>
            <a:pPr lvl="1"/>
            <a:r>
              <a:rPr lang="en-GB" sz="2200" dirty="0">
                <a:solidFill>
                  <a:srgbClr val="0070C0"/>
                </a:solidFill>
              </a:rPr>
              <a:t>Paid work placement</a:t>
            </a:r>
          </a:p>
          <a:p>
            <a:pPr lvl="1"/>
            <a:r>
              <a:rPr lang="en-GB" sz="2200" dirty="0">
                <a:solidFill>
                  <a:srgbClr val="0070C0"/>
                </a:solidFill>
              </a:rPr>
              <a:t>Scholarships/sponsorships</a:t>
            </a:r>
          </a:p>
          <a:p>
            <a:pPr lvl="1"/>
            <a:r>
              <a:rPr lang="en-GB" sz="2200" dirty="0">
                <a:solidFill>
                  <a:srgbClr val="0070C0"/>
                </a:solidFill>
              </a:rPr>
              <a:t>Workshop skills development </a:t>
            </a:r>
          </a:p>
          <a:p>
            <a:pPr lvl="1"/>
            <a:r>
              <a:rPr lang="en-GB" sz="2200" dirty="0">
                <a:solidFill>
                  <a:srgbClr val="0070C0"/>
                </a:solidFill>
              </a:rPr>
              <a:t>Transitional support from receiving department </a:t>
            </a:r>
          </a:p>
          <a:p>
            <a:pPr lvl="1"/>
            <a:r>
              <a:rPr lang="en-GB" sz="2200" dirty="0">
                <a:solidFill>
                  <a:srgbClr val="0070C0"/>
                </a:solidFill>
              </a:rPr>
              <a:t>As students of the university they have access to all facilities as follows:</a:t>
            </a:r>
          </a:p>
          <a:p>
            <a:pPr marL="0" indent="0">
              <a:buNone/>
            </a:pPr>
            <a:endParaRPr lang="en-GB" sz="2200" dirty="0"/>
          </a:p>
          <a:p>
            <a:pPr marL="457200" lvl="1" indent="0">
              <a:buNone/>
            </a:pPr>
            <a:endParaRPr lang="en-GB" sz="2200" dirty="0">
              <a:solidFill>
                <a:srgbClr val="0070C0"/>
              </a:solidFill>
            </a:endParaRPr>
          </a:p>
          <a:p>
            <a:endParaRPr lang="en-GB" dirty="0"/>
          </a:p>
        </p:txBody>
      </p:sp>
      <p:sp>
        <p:nvSpPr>
          <p:cNvPr id="4" name="Rectangle 2"/>
          <p:cNvSpPr>
            <a:spLocks noGrp="1" noChangeArrowheads="1"/>
          </p:cNvSpPr>
          <p:nvPr>
            <p:ph type="ctrTitle"/>
          </p:nvPr>
        </p:nvSpPr>
        <p:spPr>
          <a:xfrm>
            <a:off x="0" y="1124744"/>
            <a:ext cx="7272808" cy="1152550"/>
          </a:xfrm>
        </p:spPr>
        <p:txBody>
          <a:bodyPr>
            <a:normAutofit/>
          </a:bodyPr>
          <a:lstStyle/>
          <a:p>
            <a:pPr eaLnBrk="1" fontAlgn="auto" hangingPunct="1">
              <a:spcAft>
                <a:spcPts val="0"/>
              </a:spcAft>
              <a:defRPr/>
            </a:pPr>
            <a:r>
              <a:rPr lang="en-GB" sz="2400" b="1" dirty="0">
                <a:solidFill>
                  <a:srgbClr val="0077AE"/>
                </a:solidFill>
              </a:rPr>
              <a:t>Added value</a:t>
            </a:r>
            <a:endParaRPr lang="en-US" sz="2400" b="1" dirty="0">
              <a:solidFill>
                <a:srgbClr val="0077AE"/>
              </a:solidFill>
              <a:cs typeface="+mj-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8"/>
            <a:ext cx="2376264" cy="9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35280" cy="4997152"/>
          </a:xfrm>
        </p:spPr>
        <p:txBody>
          <a:bodyPr>
            <a:normAutofit fontScale="55000" lnSpcReduction="20000"/>
          </a:bodyPr>
          <a:lstStyle/>
          <a:p>
            <a:pPr marL="0" indent="0">
              <a:buNone/>
            </a:pPr>
            <a:r>
              <a:rPr lang="en-GB" dirty="0"/>
              <a:t>Access to the following:</a:t>
            </a:r>
          </a:p>
          <a:p>
            <a:pPr marL="0" indent="0">
              <a:buNone/>
            </a:pPr>
            <a:endParaRPr lang="en-GB" dirty="0"/>
          </a:p>
          <a:p>
            <a:r>
              <a:rPr lang="en-GB" dirty="0"/>
              <a:t>Academic counsellor at Strathclyde</a:t>
            </a:r>
          </a:p>
          <a:p>
            <a:pPr marL="0" indent="0">
              <a:buNone/>
            </a:pPr>
            <a:endParaRPr lang="en-GB" dirty="0"/>
          </a:p>
          <a:p>
            <a:r>
              <a:rPr lang="en-GB" dirty="0"/>
              <a:t> University services</a:t>
            </a:r>
          </a:p>
          <a:p>
            <a:pPr marL="0" indent="0">
              <a:buNone/>
            </a:pPr>
            <a:endParaRPr lang="en-GB" dirty="0"/>
          </a:p>
          <a:p>
            <a:pPr lvl="1"/>
            <a:r>
              <a:rPr lang="en-GB" dirty="0">
                <a:solidFill>
                  <a:srgbClr val="0070C0"/>
                </a:solidFill>
              </a:rPr>
              <a:t>Electronic access to University VLE</a:t>
            </a:r>
          </a:p>
          <a:p>
            <a:pPr lvl="1"/>
            <a:r>
              <a:rPr lang="en-GB" dirty="0">
                <a:solidFill>
                  <a:srgbClr val="0070C0"/>
                </a:solidFill>
              </a:rPr>
              <a:t>Strathclyde email address and login</a:t>
            </a:r>
          </a:p>
          <a:p>
            <a:pPr lvl="1"/>
            <a:r>
              <a:rPr lang="en-GB" dirty="0">
                <a:solidFill>
                  <a:srgbClr val="0070C0"/>
                </a:solidFill>
              </a:rPr>
              <a:t>Member of Sports Centre</a:t>
            </a:r>
          </a:p>
          <a:p>
            <a:pPr lvl="1"/>
            <a:r>
              <a:rPr lang="en-GB" dirty="0">
                <a:solidFill>
                  <a:srgbClr val="0070C0"/>
                </a:solidFill>
              </a:rPr>
              <a:t>Access to University Library</a:t>
            </a:r>
          </a:p>
          <a:p>
            <a:pPr lvl="1"/>
            <a:r>
              <a:rPr lang="en-GB" dirty="0">
                <a:solidFill>
                  <a:srgbClr val="0070C0"/>
                </a:solidFill>
              </a:rPr>
              <a:t>Membership of the University of Strathclyde Students' Association</a:t>
            </a:r>
          </a:p>
          <a:p>
            <a:pPr marL="457200" lvl="1" indent="0">
              <a:buNone/>
            </a:pPr>
            <a:endParaRPr lang="en-GB" dirty="0">
              <a:solidFill>
                <a:srgbClr val="0070C0"/>
              </a:solidFill>
            </a:endParaRPr>
          </a:p>
          <a:p>
            <a:r>
              <a:rPr lang="en-GB" dirty="0"/>
              <a:t>Eligible to apply for accommodation on University campus</a:t>
            </a:r>
          </a:p>
          <a:p>
            <a:pPr marL="0" indent="0">
              <a:buNone/>
            </a:pPr>
            <a:endParaRPr lang="en-GB" dirty="0"/>
          </a:p>
          <a:p>
            <a:r>
              <a:rPr lang="en-GB" dirty="0"/>
              <a:t>Transition programme on campus</a:t>
            </a:r>
          </a:p>
          <a:p>
            <a:pPr marL="0" indent="0">
              <a:buNone/>
            </a:pPr>
            <a:endParaRPr lang="en-GB" dirty="0">
              <a:solidFill>
                <a:srgbClr val="0070C0"/>
              </a:solidFill>
            </a:endParaRPr>
          </a:p>
          <a:p>
            <a:pPr marL="0" indent="0">
              <a:buNone/>
            </a:pPr>
            <a:r>
              <a:rPr lang="en-GB" dirty="0"/>
              <a:t> </a:t>
            </a:r>
          </a:p>
        </p:txBody>
      </p:sp>
      <p:sp>
        <p:nvSpPr>
          <p:cNvPr id="4" name="Rectangle 2"/>
          <p:cNvSpPr>
            <a:spLocks noGrp="1" noChangeArrowheads="1"/>
          </p:cNvSpPr>
          <p:nvPr>
            <p:ph type="ctrTitle"/>
          </p:nvPr>
        </p:nvSpPr>
        <p:spPr>
          <a:xfrm>
            <a:off x="323528" y="1052737"/>
            <a:ext cx="6192688" cy="648072"/>
          </a:xfrm>
        </p:spPr>
        <p:txBody>
          <a:bodyPr>
            <a:normAutofit/>
          </a:bodyPr>
          <a:lstStyle/>
          <a:p>
            <a:pPr eaLnBrk="1" fontAlgn="auto" hangingPunct="1">
              <a:spcAft>
                <a:spcPts val="0"/>
              </a:spcAft>
              <a:defRPr/>
            </a:pPr>
            <a:r>
              <a:rPr lang="en-GB" sz="2000" b="1" dirty="0">
                <a:solidFill>
                  <a:srgbClr val="0070C0"/>
                </a:solidFill>
              </a:rPr>
              <a:t>Engineering Academy students (year1)</a:t>
            </a:r>
            <a:endParaRPr lang="en-US" sz="2000" b="1"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9"/>
            <a:ext cx="237626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33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a:bodyPr>
          <a:lstStyle/>
          <a:p>
            <a:r>
              <a:rPr lang="en-GB" sz="2200" dirty="0"/>
              <a:t>Progression to second year* guaranteed subject to satisfactory completion of programme</a:t>
            </a:r>
          </a:p>
          <a:p>
            <a:pPr lvl="1"/>
            <a:r>
              <a:rPr lang="en-GB" sz="2200" dirty="0">
                <a:solidFill>
                  <a:srgbClr val="0070C0"/>
                </a:solidFill>
              </a:rPr>
              <a:t>Pass all units within enhanced HNC curriculum</a:t>
            </a:r>
          </a:p>
          <a:p>
            <a:pPr lvl="1"/>
            <a:r>
              <a:rPr lang="en-GB" sz="2200" dirty="0">
                <a:solidFill>
                  <a:srgbClr val="0070C0"/>
                </a:solidFill>
              </a:rPr>
              <a:t>A in graded unit, (70% or above).</a:t>
            </a:r>
          </a:p>
          <a:p>
            <a:pPr lvl="1"/>
            <a:r>
              <a:rPr lang="en-GB" sz="2200" dirty="0">
                <a:solidFill>
                  <a:srgbClr val="0070C0"/>
                </a:solidFill>
              </a:rPr>
              <a:t>Completion of skills development training (Delivered at the university)</a:t>
            </a:r>
          </a:p>
          <a:p>
            <a:r>
              <a:rPr lang="en-GB" sz="2200" dirty="0"/>
              <a:t>Second year students provided with additional support and induction</a:t>
            </a:r>
          </a:p>
          <a:p>
            <a:r>
              <a:rPr lang="en-GB" sz="2200" dirty="0"/>
              <a:t>Third year onwards is identical to regular curriculum</a:t>
            </a:r>
          </a:p>
        </p:txBody>
      </p:sp>
      <p:sp>
        <p:nvSpPr>
          <p:cNvPr id="4" name="Rectangle 2"/>
          <p:cNvSpPr>
            <a:spLocks noGrp="1" noChangeArrowheads="1"/>
          </p:cNvSpPr>
          <p:nvPr>
            <p:ph type="ctrTitle"/>
          </p:nvPr>
        </p:nvSpPr>
        <p:spPr>
          <a:xfrm>
            <a:off x="35496" y="332656"/>
            <a:ext cx="5760640" cy="1152550"/>
          </a:xfrm>
        </p:spPr>
        <p:txBody>
          <a:bodyPr>
            <a:normAutofit/>
          </a:bodyPr>
          <a:lstStyle/>
          <a:p>
            <a:pPr eaLnBrk="1" fontAlgn="auto" hangingPunct="1">
              <a:spcAft>
                <a:spcPts val="0"/>
              </a:spcAft>
              <a:defRPr/>
            </a:pPr>
            <a:r>
              <a:rPr lang="en-GB" sz="2800" b="1" dirty="0">
                <a:solidFill>
                  <a:srgbClr val="0070C0"/>
                </a:solidFill>
              </a:rPr>
              <a:t>Progression Requirements </a:t>
            </a:r>
            <a:endParaRPr lang="en-US" sz="2800" b="1" dirty="0">
              <a:solidFill>
                <a:srgbClr val="0070C0"/>
              </a:solidFill>
            </a:endParaRPr>
          </a:p>
        </p:txBody>
      </p:sp>
      <p:sp>
        <p:nvSpPr>
          <p:cNvPr id="2" name="TextBox 1"/>
          <p:cNvSpPr txBox="1"/>
          <p:nvPr/>
        </p:nvSpPr>
        <p:spPr>
          <a:xfrm>
            <a:off x="5148064" y="6309320"/>
            <a:ext cx="3784882" cy="369332"/>
          </a:xfrm>
          <a:prstGeom prst="rect">
            <a:avLst/>
          </a:prstGeom>
          <a:noFill/>
        </p:spPr>
        <p:txBody>
          <a:bodyPr wrap="none" rtlCol="0">
            <a:spAutoFit/>
          </a:bodyPr>
          <a:lstStyle/>
          <a:p>
            <a:r>
              <a:rPr lang="en-GB" dirty="0"/>
              <a:t>* First year for Biomedical Engineering</a:t>
            </a:r>
          </a:p>
        </p:txBody>
      </p:sp>
    </p:spTree>
    <p:extLst>
      <p:ext uri="{BB962C8B-B14F-4D97-AF65-F5344CB8AC3E}">
        <p14:creationId xmlns:p14="http://schemas.microsoft.com/office/powerpoint/2010/main" val="85456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8"/>
            <a:ext cx="2376264" cy="9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1257667"/>
            <a:ext cx="7704856" cy="11049179"/>
          </a:xfrm>
          <a:prstGeom prst="rect">
            <a:avLst/>
          </a:prstGeom>
        </p:spPr>
        <p:txBody>
          <a:bodyPr wrap="square">
            <a:spAutoFit/>
          </a:bodyPr>
          <a:lstStyle/>
          <a:p>
            <a:r>
              <a:rPr lang="en-GB" b="1" dirty="0"/>
              <a:t> </a:t>
            </a:r>
            <a:r>
              <a:rPr lang="en-GB" sz="2000" b="1" dirty="0"/>
              <a:t>Partnership Operation </a:t>
            </a:r>
          </a:p>
          <a:p>
            <a:endParaRPr lang="en-GB" sz="1400" dirty="0"/>
          </a:p>
          <a:p>
            <a:pPr marL="285750" indent="-285750">
              <a:buFont typeface="Arial" panose="020B0604020202020204" pitchFamily="34" charset="0"/>
              <a:buChar char="•"/>
            </a:pPr>
            <a:r>
              <a:rPr lang="en-GB" dirty="0"/>
              <a:t>Partnership Management Meetings - </a:t>
            </a:r>
            <a:r>
              <a:rPr lang="en-GB" dirty="0">
                <a:solidFill>
                  <a:srgbClr val="0070C0"/>
                </a:solidFill>
              </a:rPr>
              <a:t>2 per year,  Status report presented a December meeting.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Partnership agreement in place.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Data sharing agreement in place.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College visits – </a:t>
            </a:r>
            <a:r>
              <a:rPr lang="en-GB" dirty="0">
                <a:solidFill>
                  <a:srgbClr val="0070C0"/>
                </a:solidFill>
              </a:rPr>
              <a:t>2 per semester</a:t>
            </a:r>
          </a:p>
          <a:p>
            <a:endParaRPr lang="en-GB" dirty="0"/>
          </a:p>
          <a:p>
            <a:pPr marL="285750" indent="-285750">
              <a:buFont typeface="Arial" panose="020B0604020202020204" pitchFamily="34" charset="0"/>
              <a:buChar char="•"/>
            </a:pPr>
            <a:r>
              <a:rPr lang="en-GB" dirty="0"/>
              <a:t>Attendance reporting – </a:t>
            </a:r>
            <a:r>
              <a:rPr lang="en-GB" dirty="0">
                <a:solidFill>
                  <a:srgbClr val="0070C0"/>
                </a:solidFill>
              </a:rPr>
              <a:t>Monthly for partner colleges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Progress reporting – </a:t>
            </a:r>
            <a:r>
              <a:rPr lang="en-GB" dirty="0">
                <a:solidFill>
                  <a:srgbClr val="0070C0"/>
                </a:solidFill>
              </a:rPr>
              <a:t>2 per semester from partner colleges</a:t>
            </a:r>
          </a:p>
          <a:p>
            <a:endParaRPr lang="en-GB" dirty="0"/>
          </a:p>
          <a:p>
            <a:pPr marL="285750" indent="-285750">
              <a:buFont typeface="Arial" panose="020B0604020202020204" pitchFamily="34" charset="0"/>
              <a:buChar char="•"/>
            </a:pPr>
            <a:r>
              <a:rPr lang="en-GB" dirty="0"/>
              <a:t>Final reporting  - Progression Board </a:t>
            </a:r>
            <a:r>
              <a:rPr lang="en-GB" dirty="0">
                <a:solidFill>
                  <a:srgbClr val="0070C0"/>
                </a:solidFill>
              </a:rPr>
              <a:t>(June).</a:t>
            </a:r>
          </a:p>
          <a:p>
            <a:pPr marL="285750" indent="-285750">
              <a:buFont typeface="Arial" panose="020B0604020202020204" pitchFamily="34" charset="0"/>
              <a:buChar char="•"/>
            </a:pPr>
            <a:endParaRPr lang="en-GB" dirty="0"/>
          </a:p>
          <a:p>
            <a:endParaRPr lang="en-GB" sz="16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r>
              <a:rPr lang="en-GB" sz="1400" dirty="0"/>
              <a:t>		</a:t>
            </a:r>
          </a:p>
          <a:p>
            <a:r>
              <a:rPr lang="en-GB" sz="1400" dirty="0"/>
              <a:t>	</a:t>
            </a:r>
          </a:p>
          <a:p>
            <a:r>
              <a:rPr lang="en-GB" sz="1400" dirty="0"/>
              <a:t>				</a:t>
            </a:r>
          </a:p>
        </p:txBody>
      </p:sp>
    </p:spTree>
    <p:extLst>
      <p:ext uri="{BB962C8B-B14F-4D97-AF65-F5344CB8AC3E}">
        <p14:creationId xmlns:p14="http://schemas.microsoft.com/office/powerpoint/2010/main" val="139238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8"/>
            <a:ext cx="2376264" cy="9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1257667"/>
            <a:ext cx="7704856" cy="12434173"/>
          </a:xfrm>
          <a:prstGeom prst="rect">
            <a:avLst/>
          </a:prstGeom>
        </p:spPr>
        <p:txBody>
          <a:bodyPr wrap="square">
            <a:spAutoFit/>
          </a:bodyPr>
          <a:lstStyle/>
          <a:p>
            <a:r>
              <a:rPr lang="en-GB" b="1" dirty="0"/>
              <a:t> Partnership Operation Continued.</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Established Working Groups as follows: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pPr algn="ctr"/>
            <a:endParaRPr lang="en-GB" sz="1400" dirty="0"/>
          </a:p>
          <a:p>
            <a:r>
              <a:rPr lang="en-GB" sz="1400" dirty="0"/>
              <a:t> </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418610039"/>
              </p:ext>
            </p:extLst>
          </p:nvPr>
        </p:nvGraphicFramePr>
        <p:xfrm>
          <a:off x="467544" y="2204864"/>
          <a:ext cx="7992888" cy="4128599"/>
        </p:xfrm>
        <a:graphic>
          <a:graphicData uri="http://schemas.openxmlformats.org/drawingml/2006/table">
            <a:tbl>
              <a:tblPr firstRow="1" bandRow="1">
                <a:tableStyleId>{5C22544A-7EE6-4342-B048-85BDC9FD1C3A}</a:tableStyleId>
              </a:tblPr>
              <a:tblGrid>
                <a:gridCol w="1804846">
                  <a:extLst>
                    <a:ext uri="{9D8B030D-6E8A-4147-A177-3AD203B41FA5}">
                      <a16:colId xmlns:a16="http://schemas.microsoft.com/office/drawing/2014/main" val="20000"/>
                    </a:ext>
                  </a:extLst>
                </a:gridCol>
                <a:gridCol w="3523746">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562439">
                <a:tc>
                  <a:txBody>
                    <a:bodyPr/>
                    <a:lstStyle/>
                    <a:p>
                      <a:pPr algn="ctr"/>
                      <a:r>
                        <a:rPr lang="en-GB" sz="1400" dirty="0"/>
                        <a:t>Working</a:t>
                      </a:r>
                      <a:r>
                        <a:rPr lang="en-GB" sz="1400" baseline="0" dirty="0"/>
                        <a:t> Groups</a:t>
                      </a:r>
                      <a:endParaRPr lang="en-GB" sz="1400" dirty="0"/>
                    </a:p>
                  </a:txBody>
                  <a:tcPr/>
                </a:tc>
                <a:tc>
                  <a:txBody>
                    <a:bodyPr/>
                    <a:lstStyle/>
                    <a:p>
                      <a:pPr algn="ctr"/>
                      <a:r>
                        <a:rPr lang="en-GB" sz="1400" dirty="0"/>
                        <a:t>Membership </a:t>
                      </a:r>
                      <a:r>
                        <a:rPr lang="en-GB" sz="1200" dirty="0"/>
                        <a:t>(Chaired</a:t>
                      </a:r>
                      <a:r>
                        <a:rPr lang="en-GB" sz="1200" baseline="0" dirty="0"/>
                        <a:t> By Associate Director EA) </a:t>
                      </a:r>
                      <a:endParaRPr lang="en-GB" sz="1200" dirty="0"/>
                    </a:p>
                  </a:txBody>
                  <a:tcPr/>
                </a:tc>
                <a:tc>
                  <a:txBody>
                    <a:bodyPr/>
                    <a:lstStyle/>
                    <a:p>
                      <a:pPr algn="ctr"/>
                      <a:r>
                        <a:rPr lang="en-GB" sz="1400" dirty="0"/>
                        <a:t>Activity</a:t>
                      </a:r>
                    </a:p>
                  </a:txBody>
                  <a:tcPr/>
                </a:tc>
                <a:extLst>
                  <a:ext uri="{0D108BD9-81ED-4DB2-BD59-A6C34878D82A}">
                    <a16:rowId xmlns:a16="http://schemas.microsoft.com/office/drawing/2014/main" val="10000"/>
                  </a:ext>
                </a:extLst>
              </a:tr>
              <a:tr h="805713">
                <a:tc>
                  <a:txBody>
                    <a:bodyPr/>
                    <a:lstStyle/>
                    <a:p>
                      <a:r>
                        <a:rPr lang="en-GB" sz="1200" b="1" dirty="0"/>
                        <a:t>General Engineering</a:t>
                      </a:r>
                    </a:p>
                    <a:p>
                      <a:pPr marL="171450" indent="-171450">
                        <a:buFont typeface="Arial" panose="020B0604020202020204" pitchFamily="34" charset="0"/>
                        <a:buChar char="•"/>
                      </a:pPr>
                      <a:r>
                        <a:rPr lang="en-GB" sz="900" b="1" dirty="0"/>
                        <a:t>Mechanical</a:t>
                      </a:r>
                      <a:r>
                        <a:rPr lang="en-GB" sz="900" b="1" baseline="0" dirty="0"/>
                        <a:t> &amp; Aerospace</a:t>
                      </a:r>
                    </a:p>
                    <a:p>
                      <a:pPr marL="171450" indent="-171450">
                        <a:buFont typeface="Arial" panose="020B0604020202020204" pitchFamily="34" charset="0"/>
                        <a:buChar char="•"/>
                      </a:pPr>
                      <a:r>
                        <a:rPr lang="en-GB" sz="900" b="1" baseline="0" dirty="0"/>
                        <a:t>Design Engineering Manufacture</a:t>
                      </a:r>
                    </a:p>
                    <a:p>
                      <a:pPr marL="171450" indent="-171450">
                        <a:buFont typeface="Arial" panose="020B0604020202020204" pitchFamily="34" charset="0"/>
                        <a:buChar char="•"/>
                      </a:pPr>
                      <a:r>
                        <a:rPr lang="en-GB" sz="900" b="1" baseline="0" dirty="0"/>
                        <a:t>Civil and Environmental Engineering</a:t>
                      </a:r>
                    </a:p>
                    <a:p>
                      <a:pPr marL="171450" indent="-171450">
                        <a:buFont typeface="Arial" panose="020B0604020202020204" pitchFamily="34" charset="0"/>
                        <a:buChar char="•"/>
                      </a:pPr>
                      <a:r>
                        <a:rPr lang="en-GB" sz="900" b="1" baseline="0" dirty="0"/>
                        <a:t>Biomedical Engineering</a:t>
                      </a:r>
                      <a:endParaRPr lang="en-GB" sz="900" b="1" dirty="0"/>
                    </a:p>
                  </a:txBody>
                  <a:tcPr/>
                </a:tc>
                <a:tc>
                  <a:txBody>
                    <a:bodyPr/>
                    <a:lstStyle/>
                    <a:p>
                      <a:r>
                        <a:rPr lang="en-GB" sz="1200" dirty="0"/>
                        <a:t>Lecturing</a:t>
                      </a:r>
                      <a:r>
                        <a:rPr lang="en-GB" sz="1200" baseline="0" dirty="0"/>
                        <a:t> staff in the discipline areas from the university and the college partners</a:t>
                      </a:r>
                      <a:endParaRPr lang="en-GB" sz="1200" dirty="0"/>
                    </a:p>
                  </a:txBody>
                  <a:tcPr/>
                </a:tc>
                <a:tc>
                  <a:txBody>
                    <a:bodyPr/>
                    <a:lstStyle/>
                    <a:p>
                      <a:r>
                        <a:rPr lang="en-GB" sz="1200" dirty="0"/>
                        <a:t>Identify</a:t>
                      </a:r>
                      <a:r>
                        <a:rPr lang="en-GB" sz="1200" baseline="0" dirty="0"/>
                        <a:t> curriculum ‘Hot Spots’, curriculum review(year1), share materials via university VLE and identify joint staff development opportunities.   </a:t>
                      </a:r>
                      <a:endParaRPr lang="en-GB" sz="1200" dirty="0"/>
                    </a:p>
                  </a:txBody>
                  <a:tcPr/>
                </a:tc>
                <a:extLst>
                  <a:ext uri="{0D108BD9-81ED-4DB2-BD59-A6C34878D82A}">
                    <a16:rowId xmlns:a16="http://schemas.microsoft.com/office/drawing/2014/main" val="10001"/>
                  </a:ext>
                </a:extLst>
              </a:tr>
              <a:tr h="270785">
                <a:tc>
                  <a:txBody>
                    <a:bodyPr/>
                    <a:lstStyle/>
                    <a:p>
                      <a:r>
                        <a:rPr lang="en-GB" sz="1200" b="1" dirty="0"/>
                        <a:t>Electrical</a:t>
                      </a:r>
                      <a:r>
                        <a:rPr lang="en-GB" sz="1200" b="1" baseline="0" dirty="0"/>
                        <a:t> &amp; Electronic Engineering</a:t>
                      </a:r>
                      <a:endParaRPr lang="en-GB" sz="1200" b="1" dirty="0"/>
                    </a:p>
                  </a:txBody>
                  <a:tcPr/>
                </a:tc>
                <a:tc>
                  <a:txBody>
                    <a:bodyPr/>
                    <a:lstStyle/>
                    <a:p>
                      <a:r>
                        <a:rPr lang="en-GB" sz="1200" dirty="0"/>
                        <a:t>As Above</a:t>
                      </a:r>
                      <a:r>
                        <a:rPr lang="en-GB" sz="1200" baseline="0" dirty="0"/>
                        <a:t> </a:t>
                      </a:r>
                      <a:endParaRPr lang="en-GB" sz="1200" dirty="0"/>
                    </a:p>
                  </a:txBody>
                  <a:tcPr/>
                </a:tc>
                <a:tc>
                  <a:txBody>
                    <a:bodyPr/>
                    <a:lstStyle/>
                    <a:p>
                      <a:r>
                        <a:rPr lang="en-GB" sz="1200" dirty="0"/>
                        <a:t>As above</a:t>
                      </a:r>
                    </a:p>
                  </a:txBody>
                  <a:tcPr/>
                </a:tc>
                <a:extLst>
                  <a:ext uri="{0D108BD9-81ED-4DB2-BD59-A6C34878D82A}">
                    <a16:rowId xmlns:a16="http://schemas.microsoft.com/office/drawing/2014/main" val="10002"/>
                  </a:ext>
                </a:extLst>
              </a:tr>
              <a:tr h="245633">
                <a:tc>
                  <a:txBody>
                    <a:bodyPr/>
                    <a:lstStyle/>
                    <a:p>
                      <a:r>
                        <a:rPr lang="en-GB" sz="1200" b="1" dirty="0"/>
                        <a:t>Chemical Process Engineering </a:t>
                      </a:r>
                    </a:p>
                  </a:txBody>
                  <a:tcPr/>
                </a:tc>
                <a:tc>
                  <a:txBody>
                    <a:bodyPr/>
                    <a:lstStyle/>
                    <a:p>
                      <a:r>
                        <a:rPr lang="en-GB" sz="1200" dirty="0"/>
                        <a:t>As above</a:t>
                      </a:r>
                      <a:r>
                        <a:rPr lang="en-GB" sz="1200" baseline="0" dirty="0"/>
                        <a:t> </a:t>
                      </a:r>
                      <a:endParaRPr lang="en-GB" sz="1200" dirty="0"/>
                    </a:p>
                  </a:txBody>
                  <a:tcPr/>
                </a:tc>
                <a:tc>
                  <a:txBody>
                    <a:bodyPr/>
                    <a:lstStyle/>
                    <a:p>
                      <a:r>
                        <a:rPr lang="en-GB" sz="1200" dirty="0"/>
                        <a:t>As above </a:t>
                      </a:r>
                    </a:p>
                  </a:txBody>
                  <a:tcPr/>
                </a:tc>
                <a:extLst>
                  <a:ext uri="{0D108BD9-81ED-4DB2-BD59-A6C34878D82A}">
                    <a16:rowId xmlns:a16="http://schemas.microsoft.com/office/drawing/2014/main" val="10003"/>
                  </a:ext>
                </a:extLst>
              </a:tr>
              <a:tr h="220481">
                <a:tc>
                  <a:txBody>
                    <a:bodyPr/>
                    <a:lstStyle/>
                    <a:p>
                      <a:r>
                        <a:rPr lang="en-GB" sz="1200" b="1" dirty="0"/>
                        <a:t>Mathematics</a:t>
                      </a:r>
                      <a:r>
                        <a:rPr lang="en-GB" sz="1200" b="1" baseline="0" dirty="0"/>
                        <a:t> </a:t>
                      </a:r>
                      <a:endParaRPr lang="en-GB" sz="1200" b="1" dirty="0"/>
                    </a:p>
                  </a:txBody>
                  <a:tcPr/>
                </a:tc>
                <a:tc>
                  <a:txBody>
                    <a:bodyPr/>
                    <a:lstStyle/>
                    <a:p>
                      <a:r>
                        <a:rPr lang="en-GB" sz="1200" dirty="0"/>
                        <a:t>As</a:t>
                      </a:r>
                      <a:r>
                        <a:rPr lang="en-GB" sz="1200" baseline="0" dirty="0"/>
                        <a:t> above </a:t>
                      </a:r>
                      <a:endParaRPr lang="en-GB" sz="1200" dirty="0"/>
                    </a:p>
                  </a:txBody>
                  <a:tcPr/>
                </a:tc>
                <a:tc>
                  <a:txBody>
                    <a:bodyPr/>
                    <a:lstStyle/>
                    <a:p>
                      <a:r>
                        <a:rPr lang="en-GB" sz="1200" dirty="0"/>
                        <a:t>As above</a:t>
                      </a:r>
                    </a:p>
                  </a:txBody>
                  <a:tcPr/>
                </a:tc>
                <a:extLst>
                  <a:ext uri="{0D108BD9-81ED-4DB2-BD59-A6C34878D82A}">
                    <a16:rowId xmlns:a16="http://schemas.microsoft.com/office/drawing/2014/main" val="10004"/>
                  </a:ext>
                </a:extLst>
              </a:tr>
              <a:tr h="496269">
                <a:tc>
                  <a:txBody>
                    <a:bodyPr/>
                    <a:lstStyle/>
                    <a:p>
                      <a:r>
                        <a:rPr lang="en-GB" sz="1200" b="1" dirty="0"/>
                        <a:t>Communication </a:t>
                      </a:r>
                    </a:p>
                  </a:txBody>
                  <a:tcPr/>
                </a:tc>
                <a:tc>
                  <a:txBody>
                    <a:bodyPr/>
                    <a:lstStyle/>
                    <a:p>
                      <a:r>
                        <a:rPr lang="en-GB" sz="1200" dirty="0"/>
                        <a:t>Departmental Representatives</a:t>
                      </a:r>
                      <a:r>
                        <a:rPr lang="en-GB" sz="1200" baseline="0" dirty="0"/>
                        <a:t> and college communications lecturers</a:t>
                      </a:r>
                      <a:endParaRPr lang="en-GB" sz="1200" dirty="0"/>
                    </a:p>
                  </a:txBody>
                  <a:tcPr/>
                </a:tc>
                <a:tc>
                  <a:txBody>
                    <a:bodyPr/>
                    <a:lstStyle/>
                    <a:p>
                      <a:r>
                        <a:rPr lang="en-GB" sz="1200" dirty="0"/>
                        <a:t>Integration</a:t>
                      </a:r>
                      <a:r>
                        <a:rPr lang="en-GB" sz="1200" baseline="0" dirty="0"/>
                        <a:t> of university transition student project reports for formal SQA assessment purposes.</a:t>
                      </a:r>
                      <a:endParaRPr lang="en-GB" sz="1200" dirty="0"/>
                    </a:p>
                  </a:txBody>
                  <a:tcPr/>
                </a:tc>
                <a:extLst>
                  <a:ext uri="{0D108BD9-81ED-4DB2-BD59-A6C34878D82A}">
                    <a16:rowId xmlns:a16="http://schemas.microsoft.com/office/drawing/2014/main" val="10005"/>
                  </a:ext>
                </a:extLst>
              </a:tr>
              <a:tr h="356765">
                <a:tc>
                  <a:txBody>
                    <a:bodyPr/>
                    <a:lstStyle/>
                    <a:p>
                      <a:r>
                        <a:rPr lang="en-GB" sz="1200" b="1" dirty="0"/>
                        <a:t>Schools Liaison</a:t>
                      </a:r>
                      <a:r>
                        <a:rPr lang="en-GB" sz="1200" b="1" baseline="0" dirty="0"/>
                        <a:t> </a:t>
                      </a:r>
                      <a:endParaRPr lang="en-GB" sz="1200" b="1" dirty="0"/>
                    </a:p>
                  </a:txBody>
                  <a:tcPr/>
                </a:tc>
                <a:tc>
                  <a:txBody>
                    <a:bodyPr/>
                    <a:lstStyle/>
                    <a:p>
                      <a:r>
                        <a:rPr lang="en-GB" sz="1200" dirty="0"/>
                        <a:t>College partners Schools liaison staff </a:t>
                      </a:r>
                    </a:p>
                  </a:txBody>
                  <a:tcPr/>
                </a:tc>
                <a:tc>
                  <a:txBody>
                    <a:bodyPr/>
                    <a:lstStyle/>
                    <a:p>
                      <a:r>
                        <a:rPr lang="en-GB" sz="1200" dirty="0"/>
                        <a:t>Operational</a:t>
                      </a:r>
                      <a:r>
                        <a:rPr lang="en-GB" sz="1200" baseline="0" dirty="0"/>
                        <a:t> partnership working to engage with schools, especially low progression schools.</a:t>
                      </a:r>
                      <a:endParaRPr lang="en-GB"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791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3558"/>
            <a:ext cx="8229600" cy="4973754"/>
          </a:xfrm>
        </p:spPr>
        <p:txBody>
          <a:bodyPr>
            <a:normAutofit/>
          </a:bodyPr>
          <a:lstStyle/>
          <a:p>
            <a:pPr marL="0" indent="0">
              <a:buNone/>
            </a:pPr>
            <a:r>
              <a:rPr lang="en-GB" sz="2200" dirty="0"/>
              <a:t>.</a:t>
            </a:r>
          </a:p>
          <a:p>
            <a:pPr marL="0" indent="0">
              <a:buNone/>
            </a:pPr>
            <a:r>
              <a:rPr lang="en-GB" sz="2400" b="1" dirty="0"/>
              <a:t>Core to the success of the Engineering Academy is the industry engageme</a:t>
            </a:r>
            <a:r>
              <a:rPr lang="en-GB" sz="2400" dirty="0"/>
              <a:t>nt</a:t>
            </a:r>
          </a:p>
          <a:p>
            <a:pPr marL="0" indent="0">
              <a:buNone/>
            </a:pPr>
            <a:endParaRPr lang="en-GB" sz="2200" dirty="0"/>
          </a:p>
          <a:p>
            <a:pPr>
              <a:buFont typeface="Wingdings" panose="05000000000000000000" pitchFamily="2" charset="2"/>
              <a:buChar char="Ø"/>
            </a:pPr>
            <a:r>
              <a:rPr lang="en-GB" sz="1800" dirty="0"/>
              <a:t>Around 100 companies – large, medium and small -</a:t>
            </a:r>
          </a:p>
          <a:p>
            <a:pPr>
              <a:buFont typeface="Wingdings" panose="05000000000000000000" pitchFamily="2" charset="2"/>
              <a:buChar char="Ø"/>
            </a:pPr>
            <a:endParaRPr lang="en-GB" sz="1800" dirty="0"/>
          </a:p>
          <a:p>
            <a:pPr marL="0" indent="0">
              <a:buNone/>
            </a:pPr>
            <a:r>
              <a:rPr lang="en-GB" sz="1800" dirty="0"/>
              <a:t>Examples</a:t>
            </a:r>
          </a:p>
          <a:p>
            <a:pPr marL="0" indent="0">
              <a:buNone/>
            </a:pPr>
            <a:endParaRPr lang="en-GB" sz="1800" dirty="0"/>
          </a:p>
          <a:p>
            <a:pPr marL="0" indent="0">
              <a:buNone/>
            </a:pPr>
            <a:endParaRPr lang="en-GB" sz="1800" dirty="0"/>
          </a:p>
          <a:p>
            <a:pPr>
              <a:buFont typeface="Wingdings" panose="05000000000000000000" pitchFamily="2" charset="2"/>
              <a:buChar char="Ø"/>
            </a:pPr>
            <a:r>
              <a:rPr lang="en-GB" sz="1800" dirty="0"/>
              <a:t>Hosted employer events  - company business presentation  paid internships  </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Externally funded sponsorships  </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CV workshops  - university careers service</a:t>
            </a:r>
          </a:p>
          <a:p>
            <a:pPr marL="0" indent="0">
              <a:buNone/>
            </a:pPr>
            <a:endParaRPr lang="en-GB" sz="1800" dirty="0"/>
          </a:p>
          <a:p>
            <a:pPr marL="0" indent="0">
              <a:buNone/>
            </a:pPr>
            <a:endParaRPr lang="en-GB" sz="1800" dirty="0"/>
          </a:p>
        </p:txBody>
      </p:sp>
      <p:sp>
        <p:nvSpPr>
          <p:cNvPr id="4" name="Rectangle 2"/>
          <p:cNvSpPr>
            <a:spLocks noGrp="1" noChangeArrowheads="1"/>
          </p:cNvSpPr>
          <p:nvPr>
            <p:ph type="ctrTitle"/>
          </p:nvPr>
        </p:nvSpPr>
        <p:spPr>
          <a:xfrm>
            <a:off x="35496" y="332656"/>
            <a:ext cx="5760640" cy="1152550"/>
          </a:xfrm>
        </p:spPr>
        <p:txBody>
          <a:bodyPr>
            <a:normAutofit fontScale="90000"/>
          </a:bodyPr>
          <a:lstStyle/>
          <a:p>
            <a:pPr eaLnBrk="1" fontAlgn="auto" hangingPunct="1">
              <a:spcAft>
                <a:spcPts val="0"/>
              </a:spcAft>
              <a:defRPr/>
            </a:pPr>
            <a:r>
              <a:rPr lang="en-GB" b="1" dirty="0">
                <a:solidFill>
                  <a:srgbClr val="0070C0"/>
                </a:solidFill>
              </a:rPr>
              <a:t>Relationship with Industry </a:t>
            </a:r>
            <a:endParaRPr lang="en-US" b="1" dirty="0">
              <a:solidFill>
                <a:srgbClr val="0070C0"/>
              </a:solidFill>
            </a:endParaRPr>
          </a:p>
        </p:txBody>
      </p:sp>
      <p:sp>
        <p:nvSpPr>
          <p:cNvPr id="8" name="Double Brace 7"/>
          <p:cNvSpPr/>
          <p:nvPr/>
        </p:nvSpPr>
        <p:spPr>
          <a:xfrm>
            <a:off x="1691680" y="3212976"/>
            <a:ext cx="3528392" cy="938719"/>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9" name="TextBox 8"/>
          <p:cNvSpPr txBox="1"/>
          <p:nvPr/>
        </p:nvSpPr>
        <p:spPr>
          <a:xfrm>
            <a:off x="1973859" y="3229746"/>
            <a:ext cx="3024336" cy="1277273"/>
          </a:xfrm>
          <a:prstGeom prst="rect">
            <a:avLst/>
          </a:prstGeom>
          <a:noFill/>
        </p:spPr>
        <p:txBody>
          <a:bodyPr wrap="square" rtlCol="0">
            <a:spAutoFit/>
          </a:bodyPr>
          <a:lstStyle/>
          <a:p>
            <a:r>
              <a:rPr lang="en-GB" sz="1100" b="1" dirty="0"/>
              <a:t>Babcock Marine, Spirit Aerospace, Castle Precision Engineering, Aggreko, Cummins Diesel Recon, Star Refrigeration,  NHS, Transport Scotland, SPT, (Glasgow Underground), Geoseas (Belgium)</a:t>
            </a:r>
          </a:p>
          <a:p>
            <a:endParaRPr lang="en-GB" sz="1100" b="1" dirty="0"/>
          </a:p>
          <a:p>
            <a:endParaRPr lang="en-GB" sz="1100" b="1" dirty="0"/>
          </a:p>
        </p:txBody>
      </p:sp>
    </p:spTree>
    <p:extLst>
      <p:ext uri="{BB962C8B-B14F-4D97-AF65-F5344CB8AC3E}">
        <p14:creationId xmlns:p14="http://schemas.microsoft.com/office/powerpoint/2010/main" val="396681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3558"/>
            <a:ext cx="8229600" cy="4973754"/>
          </a:xfrm>
        </p:spPr>
        <p:txBody>
          <a:bodyPr>
            <a:normAutofit fontScale="92500" lnSpcReduction="10000"/>
          </a:bodyPr>
          <a:lstStyle/>
          <a:p>
            <a:pPr marL="0" indent="0">
              <a:buNone/>
            </a:pPr>
            <a:r>
              <a:rPr lang="en-GB" sz="2200" dirty="0">
                <a:solidFill>
                  <a:srgbClr val="0070C0"/>
                </a:solidFill>
              </a:rPr>
              <a:t>Recognition</a:t>
            </a:r>
            <a:endParaRPr lang="en-GB" sz="2400" dirty="0">
              <a:solidFill>
                <a:srgbClr val="0070C0"/>
              </a:solidFill>
            </a:endParaRPr>
          </a:p>
          <a:p>
            <a:pPr marL="0" indent="0">
              <a:buNone/>
            </a:pPr>
            <a:endParaRPr lang="en-GB" sz="2200" dirty="0"/>
          </a:p>
          <a:p>
            <a:pPr>
              <a:buFont typeface="Wingdings" panose="05000000000000000000" pitchFamily="2" charset="2"/>
              <a:buChar char="Ø"/>
            </a:pPr>
            <a:r>
              <a:rPr lang="en-GB" sz="1600" dirty="0"/>
              <a:t>Scottish Funding Council</a:t>
            </a:r>
            <a:r>
              <a:rPr lang="en-GB" sz="1800" dirty="0"/>
              <a:t> – </a:t>
            </a:r>
          </a:p>
          <a:p>
            <a:pPr marL="0" indent="0">
              <a:buNone/>
            </a:pPr>
            <a:endParaRPr lang="en-GB" sz="1800" dirty="0">
              <a:solidFill>
                <a:srgbClr val="FF0000"/>
              </a:solidFill>
            </a:endParaRPr>
          </a:p>
          <a:p>
            <a:pPr marL="0" indent="0">
              <a:buNone/>
            </a:pPr>
            <a:r>
              <a:rPr lang="en-GB" sz="1600" dirty="0">
                <a:solidFill>
                  <a:srgbClr val="FF0000"/>
                </a:solidFill>
              </a:rPr>
              <a:t>“ The Engineering Academy has exceeded all expectations” CEO SFC 2017</a:t>
            </a:r>
            <a:endParaRPr lang="en-GB" sz="1600" dirty="0"/>
          </a:p>
          <a:p>
            <a:pPr marL="0" indent="0">
              <a:buNone/>
            </a:pPr>
            <a:endParaRPr lang="en-GB" sz="1800" dirty="0"/>
          </a:p>
          <a:p>
            <a:pPr>
              <a:buFont typeface="Wingdings" panose="05000000000000000000" pitchFamily="2" charset="2"/>
              <a:buChar char="Ø"/>
            </a:pPr>
            <a:r>
              <a:rPr lang="en-GB" sz="1800" dirty="0"/>
              <a:t> Scottish Qualification Authority (SQA) Star Award-</a:t>
            </a:r>
          </a:p>
          <a:p>
            <a:pPr marL="0" indent="0">
              <a:buNone/>
            </a:pPr>
            <a:endParaRPr lang="en-GB" sz="1800" dirty="0"/>
          </a:p>
          <a:p>
            <a:pPr marL="0" indent="0">
              <a:buNone/>
            </a:pPr>
            <a:r>
              <a:rPr lang="en-GB" sz="1800" dirty="0"/>
              <a:t> </a:t>
            </a:r>
            <a:r>
              <a:rPr lang="en-GB" sz="1800" dirty="0">
                <a:solidFill>
                  <a:srgbClr val="FF0000"/>
                </a:solidFill>
              </a:rPr>
              <a:t>Partnership of the year and Highly commended for Widening Access.</a:t>
            </a:r>
          </a:p>
          <a:p>
            <a:pPr>
              <a:buFont typeface="Wingdings" panose="05000000000000000000" pitchFamily="2" charset="2"/>
              <a:buChar char="Ø"/>
            </a:pPr>
            <a:endParaRPr lang="en-GB" sz="1800" dirty="0">
              <a:solidFill>
                <a:srgbClr val="FF0000"/>
              </a:solidFill>
            </a:endParaRPr>
          </a:p>
          <a:p>
            <a:pPr marL="0" indent="0">
              <a:buNone/>
            </a:pPr>
            <a:r>
              <a:rPr lang="en-GB" sz="2000" dirty="0"/>
              <a:t> </a:t>
            </a:r>
            <a:r>
              <a:rPr lang="en-GB" sz="2200" dirty="0">
                <a:solidFill>
                  <a:srgbClr val="0070C0"/>
                </a:solidFill>
              </a:rPr>
              <a:t>Successes </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EA Student won the Telegraph STEM UK Award, cheque for £25k (2017)</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30% of the Engineering Academy graduated MEng in 2017</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Two  Engineering students  currently undertaking a PhD </a:t>
            </a:r>
          </a:p>
          <a:p>
            <a:pPr marL="0" indent="0">
              <a:buNone/>
            </a:pPr>
            <a:endParaRPr lang="en-GB" sz="1600" dirty="0"/>
          </a:p>
          <a:p>
            <a:pPr marL="0" indent="0">
              <a:buNone/>
            </a:pPr>
            <a:endParaRPr lang="en-GB" sz="1800" dirty="0"/>
          </a:p>
        </p:txBody>
      </p:sp>
      <p:sp>
        <p:nvSpPr>
          <p:cNvPr id="4" name="Rectangle 2"/>
          <p:cNvSpPr>
            <a:spLocks noGrp="1" noChangeArrowheads="1"/>
          </p:cNvSpPr>
          <p:nvPr>
            <p:ph type="ctrTitle"/>
          </p:nvPr>
        </p:nvSpPr>
        <p:spPr>
          <a:xfrm>
            <a:off x="35496" y="332656"/>
            <a:ext cx="5760640" cy="1152550"/>
          </a:xfrm>
        </p:spPr>
        <p:txBody>
          <a:bodyPr>
            <a:normAutofit/>
          </a:bodyPr>
          <a:lstStyle/>
          <a:p>
            <a:pPr eaLnBrk="1" fontAlgn="auto" hangingPunct="1">
              <a:spcAft>
                <a:spcPts val="0"/>
              </a:spcAft>
              <a:defRPr/>
            </a:pPr>
            <a:r>
              <a:rPr lang="en-GB" b="1" dirty="0">
                <a:solidFill>
                  <a:srgbClr val="0070C0"/>
                </a:solidFill>
              </a:rPr>
              <a:t>Successes  </a:t>
            </a:r>
            <a:endParaRPr lang="en-US" b="1" dirty="0">
              <a:solidFill>
                <a:srgbClr val="0070C0"/>
              </a:solidFill>
            </a:endParaRPr>
          </a:p>
        </p:txBody>
      </p:sp>
    </p:spTree>
    <p:extLst>
      <p:ext uri="{BB962C8B-B14F-4D97-AF65-F5344CB8AC3E}">
        <p14:creationId xmlns:p14="http://schemas.microsoft.com/office/powerpoint/2010/main" val="215075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3968" y="1772816"/>
            <a:ext cx="4176464" cy="3865984"/>
          </a:xfrm>
        </p:spPr>
        <p:txBody>
          <a:bodyPr>
            <a:normAutofit fontScale="47500" lnSpcReduction="20000"/>
          </a:bodyPr>
          <a:lstStyle/>
          <a:p>
            <a:r>
              <a:rPr lang="en-US" dirty="0"/>
              <a:t>“</a:t>
            </a:r>
            <a:r>
              <a:rPr lang="en-US" sz="4500" b="1" dirty="0">
                <a:solidFill>
                  <a:schemeClr val="tx1"/>
                </a:solidFill>
              </a:rPr>
              <a:t>The Engineering Academy at Strathclyde provided me with opportunities through study and work placements that I would not have had otherwise. It gave me the confidence to apply for a graduate role at Cummins and I believe my industry experience was a deciding factor in my acceptance onto the graduate scheme.”</a:t>
            </a:r>
            <a:endParaRPr lang="en-GB" sz="4500" b="1" dirty="0">
              <a:solidFill>
                <a:schemeClr val="tx1"/>
              </a:solidFill>
            </a:endParaRPr>
          </a:p>
          <a:p>
            <a:endParaRPr lang="en-GB" sz="4500" b="1" dirty="0">
              <a:solidFill>
                <a:schemeClr val="tx1"/>
              </a:solidFill>
            </a:endParaRPr>
          </a:p>
          <a:p>
            <a:r>
              <a:rPr lang="en-GB" sz="4500" b="1" dirty="0">
                <a:solidFill>
                  <a:schemeClr val="tx1"/>
                </a:solidFill>
              </a:rPr>
              <a:t>Elizabeth Collins </a:t>
            </a:r>
            <a:endParaRPr lang="en-GB" b="1" dirty="0">
              <a:solidFill>
                <a:schemeClr val="tx1"/>
              </a:solidFill>
            </a:endParaRPr>
          </a:p>
        </p:txBody>
      </p:sp>
      <p:pic>
        <p:nvPicPr>
          <p:cNvPr id="1026" name="Picture 2" descr="C:\Users\xbb14109\AppData\Local\Microsoft\Windows\Temporary Internet Files\Content.Outlook\4PFXXFPG\IMG_20180502_101313_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3888432"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210" y="297522"/>
            <a:ext cx="2762166" cy="646331"/>
          </a:xfrm>
          <a:prstGeom prst="rect">
            <a:avLst/>
          </a:prstGeom>
          <a:noFill/>
        </p:spPr>
        <p:txBody>
          <a:bodyPr wrap="none" rtlCol="0">
            <a:spAutoFit/>
          </a:bodyPr>
          <a:lstStyle/>
          <a:p>
            <a:r>
              <a:rPr lang="en-GB" sz="3600" b="1" dirty="0">
                <a:solidFill>
                  <a:srgbClr val="0070C0"/>
                </a:solidFill>
              </a:rPr>
              <a:t>Student View</a:t>
            </a:r>
            <a:endParaRPr lang="en-GB" sz="3600" dirty="0"/>
          </a:p>
        </p:txBody>
      </p:sp>
    </p:spTree>
    <p:extLst>
      <p:ext uri="{BB962C8B-B14F-4D97-AF65-F5344CB8AC3E}">
        <p14:creationId xmlns:p14="http://schemas.microsoft.com/office/powerpoint/2010/main" val="871943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307"/>
          <a:stretch/>
        </p:blipFill>
        <p:spPr>
          <a:xfrm>
            <a:off x="3594226" y="1741884"/>
            <a:ext cx="5549774" cy="5143500"/>
          </a:xfrm>
          <a:prstGeom prst="rect">
            <a:avLst/>
          </a:prstGeom>
        </p:spPr>
      </p:pic>
      <p:sp>
        <p:nvSpPr>
          <p:cNvPr id="2" name="Title 1"/>
          <p:cNvSpPr>
            <a:spLocks noGrp="1"/>
          </p:cNvSpPr>
          <p:nvPr>
            <p:ph type="title"/>
          </p:nvPr>
        </p:nvSpPr>
        <p:spPr>
          <a:xfrm>
            <a:off x="457200" y="274638"/>
            <a:ext cx="5987008" cy="1143000"/>
          </a:xfrm>
        </p:spPr>
        <p:txBody>
          <a:bodyPr>
            <a:normAutofit/>
          </a:bodyPr>
          <a:lstStyle/>
          <a:p>
            <a:r>
              <a:rPr lang="en-GB" sz="4000" b="1" dirty="0">
                <a:solidFill>
                  <a:srgbClr val="0070C0"/>
                </a:solidFill>
              </a:rPr>
              <a:t>Student View</a:t>
            </a:r>
          </a:p>
        </p:txBody>
      </p:sp>
      <p:sp>
        <p:nvSpPr>
          <p:cNvPr id="3" name="Content Placeholder 2"/>
          <p:cNvSpPr>
            <a:spLocks noGrp="1"/>
          </p:cNvSpPr>
          <p:nvPr>
            <p:ph idx="1"/>
          </p:nvPr>
        </p:nvSpPr>
        <p:spPr>
          <a:xfrm>
            <a:off x="251520" y="1844824"/>
            <a:ext cx="3342706" cy="4752527"/>
          </a:xfrm>
        </p:spPr>
        <p:txBody>
          <a:bodyPr>
            <a:normAutofit fontScale="47500" lnSpcReduction="20000"/>
          </a:bodyPr>
          <a:lstStyle/>
          <a:p>
            <a:pPr marL="0" indent="0">
              <a:buNone/>
            </a:pPr>
            <a:r>
              <a:rPr lang="en-GB" sz="4500" i="1" dirty="0"/>
              <a:t>“Studying with the Engineering Academy has provided me with so many benefits. I have been given exclusive recruitment opportunities and really helpful CV workshops. I now have an amazing placement in Belgium with a great company, an experience I wouldn’t have had without joining this programme.”</a:t>
            </a:r>
          </a:p>
          <a:p>
            <a:pPr marL="0" indent="0">
              <a:buNone/>
            </a:pPr>
            <a:endParaRPr lang="en-GB" b="1" i="1" dirty="0"/>
          </a:p>
        </p:txBody>
      </p:sp>
    </p:spTree>
    <p:extLst>
      <p:ext uri="{BB962C8B-B14F-4D97-AF65-F5344CB8AC3E}">
        <p14:creationId xmlns:p14="http://schemas.microsoft.com/office/powerpoint/2010/main" val="852941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0" y="1628800"/>
            <a:ext cx="5050904" cy="4525963"/>
          </a:xfrm>
        </p:spPr>
        <p:txBody>
          <a:bodyPr>
            <a:normAutofit fontScale="85000" lnSpcReduction="20000"/>
          </a:bodyPr>
          <a:lstStyle/>
          <a:p>
            <a:pPr marL="0" indent="0">
              <a:buNone/>
            </a:pPr>
            <a:r>
              <a:rPr lang="en-GB" i="1" dirty="0"/>
              <a:t>“I was looking for options to leave school at the end of my fifth year and progress to university. I came across the Engineering Academy which allowed me to attend college instead of taking a sixth year at school and then to progress straight into the second year of an Electronic &amp; Electrical Engineering degree.”</a:t>
            </a:r>
          </a:p>
          <a:p>
            <a:pPr marL="0" indent="0">
              <a:buNone/>
            </a:pPr>
            <a:r>
              <a:rPr lang="en-GB" b="1" i="1" dirty="0"/>
              <a:t>Andrew MacLellan</a:t>
            </a:r>
          </a:p>
        </p:txBody>
      </p:sp>
      <p:pic>
        <p:nvPicPr>
          <p:cNvPr id="19458" name="Picture 2" descr="I:\Engineering\Faculty\Shared\Photo Library\Students\2016 new student photos\16-072a-31 - Versi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3257481" cy="48961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51520" y="274638"/>
            <a:ext cx="5976664" cy="1143000"/>
          </a:xfrm>
        </p:spPr>
        <p:txBody>
          <a:bodyPr>
            <a:noAutofit/>
          </a:bodyPr>
          <a:lstStyle/>
          <a:p>
            <a:r>
              <a:rPr lang="en-GB" b="1" dirty="0">
                <a:solidFill>
                  <a:srgbClr val="0070C0"/>
                </a:solidFill>
              </a:rPr>
              <a:t>Student View</a:t>
            </a:r>
            <a:endParaRPr lang="en-GB" dirty="0"/>
          </a:p>
        </p:txBody>
      </p:sp>
    </p:spTree>
    <p:extLst>
      <p:ext uri="{BB962C8B-B14F-4D97-AF65-F5344CB8AC3E}">
        <p14:creationId xmlns:p14="http://schemas.microsoft.com/office/powerpoint/2010/main" val="271419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0728"/>
            <a:ext cx="2376264" cy="9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flipH="1">
            <a:off x="539552" y="3429000"/>
            <a:ext cx="8136903" cy="584775"/>
          </a:xfrm>
          <a:prstGeom prst="rect">
            <a:avLst/>
          </a:prstGeom>
          <a:noFill/>
        </p:spPr>
        <p:txBody>
          <a:bodyPr wrap="square" rtlCol="0">
            <a:spAutoFit/>
          </a:bodyPr>
          <a:lstStyle/>
          <a:p>
            <a:pPr algn="ctr"/>
            <a:r>
              <a:rPr lang="en-GB" sz="3200" b="1" dirty="0">
                <a:solidFill>
                  <a:srgbClr val="FF0000"/>
                </a:solidFill>
              </a:rPr>
              <a:t>‘Widening Access a Partnership Solution ’ </a:t>
            </a:r>
          </a:p>
        </p:txBody>
      </p:sp>
    </p:spTree>
    <p:extLst>
      <p:ext uri="{BB962C8B-B14F-4D97-AF65-F5344CB8AC3E}">
        <p14:creationId xmlns:p14="http://schemas.microsoft.com/office/powerpoint/2010/main" val="81618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A96F6-3185-4C36-9CC0-1C2DF1D030B9}"/>
              </a:ext>
            </a:extLst>
          </p:cNvPr>
          <p:cNvSpPr>
            <a:spLocks noGrp="1"/>
          </p:cNvSpPr>
          <p:nvPr>
            <p:ph type="title"/>
          </p:nvPr>
        </p:nvSpPr>
        <p:spPr>
          <a:xfrm>
            <a:off x="611560" y="548680"/>
            <a:ext cx="6707088" cy="936104"/>
          </a:xfrm>
        </p:spPr>
        <p:txBody>
          <a:bodyPr/>
          <a:lstStyle/>
          <a:p>
            <a:r>
              <a:rPr lang="en-GB" sz="3600" dirty="0">
                <a:solidFill>
                  <a:schemeClr val="tx2"/>
                </a:solidFill>
              </a:rPr>
              <a:t>SWAP our partnership working </a:t>
            </a:r>
          </a:p>
        </p:txBody>
      </p:sp>
      <p:sp>
        <p:nvSpPr>
          <p:cNvPr id="7" name="Content Placeholder 6">
            <a:extLst>
              <a:ext uri="{FF2B5EF4-FFF2-40B4-BE49-F238E27FC236}">
                <a16:creationId xmlns:a16="http://schemas.microsoft.com/office/drawing/2014/main" id="{2C86D074-8878-49CA-B690-C65CB688559B}"/>
              </a:ext>
            </a:extLst>
          </p:cNvPr>
          <p:cNvSpPr>
            <a:spLocks noGrp="1"/>
          </p:cNvSpPr>
          <p:nvPr>
            <p:ph sz="half" idx="1"/>
          </p:nvPr>
        </p:nvSpPr>
        <p:spPr>
          <a:xfrm>
            <a:off x="457200" y="1844824"/>
            <a:ext cx="4038600" cy="4281339"/>
          </a:xfrm>
        </p:spPr>
        <p:txBody>
          <a:bodyPr>
            <a:normAutofit lnSpcReduction="10000"/>
          </a:bodyPr>
          <a:lstStyle/>
          <a:p>
            <a:pPr lvl="0" indent="-228600">
              <a:buClr>
                <a:srgbClr val="629DD1"/>
              </a:buClr>
            </a:pPr>
            <a:r>
              <a:rPr lang="en-GB" sz="2400" dirty="0">
                <a:solidFill>
                  <a:prstClr val="black"/>
                </a:solidFill>
                <a:latin typeface="Calibri"/>
                <a:cs typeface="+mn-cs"/>
              </a:rPr>
              <a:t>Sustains the core work of </a:t>
            </a:r>
            <a:r>
              <a:rPr lang="en-GB" sz="2400" dirty="0" err="1">
                <a:solidFill>
                  <a:prstClr val="black"/>
                </a:solidFill>
                <a:latin typeface="Calibri"/>
                <a:cs typeface="+mn-cs"/>
              </a:rPr>
              <a:t>SWAPWest</a:t>
            </a:r>
            <a:r>
              <a:rPr lang="en-GB" sz="2400" dirty="0">
                <a:solidFill>
                  <a:prstClr val="black"/>
                </a:solidFill>
                <a:latin typeface="Calibri"/>
                <a:cs typeface="+mn-cs"/>
              </a:rPr>
              <a:t> since 1993</a:t>
            </a:r>
          </a:p>
          <a:p>
            <a:pPr lvl="0" indent="-228600">
              <a:buClr>
                <a:srgbClr val="629DD1"/>
              </a:buClr>
            </a:pPr>
            <a:r>
              <a:rPr lang="en-GB" sz="2400" dirty="0">
                <a:solidFill>
                  <a:prstClr val="black"/>
                </a:solidFill>
                <a:latin typeface="Calibri"/>
                <a:cs typeface="+mn-cs"/>
              </a:rPr>
              <a:t>Looking at key challenges around step up – increasing enrolments and whole systems approach</a:t>
            </a:r>
          </a:p>
          <a:p>
            <a:pPr lvl="0" indent="-228600">
              <a:buClr>
                <a:srgbClr val="629DD1"/>
              </a:buClr>
            </a:pPr>
            <a:r>
              <a:rPr lang="en-GB" sz="2400" dirty="0">
                <a:solidFill>
                  <a:prstClr val="black"/>
                </a:solidFill>
                <a:latin typeface="Calibri"/>
                <a:cs typeface="+mn-cs"/>
              </a:rPr>
              <a:t>strengthening our curriculum</a:t>
            </a:r>
          </a:p>
          <a:p>
            <a:pPr lvl="0" indent="-228600">
              <a:buClr>
                <a:srgbClr val="629DD1"/>
              </a:buClr>
            </a:pPr>
            <a:r>
              <a:rPr lang="en-GB" sz="2400" dirty="0">
                <a:solidFill>
                  <a:prstClr val="black"/>
                </a:solidFill>
                <a:latin typeface="Calibri"/>
                <a:cs typeface="+mn-cs"/>
              </a:rPr>
              <a:t>meeting the needs of our College and University partners</a:t>
            </a:r>
          </a:p>
          <a:p>
            <a:endParaRPr lang="en-GB" dirty="0"/>
          </a:p>
        </p:txBody>
      </p:sp>
      <p:pic>
        <p:nvPicPr>
          <p:cNvPr id="9" name="Content Placeholder 8">
            <a:extLst>
              <a:ext uri="{FF2B5EF4-FFF2-40B4-BE49-F238E27FC236}">
                <a16:creationId xmlns:a16="http://schemas.microsoft.com/office/drawing/2014/main" id="{564B5F85-FFA8-44F1-9FD4-FE45ACA3D087}"/>
              </a:ext>
            </a:extLst>
          </p:cNvPr>
          <p:cNvPicPr>
            <a:picLocks noGrp="1" noChangeAspect="1"/>
          </p:cNvPicPr>
          <p:nvPr>
            <p:ph sz="half" idx="2"/>
          </p:nvPr>
        </p:nvPicPr>
        <p:blipFill>
          <a:blip r:embed="rId2"/>
          <a:stretch>
            <a:fillRect/>
          </a:stretch>
        </p:blipFill>
        <p:spPr>
          <a:xfrm>
            <a:off x="5004048" y="2420888"/>
            <a:ext cx="3401863" cy="2895851"/>
          </a:xfrm>
          <a:prstGeom prst="rect">
            <a:avLst/>
          </a:prstGeom>
        </p:spPr>
      </p:pic>
    </p:spTree>
    <p:extLst>
      <p:ext uri="{BB962C8B-B14F-4D97-AF65-F5344CB8AC3E}">
        <p14:creationId xmlns:p14="http://schemas.microsoft.com/office/powerpoint/2010/main" val="867670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C07AE3-2687-4AB9-8C34-13D49D825C9F}"/>
              </a:ext>
            </a:extLst>
          </p:cNvPr>
          <p:cNvSpPr>
            <a:spLocks noGrp="1"/>
          </p:cNvSpPr>
          <p:nvPr>
            <p:ph type="ctrTitle"/>
          </p:nvPr>
        </p:nvSpPr>
        <p:spPr>
          <a:xfrm>
            <a:off x="251520" y="836712"/>
            <a:ext cx="8208912" cy="1296144"/>
          </a:xfrm>
        </p:spPr>
        <p:txBody>
          <a:bodyPr/>
          <a:lstStyle/>
          <a:p>
            <a:r>
              <a:rPr lang="en-GB" dirty="0">
                <a:solidFill>
                  <a:schemeClr val="tx2"/>
                </a:solidFill>
              </a:rPr>
              <a:t>SWAP a successful, tried and</a:t>
            </a:r>
            <a:br>
              <a:rPr lang="en-GB" dirty="0">
                <a:solidFill>
                  <a:schemeClr val="tx2"/>
                </a:solidFill>
              </a:rPr>
            </a:br>
            <a:r>
              <a:rPr lang="en-GB" dirty="0">
                <a:solidFill>
                  <a:schemeClr val="tx2"/>
                </a:solidFill>
              </a:rPr>
              <a:t> tested model</a:t>
            </a:r>
          </a:p>
        </p:txBody>
      </p:sp>
      <p:graphicFrame>
        <p:nvGraphicFramePr>
          <p:cNvPr id="7" name="Content Placeholder 6">
            <a:extLst>
              <a:ext uri="{FF2B5EF4-FFF2-40B4-BE49-F238E27FC236}">
                <a16:creationId xmlns:a16="http://schemas.microsoft.com/office/drawing/2014/main" id="{C5E8D45B-BD98-4811-A778-9A24A59C5DDD}"/>
              </a:ext>
            </a:extLst>
          </p:cNvPr>
          <p:cNvGraphicFramePr>
            <a:graphicFrameLocks noGrp="1"/>
          </p:cNvGraphicFramePr>
          <p:nvPr>
            <p:ph idx="1"/>
            <p:extLst>
              <p:ext uri="{D42A27DB-BD31-4B8C-83A1-F6EECF244321}">
                <p14:modId xmlns:p14="http://schemas.microsoft.com/office/powerpoint/2010/main" val="2482773732"/>
              </p:ext>
            </p:extLst>
          </p:nvPr>
        </p:nvGraphicFramePr>
        <p:xfrm>
          <a:off x="457200" y="2348880"/>
          <a:ext cx="8229600" cy="3777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3172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4FC89-7CD0-4032-9F03-BE0DE5732ED0}"/>
              </a:ext>
            </a:extLst>
          </p:cNvPr>
          <p:cNvSpPr>
            <a:spLocks noGrp="1"/>
          </p:cNvSpPr>
          <p:nvPr>
            <p:ph type="title"/>
          </p:nvPr>
        </p:nvSpPr>
        <p:spPr>
          <a:xfrm>
            <a:off x="539552" y="548680"/>
            <a:ext cx="6707088" cy="936104"/>
          </a:xfrm>
        </p:spPr>
        <p:txBody>
          <a:bodyPr/>
          <a:lstStyle/>
          <a:p>
            <a:r>
              <a:rPr lang="en-GB" sz="3600" dirty="0">
                <a:solidFill>
                  <a:schemeClr val="tx2"/>
                </a:solidFill>
              </a:rPr>
              <a:t>classic swap model</a:t>
            </a:r>
          </a:p>
        </p:txBody>
      </p:sp>
      <p:sp>
        <p:nvSpPr>
          <p:cNvPr id="5" name="Content Placeholder 4">
            <a:extLst>
              <a:ext uri="{FF2B5EF4-FFF2-40B4-BE49-F238E27FC236}">
                <a16:creationId xmlns:a16="http://schemas.microsoft.com/office/drawing/2014/main" id="{45CEB71D-D22E-4921-A525-E5EA43DFF3E4}"/>
              </a:ext>
            </a:extLst>
          </p:cNvPr>
          <p:cNvSpPr>
            <a:spLocks noGrp="1"/>
          </p:cNvSpPr>
          <p:nvPr>
            <p:ph sz="half" idx="1"/>
          </p:nvPr>
        </p:nvSpPr>
        <p:spPr>
          <a:xfrm>
            <a:off x="514542" y="1340768"/>
            <a:ext cx="4345490" cy="4968552"/>
          </a:xfrm>
        </p:spPr>
        <p:txBody>
          <a:bodyPr>
            <a:normAutofit fontScale="40000" lnSpcReduction="20000"/>
          </a:bodyPr>
          <a:lstStyle/>
          <a:p>
            <a:pPr marL="0" indent="0">
              <a:buNone/>
            </a:pPr>
            <a:r>
              <a:rPr lang="en-GB" sz="3700" dirty="0"/>
              <a:t>1. </a:t>
            </a:r>
            <a:r>
              <a:rPr lang="en-GB" sz="4000" b="1" dirty="0"/>
              <a:t>Academic:</a:t>
            </a:r>
            <a:r>
              <a:rPr lang="en-GB" sz="4000" dirty="0"/>
              <a:t> no qualifications – no problem.</a:t>
            </a:r>
          </a:p>
          <a:p>
            <a:pPr marL="0" indent="0">
              <a:buNone/>
            </a:pPr>
            <a:r>
              <a:rPr lang="en-GB" sz="4000" dirty="0"/>
              <a:t>SCQF level 6, SQA units,  broad programmes with multiple progressions / specialist programmes.</a:t>
            </a:r>
          </a:p>
          <a:p>
            <a:pPr marL="0" indent="0">
              <a:buNone/>
            </a:pPr>
            <a:endParaRPr lang="en-GB" sz="4000" dirty="0"/>
          </a:p>
          <a:p>
            <a:pPr marL="0" indent="0">
              <a:buNone/>
            </a:pPr>
            <a:r>
              <a:rPr lang="en-GB" sz="4000" dirty="0"/>
              <a:t>Growth of science programmes – strategically important area.</a:t>
            </a:r>
          </a:p>
          <a:p>
            <a:pPr marL="0" indent="0">
              <a:buNone/>
            </a:pPr>
            <a:r>
              <a:rPr lang="en-GB" sz="4000" dirty="0"/>
              <a:t>2013 : 139 / 2018: 274. </a:t>
            </a:r>
          </a:p>
          <a:p>
            <a:pPr marL="0" indent="0">
              <a:buNone/>
            </a:pPr>
            <a:r>
              <a:rPr lang="en-GB" sz="4000" dirty="0"/>
              <a:t>New programmes across all regions. At least one science programme and preferably combination of life science and STEM</a:t>
            </a:r>
          </a:p>
          <a:p>
            <a:pPr marL="0" indent="0">
              <a:buNone/>
            </a:pPr>
            <a:endParaRPr lang="en-GB" sz="4000" dirty="0"/>
          </a:p>
          <a:p>
            <a:pPr marL="0" indent="0">
              <a:buNone/>
            </a:pPr>
            <a:r>
              <a:rPr lang="en-GB" sz="4000" dirty="0"/>
              <a:t>2. </a:t>
            </a:r>
            <a:r>
              <a:rPr lang="en-GB" sz="4000" b="1" dirty="0"/>
              <a:t>Guidance: </a:t>
            </a:r>
            <a:r>
              <a:rPr lang="en-GB" sz="4000" dirty="0"/>
              <a:t>preparation for higher education / study skills / transition</a:t>
            </a:r>
          </a:p>
          <a:p>
            <a:pPr marL="0" indent="0">
              <a:buNone/>
            </a:pPr>
            <a:endParaRPr lang="en-GB" sz="4000" dirty="0"/>
          </a:p>
          <a:p>
            <a:pPr marL="0" indent="0">
              <a:buNone/>
            </a:pPr>
            <a:r>
              <a:rPr lang="en-GB" sz="4000" dirty="0"/>
              <a:t>3. </a:t>
            </a:r>
            <a:r>
              <a:rPr lang="en-GB" sz="4000" b="1" dirty="0"/>
              <a:t>Progression: </a:t>
            </a:r>
            <a:r>
              <a:rPr lang="en-GB" sz="4000" dirty="0"/>
              <a:t>relationship with admissions / college profiling / transition</a:t>
            </a:r>
          </a:p>
          <a:p>
            <a:pPr marL="0" indent="0">
              <a:buNone/>
            </a:pPr>
            <a:endParaRPr lang="en-GB" sz="4000" dirty="0"/>
          </a:p>
          <a:p>
            <a:pPr marL="0" indent="0">
              <a:buNone/>
            </a:pPr>
            <a:r>
              <a:rPr lang="en-GB" sz="4000" dirty="0"/>
              <a:t>4. </a:t>
            </a:r>
            <a:r>
              <a:rPr lang="en-GB" sz="4000" b="1" dirty="0"/>
              <a:t>Cost effective: </a:t>
            </a:r>
            <a:r>
              <a:rPr lang="en-GB" sz="4000" dirty="0"/>
              <a:t>small team – big partnership</a:t>
            </a:r>
          </a:p>
          <a:p>
            <a:endParaRPr lang="en-GB" dirty="0"/>
          </a:p>
        </p:txBody>
      </p:sp>
      <p:pic>
        <p:nvPicPr>
          <p:cNvPr id="7" name="Content Placeholder 6">
            <a:extLst>
              <a:ext uri="{FF2B5EF4-FFF2-40B4-BE49-F238E27FC236}">
                <a16:creationId xmlns:a16="http://schemas.microsoft.com/office/drawing/2014/main" id="{F4982DBB-C1AA-4E91-9E73-79BCC0CFDAF1}"/>
              </a:ext>
            </a:extLst>
          </p:cNvPr>
          <p:cNvPicPr>
            <a:picLocks noGrp="1" noChangeAspect="1"/>
          </p:cNvPicPr>
          <p:nvPr>
            <p:ph sz="half" idx="2"/>
          </p:nvPr>
        </p:nvPicPr>
        <p:blipFill>
          <a:blip r:embed="rId2"/>
          <a:stretch>
            <a:fillRect/>
          </a:stretch>
        </p:blipFill>
        <p:spPr>
          <a:xfrm>
            <a:off x="5364088" y="2924944"/>
            <a:ext cx="3072650" cy="1944793"/>
          </a:xfrm>
          <a:prstGeom prst="rect">
            <a:avLst/>
          </a:prstGeom>
        </p:spPr>
      </p:pic>
    </p:spTree>
    <p:extLst>
      <p:ext uri="{BB962C8B-B14F-4D97-AF65-F5344CB8AC3E}">
        <p14:creationId xmlns:p14="http://schemas.microsoft.com/office/powerpoint/2010/main" val="162463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B03D2C-E0A0-40D7-BB67-8382C0B44E31}"/>
              </a:ext>
            </a:extLst>
          </p:cNvPr>
          <p:cNvSpPr>
            <a:spLocks noGrp="1"/>
          </p:cNvSpPr>
          <p:nvPr>
            <p:ph type="title"/>
          </p:nvPr>
        </p:nvSpPr>
        <p:spPr>
          <a:xfrm>
            <a:off x="539552" y="439838"/>
            <a:ext cx="6707088" cy="1404985"/>
          </a:xfrm>
        </p:spPr>
        <p:txBody>
          <a:bodyPr/>
          <a:lstStyle/>
          <a:p>
            <a:r>
              <a:rPr lang="en-GB" dirty="0">
                <a:solidFill>
                  <a:schemeClr val="tx2"/>
                </a:solidFill>
              </a:rPr>
              <a:t>Working with </a:t>
            </a:r>
            <a:r>
              <a:rPr lang="en-GB" dirty="0" err="1">
                <a:solidFill>
                  <a:schemeClr val="tx2"/>
                </a:solidFill>
              </a:rPr>
              <a:t>eng</a:t>
            </a:r>
            <a:r>
              <a:rPr lang="en-GB" dirty="0">
                <a:solidFill>
                  <a:schemeClr val="tx2"/>
                </a:solidFill>
              </a:rPr>
              <a:t> academy a partnership solution</a:t>
            </a:r>
          </a:p>
        </p:txBody>
      </p:sp>
      <p:sp>
        <p:nvSpPr>
          <p:cNvPr id="2" name="Content Placeholder 1">
            <a:extLst>
              <a:ext uri="{FF2B5EF4-FFF2-40B4-BE49-F238E27FC236}">
                <a16:creationId xmlns:a16="http://schemas.microsoft.com/office/drawing/2014/main" id="{168409F8-D538-4A8C-B0C2-E273F19CD2FB}"/>
              </a:ext>
            </a:extLst>
          </p:cNvPr>
          <p:cNvSpPr>
            <a:spLocks noGrp="1"/>
          </p:cNvSpPr>
          <p:nvPr>
            <p:ph sz="half" idx="1"/>
          </p:nvPr>
        </p:nvSpPr>
        <p:spPr>
          <a:xfrm>
            <a:off x="457200" y="1988840"/>
            <a:ext cx="4038600" cy="4137323"/>
          </a:xfrm>
        </p:spPr>
        <p:txBody>
          <a:bodyPr>
            <a:normAutofit lnSpcReduction="10000"/>
          </a:bodyPr>
          <a:lstStyle/>
          <a:p>
            <a:r>
              <a:rPr lang="en-GB" sz="2000" dirty="0"/>
              <a:t>Long standing work with engineering – challenging area</a:t>
            </a:r>
          </a:p>
          <a:p>
            <a:r>
              <a:rPr lang="en-GB" sz="2000" dirty="0"/>
              <a:t>Growth of science provision</a:t>
            </a:r>
          </a:p>
          <a:p>
            <a:r>
              <a:rPr lang="en-GB" sz="2000" dirty="0"/>
              <a:t>Opportunities for our own students</a:t>
            </a:r>
          </a:p>
          <a:p>
            <a:r>
              <a:rPr lang="en-GB" sz="2000" dirty="0"/>
              <a:t>Awareness of issues faced by our students in transition</a:t>
            </a:r>
          </a:p>
          <a:p>
            <a:r>
              <a:rPr lang="en-GB" sz="2000" dirty="0"/>
              <a:t>“Getting in and moving on”</a:t>
            </a:r>
          </a:p>
          <a:p>
            <a:r>
              <a:rPr lang="en-GB" sz="2000" dirty="0"/>
              <a:t>Grow your own – customised view of the programme. Glasgow Kelvin and City of Glasgow.</a:t>
            </a:r>
          </a:p>
          <a:p>
            <a:r>
              <a:rPr lang="en-GB" sz="2000" dirty="0"/>
              <a:t>Good student successes …</a:t>
            </a:r>
          </a:p>
        </p:txBody>
      </p:sp>
      <p:pic>
        <p:nvPicPr>
          <p:cNvPr id="7" name="Content Placeholder 6" descr="A group of people posing for a photo&#10;&#10;Description automatically generated">
            <a:extLst>
              <a:ext uri="{FF2B5EF4-FFF2-40B4-BE49-F238E27FC236}">
                <a16:creationId xmlns:a16="http://schemas.microsoft.com/office/drawing/2014/main" id="{FB65EDE8-2B20-43D7-B27F-FEA3FE080B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2" y="2564904"/>
            <a:ext cx="4038600" cy="2849880"/>
          </a:xfrm>
        </p:spPr>
      </p:pic>
    </p:spTree>
    <p:extLst>
      <p:ext uri="{BB962C8B-B14F-4D97-AF65-F5344CB8AC3E}">
        <p14:creationId xmlns:p14="http://schemas.microsoft.com/office/powerpoint/2010/main" val="209726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946-8965-4163-A3F4-594BD16CD7A3}"/>
              </a:ext>
            </a:extLst>
          </p:cNvPr>
          <p:cNvSpPr>
            <a:spLocks noGrp="1"/>
          </p:cNvSpPr>
          <p:nvPr>
            <p:ph type="title"/>
          </p:nvPr>
        </p:nvSpPr>
        <p:spPr>
          <a:xfrm>
            <a:off x="611560" y="332656"/>
            <a:ext cx="6707088" cy="2088232"/>
          </a:xfrm>
        </p:spPr>
        <p:txBody>
          <a:bodyPr/>
          <a:lstStyle/>
          <a:p>
            <a:r>
              <a:rPr lang="en-GB" sz="3600" dirty="0">
                <a:solidFill>
                  <a:schemeClr val="tx2"/>
                </a:solidFill>
              </a:rPr>
              <a:t>But are you up to the challenge of where a partnership may take you … </a:t>
            </a:r>
          </a:p>
        </p:txBody>
      </p:sp>
      <p:pic>
        <p:nvPicPr>
          <p:cNvPr id="6" name="Content Placeholder 5" descr="A car parked on the side of a road&#10;&#10;Description automatically generated">
            <a:extLst>
              <a:ext uri="{FF2B5EF4-FFF2-40B4-BE49-F238E27FC236}">
                <a16:creationId xmlns:a16="http://schemas.microsoft.com/office/drawing/2014/main" id="{F2065208-A420-4FD1-9FC4-23A8572512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9500" y="3426619"/>
            <a:ext cx="2794000" cy="2197100"/>
          </a:xfrm>
        </p:spPr>
      </p:pic>
      <p:pic>
        <p:nvPicPr>
          <p:cNvPr id="8" name="Content Placeholder 7" descr="A close up of a map&#10;&#10;Description automatically generated">
            <a:extLst>
              <a:ext uri="{FF2B5EF4-FFF2-40B4-BE49-F238E27FC236}">
                <a16:creationId xmlns:a16="http://schemas.microsoft.com/office/drawing/2014/main" id="{BF312DDC-1A9C-4876-9BDB-5187507AD3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7500" y="3363264"/>
            <a:ext cx="4000000" cy="2323809"/>
          </a:xfrm>
        </p:spPr>
      </p:pic>
    </p:spTree>
    <p:extLst>
      <p:ext uri="{BB962C8B-B14F-4D97-AF65-F5344CB8AC3E}">
        <p14:creationId xmlns:p14="http://schemas.microsoft.com/office/powerpoint/2010/main" val="112955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B8167-CCCB-4CDD-A515-B28F81C04C21}"/>
              </a:ext>
            </a:extLst>
          </p:cNvPr>
          <p:cNvSpPr>
            <a:spLocks noGrp="1"/>
          </p:cNvSpPr>
          <p:nvPr>
            <p:ph idx="1"/>
          </p:nvPr>
        </p:nvSpPr>
        <p:spPr>
          <a:xfrm>
            <a:off x="457200" y="1916832"/>
            <a:ext cx="8229600" cy="4209331"/>
          </a:xfrm>
        </p:spPr>
        <p:txBody>
          <a:bodyPr>
            <a:normAutofit/>
          </a:bodyPr>
          <a:lstStyle/>
          <a:p>
            <a:pPr marL="0" indent="0">
              <a:buNone/>
            </a:pPr>
            <a:r>
              <a:rPr lang="en-GB" sz="2400" dirty="0"/>
              <a:t>Challenges of Commission on Widening Access – step up</a:t>
            </a:r>
          </a:p>
          <a:p>
            <a:pPr marL="0" indent="0">
              <a:buNone/>
            </a:pPr>
            <a:endParaRPr lang="en-GB" sz="2400" dirty="0"/>
          </a:p>
          <a:p>
            <a:pPr marL="0" indent="0">
              <a:buNone/>
            </a:pPr>
            <a:r>
              <a:rPr lang="en-GB" sz="2400" dirty="0"/>
              <a:t>Whole Systems approach to widening access – what will that mean to the normal focus of your work?</a:t>
            </a:r>
          </a:p>
          <a:p>
            <a:pPr marL="0" indent="0">
              <a:buNone/>
            </a:pPr>
            <a:endParaRPr lang="en-GB" sz="2400" dirty="0"/>
          </a:p>
          <a:p>
            <a:pPr marL="0" indent="0">
              <a:buNone/>
            </a:pPr>
            <a:r>
              <a:rPr lang="en-GB" sz="2400" dirty="0"/>
              <a:t>How can existing partnerships meet the challenge?</a:t>
            </a:r>
          </a:p>
          <a:p>
            <a:pPr marL="400050" lvl="1" indent="0">
              <a:buNone/>
            </a:pPr>
            <a:r>
              <a:rPr lang="en-GB" sz="1600" dirty="0"/>
              <a:t>Can we as a partnership work with a local authority to develop a school college partnership to meet the challenges of the “getting in phase”.</a:t>
            </a:r>
          </a:p>
          <a:p>
            <a:pPr marL="400050" lvl="1" indent="0">
              <a:buNone/>
            </a:pPr>
            <a:endParaRPr lang="en-GB" sz="1600" dirty="0"/>
          </a:p>
          <a:p>
            <a:pPr marL="400050" lvl="1" indent="0">
              <a:buNone/>
            </a:pPr>
            <a:r>
              <a:rPr lang="en-GB" sz="1600" dirty="0"/>
              <a:t>Working with communities and families to meet our objectives.</a:t>
            </a:r>
          </a:p>
        </p:txBody>
      </p:sp>
      <p:sp>
        <p:nvSpPr>
          <p:cNvPr id="3" name="Title 2">
            <a:extLst>
              <a:ext uri="{FF2B5EF4-FFF2-40B4-BE49-F238E27FC236}">
                <a16:creationId xmlns:a16="http://schemas.microsoft.com/office/drawing/2014/main" id="{AED3E1A4-618D-4C68-B734-3B3B07F04EDC}"/>
              </a:ext>
            </a:extLst>
          </p:cNvPr>
          <p:cNvSpPr>
            <a:spLocks noGrp="1"/>
          </p:cNvSpPr>
          <p:nvPr>
            <p:ph type="ctrTitle"/>
          </p:nvPr>
        </p:nvSpPr>
        <p:spPr>
          <a:xfrm>
            <a:off x="467544" y="260649"/>
            <a:ext cx="6696744" cy="1368152"/>
          </a:xfrm>
        </p:spPr>
        <p:txBody>
          <a:bodyPr/>
          <a:lstStyle/>
          <a:p>
            <a:r>
              <a:rPr lang="en-GB" dirty="0">
                <a:solidFill>
                  <a:schemeClr val="tx2"/>
                </a:solidFill>
              </a:rPr>
              <a:t>Widening access</a:t>
            </a:r>
            <a:br>
              <a:rPr lang="en-GB" dirty="0">
                <a:solidFill>
                  <a:schemeClr val="tx2"/>
                </a:solidFill>
              </a:rPr>
            </a:br>
            <a:r>
              <a:rPr lang="en-GB" dirty="0">
                <a:solidFill>
                  <a:schemeClr val="tx2"/>
                </a:solidFill>
              </a:rPr>
              <a:t>partnership solution</a:t>
            </a:r>
          </a:p>
        </p:txBody>
      </p:sp>
    </p:spTree>
    <p:extLst>
      <p:ext uri="{BB962C8B-B14F-4D97-AF65-F5344CB8AC3E}">
        <p14:creationId xmlns:p14="http://schemas.microsoft.com/office/powerpoint/2010/main" val="2375086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151864" y="3141178"/>
            <a:ext cx="237566" cy="369332"/>
          </a:xfrm>
          <a:prstGeom prst="rect">
            <a:avLst/>
          </a:prstGeom>
        </p:spPr>
        <p:txBody>
          <a:bodyPr wrap="none">
            <a:spAutoFit/>
          </a:bodyPr>
          <a:lstStyle/>
          <a:p>
            <a:r>
              <a:rPr lang="en-GB" dirty="0">
                <a:solidFill>
                  <a:prstClr val="black"/>
                </a:solidFill>
              </a:rPr>
              <a:t> </a:t>
            </a:r>
          </a:p>
        </p:txBody>
      </p:sp>
      <p:sp>
        <p:nvSpPr>
          <p:cNvPr id="2" name="Rectangle 1"/>
          <p:cNvSpPr/>
          <p:nvPr/>
        </p:nvSpPr>
        <p:spPr>
          <a:xfrm>
            <a:off x="1736664" y="2248064"/>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1</a:t>
            </a:r>
          </a:p>
        </p:txBody>
      </p:sp>
      <p:sp>
        <p:nvSpPr>
          <p:cNvPr id="40" name="Rectangle 39"/>
          <p:cNvSpPr/>
          <p:nvPr/>
        </p:nvSpPr>
        <p:spPr>
          <a:xfrm>
            <a:off x="1736664" y="3443404"/>
            <a:ext cx="792088" cy="13836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Partner College</a:t>
            </a:r>
          </a:p>
        </p:txBody>
      </p:sp>
      <p:sp>
        <p:nvSpPr>
          <p:cNvPr id="43" name="Rectangle 42"/>
          <p:cNvSpPr/>
          <p:nvPr/>
        </p:nvSpPr>
        <p:spPr>
          <a:xfrm>
            <a:off x="3347864" y="3070480"/>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2</a:t>
            </a:r>
          </a:p>
        </p:txBody>
      </p:sp>
      <p:sp>
        <p:nvSpPr>
          <p:cNvPr id="44" name="Rectangle 43"/>
          <p:cNvSpPr/>
          <p:nvPr/>
        </p:nvSpPr>
        <p:spPr>
          <a:xfrm>
            <a:off x="5004048" y="3070480"/>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3</a:t>
            </a:r>
          </a:p>
        </p:txBody>
      </p:sp>
      <p:sp>
        <p:nvSpPr>
          <p:cNvPr id="48" name="Rectangle 47"/>
          <p:cNvSpPr/>
          <p:nvPr/>
        </p:nvSpPr>
        <p:spPr>
          <a:xfrm>
            <a:off x="6588224" y="3070480"/>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4</a:t>
            </a:r>
          </a:p>
        </p:txBody>
      </p:sp>
      <p:sp>
        <p:nvSpPr>
          <p:cNvPr id="49" name="Rectangle 48"/>
          <p:cNvSpPr/>
          <p:nvPr/>
        </p:nvSpPr>
        <p:spPr>
          <a:xfrm>
            <a:off x="8208404" y="3070562"/>
            <a:ext cx="792088" cy="64807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MEng</a:t>
            </a:r>
          </a:p>
        </p:txBody>
      </p:sp>
      <p:cxnSp>
        <p:nvCxnSpPr>
          <p:cNvPr id="5" name="Straight Arrow Connector 4"/>
          <p:cNvCxnSpPr>
            <a:stCxn id="43" idx="3"/>
            <a:endCxn id="44" idx="1"/>
          </p:cNvCxnSpPr>
          <p:nvPr/>
        </p:nvCxnSpPr>
        <p:spPr>
          <a:xfrm>
            <a:off x="4139952" y="3394516"/>
            <a:ext cx="8640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4" idx="3"/>
            <a:endCxn id="48" idx="1"/>
          </p:cNvCxnSpPr>
          <p:nvPr/>
        </p:nvCxnSpPr>
        <p:spPr>
          <a:xfrm>
            <a:off x="5796136" y="3394516"/>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8" idx="3"/>
            <a:endCxn id="49" idx="1"/>
          </p:cNvCxnSpPr>
          <p:nvPr/>
        </p:nvCxnSpPr>
        <p:spPr>
          <a:xfrm>
            <a:off x="7380312" y="3394516"/>
            <a:ext cx="828092" cy="82"/>
          </a:xfrm>
          <a:prstGeom prst="straightConnector1">
            <a:avLst/>
          </a:prstGeom>
          <a:ln w="25400">
            <a:solidFill>
              <a:schemeClr val="accent2">
                <a:alpha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3" idx="1"/>
          </p:cNvCxnSpPr>
          <p:nvPr/>
        </p:nvCxnSpPr>
        <p:spPr>
          <a:xfrm>
            <a:off x="2528752" y="2780754"/>
            <a:ext cx="819112" cy="6137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Right Arrow Callout 26"/>
          <p:cNvSpPr/>
          <p:nvPr/>
        </p:nvSpPr>
        <p:spPr>
          <a:xfrm>
            <a:off x="251520" y="2005101"/>
            <a:ext cx="1485144" cy="1065379"/>
          </a:xfrm>
          <a:prstGeom prst="rightArrowCallout">
            <a:avLst>
              <a:gd name="adj1" fmla="val 25000"/>
              <a:gd name="adj2" fmla="val 25000"/>
              <a:gd name="adj3" fmla="val 13409"/>
              <a:gd name="adj4" fmla="val 76568"/>
            </a:avLst>
          </a:prstGeom>
          <a:solidFill>
            <a:srgbClr val="0077A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Traditional Route</a:t>
            </a:r>
          </a:p>
          <a:p>
            <a:pPr algn="ctr"/>
            <a:r>
              <a:rPr lang="en-GB" sz="1500" dirty="0">
                <a:solidFill>
                  <a:prstClr val="black"/>
                </a:solidFill>
              </a:rPr>
              <a:t> 4/5 As</a:t>
            </a:r>
          </a:p>
          <a:p>
            <a:pPr algn="ctr"/>
            <a:r>
              <a:rPr lang="en-GB" sz="1500" dirty="0">
                <a:solidFill>
                  <a:prstClr val="black"/>
                </a:solidFill>
              </a:rPr>
              <a:t>Higher</a:t>
            </a:r>
          </a:p>
        </p:txBody>
      </p:sp>
      <p:sp>
        <p:nvSpPr>
          <p:cNvPr id="57" name="Right Arrow Callout 56"/>
          <p:cNvSpPr/>
          <p:nvPr/>
        </p:nvSpPr>
        <p:spPr>
          <a:xfrm>
            <a:off x="225787" y="3191586"/>
            <a:ext cx="1510877" cy="759172"/>
          </a:xfrm>
          <a:prstGeom prst="rightArrowCallout">
            <a:avLst>
              <a:gd name="adj1" fmla="val 25000"/>
              <a:gd name="adj2" fmla="val 25000"/>
              <a:gd name="adj3" fmla="val 13409"/>
              <a:gd name="adj4" fmla="val 76568"/>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Engineering Academy</a:t>
            </a:r>
          </a:p>
          <a:p>
            <a:pPr algn="ctr"/>
            <a:r>
              <a:rPr lang="en-GB" sz="1500" dirty="0">
                <a:solidFill>
                  <a:prstClr val="black"/>
                </a:solidFill>
              </a:rPr>
              <a:t> 4 Bs*</a:t>
            </a:r>
          </a:p>
        </p:txBody>
      </p:sp>
      <p:cxnSp>
        <p:nvCxnSpPr>
          <p:cNvPr id="58" name="Straight Arrow Connector 57"/>
          <p:cNvCxnSpPr>
            <a:stCxn id="40" idx="3"/>
            <a:endCxn id="43" idx="1"/>
          </p:cNvCxnSpPr>
          <p:nvPr/>
        </p:nvCxnSpPr>
        <p:spPr>
          <a:xfrm flipV="1">
            <a:off x="2528752" y="3394516"/>
            <a:ext cx="819112" cy="74073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70443" y="5643015"/>
            <a:ext cx="5522037" cy="600164"/>
          </a:xfrm>
          <a:prstGeom prst="rect">
            <a:avLst/>
          </a:prstGeom>
          <a:noFill/>
        </p:spPr>
        <p:txBody>
          <a:bodyPr wrap="square" rtlCol="0">
            <a:spAutoFit/>
          </a:bodyPr>
          <a:lstStyle/>
          <a:p>
            <a:pPr algn="ctr"/>
            <a:r>
              <a:rPr lang="en-GB" sz="1100" b="1" dirty="0">
                <a:solidFill>
                  <a:prstClr val="black"/>
                </a:solidFill>
              </a:rPr>
              <a:t>* Students from SIMD 20/40 can access with BBBC (Maths/Physics must be at B and Chemistry at B for Chemical Engineering or Biology/Human Biology at B for Biomedical Engineering).  Engineering Foundation Apprenticeship can count as one of other Highers</a:t>
            </a:r>
            <a:r>
              <a:rPr lang="en-GB" sz="1100" dirty="0">
                <a:solidFill>
                  <a:prstClr val="black"/>
                </a:solidFill>
              </a:rPr>
              <a:t>.</a:t>
            </a:r>
          </a:p>
        </p:txBody>
      </p:sp>
      <p:cxnSp>
        <p:nvCxnSpPr>
          <p:cNvPr id="62" name="Straight Arrow Connector 61"/>
          <p:cNvCxnSpPr>
            <a:stCxn id="40" idx="2"/>
            <a:endCxn id="76" idx="0"/>
          </p:cNvCxnSpPr>
          <p:nvPr/>
        </p:nvCxnSpPr>
        <p:spPr>
          <a:xfrm>
            <a:off x="2132708" y="4827095"/>
            <a:ext cx="0" cy="339217"/>
          </a:xfrm>
          <a:prstGeom prst="straightConnector1">
            <a:avLst/>
          </a:prstGeom>
          <a:ln w="19050">
            <a:solidFill>
              <a:schemeClr val="accent3"/>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721044" y="4014152"/>
            <a:ext cx="1620420" cy="1359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10-12 weeks work placement with option to sponsor</a:t>
            </a:r>
          </a:p>
        </p:txBody>
      </p:sp>
      <p:sp>
        <p:nvSpPr>
          <p:cNvPr id="75" name="Oval 74"/>
          <p:cNvSpPr/>
          <p:nvPr/>
        </p:nvSpPr>
        <p:spPr>
          <a:xfrm>
            <a:off x="5493864" y="4014152"/>
            <a:ext cx="1620420" cy="1359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10-12 weeks work placement with option to sponsor</a:t>
            </a:r>
          </a:p>
        </p:txBody>
      </p:sp>
      <p:sp>
        <p:nvSpPr>
          <p:cNvPr id="76" name="Oval 75"/>
          <p:cNvSpPr/>
          <p:nvPr/>
        </p:nvSpPr>
        <p:spPr>
          <a:xfrm>
            <a:off x="1408057" y="5166312"/>
            <a:ext cx="1449302" cy="1215016"/>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Enhanced HNC + practical </a:t>
            </a:r>
          </a:p>
          <a:p>
            <a:pPr algn="ctr"/>
            <a:r>
              <a:rPr lang="en-GB" sz="1500" dirty="0">
                <a:solidFill>
                  <a:prstClr val="black"/>
                </a:solidFill>
              </a:rPr>
              <a:t>skills units</a:t>
            </a:r>
          </a:p>
        </p:txBody>
      </p:sp>
      <p:cxnSp>
        <p:nvCxnSpPr>
          <p:cNvPr id="77" name="Straight Arrow Connector 76"/>
          <p:cNvCxnSpPr>
            <a:endCxn id="72" idx="0"/>
          </p:cNvCxnSpPr>
          <p:nvPr/>
        </p:nvCxnSpPr>
        <p:spPr>
          <a:xfrm>
            <a:off x="4139952" y="3718552"/>
            <a:ext cx="391302" cy="2956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716016" y="3699252"/>
            <a:ext cx="288032" cy="3149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796136" y="3718552"/>
            <a:ext cx="396044" cy="2956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5" idx="0"/>
          </p:cNvCxnSpPr>
          <p:nvPr/>
        </p:nvCxnSpPr>
        <p:spPr>
          <a:xfrm flipV="1">
            <a:off x="6304074" y="3699316"/>
            <a:ext cx="284150" cy="314836"/>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266684" y="3950758"/>
            <a:ext cx="1481780" cy="127844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Academic project with option to sponsor</a:t>
            </a:r>
          </a:p>
        </p:txBody>
      </p:sp>
      <p:cxnSp>
        <p:nvCxnSpPr>
          <p:cNvPr id="91" name="Straight Arrow Connector 90"/>
          <p:cNvCxnSpPr>
            <a:endCxn id="90" idx="1"/>
          </p:cNvCxnSpPr>
          <p:nvPr/>
        </p:nvCxnSpPr>
        <p:spPr>
          <a:xfrm>
            <a:off x="7010808" y="3718634"/>
            <a:ext cx="472878" cy="419347"/>
          </a:xfrm>
          <a:prstGeom prst="straightConnector1">
            <a:avLst/>
          </a:prstGeom>
          <a:ln w="19050">
            <a:solidFill>
              <a:schemeClr val="accent3"/>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059832" y="1556792"/>
            <a:ext cx="5832648" cy="553998"/>
          </a:xfrm>
          <a:prstGeom prst="rect">
            <a:avLst/>
          </a:prstGeom>
          <a:solidFill>
            <a:schemeClr val="accent3">
              <a:alpha val="50000"/>
            </a:schemeClr>
          </a:solidFill>
        </p:spPr>
        <p:txBody>
          <a:bodyPr wrap="square" rtlCol="0">
            <a:spAutoFit/>
          </a:bodyPr>
          <a:lstStyle/>
          <a:p>
            <a:pPr algn="ctr"/>
            <a:r>
              <a:rPr lang="en-GB" sz="1500" dirty="0">
                <a:solidFill>
                  <a:prstClr val="black"/>
                </a:solidFill>
              </a:rPr>
              <a:t>NB Engineering Academy students are University of Strathclyde students from day 1 guaranteed direct entry to Year 2 upon meeting requirements</a:t>
            </a:r>
          </a:p>
        </p:txBody>
      </p:sp>
      <p:sp>
        <p:nvSpPr>
          <p:cNvPr id="31" name="Right Arrow Callout 30"/>
          <p:cNvSpPr/>
          <p:nvPr/>
        </p:nvSpPr>
        <p:spPr>
          <a:xfrm>
            <a:off x="251519" y="4171471"/>
            <a:ext cx="1464843" cy="769697"/>
          </a:xfrm>
          <a:prstGeom prst="rightArrowCallout">
            <a:avLst>
              <a:gd name="adj1" fmla="val 25000"/>
              <a:gd name="adj2" fmla="val 25000"/>
              <a:gd name="adj3" fmla="val 13409"/>
              <a:gd name="adj4" fmla="val 76568"/>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Access to Engineering </a:t>
            </a:r>
            <a:r>
              <a:rPr lang="en-GB" sz="1500" dirty="0">
                <a:solidFill>
                  <a:prstClr val="black"/>
                </a:solidFill>
              </a:rPr>
              <a:t>(SWAP)</a:t>
            </a:r>
          </a:p>
        </p:txBody>
      </p:sp>
      <p:sp>
        <p:nvSpPr>
          <p:cNvPr id="34" name="Rectangle 33"/>
          <p:cNvSpPr/>
          <p:nvPr/>
        </p:nvSpPr>
        <p:spPr>
          <a:xfrm>
            <a:off x="7416316" y="2276872"/>
            <a:ext cx="973114"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BEng (Hons)</a:t>
            </a:r>
          </a:p>
        </p:txBody>
      </p:sp>
      <p:cxnSp>
        <p:nvCxnSpPr>
          <p:cNvPr id="36" name="Straight Arrow Connector 35"/>
          <p:cNvCxnSpPr/>
          <p:nvPr/>
        </p:nvCxnSpPr>
        <p:spPr>
          <a:xfrm flipV="1">
            <a:off x="7359776" y="2924944"/>
            <a:ext cx="575790" cy="3886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760" y="388504"/>
            <a:ext cx="2571360" cy="952263"/>
          </a:xfrm>
          <a:prstGeom prst="rect">
            <a:avLst/>
          </a:prstGeom>
        </p:spPr>
      </p:pic>
      <p:sp>
        <p:nvSpPr>
          <p:cNvPr id="4" name="TextBox 3"/>
          <p:cNvSpPr txBox="1"/>
          <p:nvPr/>
        </p:nvSpPr>
        <p:spPr>
          <a:xfrm>
            <a:off x="323528" y="1234234"/>
            <a:ext cx="1944216" cy="369332"/>
          </a:xfrm>
          <a:prstGeom prst="rect">
            <a:avLst/>
          </a:prstGeom>
          <a:noFill/>
        </p:spPr>
        <p:txBody>
          <a:bodyPr wrap="square" rtlCol="0">
            <a:spAutoFit/>
          </a:bodyPr>
          <a:lstStyle/>
          <a:p>
            <a:r>
              <a:rPr lang="en-GB" b="1" dirty="0"/>
              <a:t>Delivery Model</a:t>
            </a:r>
          </a:p>
        </p:txBody>
      </p:sp>
    </p:spTree>
    <p:extLst>
      <p:ext uri="{BB962C8B-B14F-4D97-AF65-F5344CB8AC3E}">
        <p14:creationId xmlns:p14="http://schemas.microsoft.com/office/powerpoint/2010/main" val="1638576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151864" y="3141178"/>
            <a:ext cx="237566" cy="369332"/>
          </a:xfrm>
          <a:prstGeom prst="rect">
            <a:avLst/>
          </a:prstGeom>
        </p:spPr>
        <p:txBody>
          <a:bodyPr wrap="none">
            <a:spAutoFit/>
          </a:bodyPr>
          <a:lstStyle/>
          <a:p>
            <a:r>
              <a:rPr lang="en-GB" dirty="0">
                <a:solidFill>
                  <a:prstClr val="black"/>
                </a:solidFill>
              </a:rPr>
              <a:t> </a:t>
            </a:r>
          </a:p>
        </p:txBody>
      </p:sp>
      <p:sp>
        <p:nvSpPr>
          <p:cNvPr id="40" name="Rectangle 39"/>
          <p:cNvSpPr/>
          <p:nvPr/>
        </p:nvSpPr>
        <p:spPr>
          <a:xfrm>
            <a:off x="6717383" y="2888935"/>
            <a:ext cx="1872208" cy="1383691"/>
          </a:xfrm>
          <a:prstGeom prst="rect">
            <a:avLst/>
          </a:prstGeom>
          <a:solidFill>
            <a:srgbClr val="FFFF0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solidFill>
                <a:prstClr val="black"/>
              </a:solidFill>
            </a:endParaRPr>
          </a:p>
          <a:p>
            <a:pPr algn="ctr"/>
            <a:endParaRPr lang="en-GB" sz="1500" dirty="0">
              <a:solidFill>
                <a:prstClr val="black"/>
              </a:solidFill>
            </a:endParaRPr>
          </a:p>
          <a:p>
            <a:pPr algn="ctr"/>
            <a:endParaRPr lang="en-GB" sz="1500" dirty="0">
              <a:solidFill>
                <a:prstClr val="black"/>
              </a:solidFill>
            </a:endParaRPr>
          </a:p>
          <a:p>
            <a:pPr algn="ctr"/>
            <a:endParaRPr lang="en-GB" sz="1500" dirty="0">
              <a:solidFill>
                <a:prstClr val="black"/>
              </a:solidFill>
            </a:endParaRPr>
          </a:p>
          <a:p>
            <a:pPr algn="ctr"/>
            <a:r>
              <a:rPr lang="en-GB" sz="1500" dirty="0">
                <a:solidFill>
                  <a:prstClr val="black"/>
                </a:solidFill>
              </a:rPr>
              <a:t>University of Strathclyde</a:t>
            </a:r>
          </a:p>
          <a:p>
            <a:pPr algn="ctr"/>
            <a:endParaRPr lang="en-GB" sz="1500" dirty="0">
              <a:solidFill>
                <a:prstClr val="black"/>
              </a:solidFill>
            </a:endParaRPr>
          </a:p>
        </p:txBody>
      </p:sp>
      <p:sp>
        <p:nvSpPr>
          <p:cNvPr id="57" name="Right Arrow Callout 56"/>
          <p:cNvSpPr/>
          <p:nvPr/>
        </p:nvSpPr>
        <p:spPr>
          <a:xfrm>
            <a:off x="161751" y="3037657"/>
            <a:ext cx="1529929" cy="1122498"/>
          </a:xfrm>
          <a:prstGeom prst="rightArrowCallout">
            <a:avLst>
              <a:gd name="adj1" fmla="val 25000"/>
              <a:gd name="adj2" fmla="val 25000"/>
              <a:gd name="adj3" fmla="val 13409"/>
              <a:gd name="adj4" fmla="val 86443"/>
            </a:avLst>
          </a:prstGeom>
          <a:solidFill>
            <a:srgbClr val="FFFF00">
              <a:alpha val="50000"/>
            </a:srgbClr>
          </a:solidFill>
        </p:spPr>
        <p:style>
          <a:lnRef idx="1">
            <a:schemeClr val="accent3"/>
          </a:lnRef>
          <a:fillRef idx="3">
            <a:schemeClr val="accent3"/>
          </a:fillRef>
          <a:effectRef idx="2">
            <a:schemeClr val="accent3"/>
          </a:effectRef>
          <a:fontRef idx="minor">
            <a:schemeClr val="lt1"/>
          </a:fontRef>
        </p:style>
        <p:txBody>
          <a:bodyPr rtlCol="0" anchor="t"/>
          <a:lstStyle/>
          <a:p>
            <a:pPr algn="ctr"/>
            <a:r>
              <a:rPr lang="en-GB" sz="1500" b="1" dirty="0">
                <a:solidFill>
                  <a:srgbClr val="FF0000"/>
                </a:solidFill>
              </a:rPr>
              <a:t>S4</a:t>
            </a:r>
          </a:p>
          <a:p>
            <a:pPr marL="285750" indent="-285750">
              <a:buFont typeface="Arial" panose="020B0604020202020204" pitchFamily="34" charset="0"/>
              <a:buChar char="•"/>
            </a:pPr>
            <a:r>
              <a:rPr lang="en-GB" sz="1200" b="1" dirty="0">
                <a:solidFill>
                  <a:schemeClr val="tx1"/>
                </a:solidFill>
              </a:rPr>
              <a:t>Pupil/parent awareness</a:t>
            </a:r>
          </a:p>
          <a:p>
            <a:pPr marL="285750" indent="-285750">
              <a:buFont typeface="Arial" panose="020B0604020202020204" pitchFamily="34" charset="0"/>
              <a:buChar char="•"/>
            </a:pPr>
            <a:r>
              <a:rPr lang="en-GB" sz="1200" b="1" dirty="0">
                <a:solidFill>
                  <a:schemeClr val="tx1"/>
                </a:solidFill>
              </a:rPr>
              <a:t>Pupil selection</a:t>
            </a:r>
          </a:p>
        </p:txBody>
      </p:sp>
      <p:cxnSp>
        <p:nvCxnSpPr>
          <p:cNvPr id="62" name="Straight Arrow Connector 61"/>
          <p:cNvCxnSpPr>
            <a:endCxn id="76" idx="0"/>
          </p:cNvCxnSpPr>
          <p:nvPr/>
        </p:nvCxnSpPr>
        <p:spPr>
          <a:xfrm>
            <a:off x="8151864" y="4272626"/>
            <a:ext cx="0" cy="380510"/>
          </a:xfrm>
          <a:prstGeom prst="straightConnector1">
            <a:avLst/>
          </a:prstGeom>
          <a:ln w="19050">
            <a:solidFill>
              <a:schemeClr val="accent3"/>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427213" y="4653136"/>
            <a:ext cx="1449302" cy="1215016"/>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Enhanced HNC + practical </a:t>
            </a:r>
          </a:p>
          <a:p>
            <a:pPr algn="ctr"/>
            <a:r>
              <a:rPr lang="en-GB" sz="1500" dirty="0">
                <a:solidFill>
                  <a:prstClr val="black"/>
                </a:solidFill>
              </a:rPr>
              <a:t>skills units</a:t>
            </a: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06" y="480575"/>
            <a:ext cx="1221753" cy="8726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mage result for south lanarkshire counci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1909" y="664459"/>
            <a:ext cx="1310580" cy="682526"/>
          </a:xfrm>
          <a:prstGeom prst="rect">
            <a:avLst/>
          </a:prstGeom>
          <a:noFill/>
          <a:ln>
            <a:noFill/>
          </a:ln>
        </p:spPr>
      </p:pic>
      <p:sp>
        <p:nvSpPr>
          <p:cNvPr id="10" name="TextBox 9"/>
          <p:cNvSpPr txBox="1"/>
          <p:nvPr/>
        </p:nvSpPr>
        <p:spPr>
          <a:xfrm>
            <a:off x="2627784" y="1929025"/>
            <a:ext cx="2931639" cy="830997"/>
          </a:xfrm>
          <a:prstGeom prst="rect">
            <a:avLst/>
          </a:prstGeom>
          <a:noFill/>
        </p:spPr>
        <p:txBody>
          <a:bodyPr wrap="square" rtlCol="0">
            <a:spAutoFit/>
          </a:bodyPr>
          <a:lstStyle/>
          <a:p>
            <a:pPr algn="ctr"/>
            <a:r>
              <a:rPr lang="en-GB" sz="2400" b="1" dirty="0">
                <a:solidFill>
                  <a:prstClr val="black"/>
                </a:solidFill>
              </a:rPr>
              <a:t>Access to Engineering Programme </a:t>
            </a:r>
            <a:endParaRPr lang="en-GB" sz="2400" dirty="0">
              <a:solidFill>
                <a:prstClr val="black"/>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374" y="2937967"/>
            <a:ext cx="1129956" cy="679289"/>
          </a:xfrm>
          <a:prstGeom prst="rect">
            <a:avLst/>
          </a:prstGeom>
        </p:spPr>
      </p:pic>
      <p:sp>
        <p:nvSpPr>
          <p:cNvPr id="13" name="TextBox 12"/>
          <p:cNvSpPr txBox="1"/>
          <p:nvPr/>
        </p:nvSpPr>
        <p:spPr>
          <a:xfrm>
            <a:off x="6630519" y="2175247"/>
            <a:ext cx="2045937" cy="584775"/>
          </a:xfrm>
          <a:prstGeom prst="rect">
            <a:avLst/>
          </a:prstGeom>
          <a:noFill/>
        </p:spPr>
        <p:txBody>
          <a:bodyPr wrap="square" rtlCol="0">
            <a:spAutoFit/>
          </a:bodyPr>
          <a:lstStyle/>
          <a:p>
            <a:pPr algn="ctr"/>
            <a:r>
              <a:rPr lang="en-GB" sz="1600" dirty="0"/>
              <a:t>Engineering Academy Year 1</a:t>
            </a:r>
          </a:p>
        </p:txBody>
      </p:sp>
      <p:sp>
        <p:nvSpPr>
          <p:cNvPr id="4" name="Rectangle 3"/>
          <p:cNvSpPr/>
          <p:nvPr/>
        </p:nvSpPr>
        <p:spPr>
          <a:xfrm>
            <a:off x="2627784" y="4740076"/>
            <a:ext cx="1825117" cy="1340659"/>
          </a:xfrm>
          <a:prstGeom prst="rect">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sz="1500" b="1" dirty="0">
                <a:solidFill>
                  <a:srgbClr val="FF0000"/>
                </a:solidFill>
              </a:rPr>
              <a:t>Safety Net Options</a:t>
            </a:r>
          </a:p>
          <a:p>
            <a:pPr marL="171450" indent="-171450">
              <a:buFont typeface="Arial" panose="020B0604020202020204" pitchFamily="34" charset="0"/>
              <a:buChar char="•"/>
            </a:pPr>
            <a:r>
              <a:rPr lang="en-GB" sz="1200" b="1" dirty="0">
                <a:solidFill>
                  <a:schemeClr val="tx1"/>
                </a:solidFill>
              </a:rPr>
              <a:t>Full time access (1year) Also gives route to EA</a:t>
            </a:r>
          </a:p>
          <a:p>
            <a:pPr marL="171450" indent="-171450">
              <a:buFont typeface="Arial" panose="020B0604020202020204" pitchFamily="34" charset="0"/>
              <a:buChar char="•"/>
            </a:pPr>
            <a:r>
              <a:rPr lang="en-GB" sz="1200" b="1" dirty="0">
                <a:solidFill>
                  <a:schemeClr val="tx1"/>
                </a:solidFill>
              </a:rPr>
              <a:t>Others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8037" y="553031"/>
            <a:ext cx="1311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1999" y="630804"/>
            <a:ext cx="1685104" cy="67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Callout 21"/>
          <p:cNvSpPr/>
          <p:nvPr/>
        </p:nvSpPr>
        <p:spPr>
          <a:xfrm>
            <a:off x="1907703" y="3037657"/>
            <a:ext cx="2185899" cy="1122498"/>
          </a:xfrm>
          <a:prstGeom prst="rightArrowCallout">
            <a:avLst>
              <a:gd name="adj1" fmla="val 25000"/>
              <a:gd name="adj2" fmla="val 25000"/>
              <a:gd name="adj3" fmla="val 13409"/>
              <a:gd name="adj4" fmla="val 76568"/>
            </a:avLst>
          </a:prstGeom>
          <a:gradFill>
            <a:gsLst>
              <a:gs pos="0">
                <a:srgbClr val="5E9EFF"/>
              </a:gs>
              <a:gs pos="39999">
                <a:srgbClr val="85C2FF"/>
              </a:gs>
              <a:gs pos="70000">
                <a:srgbClr val="C4D6EB"/>
              </a:gs>
              <a:gs pos="100000">
                <a:srgbClr val="FFEBFA"/>
              </a:gs>
            </a:gsLst>
            <a:lin ang="16200000" scaled="0"/>
          </a:gradFill>
        </p:spPr>
        <p:style>
          <a:lnRef idx="1">
            <a:schemeClr val="accent3"/>
          </a:lnRef>
          <a:fillRef idx="3">
            <a:schemeClr val="accent3"/>
          </a:fillRef>
          <a:effectRef idx="2">
            <a:schemeClr val="accent3"/>
          </a:effectRef>
          <a:fontRef idx="minor">
            <a:schemeClr val="lt1"/>
          </a:fontRef>
        </p:style>
        <p:txBody>
          <a:bodyPr rtlCol="0" anchor="t"/>
          <a:lstStyle/>
          <a:p>
            <a:pPr lvl="0" algn="ctr"/>
            <a:r>
              <a:rPr lang="en-GB" sz="1500" b="1" dirty="0">
                <a:solidFill>
                  <a:srgbClr val="FF0000"/>
                </a:solidFill>
              </a:rPr>
              <a:t>S5</a:t>
            </a:r>
          </a:p>
          <a:p>
            <a:pPr marL="285750" lvl="0" indent="-285750">
              <a:buFont typeface="Arial" panose="020B0604020202020204" pitchFamily="34" charset="0"/>
              <a:buChar char="•"/>
            </a:pPr>
            <a:endParaRPr lang="en-GB" sz="1200" b="1" dirty="0">
              <a:solidFill>
                <a:prstClr val="black"/>
              </a:solidFill>
            </a:endParaRPr>
          </a:p>
        </p:txBody>
      </p:sp>
      <p:sp>
        <p:nvSpPr>
          <p:cNvPr id="29" name="Right Arrow Callout 28"/>
          <p:cNvSpPr/>
          <p:nvPr/>
        </p:nvSpPr>
        <p:spPr>
          <a:xfrm>
            <a:off x="4148693" y="3056007"/>
            <a:ext cx="2329916" cy="1122498"/>
          </a:xfrm>
          <a:prstGeom prst="rightArrowCallout">
            <a:avLst>
              <a:gd name="adj1" fmla="val 25000"/>
              <a:gd name="adj2" fmla="val 25000"/>
              <a:gd name="adj3" fmla="val 13409"/>
              <a:gd name="adj4" fmla="val 76568"/>
            </a:avLst>
          </a:prstGeom>
          <a:gradFill>
            <a:gsLst>
              <a:gs pos="0">
                <a:srgbClr val="5E9EFF"/>
              </a:gs>
              <a:gs pos="39999">
                <a:srgbClr val="85C2FF"/>
              </a:gs>
              <a:gs pos="70000">
                <a:srgbClr val="C4D6EB"/>
              </a:gs>
              <a:gs pos="100000">
                <a:srgbClr val="FFEBFA"/>
              </a:gs>
            </a:gsLst>
            <a:lin ang="16200000" scaled="0"/>
          </a:gradFill>
        </p:spPr>
        <p:style>
          <a:lnRef idx="1">
            <a:schemeClr val="accent3"/>
          </a:lnRef>
          <a:fillRef idx="3">
            <a:schemeClr val="accent3"/>
          </a:fillRef>
          <a:effectRef idx="2">
            <a:schemeClr val="accent3"/>
          </a:effectRef>
          <a:fontRef idx="minor">
            <a:schemeClr val="lt1"/>
          </a:fontRef>
        </p:style>
        <p:txBody>
          <a:bodyPr rtlCol="0" anchor="t"/>
          <a:lstStyle/>
          <a:p>
            <a:pPr lvl="0" algn="ctr"/>
            <a:r>
              <a:rPr lang="en-GB" sz="1500" b="1" dirty="0">
                <a:solidFill>
                  <a:srgbClr val="FF0000"/>
                </a:solidFill>
              </a:rPr>
              <a:t>S6</a:t>
            </a:r>
          </a:p>
          <a:p>
            <a:pPr marL="285750" lvl="0" indent="-285750">
              <a:buFont typeface="Arial" panose="020B0604020202020204" pitchFamily="34" charset="0"/>
              <a:buChar char="•"/>
            </a:pPr>
            <a:endParaRPr lang="en-GB" sz="1200" b="1" dirty="0">
              <a:solidFill>
                <a:prstClr val="black"/>
              </a:solidFill>
            </a:endParaRPr>
          </a:p>
        </p:txBody>
      </p:sp>
      <p:sp>
        <p:nvSpPr>
          <p:cNvPr id="30" name="Rectangle 29"/>
          <p:cNvSpPr/>
          <p:nvPr/>
        </p:nvSpPr>
        <p:spPr>
          <a:xfrm>
            <a:off x="5067941" y="4725271"/>
            <a:ext cx="1825117" cy="1340659"/>
          </a:xfrm>
          <a:prstGeom prst="rect">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sz="1500" b="1" dirty="0">
                <a:solidFill>
                  <a:srgbClr val="FF0000"/>
                </a:solidFill>
              </a:rPr>
              <a:t>Alternatives</a:t>
            </a:r>
          </a:p>
          <a:p>
            <a:pPr marL="171450" indent="-171450">
              <a:buFont typeface="Arial" panose="020B0604020202020204" pitchFamily="34" charset="0"/>
              <a:buChar char="•"/>
            </a:pPr>
            <a:r>
              <a:rPr lang="en-GB" sz="1200" b="1" dirty="0">
                <a:solidFill>
                  <a:schemeClr val="tx1"/>
                </a:solidFill>
              </a:rPr>
              <a:t>College</a:t>
            </a:r>
          </a:p>
          <a:p>
            <a:pPr marL="171450" indent="-171450">
              <a:buFont typeface="Arial" panose="020B0604020202020204" pitchFamily="34" charset="0"/>
              <a:buChar char="•"/>
            </a:pPr>
            <a:r>
              <a:rPr lang="en-GB" sz="1200" b="1" dirty="0">
                <a:solidFill>
                  <a:schemeClr val="tx1"/>
                </a:solidFill>
              </a:rPr>
              <a:t>MA</a:t>
            </a:r>
          </a:p>
          <a:p>
            <a:pPr marL="171450" indent="-171450">
              <a:buFont typeface="Arial" panose="020B0604020202020204" pitchFamily="34" charset="0"/>
              <a:buChar char="•"/>
            </a:pPr>
            <a:r>
              <a:rPr lang="en-GB" sz="1200" b="1" dirty="0">
                <a:solidFill>
                  <a:schemeClr val="tx1"/>
                </a:solidFill>
              </a:rPr>
              <a:t>Job</a:t>
            </a:r>
          </a:p>
          <a:p>
            <a:pPr marL="171450" indent="-171450">
              <a:buFont typeface="Arial" panose="020B0604020202020204" pitchFamily="34" charset="0"/>
              <a:buChar char="•"/>
            </a:pPr>
            <a:r>
              <a:rPr lang="en-GB" sz="1200" b="1" dirty="0">
                <a:solidFill>
                  <a:schemeClr val="tx1"/>
                </a:solidFill>
              </a:rPr>
              <a:t>University</a:t>
            </a:r>
          </a:p>
          <a:p>
            <a:pPr marL="171450" indent="-171450">
              <a:buFont typeface="Arial" panose="020B0604020202020204" pitchFamily="34" charset="0"/>
              <a:buChar char="•"/>
            </a:pPr>
            <a:r>
              <a:rPr lang="en-GB" sz="1200" b="1" dirty="0">
                <a:solidFill>
                  <a:schemeClr val="tx1"/>
                </a:solidFill>
              </a:rPr>
              <a:t>Other</a:t>
            </a:r>
          </a:p>
        </p:txBody>
      </p:sp>
      <p:cxnSp>
        <p:nvCxnSpPr>
          <p:cNvPr id="15" name="Straight Arrow Connector 14"/>
          <p:cNvCxnSpPr/>
          <p:nvPr/>
        </p:nvCxnSpPr>
        <p:spPr>
          <a:xfrm>
            <a:off x="2757266" y="4144307"/>
            <a:ext cx="0" cy="5957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329312" y="4178506"/>
            <a:ext cx="1" cy="5615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5629148" y="4178506"/>
            <a:ext cx="351352" cy="56157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Down Arrow 55"/>
          <p:cNvSpPr/>
          <p:nvPr/>
        </p:nvSpPr>
        <p:spPr>
          <a:xfrm rot="16200000">
            <a:off x="4571999" y="5114815"/>
            <a:ext cx="351352" cy="56157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229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068960"/>
            <a:ext cx="7772400" cy="3240360"/>
          </a:xfrm>
        </p:spPr>
        <p:txBody>
          <a:bodyPr>
            <a:normAutofit/>
          </a:bodyPr>
          <a:lstStyle/>
          <a:p>
            <a:pPr algn="ctr"/>
            <a:br>
              <a:rPr lang="en-GB" sz="3200" dirty="0"/>
            </a:br>
            <a:r>
              <a:rPr lang="en-GB" sz="3600" dirty="0"/>
              <a:t> Questions?</a:t>
            </a:r>
            <a:br>
              <a:rPr lang="en-GB" sz="3600" dirty="0"/>
            </a:br>
            <a:br>
              <a:rPr lang="en-GB" sz="3200" dirty="0"/>
            </a:br>
            <a:br>
              <a:rPr lang="en-GB" sz="3200"/>
            </a:b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35837"/>
            <a:ext cx="3672408" cy="16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67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35280" cy="4853136"/>
          </a:xfrm>
        </p:spPr>
        <p:txBody>
          <a:bodyPr>
            <a:normAutofit fontScale="92500" lnSpcReduction="10000"/>
          </a:bodyPr>
          <a:lstStyle/>
          <a:p>
            <a:pPr marL="0" indent="0">
              <a:buNone/>
            </a:pPr>
            <a:r>
              <a:rPr lang="en-GB" sz="2000" dirty="0"/>
              <a:t>In the context of Strathclyde being a socially progressive University with core values of being bold, ambitious and a place of useful learning the university embarked on the creation of  the Engineering Academy. The Engineering Academy model  would allow us the opportunity to widen access to additional students wishing to undertake a degree in engineering at Strathclyde.</a:t>
            </a:r>
          </a:p>
          <a:p>
            <a:pPr marL="0" indent="0">
              <a:buNone/>
            </a:pPr>
            <a:endParaRPr lang="en-GB" sz="2000" dirty="0"/>
          </a:p>
          <a:p>
            <a:pPr marL="0" indent="0">
              <a:buNone/>
            </a:pPr>
            <a:endParaRPr lang="en-GB" sz="2000" dirty="0"/>
          </a:p>
          <a:p>
            <a:pPr marL="0" indent="0">
              <a:buNone/>
            </a:pPr>
            <a:r>
              <a:rPr lang="en-GB" sz="2000" b="1" dirty="0">
                <a:solidFill>
                  <a:srgbClr val="0077AE"/>
                </a:solidFill>
              </a:rPr>
              <a:t>Aims</a:t>
            </a:r>
          </a:p>
          <a:p>
            <a:pPr marL="0" indent="0">
              <a:buNone/>
            </a:pPr>
            <a:endParaRPr lang="en-GB" sz="2000" b="1" dirty="0">
              <a:solidFill>
                <a:srgbClr val="0077AE"/>
              </a:solidFill>
            </a:endParaRPr>
          </a:p>
          <a:p>
            <a:pPr>
              <a:buFont typeface="Wingdings" panose="05000000000000000000" pitchFamily="2" charset="2"/>
              <a:buChar char="Ø"/>
            </a:pPr>
            <a:r>
              <a:rPr lang="en-GB" sz="2000" b="1" dirty="0">
                <a:solidFill>
                  <a:srgbClr val="0077AE"/>
                </a:solidFill>
              </a:rPr>
              <a:t>To develop and implement the Engineering Academy model</a:t>
            </a:r>
          </a:p>
          <a:p>
            <a:pPr>
              <a:buFont typeface="Wingdings" panose="05000000000000000000" pitchFamily="2" charset="2"/>
              <a:buChar char="Ø"/>
            </a:pPr>
            <a:endParaRPr lang="en-GB" sz="2000" b="1" dirty="0">
              <a:solidFill>
                <a:srgbClr val="0077AE"/>
              </a:solidFill>
            </a:endParaRPr>
          </a:p>
          <a:p>
            <a:pPr>
              <a:buFont typeface="Wingdings" panose="05000000000000000000" pitchFamily="2" charset="2"/>
              <a:buChar char="Ø"/>
            </a:pPr>
            <a:r>
              <a:rPr lang="en-GB" sz="2000" b="1" dirty="0">
                <a:solidFill>
                  <a:srgbClr val="0077AE"/>
                </a:solidFill>
              </a:rPr>
              <a:t>To secure and provide sustainable  funding to deliver our vision</a:t>
            </a:r>
          </a:p>
          <a:p>
            <a:pPr>
              <a:buFont typeface="Wingdings" panose="05000000000000000000" pitchFamily="2" charset="2"/>
              <a:buChar char="Ø"/>
            </a:pPr>
            <a:endParaRPr lang="en-GB" sz="2000" b="1" dirty="0">
              <a:solidFill>
                <a:srgbClr val="0077AE"/>
              </a:solidFill>
            </a:endParaRPr>
          </a:p>
          <a:p>
            <a:pPr>
              <a:buFont typeface="Wingdings" panose="05000000000000000000" pitchFamily="2" charset="2"/>
              <a:buChar char="Ø"/>
            </a:pPr>
            <a:r>
              <a:rPr lang="en-GB" sz="2000" b="1" dirty="0">
                <a:solidFill>
                  <a:srgbClr val="0077AE"/>
                </a:solidFill>
              </a:rPr>
              <a:t>To build a strong sustainable partnership model</a:t>
            </a:r>
            <a:br>
              <a:rPr lang="en-GB" sz="2000" b="1" dirty="0">
                <a:solidFill>
                  <a:srgbClr val="0077AE"/>
                </a:solidFill>
              </a:rPr>
            </a:br>
            <a:endParaRPr lang="en-GB" sz="2000" dirty="0"/>
          </a:p>
          <a:p>
            <a:pPr marL="0" indent="0">
              <a:buNone/>
            </a:pPr>
            <a:endParaRPr lang="en-GB" sz="1800" dirty="0">
              <a:solidFill>
                <a:srgbClr val="0070C0"/>
              </a:solidFill>
            </a:endParaRPr>
          </a:p>
        </p:txBody>
      </p:sp>
      <p:sp>
        <p:nvSpPr>
          <p:cNvPr id="4" name="Rectangle 2"/>
          <p:cNvSpPr>
            <a:spLocks noGrp="1" noChangeArrowheads="1"/>
          </p:cNvSpPr>
          <p:nvPr>
            <p:ph type="ctrTitle"/>
          </p:nvPr>
        </p:nvSpPr>
        <p:spPr>
          <a:xfrm>
            <a:off x="0" y="332656"/>
            <a:ext cx="7272808" cy="1152550"/>
          </a:xfrm>
        </p:spPr>
        <p:txBody>
          <a:bodyPr>
            <a:normAutofit fontScale="90000"/>
          </a:bodyPr>
          <a:lstStyle/>
          <a:p>
            <a:pPr eaLnBrk="1" fontAlgn="auto" hangingPunct="1">
              <a:spcAft>
                <a:spcPts val="0"/>
              </a:spcAft>
              <a:defRPr/>
            </a:pPr>
            <a:r>
              <a:rPr lang="en-GB" b="1" dirty="0">
                <a:solidFill>
                  <a:srgbClr val="0077AE"/>
                </a:solidFill>
              </a:rPr>
              <a:t> Vision</a:t>
            </a:r>
            <a:br>
              <a:rPr lang="en-GB" b="1" dirty="0">
                <a:solidFill>
                  <a:srgbClr val="0077AE"/>
                </a:solidFill>
              </a:rPr>
            </a:br>
            <a:endParaRPr lang="en-US" b="1" dirty="0">
              <a:solidFill>
                <a:srgbClr val="0077AE"/>
              </a:solidFill>
              <a:cs typeface="+mj-cs"/>
            </a:endParaRPr>
          </a:p>
        </p:txBody>
      </p:sp>
    </p:spTree>
    <p:extLst>
      <p:ext uri="{BB962C8B-B14F-4D97-AF65-F5344CB8AC3E}">
        <p14:creationId xmlns:p14="http://schemas.microsoft.com/office/powerpoint/2010/main" val="1714726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4781128"/>
          </a:xfrm>
        </p:spPr>
        <p:txBody>
          <a:bodyPr>
            <a:normAutofit/>
          </a:bodyPr>
          <a:lstStyle/>
          <a:p>
            <a:r>
              <a:rPr lang="en-GB" sz="2700" dirty="0"/>
              <a:t>Biomedical Engineering</a:t>
            </a:r>
          </a:p>
          <a:p>
            <a:r>
              <a:rPr lang="en-GB" sz="2700" dirty="0"/>
              <a:t>Chemical &amp; Process Engineering</a:t>
            </a:r>
          </a:p>
          <a:p>
            <a:r>
              <a:rPr lang="en-GB" sz="2700" dirty="0"/>
              <a:t>Civil &amp; Environmental Engineering</a:t>
            </a:r>
          </a:p>
          <a:p>
            <a:r>
              <a:rPr lang="en-GB" sz="2700" dirty="0"/>
              <a:t>Design, Manufacture &amp; Engineering Management</a:t>
            </a:r>
          </a:p>
          <a:p>
            <a:r>
              <a:rPr lang="en-GB" sz="2700" dirty="0"/>
              <a:t>Electronic &amp; Electrical Engineering</a:t>
            </a:r>
          </a:p>
          <a:p>
            <a:r>
              <a:rPr lang="en-GB" sz="2700" dirty="0"/>
              <a:t>Mechanical &amp; Aerospace Engineering</a:t>
            </a:r>
          </a:p>
          <a:p>
            <a:r>
              <a:rPr lang="en-GB" sz="2700" dirty="0"/>
              <a:t>Naval Architecture, Ocean &amp; Marine Engineering</a:t>
            </a:r>
          </a:p>
        </p:txBody>
      </p:sp>
      <p:sp>
        <p:nvSpPr>
          <p:cNvPr id="4" name="Rectangle 2"/>
          <p:cNvSpPr>
            <a:spLocks noGrp="1" noChangeArrowheads="1"/>
          </p:cNvSpPr>
          <p:nvPr>
            <p:ph type="ctrTitle"/>
          </p:nvPr>
        </p:nvSpPr>
        <p:spPr>
          <a:xfrm>
            <a:off x="611560" y="260648"/>
            <a:ext cx="6840760" cy="1152550"/>
          </a:xfrm>
        </p:spPr>
        <p:txBody>
          <a:bodyPr>
            <a:normAutofit fontScale="90000"/>
          </a:bodyPr>
          <a:lstStyle/>
          <a:p>
            <a:pPr lvl="1"/>
            <a:r>
              <a:rPr lang="en-GB" b="1" dirty="0">
                <a:solidFill>
                  <a:srgbClr val="0077AE"/>
                </a:solidFill>
              </a:rPr>
              <a:t>Engineering Disciplines</a:t>
            </a:r>
            <a:br>
              <a:rPr lang="en-GB" b="1" dirty="0">
                <a:solidFill>
                  <a:srgbClr val="0077AE"/>
                </a:solidFill>
              </a:rPr>
            </a:br>
            <a:br>
              <a:rPr lang="en-GB" b="1" dirty="0">
                <a:solidFill>
                  <a:srgbClr val="0077AE"/>
                </a:solidFill>
              </a:rPr>
            </a:br>
            <a:r>
              <a:rPr lang="en-GB" sz="2200" dirty="0">
                <a:solidFill>
                  <a:srgbClr val="0070C0"/>
                </a:solidFill>
              </a:rPr>
              <a:t>Seven university departments in Engineering</a:t>
            </a:r>
            <a:br>
              <a:rPr lang="en-GB" sz="2200" dirty="0">
                <a:solidFill>
                  <a:srgbClr val="0070C0"/>
                </a:solidFill>
              </a:rPr>
            </a:br>
            <a:br>
              <a:rPr lang="en-GB" dirty="0"/>
            </a:br>
            <a:endParaRPr lang="en-US" b="1" dirty="0">
              <a:solidFill>
                <a:srgbClr val="0077AE"/>
              </a:solidFill>
              <a:cs typeface="+mj-cs"/>
            </a:endParaRPr>
          </a:p>
        </p:txBody>
      </p:sp>
    </p:spTree>
    <p:extLst>
      <p:ext uri="{BB962C8B-B14F-4D97-AF65-F5344CB8AC3E}">
        <p14:creationId xmlns:p14="http://schemas.microsoft.com/office/powerpoint/2010/main" val="418578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1363" y="459311"/>
            <a:ext cx="5255815" cy="1152550"/>
          </a:xfrm>
        </p:spPr>
        <p:txBody>
          <a:bodyPr>
            <a:normAutofit/>
          </a:bodyPr>
          <a:lstStyle/>
          <a:p>
            <a:pPr eaLnBrk="1" fontAlgn="auto" hangingPunct="1">
              <a:spcAft>
                <a:spcPts val="0"/>
              </a:spcAft>
              <a:defRPr/>
            </a:pPr>
            <a:r>
              <a:rPr lang="en-GB" b="1" dirty="0">
                <a:solidFill>
                  <a:srgbClr val="0070C0"/>
                </a:solidFill>
              </a:rPr>
              <a:t>The</a:t>
            </a:r>
            <a:r>
              <a:rPr lang="en-GB" b="1" dirty="0">
                <a:solidFill>
                  <a:srgbClr val="0070C0"/>
                </a:solidFill>
                <a:cs typeface="+mj-cs"/>
              </a:rPr>
              <a:t> Partnership</a:t>
            </a:r>
            <a:endParaRPr lang="en-US" b="1" dirty="0">
              <a:solidFill>
                <a:srgbClr val="0070C0"/>
              </a:solidFill>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024893"/>
            <a:ext cx="2376264" cy="6882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64" y="3403278"/>
            <a:ext cx="1451373" cy="10087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3424885"/>
            <a:ext cx="2286000" cy="10001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532" y="3227483"/>
            <a:ext cx="1351945" cy="120172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064" y="4836741"/>
            <a:ext cx="1405456" cy="854296"/>
          </a:xfrm>
          <a:prstGeom prst="rect">
            <a:avLst/>
          </a:prstGeom>
        </p:spPr>
      </p:pic>
      <p:pic>
        <p:nvPicPr>
          <p:cNvPr id="2050" name="Picture 2" descr="Glasgow Kelvin Colle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2024893"/>
            <a:ext cx="17335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yrshire-college-logo"/>
          <p:cNvPicPr>
            <a:picLocks noChangeAspect="1" noChangeArrowheads="1"/>
          </p:cNvPicPr>
          <p:nvPr/>
        </p:nvPicPr>
        <p:blipFill rotWithShape="1">
          <a:blip r:embed="rId8">
            <a:extLst>
              <a:ext uri="{28A0092B-C50C-407E-A947-70E740481C1C}">
                <a14:useLocalDpi xmlns:a14="http://schemas.microsoft.com/office/drawing/2010/main" val="0"/>
              </a:ext>
            </a:extLst>
          </a:blip>
          <a:srcRect r="52279"/>
          <a:stretch/>
        </p:blipFill>
        <p:spPr bwMode="auto">
          <a:xfrm>
            <a:off x="6738874" y="1948692"/>
            <a:ext cx="1772729" cy="9144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w College Lanarkshi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8874" y="4754298"/>
            <a:ext cx="1822646" cy="93673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scottish wider access program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0" descr="Image result for scottish wider access programm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4"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21885" y="5871911"/>
            <a:ext cx="16446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2" descr="Image result for scottish funding council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AutoShape 14" descr="Image result for scottish funding council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63"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944" y="4804671"/>
            <a:ext cx="1977008" cy="69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968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8"/>
            <a:ext cx="2376264" cy="9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840" y="1264585"/>
            <a:ext cx="7704856" cy="6278642"/>
          </a:xfrm>
          <a:prstGeom prst="rect">
            <a:avLst/>
          </a:prstGeom>
        </p:spPr>
        <p:txBody>
          <a:bodyPr wrap="square">
            <a:spAutoFit/>
          </a:bodyPr>
          <a:lstStyle/>
          <a:p>
            <a:r>
              <a:rPr lang="en-GB" b="1" dirty="0"/>
              <a:t>Engineering Academy (EA) -  College Partner Funding Model</a:t>
            </a:r>
          </a:p>
          <a:p>
            <a:endParaRPr lang="en-GB" b="1" dirty="0"/>
          </a:p>
          <a:p>
            <a:r>
              <a:rPr lang="en-GB" dirty="0"/>
              <a:t>First 4 years (4 intakes) – </a:t>
            </a:r>
            <a:r>
              <a:rPr lang="en-GB" b="1" dirty="0">
                <a:solidFill>
                  <a:srgbClr val="0070C0"/>
                </a:solidFill>
              </a:rPr>
              <a:t>80 places initially which increased to 100</a:t>
            </a:r>
          </a:p>
          <a:p>
            <a:r>
              <a:rPr lang="en-GB" b="1" dirty="0"/>
              <a:t>  </a:t>
            </a:r>
          </a:p>
          <a:p>
            <a:r>
              <a:rPr lang="en-GB" b="1" dirty="0"/>
              <a:t>Funding components</a:t>
            </a:r>
          </a:p>
          <a:p>
            <a:endParaRPr lang="en-GB" dirty="0"/>
          </a:p>
          <a:p>
            <a:pPr marL="285750" indent="-285750">
              <a:buFont typeface="Arial" panose="020B0604020202020204" pitchFamily="34" charset="0"/>
              <a:buChar char="•"/>
            </a:pPr>
            <a:r>
              <a:rPr lang="en-GB" sz="1400" dirty="0"/>
              <a:t>Scottish Funding Council (SFC) funding element.</a:t>
            </a:r>
          </a:p>
          <a:p>
            <a:pPr marL="285750" indent="-285750">
              <a:buFont typeface="Arial" panose="020B0604020202020204" pitchFamily="34" charset="0"/>
              <a:buChar char="•"/>
            </a:pPr>
            <a:r>
              <a:rPr lang="en-GB" sz="1400" dirty="0"/>
              <a:t>Students Awards Agency Scotland (SAAS) funding element.</a:t>
            </a:r>
          </a:p>
          <a:p>
            <a:pPr marL="285750" indent="-285750">
              <a:buFont typeface="Arial" panose="020B0604020202020204" pitchFamily="34" charset="0"/>
              <a:buChar char="•"/>
            </a:pPr>
            <a:endParaRPr lang="en-GB" sz="1400" dirty="0"/>
          </a:p>
          <a:p>
            <a:r>
              <a:rPr lang="en-GB" sz="1400" b="1" dirty="0">
                <a:solidFill>
                  <a:srgbClr val="FF0000"/>
                </a:solidFill>
              </a:rPr>
              <a:t>Figures used for illustrative purposes only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SFC funding Group price (2/3)     £9000 circa. per student.</a:t>
            </a:r>
          </a:p>
          <a:p>
            <a:pPr marL="285750" indent="-285750">
              <a:buFont typeface="Arial" panose="020B0604020202020204" pitchFamily="34" charset="0"/>
              <a:buChar char="•"/>
            </a:pPr>
            <a:r>
              <a:rPr lang="en-GB" sz="1400" dirty="0"/>
              <a:t>SAAS funding                                   £1285 circa. per student.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College Partners receive 75% of the fee.  £6750, ( Minus the SAAS element) £5465 per capita payment.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College partner registers each student for SAAS element £1285.</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solidFill>
                  <a:srgbClr val="FF0000"/>
                </a:solidFill>
              </a:rPr>
              <a:t>Total income received by the partner college ( £5465 +£1285) =  £6750.</a:t>
            </a:r>
          </a:p>
          <a:p>
            <a:pPr marL="285750" indent="-285750">
              <a:buFont typeface="Arial" panose="020B0604020202020204" pitchFamily="34" charset="0"/>
              <a:buChar char="•"/>
            </a:pPr>
            <a:r>
              <a:rPr lang="en-GB" sz="1400" b="1" dirty="0">
                <a:solidFill>
                  <a:srgbClr val="FF0000"/>
                </a:solidFill>
              </a:rPr>
              <a:t>University retains (Administration) 25% of SFC funding                  £2250                           </a:t>
            </a:r>
          </a:p>
          <a:p>
            <a:pPr marL="285750" indent="-285750">
              <a:buFont typeface="Arial" panose="020B0604020202020204" pitchFamily="34" charset="0"/>
              <a:buChar char="•"/>
            </a:pPr>
            <a:endParaRPr lang="en-GB" sz="1400" b="1" dirty="0">
              <a:solidFill>
                <a:srgbClr val="FF0000"/>
              </a:solidFill>
            </a:endParaRPr>
          </a:p>
          <a:p>
            <a:r>
              <a:rPr lang="en-GB" sz="1400" b="1" dirty="0">
                <a:solidFill>
                  <a:srgbClr val="FF0000"/>
                </a:solidFill>
              </a:rPr>
              <a:t>Additional SFC ended in 2016. EA funding for 2017 onwards is funded from the university using the same model.</a:t>
            </a:r>
          </a:p>
          <a:p>
            <a:r>
              <a:rPr lang="en-GB" sz="1400" dirty="0"/>
              <a:t>		</a:t>
            </a:r>
          </a:p>
          <a:p>
            <a:r>
              <a:rPr lang="en-GB" sz="1400" dirty="0"/>
              <a:t>	</a:t>
            </a:r>
          </a:p>
          <a:p>
            <a:r>
              <a:rPr lang="en-GB" sz="1400" dirty="0"/>
              <a:t>				</a:t>
            </a:r>
          </a:p>
        </p:txBody>
      </p:sp>
    </p:spTree>
    <p:extLst>
      <p:ext uri="{BB962C8B-B14F-4D97-AF65-F5344CB8AC3E}">
        <p14:creationId xmlns:p14="http://schemas.microsoft.com/office/powerpoint/2010/main" val="344881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0648"/>
            <a:ext cx="2376264" cy="9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506533090"/>
              </p:ext>
            </p:extLst>
          </p:nvPr>
        </p:nvGraphicFramePr>
        <p:xfrm>
          <a:off x="755574" y="759157"/>
          <a:ext cx="7560841" cy="5550163"/>
        </p:xfrm>
        <a:graphic>
          <a:graphicData uri="http://schemas.openxmlformats.org/presentationml/2006/ole">
            <mc:AlternateContent xmlns:mc="http://schemas.openxmlformats.org/markup-compatibility/2006">
              <mc:Choice xmlns:v="urn:schemas-microsoft-com:vml" Requires="v">
                <p:oleObj spid="_x0000_s2110" name="Document" r:id="rId4" imgW="10175207" imgH="6616216" progId="Word.Document.12">
                  <p:embed/>
                </p:oleObj>
              </mc:Choice>
              <mc:Fallback>
                <p:oleObj name="Document" r:id="rId4" imgW="10175207" imgH="6616216" progId="Word.Document.12">
                  <p:embed/>
                  <p:pic>
                    <p:nvPicPr>
                      <p:cNvPr id="0" name=""/>
                      <p:cNvPicPr/>
                      <p:nvPr/>
                    </p:nvPicPr>
                    <p:blipFill>
                      <a:blip r:embed="rId5"/>
                      <a:stretch>
                        <a:fillRect/>
                      </a:stretch>
                    </p:blipFill>
                    <p:spPr>
                      <a:xfrm>
                        <a:off x="755574" y="759157"/>
                        <a:ext cx="7560841" cy="5550163"/>
                      </a:xfrm>
                      <a:prstGeom prst="rect">
                        <a:avLst/>
                      </a:prstGeom>
                    </p:spPr>
                  </p:pic>
                </p:oleObj>
              </mc:Fallback>
            </mc:AlternateContent>
          </a:graphicData>
        </a:graphic>
      </p:graphicFrame>
      <p:sp>
        <p:nvSpPr>
          <p:cNvPr id="3" name="TextBox 2"/>
          <p:cNvSpPr txBox="1"/>
          <p:nvPr/>
        </p:nvSpPr>
        <p:spPr>
          <a:xfrm>
            <a:off x="3063565" y="1340768"/>
            <a:ext cx="1936749" cy="369332"/>
          </a:xfrm>
          <a:prstGeom prst="rect">
            <a:avLst/>
          </a:prstGeom>
          <a:noFill/>
        </p:spPr>
        <p:txBody>
          <a:bodyPr wrap="none" rtlCol="0">
            <a:spAutoFit/>
          </a:bodyPr>
          <a:lstStyle/>
          <a:p>
            <a:pPr algn="ctr"/>
            <a:r>
              <a:rPr lang="en-GB" dirty="0"/>
              <a:t>Curriculum Model </a:t>
            </a:r>
          </a:p>
        </p:txBody>
      </p:sp>
    </p:spTree>
    <p:extLst>
      <p:ext uri="{BB962C8B-B14F-4D97-AF65-F5344CB8AC3E}">
        <p14:creationId xmlns:p14="http://schemas.microsoft.com/office/powerpoint/2010/main" val="141164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9"/>
            <a:ext cx="237626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8066" y="908720"/>
            <a:ext cx="7704856" cy="12434173"/>
          </a:xfrm>
          <a:prstGeom prst="rect">
            <a:avLst/>
          </a:prstGeom>
        </p:spPr>
        <p:txBody>
          <a:bodyPr wrap="square">
            <a:spAutoFit/>
          </a:bodyPr>
          <a:lstStyle/>
          <a:p>
            <a:r>
              <a:rPr lang="en-GB" b="1" dirty="0">
                <a:solidFill>
                  <a:srgbClr val="0070C0"/>
                </a:solidFill>
              </a:rPr>
              <a:t>Entry Requirements</a:t>
            </a:r>
            <a:endParaRPr lang="en-GB" sz="1400" dirty="0">
              <a:solidFill>
                <a:srgbClr val="0070C0"/>
              </a:solidFill>
            </a:endParaRPr>
          </a:p>
          <a:p>
            <a:endParaRPr lang="en-GB" sz="1400" dirty="0"/>
          </a:p>
          <a:p>
            <a:endParaRPr lang="en-GB" sz="1400" dirty="0"/>
          </a:p>
          <a:p>
            <a:pPr marL="285750" indent="-285750">
              <a:buFont typeface="Arial" panose="020B0604020202020204" pitchFamily="34" charset="0"/>
              <a:buChar char="•"/>
            </a:pPr>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b="1" dirty="0">
              <a:solidFill>
                <a:srgbClr val="FF0000"/>
              </a:solidFill>
            </a:endParaRPr>
          </a:p>
          <a:p>
            <a:r>
              <a:rPr lang="en-GB" sz="1400" b="1" dirty="0">
                <a:solidFill>
                  <a:srgbClr val="FF0000"/>
                </a:solidFill>
              </a:rPr>
              <a:t>Application process is through UCAS: Code OBRT</a:t>
            </a:r>
          </a:p>
          <a:p>
            <a:r>
              <a:rPr lang="en-GB" sz="1400" b="1" dirty="0">
                <a:solidFill>
                  <a:srgbClr val="FF0000"/>
                </a:solidFill>
              </a:rPr>
              <a:t>Note candidates from Low Progression Schools and SIMD 20/40 be give priority</a:t>
            </a:r>
          </a:p>
          <a:p>
            <a:r>
              <a:rPr lang="en-GB" sz="1400" u="sng" dirty="0">
                <a:hlinkClick r:id="rId3"/>
              </a:rPr>
              <a:t>https://www.strath.ac.uk/studywithus/wideningaccess/</a:t>
            </a:r>
            <a:r>
              <a:rPr lang="en-GB" sz="1400" u="sng" dirty="0"/>
              <a:t>  </a:t>
            </a:r>
            <a:r>
              <a:rPr lang="en-GB" sz="1400" b="1" u="sng" dirty="0"/>
              <a:t>for further information</a:t>
            </a:r>
            <a:endParaRPr lang="en-GB" sz="1400" b="1" dirty="0"/>
          </a:p>
          <a:p>
            <a:endParaRPr lang="en-GB" sz="1400" b="1" dirty="0">
              <a:solidFill>
                <a:srgbClr val="FF0000"/>
              </a:solidFill>
            </a:endParaRP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pPr algn="ctr"/>
            <a:endParaRPr lang="en-GB" sz="1400" dirty="0"/>
          </a:p>
          <a:p>
            <a:r>
              <a:rPr lang="en-GB" sz="1400" dirty="0"/>
              <a:t> </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3933677638"/>
              </p:ext>
            </p:extLst>
          </p:nvPr>
        </p:nvGraphicFramePr>
        <p:xfrm>
          <a:off x="194050" y="1556792"/>
          <a:ext cx="7992888" cy="4135720"/>
        </p:xfrm>
        <a:graphic>
          <a:graphicData uri="http://schemas.openxmlformats.org/drawingml/2006/table">
            <a:tbl>
              <a:tblPr firstRow="1" bandRow="1">
                <a:tableStyleId>{5C22544A-7EE6-4342-B048-85BDC9FD1C3A}</a:tableStyleId>
              </a:tblPr>
              <a:tblGrid>
                <a:gridCol w="1804846">
                  <a:extLst>
                    <a:ext uri="{9D8B030D-6E8A-4147-A177-3AD203B41FA5}">
                      <a16:colId xmlns:a16="http://schemas.microsoft.com/office/drawing/2014/main" val="20000"/>
                    </a:ext>
                  </a:extLst>
                </a:gridCol>
                <a:gridCol w="1435514">
                  <a:extLst>
                    <a:ext uri="{9D8B030D-6E8A-4147-A177-3AD203B41FA5}">
                      <a16:colId xmlns:a16="http://schemas.microsoft.com/office/drawing/2014/main" val="20001"/>
                    </a:ext>
                  </a:extLst>
                </a:gridCol>
                <a:gridCol w="4752528">
                  <a:extLst>
                    <a:ext uri="{9D8B030D-6E8A-4147-A177-3AD203B41FA5}">
                      <a16:colId xmlns:a16="http://schemas.microsoft.com/office/drawing/2014/main" val="20002"/>
                    </a:ext>
                  </a:extLst>
                </a:gridCol>
              </a:tblGrid>
              <a:tr h="562439">
                <a:tc>
                  <a:txBody>
                    <a:bodyPr/>
                    <a:lstStyle/>
                    <a:p>
                      <a:pPr algn="ctr"/>
                      <a:r>
                        <a:rPr lang="en-GB" sz="1400" dirty="0"/>
                        <a:t>Subjects</a:t>
                      </a:r>
                      <a:r>
                        <a:rPr lang="en-GB" sz="1400" baseline="0" dirty="0"/>
                        <a:t> </a:t>
                      </a:r>
                      <a:endParaRPr lang="en-GB" sz="1400" dirty="0"/>
                    </a:p>
                  </a:txBody>
                  <a:tcPr/>
                </a:tc>
                <a:tc>
                  <a:txBody>
                    <a:bodyPr/>
                    <a:lstStyle/>
                    <a:p>
                      <a:pPr algn="ctr"/>
                      <a:r>
                        <a:rPr lang="en-GB" sz="1400" baseline="0" dirty="0"/>
                        <a:t>Grade</a:t>
                      </a:r>
                      <a:r>
                        <a:rPr lang="en-GB" sz="1200" baseline="0" dirty="0"/>
                        <a:t> </a:t>
                      </a:r>
                      <a:endParaRPr lang="en-GB" sz="1200" dirty="0"/>
                    </a:p>
                  </a:txBody>
                  <a:tcPr/>
                </a:tc>
                <a:tc>
                  <a:txBody>
                    <a:bodyPr/>
                    <a:lstStyle/>
                    <a:p>
                      <a:pPr algn="ctr"/>
                      <a:r>
                        <a:rPr lang="en-GB" sz="1400" dirty="0"/>
                        <a:t>Receiving</a:t>
                      </a:r>
                      <a:r>
                        <a:rPr lang="en-GB" sz="1400" baseline="0" dirty="0"/>
                        <a:t> department</a:t>
                      </a:r>
                      <a:endParaRPr lang="en-GB" sz="1400" dirty="0"/>
                    </a:p>
                  </a:txBody>
                  <a:tcPr/>
                </a:tc>
                <a:extLst>
                  <a:ext uri="{0D108BD9-81ED-4DB2-BD59-A6C34878D82A}">
                    <a16:rowId xmlns:a16="http://schemas.microsoft.com/office/drawing/2014/main" val="10000"/>
                  </a:ext>
                </a:extLst>
              </a:tr>
              <a:tr h="1464215">
                <a:tc>
                  <a:txBody>
                    <a:bodyPr/>
                    <a:lstStyle/>
                    <a:p>
                      <a:r>
                        <a:rPr lang="en-GB" sz="1100" dirty="0"/>
                        <a:t>Higher</a:t>
                      </a:r>
                      <a:r>
                        <a:rPr lang="en-GB" sz="1100" baseline="0" dirty="0"/>
                        <a:t> Mathematics </a:t>
                      </a:r>
                    </a:p>
                    <a:p>
                      <a:r>
                        <a:rPr lang="en-GB" sz="1100" baseline="0" dirty="0"/>
                        <a:t>Higher Physics </a:t>
                      </a:r>
                    </a:p>
                    <a:p>
                      <a:r>
                        <a:rPr lang="en-GB" sz="1100" baseline="0" dirty="0"/>
                        <a:t>Any two other Highers</a:t>
                      </a:r>
                    </a:p>
                    <a:p>
                      <a:endParaRPr lang="en-GB" sz="1100" baseline="0" dirty="0"/>
                    </a:p>
                    <a:p>
                      <a:r>
                        <a:rPr lang="en-GB" sz="1100" baseline="0" dirty="0"/>
                        <a:t> The new Foundation Apprenticeship can be used.</a:t>
                      </a:r>
                    </a:p>
                    <a:p>
                      <a:endParaRPr lang="en-GB" sz="1100" dirty="0"/>
                    </a:p>
                  </a:txBody>
                  <a:tcPr/>
                </a:tc>
                <a:tc>
                  <a:txBody>
                    <a:bodyPr/>
                    <a:lstStyle/>
                    <a:p>
                      <a:r>
                        <a:rPr lang="en-GB" sz="1100" dirty="0"/>
                        <a:t>  B</a:t>
                      </a:r>
                    </a:p>
                    <a:p>
                      <a:r>
                        <a:rPr lang="en-GB" sz="1100" dirty="0"/>
                        <a:t>  B</a:t>
                      </a:r>
                    </a:p>
                    <a:p>
                      <a:r>
                        <a:rPr lang="en-GB" sz="1100" baseline="0" dirty="0"/>
                        <a:t>*B </a:t>
                      </a:r>
                    </a:p>
                    <a:p>
                      <a:r>
                        <a:rPr lang="en-GB" sz="1100" baseline="0" dirty="0"/>
                        <a:t>*Note 1 of the higher grade can be at C if the student is from SIMD 20/40</a:t>
                      </a:r>
                      <a:endParaRPr lang="en-GB" sz="1100" dirty="0"/>
                    </a:p>
                  </a:txBody>
                  <a:tcPr/>
                </a:tc>
                <a:tc>
                  <a:txBody>
                    <a:bodyPr/>
                    <a:lstStyle/>
                    <a:p>
                      <a:r>
                        <a:rPr lang="en-GB" sz="1100" dirty="0"/>
                        <a:t>Civil &amp; Environmental Engineering</a:t>
                      </a:r>
                    </a:p>
                    <a:p>
                      <a:r>
                        <a:rPr lang="en-GB" sz="1100" dirty="0"/>
                        <a:t>Design, Manufacture &amp; Engineering Management</a:t>
                      </a:r>
                    </a:p>
                    <a:p>
                      <a:r>
                        <a:rPr lang="en-GB" sz="1100" dirty="0"/>
                        <a:t>Electronic &amp; Electrical Engineering</a:t>
                      </a:r>
                    </a:p>
                    <a:p>
                      <a:r>
                        <a:rPr lang="en-GB" sz="1100" dirty="0"/>
                        <a:t>Mechanical &amp; Aerospace Engineering</a:t>
                      </a:r>
                    </a:p>
                    <a:p>
                      <a:r>
                        <a:rPr lang="en-GB" sz="1100" dirty="0"/>
                        <a:t>Naval Architecture, Ocean &amp; Marine Engineering</a:t>
                      </a:r>
                    </a:p>
                    <a:p>
                      <a:endParaRPr lang="en-GB" sz="1100" dirty="0"/>
                    </a:p>
                  </a:txBody>
                  <a:tcPr/>
                </a:tc>
                <a:extLst>
                  <a:ext uri="{0D108BD9-81ED-4DB2-BD59-A6C34878D82A}">
                    <a16:rowId xmlns:a16="http://schemas.microsoft.com/office/drawing/2014/main" val="10001"/>
                  </a:ext>
                </a:extLst>
              </a:tr>
              <a:tr h="493626">
                <a:tc>
                  <a:txBody>
                    <a:bodyPr/>
                    <a:lstStyle/>
                    <a:p>
                      <a:r>
                        <a:rPr lang="en-GB" sz="1100" dirty="0"/>
                        <a:t>As</a:t>
                      </a:r>
                      <a:r>
                        <a:rPr lang="en-GB" sz="1100" baseline="0" dirty="0"/>
                        <a:t> above plus Higher Chemistry</a:t>
                      </a:r>
                      <a:endParaRPr lang="en-GB" sz="1100" dirty="0"/>
                    </a:p>
                  </a:txBody>
                  <a:tcPr/>
                </a:tc>
                <a:tc>
                  <a:txBody>
                    <a:bodyPr/>
                    <a:lstStyle/>
                    <a:p>
                      <a:r>
                        <a:rPr lang="en-GB" sz="1100" dirty="0"/>
                        <a:t>As above</a:t>
                      </a:r>
                      <a:r>
                        <a:rPr lang="en-GB" sz="1100" baseline="0" dirty="0"/>
                        <a:t> </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Chemical &amp; Process Engineering</a:t>
                      </a:r>
                    </a:p>
                    <a:p>
                      <a:endParaRPr lang="en-GB" sz="1100" dirty="0"/>
                    </a:p>
                  </a:txBody>
                  <a:tcPr/>
                </a:tc>
                <a:extLst>
                  <a:ext uri="{0D108BD9-81ED-4DB2-BD59-A6C34878D82A}">
                    <a16:rowId xmlns:a16="http://schemas.microsoft.com/office/drawing/2014/main" val="10002"/>
                  </a:ext>
                </a:extLst>
              </a:tr>
              <a:tr h="245633">
                <a:tc>
                  <a:txBody>
                    <a:bodyPr/>
                    <a:lstStyle/>
                    <a:p>
                      <a:r>
                        <a:rPr lang="en-GB" sz="1100" b="0" dirty="0">
                          <a:solidFill>
                            <a:prstClr val="black"/>
                          </a:solidFill>
                        </a:rPr>
                        <a:t> Higher Biology/Human Biology</a:t>
                      </a:r>
                      <a:r>
                        <a:rPr lang="en-GB" sz="1100" b="0" baseline="0" dirty="0">
                          <a:solidFill>
                            <a:prstClr val="black"/>
                          </a:solidFill>
                        </a:rPr>
                        <a:t> </a:t>
                      </a:r>
                      <a:endParaRPr lang="en-GB" sz="1100" b="0" dirty="0"/>
                    </a:p>
                  </a:txBody>
                  <a:tcPr/>
                </a:tc>
                <a:tc>
                  <a:txBody>
                    <a:bodyPr/>
                    <a:lstStyle/>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Biomedical Engineering</a:t>
                      </a:r>
                    </a:p>
                    <a:p>
                      <a:endParaRPr lang="en-GB" sz="1100" dirty="0"/>
                    </a:p>
                  </a:txBody>
                  <a:tcPr/>
                </a:tc>
                <a:extLst>
                  <a:ext uri="{0D108BD9-81ED-4DB2-BD59-A6C34878D82A}">
                    <a16:rowId xmlns:a16="http://schemas.microsoft.com/office/drawing/2014/main" val="10003"/>
                  </a:ext>
                </a:extLst>
              </a:tr>
              <a:tr h="723527">
                <a:tc>
                  <a:txBody>
                    <a:bodyPr/>
                    <a:lstStyle/>
                    <a:p>
                      <a:r>
                        <a:rPr lang="en-GB" sz="1100" dirty="0"/>
                        <a:t>Access</a:t>
                      </a:r>
                      <a:r>
                        <a:rPr lang="en-GB" sz="1100" baseline="0" dirty="0"/>
                        <a:t> to Engineering (full time programme delivered at a partner college). Including RPL</a:t>
                      </a:r>
                      <a:endParaRPr lang="en-GB" sz="1100" dirty="0"/>
                    </a:p>
                  </a:txBody>
                  <a:tcPr/>
                </a:tc>
                <a:tc>
                  <a:txBody>
                    <a:bodyPr/>
                    <a:lstStyle/>
                    <a:p>
                      <a:r>
                        <a:rPr lang="en-GB" sz="1100" dirty="0"/>
                        <a:t>Complete</a:t>
                      </a:r>
                      <a:r>
                        <a:rPr lang="en-GB" sz="1100" baseline="0" dirty="0"/>
                        <a:t> programme successfully </a:t>
                      </a:r>
                      <a:endParaRPr lang="en-GB" sz="1100" dirty="0"/>
                    </a:p>
                  </a:txBody>
                  <a:tcPr/>
                </a:tc>
                <a:tc>
                  <a:txBody>
                    <a:bodyPr/>
                    <a:lstStyle/>
                    <a:p>
                      <a:r>
                        <a:rPr lang="en-GB" sz="1100" dirty="0"/>
                        <a:t>Acces</a:t>
                      </a:r>
                      <a:r>
                        <a:rPr lang="en-GB" sz="1100" baseline="0" dirty="0"/>
                        <a:t>s to all departments</a:t>
                      </a:r>
                      <a:endParaRPr lang="en-GB" sz="1100" dirty="0"/>
                    </a:p>
                  </a:txBody>
                  <a:tcPr/>
                </a:tc>
                <a:extLst>
                  <a:ext uri="{0D108BD9-81ED-4DB2-BD59-A6C34878D82A}">
                    <a16:rowId xmlns:a16="http://schemas.microsoft.com/office/drawing/2014/main" val="10004"/>
                  </a:ext>
                </a:extLst>
              </a:tr>
              <a:tr h="322185">
                <a:tc>
                  <a:txBody>
                    <a:bodyPr/>
                    <a:lstStyle/>
                    <a:p>
                      <a:r>
                        <a:rPr lang="en-GB" sz="1100" dirty="0"/>
                        <a:t>Equivalent</a:t>
                      </a:r>
                      <a:r>
                        <a:rPr lang="en-GB" sz="1100" baseline="0" dirty="0"/>
                        <a:t> to above </a:t>
                      </a:r>
                    </a:p>
                    <a:p>
                      <a:r>
                        <a:rPr lang="en-GB" sz="1100" baseline="0" dirty="0"/>
                        <a:t>(other countries)</a:t>
                      </a:r>
                      <a:endParaRPr lang="en-GB" sz="1100" dirty="0"/>
                    </a:p>
                  </a:txBody>
                  <a:tcPr/>
                </a:tc>
                <a:tc>
                  <a:txBody>
                    <a:bodyPr/>
                    <a:lstStyle/>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Acces</a:t>
                      </a:r>
                      <a:r>
                        <a:rPr lang="en-GB" sz="1100" baseline="0" dirty="0"/>
                        <a:t>s to all departments</a:t>
                      </a:r>
                      <a:endParaRPr lang="en-GB" sz="1100" dirty="0"/>
                    </a:p>
                    <a:p>
                      <a:endParaRPr lang="en-GB" sz="11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0332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151864" y="3141178"/>
            <a:ext cx="237566" cy="369332"/>
          </a:xfrm>
          <a:prstGeom prst="rect">
            <a:avLst/>
          </a:prstGeom>
        </p:spPr>
        <p:txBody>
          <a:bodyPr wrap="none">
            <a:spAutoFit/>
          </a:bodyPr>
          <a:lstStyle/>
          <a:p>
            <a:r>
              <a:rPr lang="en-GB" dirty="0">
                <a:solidFill>
                  <a:prstClr val="black"/>
                </a:solidFill>
              </a:rPr>
              <a:t> </a:t>
            </a:r>
          </a:p>
        </p:txBody>
      </p:sp>
      <p:sp>
        <p:nvSpPr>
          <p:cNvPr id="2" name="Rectangle 1"/>
          <p:cNvSpPr/>
          <p:nvPr/>
        </p:nvSpPr>
        <p:spPr>
          <a:xfrm>
            <a:off x="1736664" y="2248064"/>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1</a:t>
            </a:r>
          </a:p>
        </p:txBody>
      </p:sp>
      <p:sp>
        <p:nvSpPr>
          <p:cNvPr id="40" name="Rectangle 39"/>
          <p:cNvSpPr/>
          <p:nvPr/>
        </p:nvSpPr>
        <p:spPr>
          <a:xfrm>
            <a:off x="1736664" y="3443404"/>
            <a:ext cx="792088" cy="13836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Partner College</a:t>
            </a:r>
          </a:p>
        </p:txBody>
      </p:sp>
      <p:sp>
        <p:nvSpPr>
          <p:cNvPr id="43" name="Rectangle 42"/>
          <p:cNvSpPr/>
          <p:nvPr/>
        </p:nvSpPr>
        <p:spPr>
          <a:xfrm>
            <a:off x="3347864" y="3070480"/>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2</a:t>
            </a:r>
          </a:p>
        </p:txBody>
      </p:sp>
      <p:sp>
        <p:nvSpPr>
          <p:cNvPr id="44" name="Rectangle 43"/>
          <p:cNvSpPr/>
          <p:nvPr/>
        </p:nvSpPr>
        <p:spPr>
          <a:xfrm>
            <a:off x="5004048" y="3070480"/>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3</a:t>
            </a:r>
          </a:p>
        </p:txBody>
      </p:sp>
      <p:sp>
        <p:nvSpPr>
          <p:cNvPr id="48" name="Rectangle 47"/>
          <p:cNvSpPr/>
          <p:nvPr/>
        </p:nvSpPr>
        <p:spPr>
          <a:xfrm>
            <a:off x="6588224" y="3070480"/>
            <a:ext cx="792088"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Year 4</a:t>
            </a:r>
          </a:p>
        </p:txBody>
      </p:sp>
      <p:sp>
        <p:nvSpPr>
          <p:cNvPr id="49" name="Rectangle 48"/>
          <p:cNvSpPr/>
          <p:nvPr/>
        </p:nvSpPr>
        <p:spPr>
          <a:xfrm>
            <a:off x="8208404" y="3070562"/>
            <a:ext cx="792088" cy="64807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MEng</a:t>
            </a:r>
          </a:p>
        </p:txBody>
      </p:sp>
      <p:cxnSp>
        <p:nvCxnSpPr>
          <p:cNvPr id="5" name="Straight Arrow Connector 4"/>
          <p:cNvCxnSpPr>
            <a:stCxn id="43" idx="3"/>
            <a:endCxn id="44" idx="1"/>
          </p:cNvCxnSpPr>
          <p:nvPr/>
        </p:nvCxnSpPr>
        <p:spPr>
          <a:xfrm>
            <a:off x="4139952" y="3394516"/>
            <a:ext cx="8640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4" idx="3"/>
            <a:endCxn id="48" idx="1"/>
          </p:cNvCxnSpPr>
          <p:nvPr/>
        </p:nvCxnSpPr>
        <p:spPr>
          <a:xfrm>
            <a:off x="5796136" y="3394516"/>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8" idx="3"/>
            <a:endCxn id="49" idx="1"/>
          </p:cNvCxnSpPr>
          <p:nvPr/>
        </p:nvCxnSpPr>
        <p:spPr>
          <a:xfrm>
            <a:off x="7380312" y="3394516"/>
            <a:ext cx="828092" cy="82"/>
          </a:xfrm>
          <a:prstGeom prst="straightConnector1">
            <a:avLst/>
          </a:prstGeom>
          <a:ln w="25400">
            <a:solidFill>
              <a:schemeClr val="accent2">
                <a:alpha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3" idx="1"/>
          </p:cNvCxnSpPr>
          <p:nvPr/>
        </p:nvCxnSpPr>
        <p:spPr>
          <a:xfrm>
            <a:off x="2528752" y="2780754"/>
            <a:ext cx="819112" cy="6137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Right Arrow Callout 26"/>
          <p:cNvSpPr/>
          <p:nvPr/>
        </p:nvSpPr>
        <p:spPr>
          <a:xfrm>
            <a:off x="251520" y="2005101"/>
            <a:ext cx="1485144" cy="1065379"/>
          </a:xfrm>
          <a:prstGeom prst="rightArrowCallout">
            <a:avLst>
              <a:gd name="adj1" fmla="val 25000"/>
              <a:gd name="adj2" fmla="val 25000"/>
              <a:gd name="adj3" fmla="val 13409"/>
              <a:gd name="adj4" fmla="val 76568"/>
            </a:avLst>
          </a:prstGeom>
          <a:solidFill>
            <a:srgbClr val="0077A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Traditional Route</a:t>
            </a:r>
          </a:p>
          <a:p>
            <a:pPr algn="ctr"/>
            <a:r>
              <a:rPr lang="en-GB" sz="1500" dirty="0">
                <a:solidFill>
                  <a:prstClr val="black"/>
                </a:solidFill>
              </a:rPr>
              <a:t> 4/5 As</a:t>
            </a:r>
          </a:p>
          <a:p>
            <a:pPr algn="ctr"/>
            <a:r>
              <a:rPr lang="en-GB" sz="1500" dirty="0">
                <a:solidFill>
                  <a:prstClr val="black"/>
                </a:solidFill>
              </a:rPr>
              <a:t>Higher</a:t>
            </a:r>
          </a:p>
        </p:txBody>
      </p:sp>
      <p:sp>
        <p:nvSpPr>
          <p:cNvPr id="57" name="Right Arrow Callout 56"/>
          <p:cNvSpPr/>
          <p:nvPr/>
        </p:nvSpPr>
        <p:spPr>
          <a:xfrm>
            <a:off x="225787" y="3191586"/>
            <a:ext cx="1510877" cy="759172"/>
          </a:xfrm>
          <a:prstGeom prst="rightArrowCallout">
            <a:avLst>
              <a:gd name="adj1" fmla="val 25000"/>
              <a:gd name="adj2" fmla="val 25000"/>
              <a:gd name="adj3" fmla="val 13409"/>
              <a:gd name="adj4" fmla="val 76568"/>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Engineering Academy</a:t>
            </a:r>
          </a:p>
          <a:p>
            <a:pPr algn="ctr"/>
            <a:r>
              <a:rPr lang="en-GB" sz="1500" dirty="0">
                <a:solidFill>
                  <a:prstClr val="black"/>
                </a:solidFill>
              </a:rPr>
              <a:t> 4 Bs*</a:t>
            </a:r>
          </a:p>
        </p:txBody>
      </p:sp>
      <p:cxnSp>
        <p:nvCxnSpPr>
          <p:cNvPr id="58" name="Straight Arrow Connector 57"/>
          <p:cNvCxnSpPr>
            <a:stCxn id="40" idx="3"/>
            <a:endCxn id="43" idx="1"/>
          </p:cNvCxnSpPr>
          <p:nvPr/>
        </p:nvCxnSpPr>
        <p:spPr>
          <a:xfrm flipV="1">
            <a:off x="2528752" y="3394516"/>
            <a:ext cx="819112" cy="74073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70443" y="5643015"/>
            <a:ext cx="5522037" cy="600164"/>
          </a:xfrm>
          <a:prstGeom prst="rect">
            <a:avLst/>
          </a:prstGeom>
          <a:noFill/>
        </p:spPr>
        <p:txBody>
          <a:bodyPr wrap="square" rtlCol="0">
            <a:spAutoFit/>
          </a:bodyPr>
          <a:lstStyle/>
          <a:p>
            <a:pPr algn="ctr"/>
            <a:r>
              <a:rPr lang="en-GB" sz="1100" b="1" dirty="0">
                <a:solidFill>
                  <a:prstClr val="black"/>
                </a:solidFill>
              </a:rPr>
              <a:t>* Students from SIMD 20/40 can access with BBBC (Maths/Physics must be at B and Chemistry at B for Chemical Engineering or Biology/Human Biology at B for Biomedical Engineering).  Engineering Foundation Apprenticeship can count as one of other Highers</a:t>
            </a:r>
            <a:r>
              <a:rPr lang="en-GB" sz="1100" dirty="0">
                <a:solidFill>
                  <a:prstClr val="black"/>
                </a:solidFill>
              </a:rPr>
              <a:t>.</a:t>
            </a:r>
          </a:p>
        </p:txBody>
      </p:sp>
      <p:cxnSp>
        <p:nvCxnSpPr>
          <p:cNvPr id="62" name="Straight Arrow Connector 61"/>
          <p:cNvCxnSpPr>
            <a:stCxn id="40" idx="2"/>
            <a:endCxn id="76" idx="0"/>
          </p:cNvCxnSpPr>
          <p:nvPr/>
        </p:nvCxnSpPr>
        <p:spPr>
          <a:xfrm>
            <a:off x="2132708" y="4827095"/>
            <a:ext cx="0" cy="339217"/>
          </a:xfrm>
          <a:prstGeom prst="straightConnector1">
            <a:avLst/>
          </a:prstGeom>
          <a:ln w="19050">
            <a:solidFill>
              <a:schemeClr val="accent3"/>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721044" y="4014152"/>
            <a:ext cx="1620420" cy="1359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10-12 weeks work placement with option to sponsor</a:t>
            </a:r>
          </a:p>
        </p:txBody>
      </p:sp>
      <p:sp>
        <p:nvSpPr>
          <p:cNvPr id="75" name="Oval 74"/>
          <p:cNvSpPr/>
          <p:nvPr/>
        </p:nvSpPr>
        <p:spPr>
          <a:xfrm>
            <a:off x="5493864" y="4014152"/>
            <a:ext cx="1620420" cy="1359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10-12 weeks work placement with option to sponsor</a:t>
            </a:r>
          </a:p>
        </p:txBody>
      </p:sp>
      <p:sp>
        <p:nvSpPr>
          <p:cNvPr id="76" name="Oval 75"/>
          <p:cNvSpPr/>
          <p:nvPr/>
        </p:nvSpPr>
        <p:spPr>
          <a:xfrm>
            <a:off x="1408057" y="5166312"/>
            <a:ext cx="1449302" cy="1215016"/>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Enhanced HNC + practical </a:t>
            </a:r>
          </a:p>
          <a:p>
            <a:pPr algn="ctr"/>
            <a:r>
              <a:rPr lang="en-GB" sz="1500" dirty="0">
                <a:solidFill>
                  <a:prstClr val="black"/>
                </a:solidFill>
              </a:rPr>
              <a:t>skills units</a:t>
            </a:r>
          </a:p>
        </p:txBody>
      </p:sp>
      <p:cxnSp>
        <p:nvCxnSpPr>
          <p:cNvPr id="77" name="Straight Arrow Connector 76"/>
          <p:cNvCxnSpPr>
            <a:endCxn id="72" idx="0"/>
          </p:cNvCxnSpPr>
          <p:nvPr/>
        </p:nvCxnSpPr>
        <p:spPr>
          <a:xfrm>
            <a:off x="4139952" y="3718552"/>
            <a:ext cx="391302" cy="2956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716016" y="3699252"/>
            <a:ext cx="288032" cy="3149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796136" y="3718552"/>
            <a:ext cx="396044" cy="29560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5" idx="0"/>
          </p:cNvCxnSpPr>
          <p:nvPr/>
        </p:nvCxnSpPr>
        <p:spPr>
          <a:xfrm flipV="1">
            <a:off x="6304074" y="3699316"/>
            <a:ext cx="284150" cy="314836"/>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266684" y="3950758"/>
            <a:ext cx="1481780" cy="127844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prstClr val="black"/>
                </a:solidFill>
              </a:rPr>
              <a:t>Academic project with option to sponsor</a:t>
            </a:r>
          </a:p>
        </p:txBody>
      </p:sp>
      <p:cxnSp>
        <p:nvCxnSpPr>
          <p:cNvPr id="91" name="Straight Arrow Connector 90"/>
          <p:cNvCxnSpPr>
            <a:endCxn id="90" idx="1"/>
          </p:cNvCxnSpPr>
          <p:nvPr/>
        </p:nvCxnSpPr>
        <p:spPr>
          <a:xfrm>
            <a:off x="7010808" y="3718634"/>
            <a:ext cx="472878" cy="419347"/>
          </a:xfrm>
          <a:prstGeom prst="straightConnector1">
            <a:avLst/>
          </a:prstGeom>
          <a:ln w="19050">
            <a:solidFill>
              <a:schemeClr val="accent3"/>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059832" y="1556792"/>
            <a:ext cx="5832648" cy="553998"/>
          </a:xfrm>
          <a:prstGeom prst="rect">
            <a:avLst/>
          </a:prstGeom>
          <a:solidFill>
            <a:schemeClr val="accent3">
              <a:alpha val="50000"/>
            </a:schemeClr>
          </a:solidFill>
        </p:spPr>
        <p:txBody>
          <a:bodyPr wrap="square" rtlCol="0">
            <a:spAutoFit/>
          </a:bodyPr>
          <a:lstStyle/>
          <a:p>
            <a:pPr algn="ctr"/>
            <a:r>
              <a:rPr lang="en-GB" sz="1500" dirty="0">
                <a:solidFill>
                  <a:prstClr val="black"/>
                </a:solidFill>
              </a:rPr>
              <a:t>NB Engineering Academy students are University of Strathclyde students from day 1 guaranteed direct entry to Year 2 upon meeting requirements</a:t>
            </a:r>
          </a:p>
        </p:txBody>
      </p:sp>
      <p:sp>
        <p:nvSpPr>
          <p:cNvPr id="31" name="Right Arrow Callout 30"/>
          <p:cNvSpPr/>
          <p:nvPr/>
        </p:nvSpPr>
        <p:spPr>
          <a:xfrm>
            <a:off x="251519" y="4171471"/>
            <a:ext cx="1464843" cy="769697"/>
          </a:xfrm>
          <a:prstGeom prst="rightArrowCallout">
            <a:avLst>
              <a:gd name="adj1" fmla="val 25000"/>
              <a:gd name="adj2" fmla="val 25000"/>
              <a:gd name="adj3" fmla="val 13409"/>
              <a:gd name="adj4" fmla="val 76568"/>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prstClr val="black"/>
                </a:solidFill>
              </a:rPr>
              <a:t>Access to Engineering </a:t>
            </a:r>
            <a:r>
              <a:rPr lang="en-GB" sz="1500" dirty="0">
                <a:solidFill>
                  <a:prstClr val="black"/>
                </a:solidFill>
              </a:rPr>
              <a:t>(SWAP)</a:t>
            </a:r>
          </a:p>
        </p:txBody>
      </p:sp>
      <p:sp>
        <p:nvSpPr>
          <p:cNvPr id="34" name="Rectangle 33"/>
          <p:cNvSpPr/>
          <p:nvPr/>
        </p:nvSpPr>
        <p:spPr>
          <a:xfrm>
            <a:off x="7416316" y="2276872"/>
            <a:ext cx="973114" cy="648072"/>
          </a:xfrm>
          <a:prstGeom prst="rect">
            <a:avLst/>
          </a:prstGeom>
          <a:solidFill>
            <a:srgbClr val="0077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solidFill>
              </a:rPr>
              <a:t>BEng (Hons)</a:t>
            </a:r>
          </a:p>
        </p:txBody>
      </p:sp>
      <p:cxnSp>
        <p:nvCxnSpPr>
          <p:cNvPr id="36" name="Straight Arrow Connector 35"/>
          <p:cNvCxnSpPr/>
          <p:nvPr/>
        </p:nvCxnSpPr>
        <p:spPr>
          <a:xfrm flipV="1">
            <a:off x="7359776" y="2924944"/>
            <a:ext cx="575790" cy="3886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760" y="388504"/>
            <a:ext cx="2571360" cy="952263"/>
          </a:xfrm>
          <a:prstGeom prst="rect">
            <a:avLst/>
          </a:prstGeom>
        </p:spPr>
      </p:pic>
      <p:sp>
        <p:nvSpPr>
          <p:cNvPr id="4" name="TextBox 3"/>
          <p:cNvSpPr txBox="1"/>
          <p:nvPr/>
        </p:nvSpPr>
        <p:spPr>
          <a:xfrm>
            <a:off x="323528" y="1234234"/>
            <a:ext cx="1944216" cy="369332"/>
          </a:xfrm>
          <a:prstGeom prst="rect">
            <a:avLst/>
          </a:prstGeom>
          <a:noFill/>
        </p:spPr>
        <p:txBody>
          <a:bodyPr wrap="square" rtlCol="0">
            <a:spAutoFit/>
          </a:bodyPr>
          <a:lstStyle/>
          <a:p>
            <a:r>
              <a:rPr lang="en-GB" b="1" dirty="0"/>
              <a:t>Delivery Model</a:t>
            </a:r>
          </a:p>
        </p:txBody>
      </p:sp>
    </p:spTree>
    <p:extLst>
      <p:ext uri="{BB962C8B-B14F-4D97-AF65-F5344CB8AC3E}">
        <p14:creationId xmlns:p14="http://schemas.microsoft.com/office/powerpoint/2010/main" val="170208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N Default Document" ma:contentTypeID="0x0101003491B67C085BEA4381EEE65AC97BC87900F3345B6DC586A240B13CC98F8171883A" ma:contentTypeVersion="33" ma:contentTypeDescription="CDN Default Document List" ma:contentTypeScope="" ma:versionID="18c291f2160a61158ef02552569e2965">
  <xsd:schema xmlns:xsd="http://www.w3.org/2001/XMLSchema" xmlns:xs="http://www.w3.org/2001/XMLSchema" xmlns:p="http://schemas.microsoft.com/office/2006/metadata/properties" xmlns:ns2="58145f34-b256-4881-98aa-197eefd36cda" xmlns:ns3="http://schemas.microsoft.com/sharepoint/v3/fields" xmlns:ns4="3da41f1a-f215-4c23-b495-b3a9d9642a80" targetNamespace="http://schemas.microsoft.com/office/2006/metadata/properties" ma:root="true" ma:fieldsID="760bf9c87ca950462b34efde56643060" ns2:_="" ns3:_="" ns4:_="">
    <xsd:import namespace="58145f34-b256-4881-98aa-197eefd36cda"/>
    <xsd:import namespace="http://schemas.microsoft.com/sharepoint/v3/fields"/>
    <xsd:import namespace="3da41f1a-f215-4c23-b495-b3a9d9642a80"/>
    <xsd:element name="properties">
      <xsd:complexType>
        <xsd:sequence>
          <xsd:element name="documentManagement">
            <xsd:complexType>
              <xsd:all>
                <xsd:element ref="ns3:_DCDateCreated" minOccurs="0"/>
                <xsd:element ref="ns2:Tax_x0020_Year_x0060_" minOccurs="0"/>
                <xsd:element ref="ns2:pad299acdc3d4c54b2453fbe8d7b7b7f" minOccurs="0"/>
                <xsd:element ref="ns2:TaxCatchAll" minOccurs="0"/>
                <xsd:element ref="ns2:TaxCatchAllLabel" minOccurs="0"/>
                <xsd:element ref="ns2:e6fd4296aebb462abe262dffcb5bf89e" minOccurs="0"/>
                <xsd:element ref="ns3:_DCDateModified" minOccurs="0"/>
                <xsd:element ref="ns2:p06203fff19a49a8bf6e537224e522bd" minOccurs="0"/>
                <xsd:element ref="ns2:de748d43fb93405aa24a7dfdafd5bf7f" minOccurs="0"/>
                <xsd:element ref="ns2:SharedWithUsers" minOccurs="0"/>
                <xsd:element ref="ns2: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45f34-b256-4881-98aa-197eefd36cda" elementFormDefault="qualified">
    <xsd:import namespace="http://schemas.microsoft.com/office/2006/documentManagement/types"/>
    <xsd:import namespace="http://schemas.microsoft.com/office/infopath/2007/PartnerControls"/>
    <xsd:element name="Tax_x0020_Year_x0060_" ma:index="7" nillable="true" ma:displayName="Tax Year" ma:default="0" ma:description="Is this a Tax Year (April to March)" ma:internalName="Tax_x0020_Year_x0060_">
      <xsd:simpleType>
        <xsd:restriction base="dms:Boolean"/>
      </xsd:simpleType>
    </xsd:element>
    <xsd:element name="pad299acdc3d4c54b2453fbe8d7b7b7f" ma:index="8" nillable="true" ma:taxonomy="true" ma:internalName="pad299acdc3d4c54b2453fbe8d7b7b7f" ma:taxonomyFieldName="CDN_x0020_Department" ma:displayName="CDN Department" ma:readOnly="false" ma:default="" ma:fieldId="{9ad299ac-dc3d-4c54-b245-3fbe8d7b7b7f}" ma:sspId="6c33d3eb-c608-48d4-a6c8-22093a3c1c3a" ma:termSetId="0930f63e-1fe0-4dfd-a3b2-f8348842756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14462a3-80da-43b3-a813-3f0d25c1aa8f}" ma:internalName="TaxCatchAll" ma:showField="CatchAllData"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14462a3-80da-43b3-a813-3f0d25c1aa8f}" ma:internalName="TaxCatchAllLabel" ma:readOnly="true" ma:showField="CatchAllDataLabel"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e6fd4296aebb462abe262dffcb5bf89e" ma:index="12" nillable="true" ma:taxonomy="true" ma:internalName="e6fd4296aebb462abe262dffcb5bf89e" ma:taxonomyFieldName="CDN_x0020_Document_x0020_Type" ma:displayName="CDN Document Type" ma:readOnly="false" ma:default="" ma:fieldId="{e6fd4296-aebb-462a-be26-2dffcb5bf89e}" ma:taxonomyMulti="true" ma:sspId="6c33d3eb-c608-48d4-a6c8-22093a3c1c3a" ma:termSetId="55d2f72e-493e-45a8-bf4e-03c2804cc8ef" ma:anchorId="6d6640ce-4c0d-41c9-8c3b-bfbcfa8b4374" ma:open="false" ma:isKeyword="false">
      <xsd:complexType>
        <xsd:sequence>
          <xsd:element ref="pc:Terms" minOccurs="0" maxOccurs="1"/>
        </xsd:sequence>
      </xsd:complexType>
    </xsd:element>
    <xsd:element name="p06203fff19a49a8bf6e537224e522bd" ma:index="16" nillable="true" ma:taxonomy="true" ma:internalName="p06203fff19a49a8bf6e537224e522bd" ma:taxonomyFieldName="Financial_x0020__x002F__x0020_Academic_x0020_Year" ma:displayName="Financial / Academic Year" ma:default="" ma:fieldId="{906203ff-f19a-49a8-bf6e-537224e522bd}" ma:sspId="6c33d3eb-c608-48d4-a6c8-22093a3c1c3a" ma:termSetId="dc85b5bd-8b63-4ed8-b9cd-c58b474ad317" ma:anchorId="00000000-0000-0000-0000-000000000000" ma:open="false" ma:isKeyword="false">
      <xsd:complexType>
        <xsd:sequence>
          <xsd:element ref="pc:Terms" minOccurs="0" maxOccurs="1"/>
        </xsd:sequence>
      </xsd:complexType>
    </xsd:element>
    <xsd:element name="de748d43fb93405aa24a7dfdafd5bf7f" ma:index="19" nillable="true" ma:taxonomy="true" ma:internalName="de748d43fb93405aa24a7dfdafd5bf7f" ma:taxonomyFieldName="Stakeholders_x002F_Companies" ma:displayName="Stakeholders/Companies" ma:default="" ma:fieldId="{de748d43-fb93-405a-a24a-7dfdafd5bf7f}" ma:sspId="6c33d3eb-c608-48d4-a6c8-22093a3c1c3a" ma:termSetId="34d3210d-307f-4f83-8890-f42e85643029" ma:anchorId="00000000-0000-0000-0000-000000000000" ma:open="false" ma:isKeyword="false">
      <xsd:complexType>
        <xsd:sequence>
          <xsd:element ref="pc:Terms" minOccurs="0" maxOccurs="1"/>
        </xsd:sequence>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xsd:simpleType>
        <xsd:restriction base="dms:DateTime"/>
      </xsd:simpleType>
    </xsd:element>
    <xsd:element name="_DCDateModified" ma:index="15" nillable="true" ma:displayName="Date Modified" ma:description="The date on which this resource was last modified" ma:format="DateTime" ma:hidden="tru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41f1a-f215-4c23-b495-b3a9d9642a8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Tags" ma:index="2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ma:index="2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145f34-b256-4881-98aa-197eefd36cda"/>
    <p06203fff19a49a8bf6e537224e522bd xmlns="58145f34-b256-4881-98aa-197eefd36cda">
      <Terms xmlns="http://schemas.microsoft.com/office/infopath/2007/PartnerControls"/>
    </p06203fff19a49a8bf6e537224e522bd>
    <_DCDateModified xmlns="http://schemas.microsoft.com/sharepoint/v3/fields" xsi:nil="true"/>
    <Tax_x0020_Year_x0060_ xmlns="58145f34-b256-4881-98aa-197eefd36cda">false</Tax_x0020_Year_x0060_>
    <pad299acdc3d4c54b2453fbe8d7b7b7f xmlns="58145f34-b256-4881-98aa-197eefd36cda">
      <Terms xmlns="http://schemas.microsoft.com/office/infopath/2007/PartnerControls"/>
    </pad299acdc3d4c54b2453fbe8d7b7b7f>
    <e6fd4296aebb462abe262dffcb5bf89e xmlns="58145f34-b256-4881-98aa-197eefd36cda">
      <Terms xmlns="http://schemas.microsoft.com/office/infopath/2007/PartnerControls"/>
    </e6fd4296aebb462abe262dffcb5bf89e>
    <de748d43fb93405aa24a7dfdafd5bf7f xmlns="58145f34-b256-4881-98aa-197eefd36cda">
      <Terms xmlns="http://schemas.microsoft.com/office/infopath/2007/PartnerControls"/>
    </de748d43fb93405aa24a7dfdafd5bf7f>
    <_DCDateCreated xmlns="http://schemas.microsoft.com/sharepoint/v3/fields" xsi:nil="true"/>
  </documentManagement>
</p:properties>
</file>

<file path=customXml/itemProps1.xml><?xml version="1.0" encoding="utf-8"?>
<ds:datastoreItem xmlns:ds="http://schemas.openxmlformats.org/officeDocument/2006/customXml" ds:itemID="{38F03C33-4AFB-448C-8EDD-6EACCD0AD054}"/>
</file>

<file path=customXml/itemProps2.xml><?xml version="1.0" encoding="utf-8"?>
<ds:datastoreItem xmlns:ds="http://schemas.openxmlformats.org/officeDocument/2006/customXml" ds:itemID="{26A4442F-0A1D-403B-A2F8-142B15530F80}"/>
</file>

<file path=customXml/itemProps3.xml><?xml version="1.0" encoding="utf-8"?>
<ds:datastoreItem xmlns:ds="http://schemas.openxmlformats.org/officeDocument/2006/customXml" ds:itemID="{D1594653-BDE4-45AC-A738-9D9DD5DB4B9C}"/>
</file>

<file path=docProps/app.xml><?xml version="1.0" encoding="utf-8"?>
<Properties xmlns="http://schemas.openxmlformats.org/officeDocument/2006/extended-properties" xmlns:vt="http://schemas.openxmlformats.org/officeDocument/2006/docPropsVTypes">
  <Template/>
  <TotalTime>1</TotalTime>
  <Words>1758</Words>
  <Application>Microsoft Office PowerPoint</Application>
  <PresentationFormat>On-screen Show (4:3)</PresentationFormat>
  <Paragraphs>442</Paragraphs>
  <Slides>28</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Wingdings</vt:lpstr>
      <vt:lpstr>Office Theme</vt:lpstr>
      <vt:lpstr>Document</vt:lpstr>
      <vt:lpstr>Kenny Anderson - SWAP Director   Alan Roseweir - Associate Director                                Engineering Academy </vt:lpstr>
      <vt:lpstr>PowerPoint Presentation</vt:lpstr>
      <vt:lpstr> Vision </vt:lpstr>
      <vt:lpstr>Engineering Disciplines  Seven university departments in Engineering  </vt:lpstr>
      <vt:lpstr>The Partnership</vt:lpstr>
      <vt:lpstr>PowerPoint Presentation</vt:lpstr>
      <vt:lpstr>PowerPoint Presentation</vt:lpstr>
      <vt:lpstr>PowerPoint Presentation</vt:lpstr>
      <vt:lpstr>PowerPoint Presentation</vt:lpstr>
      <vt:lpstr>Added value</vt:lpstr>
      <vt:lpstr>Engineering Academy students (year1)</vt:lpstr>
      <vt:lpstr>Progression Requirements </vt:lpstr>
      <vt:lpstr>PowerPoint Presentation</vt:lpstr>
      <vt:lpstr>PowerPoint Presentation</vt:lpstr>
      <vt:lpstr>Relationship with Industry </vt:lpstr>
      <vt:lpstr>Successes  </vt:lpstr>
      <vt:lpstr>PowerPoint Presentation</vt:lpstr>
      <vt:lpstr>Student View</vt:lpstr>
      <vt:lpstr>Student View</vt:lpstr>
      <vt:lpstr>SWAP our partnership working </vt:lpstr>
      <vt:lpstr>SWAP a successful, tried and  tested model</vt:lpstr>
      <vt:lpstr>classic swap model</vt:lpstr>
      <vt:lpstr>Working with eng academy a partnership solution</vt:lpstr>
      <vt:lpstr>But are you up to the challenge of where a partnership may take you … </vt:lpstr>
      <vt:lpstr>Widening access partnership solution</vt:lpstr>
      <vt:lpstr>PowerPoint Presentation</vt:lpstr>
      <vt:lpstr>PowerPoint Presentation</vt:lpstr>
      <vt:lpstr>  Questions?   </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Samantha Hay</cp:lastModifiedBy>
  <cp:revision>166</cp:revision>
  <cp:lastPrinted>2019-04-03T11:29:10Z</cp:lastPrinted>
  <dcterms:created xsi:type="dcterms:W3CDTF">2011-09-15T12:59:51Z</dcterms:created>
  <dcterms:modified xsi:type="dcterms:W3CDTF">2019-05-17T12:23:57Z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0x0101003491B67C085BEA4381EEE65AC97BC87900F3345B6DC586A240B13CC98F8171883A</vt:lpwstr>
  </property>
</Properties>
</file>