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0" r:id="rId2"/>
  </p:sldMasterIdLst>
  <p:notesMasterIdLst>
    <p:notesMasterId r:id="rId85"/>
  </p:notesMasterIdLst>
  <p:sldIdLst>
    <p:sldId id="257" r:id="rId3"/>
    <p:sldId id="4726" r:id="rId4"/>
    <p:sldId id="4487" r:id="rId5"/>
    <p:sldId id="4736" r:id="rId6"/>
    <p:sldId id="4728" r:id="rId7"/>
    <p:sldId id="4725" r:id="rId8"/>
    <p:sldId id="4737" r:id="rId9"/>
    <p:sldId id="4757" r:id="rId10"/>
    <p:sldId id="4758" r:id="rId11"/>
    <p:sldId id="939" r:id="rId12"/>
    <p:sldId id="940" r:id="rId13"/>
    <p:sldId id="4722" r:id="rId14"/>
    <p:sldId id="4730" r:id="rId15"/>
    <p:sldId id="4731" r:id="rId16"/>
    <p:sldId id="3856" r:id="rId17"/>
    <p:sldId id="4721" r:id="rId18"/>
    <p:sldId id="259" r:id="rId19"/>
    <p:sldId id="4733" r:id="rId20"/>
    <p:sldId id="4734" r:id="rId21"/>
    <p:sldId id="2759" r:id="rId22"/>
    <p:sldId id="4459" r:id="rId23"/>
    <p:sldId id="429" r:id="rId24"/>
    <p:sldId id="4720" r:id="rId25"/>
    <p:sldId id="3632" r:id="rId26"/>
    <p:sldId id="4729" r:id="rId27"/>
    <p:sldId id="765" r:id="rId28"/>
    <p:sldId id="766" r:id="rId29"/>
    <p:sldId id="4740" r:id="rId30"/>
    <p:sldId id="4742" r:id="rId31"/>
    <p:sldId id="4433" r:id="rId32"/>
    <p:sldId id="4739" r:id="rId33"/>
    <p:sldId id="418" r:id="rId34"/>
    <p:sldId id="420" r:id="rId35"/>
    <p:sldId id="4770" r:id="rId36"/>
    <p:sldId id="292" r:id="rId37"/>
    <p:sldId id="305" r:id="rId38"/>
    <p:sldId id="4752" r:id="rId39"/>
    <p:sldId id="4743" r:id="rId40"/>
    <p:sldId id="4438" r:id="rId41"/>
    <p:sldId id="4435" r:id="rId42"/>
    <p:sldId id="4760" r:id="rId43"/>
    <p:sldId id="4436" r:id="rId44"/>
    <p:sldId id="4434" r:id="rId45"/>
    <p:sldId id="294" r:id="rId46"/>
    <p:sldId id="4744" r:id="rId47"/>
    <p:sldId id="4763" r:id="rId48"/>
    <p:sldId id="4773" r:id="rId49"/>
    <p:sldId id="3878" r:id="rId50"/>
    <p:sldId id="295" r:id="rId51"/>
    <p:sldId id="3758" r:id="rId52"/>
    <p:sldId id="304" r:id="rId53"/>
    <p:sldId id="4774" r:id="rId54"/>
    <p:sldId id="264" r:id="rId55"/>
    <p:sldId id="266" r:id="rId56"/>
    <p:sldId id="268" r:id="rId57"/>
    <p:sldId id="4755" r:id="rId58"/>
    <p:sldId id="3877" r:id="rId59"/>
    <p:sldId id="258" r:id="rId60"/>
    <p:sldId id="390" r:id="rId61"/>
    <p:sldId id="413" r:id="rId62"/>
    <p:sldId id="4439" r:id="rId63"/>
    <p:sldId id="4442" r:id="rId64"/>
    <p:sldId id="4771" r:id="rId65"/>
    <p:sldId id="4761" r:id="rId66"/>
    <p:sldId id="4428" r:id="rId67"/>
    <p:sldId id="4764" r:id="rId68"/>
    <p:sldId id="4766" r:id="rId69"/>
    <p:sldId id="4767" r:id="rId70"/>
    <p:sldId id="4756" r:id="rId71"/>
    <p:sldId id="4762" r:id="rId72"/>
    <p:sldId id="463" r:id="rId73"/>
    <p:sldId id="398" r:id="rId74"/>
    <p:sldId id="3817" r:id="rId75"/>
    <p:sldId id="4500" r:id="rId76"/>
    <p:sldId id="4769" r:id="rId77"/>
    <p:sldId id="4431" r:id="rId78"/>
    <p:sldId id="3788" r:id="rId79"/>
    <p:sldId id="3789" r:id="rId80"/>
    <p:sldId id="280" r:id="rId81"/>
    <p:sldId id="658" r:id="rId82"/>
    <p:sldId id="3811" r:id="rId83"/>
    <p:sldId id="4776"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18" autoAdjust="0"/>
    <p:restoredTop sz="94660"/>
  </p:normalViewPr>
  <p:slideViewPr>
    <p:cSldViewPr snapToGrid="0">
      <p:cViewPr varScale="1">
        <p:scale>
          <a:sx n="103" d="100"/>
          <a:sy n="103" d="100"/>
        </p:scale>
        <p:origin x="198" y="72"/>
      </p:cViewPr>
      <p:guideLst/>
    </p:cSldViewPr>
  </p:slideViewPr>
  <p:notesTextViewPr>
    <p:cViewPr>
      <p:scale>
        <a:sx n="1" d="1"/>
        <a:sy n="1" d="1"/>
      </p:scale>
      <p:origin x="0" y="0"/>
    </p:cViewPr>
  </p:notesTextViewPr>
  <p:sorterViewPr>
    <p:cViewPr>
      <p:scale>
        <a:sx n="100" d="100"/>
        <a:sy n="100" d="100"/>
      </p:scale>
      <p:origin x="0" y="-306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microsoft.com/office/2016/11/relationships/changesInfo" Target="changesInfos/changesInfo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Breckenridge" userId="04b0b1eb-30a3-4780-9de7-e769ac19837b" providerId="ADAL" clId="{A9101D79-3354-4D2D-B004-2EF4458642F8}"/>
    <pc:docChg chg="delSld">
      <pc:chgData name="Shelley Breckenridge" userId="04b0b1eb-30a3-4780-9de7-e769ac19837b" providerId="ADAL" clId="{A9101D79-3354-4D2D-B004-2EF4458642F8}" dt="2026-08-24T08:24:16.435" v="0" actId="2696"/>
      <pc:docMkLst>
        <pc:docMk/>
      </pc:docMkLst>
      <pc:sldChg chg="del">
        <pc:chgData name="Shelley Breckenridge" userId="04b0b1eb-30a3-4780-9de7-e769ac19837b" providerId="ADAL" clId="{A9101D79-3354-4D2D-B004-2EF4458642F8}" dt="2026-08-24T08:24:16.435" v="0" actId="2696"/>
        <pc:sldMkLst>
          <pc:docMk/>
          <pc:sldMk cId="2614723472" sldId="473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lanamccurdy\Library\CloudStorage\GoogleDrive-lanamccurdy82@gmail.com\.shortcut-targets-by-id\1zR44vI9MFNO-DB-p-J2U7GxSVJUvAVJu\TWF\KEEP\Staff\Training\Zoo%20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2800" baseline="0" dirty="0"/>
              <a:t>ZOO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Lion</c:v>
                </c:pt>
              </c:strCache>
            </c:strRef>
          </c:tx>
          <c:spPr>
            <a:solidFill>
              <a:srgbClr val="FFC000"/>
            </a:solidFill>
            <a:ln>
              <a:noFill/>
            </a:ln>
            <a:effectLst/>
          </c:spPr>
          <c:invertIfNegative val="0"/>
          <c:cat>
            <c:strRef>
              <c:f>Sheet1!$A$2:$A$8</c:f>
              <c:strCache>
                <c:ptCount val="7"/>
                <c:pt idx="0">
                  <c:v>James</c:v>
                </c:pt>
                <c:pt idx="1">
                  <c:v>Katie</c:v>
                </c:pt>
                <c:pt idx="2">
                  <c:v>Lana</c:v>
                </c:pt>
                <c:pt idx="3">
                  <c:v>Maggie</c:v>
                </c:pt>
                <c:pt idx="4">
                  <c:v>Mason </c:v>
                </c:pt>
                <c:pt idx="5">
                  <c:v>Wendy</c:v>
                </c:pt>
                <c:pt idx="6">
                  <c:v>Willow</c:v>
                </c:pt>
              </c:strCache>
            </c:strRef>
          </c:cat>
          <c:val>
            <c:numRef>
              <c:f>Sheet1!$B$2:$B$8</c:f>
              <c:numCache>
                <c:formatCode>General</c:formatCode>
                <c:ptCount val="7"/>
                <c:pt idx="0">
                  <c:v>1</c:v>
                </c:pt>
                <c:pt idx="1">
                  <c:v>1</c:v>
                </c:pt>
                <c:pt idx="2">
                  <c:v>0</c:v>
                </c:pt>
                <c:pt idx="3">
                  <c:v>0</c:v>
                </c:pt>
                <c:pt idx="4">
                  <c:v>3</c:v>
                </c:pt>
                <c:pt idx="5">
                  <c:v>1</c:v>
                </c:pt>
              </c:numCache>
            </c:numRef>
          </c:val>
          <c:extLst>
            <c:ext xmlns:c16="http://schemas.microsoft.com/office/drawing/2014/chart" uri="{C3380CC4-5D6E-409C-BE32-E72D297353CC}">
              <c16:uniqueId val="{00000000-37DF-214E-99EA-6811EAFFC657}"/>
            </c:ext>
          </c:extLst>
        </c:ser>
        <c:ser>
          <c:idx val="1"/>
          <c:order val="1"/>
          <c:tx>
            <c:strRef>
              <c:f>Sheet1!$C$1</c:f>
              <c:strCache>
                <c:ptCount val="1"/>
                <c:pt idx="0">
                  <c:v>Monkey </c:v>
                </c:pt>
              </c:strCache>
            </c:strRef>
          </c:tx>
          <c:spPr>
            <a:solidFill>
              <a:srgbClr val="7030A0"/>
            </a:solidFill>
            <a:ln>
              <a:noFill/>
            </a:ln>
            <a:effectLst/>
          </c:spPr>
          <c:invertIfNegative val="0"/>
          <c:cat>
            <c:strRef>
              <c:f>Sheet1!$A$2:$A$8</c:f>
              <c:strCache>
                <c:ptCount val="7"/>
                <c:pt idx="0">
                  <c:v>James</c:v>
                </c:pt>
                <c:pt idx="1">
                  <c:v>Katie</c:v>
                </c:pt>
                <c:pt idx="2">
                  <c:v>Lana</c:v>
                </c:pt>
                <c:pt idx="3">
                  <c:v>Maggie</c:v>
                </c:pt>
                <c:pt idx="4">
                  <c:v>Mason </c:v>
                </c:pt>
                <c:pt idx="5">
                  <c:v>Wendy</c:v>
                </c:pt>
                <c:pt idx="6">
                  <c:v>Willow</c:v>
                </c:pt>
              </c:strCache>
            </c:strRef>
          </c:cat>
          <c:val>
            <c:numRef>
              <c:f>Sheet1!$C$2:$C$8</c:f>
              <c:numCache>
                <c:formatCode>General</c:formatCode>
                <c:ptCount val="7"/>
                <c:pt idx="0">
                  <c:v>3</c:v>
                </c:pt>
                <c:pt idx="1">
                  <c:v>3</c:v>
                </c:pt>
                <c:pt idx="2">
                  <c:v>1</c:v>
                </c:pt>
                <c:pt idx="3">
                  <c:v>1</c:v>
                </c:pt>
                <c:pt idx="4">
                  <c:v>2</c:v>
                </c:pt>
                <c:pt idx="5">
                  <c:v>3</c:v>
                </c:pt>
              </c:numCache>
            </c:numRef>
          </c:val>
          <c:extLst>
            <c:ext xmlns:c16="http://schemas.microsoft.com/office/drawing/2014/chart" uri="{C3380CC4-5D6E-409C-BE32-E72D297353CC}">
              <c16:uniqueId val="{00000001-37DF-214E-99EA-6811EAFFC657}"/>
            </c:ext>
          </c:extLst>
        </c:ser>
        <c:ser>
          <c:idx val="2"/>
          <c:order val="2"/>
          <c:tx>
            <c:strRef>
              <c:f>Sheet1!$D$1</c:f>
              <c:strCache>
                <c:ptCount val="1"/>
                <c:pt idx="0">
                  <c:v>Elephant </c:v>
                </c:pt>
              </c:strCache>
            </c:strRef>
          </c:tx>
          <c:spPr>
            <a:solidFill>
              <a:schemeClr val="accent3"/>
            </a:solidFill>
            <a:ln>
              <a:noFill/>
            </a:ln>
            <a:effectLst/>
          </c:spPr>
          <c:invertIfNegative val="0"/>
          <c:cat>
            <c:strRef>
              <c:f>Sheet1!$A$2:$A$8</c:f>
              <c:strCache>
                <c:ptCount val="7"/>
                <c:pt idx="0">
                  <c:v>James</c:v>
                </c:pt>
                <c:pt idx="1">
                  <c:v>Katie</c:v>
                </c:pt>
                <c:pt idx="2">
                  <c:v>Lana</c:v>
                </c:pt>
                <c:pt idx="3">
                  <c:v>Maggie</c:v>
                </c:pt>
                <c:pt idx="4">
                  <c:v>Mason </c:v>
                </c:pt>
                <c:pt idx="5">
                  <c:v>Wendy</c:v>
                </c:pt>
                <c:pt idx="6">
                  <c:v>Willow</c:v>
                </c:pt>
              </c:strCache>
            </c:strRef>
          </c:cat>
          <c:val>
            <c:numRef>
              <c:f>Sheet1!$D$2:$D$8</c:f>
              <c:numCache>
                <c:formatCode>General</c:formatCode>
                <c:ptCount val="7"/>
                <c:pt idx="0">
                  <c:v>1</c:v>
                </c:pt>
                <c:pt idx="1">
                  <c:v>2</c:v>
                </c:pt>
                <c:pt idx="2">
                  <c:v>4</c:v>
                </c:pt>
                <c:pt idx="3">
                  <c:v>1</c:v>
                </c:pt>
                <c:pt idx="4">
                  <c:v>0</c:v>
                </c:pt>
                <c:pt idx="5">
                  <c:v>4</c:v>
                </c:pt>
              </c:numCache>
            </c:numRef>
          </c:val>
          <c:extLst>
            <c:ext xmlns:c16="http://schemas.microsoft.com/office/drawing/2014/chart" uri="{C3380CC4-5D6E-409C-BE32-E72D297353CC}">
              <c16:uniqueId val="{00000002-37DF-214E-99EA-6811EAFFC657}"/>
            </c:ext>
          </c:extLst>
        </c:ser>
        <c:ser>
          <c:idx val="3"/>
          <c:order val="3"/>
          <c:tx>
            <c:strRef>
              <c:f>Sheet1!$E$1</c:f>
              <c:strCache>
                <c:ptCount val="1"/>
                <c:pt idx="0">
                  <c:v>Dolphin </c:v>
                </c:pt>
              </c:strCache>
            </c:strRef>
          </c:tx>
          <c:spPr>
            <a:solidFill>
              <a:schemeClr val="accent4"/>
            </a:solidFill>
            <a:ln>
              <a:noFill/>
            </a:ln>
            <a:effectLst/>
          </c:spPr>
          <c:invertIfNegative val="0"/>
          <c:cat>
            <c:strRef>
              <c:f>Sheet1!$A$2:$A$8</c:f>
              <c:strCache>
                <c:ptCount val="7"/>
                <c:pt idx="0">
                  <c:v>James</c:v>
                </c:pt>
                <c:pt idx="1">
                  <c:v>Katie</c:v>
                </c:pt>
                <c:pt idx="2">
                  <c:v>Lana</c:v>
                </c:pt>
                <c:pt idx="3">
                  <c:v>Maggie</c:v>
                </c:pt>
                <c:pt idx="4">
                  <c:v>Mason </c:v>
                </c:pt>
                <c:pt idx="5">
                  <c:v>Wendy</c:v>
                </c:pt>
                <c:pt idx="6">
                  <c:v>Willow</c:v>
                </c:pt>
              </c:strCache>
            </c:strRef>
          </c:cat>
          <c:val>
            <c:numRef>
              <c:f>Sheet1!$E$2:$E$8</c:f>
              <c:numCache>
                <c:formatCode>General</c:formatCode>
                <c:ptCount val="7"/>
                <c:pt idx="0">
                  <c:v>3</c:v>
                </c:pt>
                <c:pt idx="1">
                  <c:v>2</c:v>
                </c:pt>
                <c:pt idx="2">
                  <c:v>3</c:v>
                </c:pt>
                <c:pt idx="3">
                  <c:v>6</c:v>
                </c:pt>
                <c:pt idx="4">
                  <c:v>3</c:v>
                </c:pt>
                <c:pt idx="5">
                  <c:v>2</c:v>
                </c:pt>
              </c:numCache>
            </c:numRef>
          </c:val>
          <c:extLst>
            <c:ext xmlns:c16="http://schemas.microsoft.com/office/drawing/2014/chart" uri="{C3380CC4-5D6E-409C-BE32-E72D297353CC}">
              <c16:uniqueId val="{00000003-37DF-214E-99EA-6811EAFFC657}"/>
            </c:ext>
          </c:extLst>
        </c:ser>
        <c:dLbls>
          <c:showLegendKey val="0"/>
          <c:showVal val="0"/>
          <c:showCatName val="0"/>
          <c:showSerName val="0"/>
          <c:showPercent val="0"/>
          <c:showBubbleSize val="0"/>
        </c:dLbls>
        <c:gapWidth val="219"/>
        <c:overlap val="-27"/>
        <c:axId val="1014534096"/>
        <c:axId val="1150248272"/>
      </c:barChart>
      <c:catAx>
        <c:axId val="1014534096"/>
        <c:scaling>
          <c:orientation val="minMax"/>
        </c:scaling>
        <c:delete val="1"/>
        <c:axPos val="b"/>
        <c:numFmt formatCode="General" sourceLinked="1"/>
        <c:majorTickMark val="none"/>
        <c:minorTickMark val="none"/>
        <c:tickLblPos val="nextTo"/>
        <c:crossAx val="1150248272"/>
        <c:crosses val="autoZero"/>
        <c:auto val="1"/>
        <c:lblAlgn val="ctr"/>
        <c:lblOffset val="100"/>
        <c:noMultiLvlLbl val="0"/>
      </c:catAx>
      <c:valAx>
        <c:axId val="115024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53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Businesses</c:v>
                </c:pt>
              </c:strCache>
            </c:strRef>
          </c:tx>
          <c:spPr>
            <a:solidFill>
              <a:srgbClr val="2875DD"/>
            </a:solidFill>
            <a:ln>
              <a:solidFill>
                <a:srgbClr val="2875DD"/>
              </a:solidFill>
            </a:ln>
          </c:spPr>
          <c:invertIfNegative val="0"/>
          <c:dLbls>
            <c:dLbl>
              <c:idx val="0"/>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F780-D842-98DD-3C9178769DB9}"/>
                </c:ext>
              </c:extLst>
            </c:dLbl>
            <c:dLbl>
              <c:idx val="1"/>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F780-D842-98DD-3C9178769DB9}"/>
                </c:ext>
              </c:extLst>
            </c:dLbl>
            <c:dLbl>
              <c:idx val="2"/>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F780-D842-98DD-3C9178769DB9}"/>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Sheet1!$A$2:$A$4</c:f>
              <c:strCache>
                <c:ptCount val="3"/>
                <c:pt idx="0">
                  <c:v>Small (0 to 49 employees)</c:v>
                </c:pt>
                <c:pt idx="1">
                  <c:v>Medium (50 to 249 employees)</c:v>
                </c:pt>
                <c:pt idx="2">
                  <c:v>Large (250+ employees)</c:v>
                </c:pt>
              </c:strCache>
            </c:strRef>
          </c:cat>
          <c:val>
            <c:numRef>
              <c:f>Sheet1!$B$2:$B$4</c:f>
              <c:numCache>
                <c:formatCode>General</c:formatCode>
                <c:ptCount val="3"/>
                <c:pt idx="0">
                  <c:v>0.99199999999999999</c:v>
                </c:pt>
                <c:pt idx="1">
                  <c:v>7.0000000000000001E-3</c:v>
                </c:pt>
                <c:pt idx="2">
                  <c:v>2E-3</c:v>
                </c:pt>
              </c:numCache>
            </c:numRef>
          </c:val>
          <c:extLst>
            <c:ext xmlns:c16="http://schemas.microsoft.com/office/drawing/2014/chart" uri="{C3380CC4-5D6E-409C-BE32-E72D297353CC}">
              <c16:uniqueId val="{00000003-F780-D842-98DD-3C9178769DB9}"/>
            </c:ext>
          </c:extLst>
        </c:ser>
        <c:ser>
          <c:idx val="1"/>
          <c:order val="1"/>
          <c:tx>
            <c:strRef>
              <c:f>Sheet1!$C$1</c:f>
              <c:strCache>
                <c:ptCount val="1"/>
                <c:pt idx="0">
                  <c:v>Employment</c:v>
                </c:pt>
              </c:strCache>
            </c:strRef>
          </c:tx>
          <c:spPr>
            <a:solidFill>
              <a:srgbClr val="0F283E"/>
            </a:solidFill>
            <a:ln>
              <a:solidFill>
                <a:srgbClr val="0F283E"/>
              </a:solidFill>
            </a:ln>
          </c:spPr>
          <c:invertIfNegative val="0"/>
          <c:dLbls>
            <c:dLbl>
              <c:idx val="0"/>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F780-D842-98DD-3C9178769DB9}"/>
                </c:ext>
              </c:extLst>
            </c:dLbl>
            <c:dLbl>
              <c:idx val="1"/>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F780-D842-98DD-3C9178769DB9}"/>
                </c:ext>
              </c:extLst>
            </c:dLbl>
            <c:dLbl>
              <c:idx val="2"/>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F780-D842-98DD-3C9178769DB9}"/>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Sheet1!$A$2:$A$4</c:f>
              <c:strCache>
                <c:ptCount val="3"/>
                <c:pt idx="0">
                  <c:v>Small (0 to 49 employees)</c:v>
                </c:pt>
                <c:pt idx="1">
                  <c:v>Medium (50 to 249 employees)</c:v>
                </c:pt>
                <c:pt idx="2">
                  <c:v>Large (250+ employees)</c:v>
                </c:pt>
              </c:strCache>
            </c:strRef>
          </c:cat>
          <c:val>
            <c:numRef>
              <c:f>Sheet1!$C$2:$C$4</c:f>
              <c:numCache>
                <c:formatCode>General</c:formatCode>
                <c:ptCount val="3"/>
                <c:pt idx="0">
                  <c:v>0.46700000000000003</c:v>
                </c:pt>
                <c:pt idx="1">
                  <c:v>0.13300000000000001</c:v>
                </c:pt>
                <c:pt idx="2">
                  <c:v>0.4</c:v>
                </c:pt>
              </c:numCache>
            </c:numRef>
          </c:val>
          <c:extLst>
            <c:ext xmlns:c16="http://schemas.microsoft.com/office/drawing/2014/chart" uri="{C3380CC4-5D6E-409C-BE32-E72D297353CC}">
              <c16:uniqueId val="{00000007-F780-D842-98DD-3C9178769DB9}"/>
            </c:ext>
          </c:extLst>
        </c:ser>
        <c:ser>
          <c:idx val="2"/>
          <c:order val="2"/>
          <c:tx>
            <c:strRef>
              <c:f>Sheet1!$D$1</c:f>
              <c:strCache>
                <c:ptCount val="1"/>
                <c:pt idx="0">
                  <c:v>Turnover</c:v>
                </c:pt>
              </c:strCache>
            </c:strRef>
          </c:tx>
          <c:spPr>
            <a:solidFill>
              <a:srgbClr val="BABABA"/>
            </a:solidFill>
            <a:ln>
              <a:solidFill>
                <a:srgbClr val="BABABA"/>
              </a:solidFill>
            </a:ln>
          </c:spPr>
          <c:invertIfNegative val="0"/>
          <c:dLbls>
            <c:dLbl>
              <c:idx val="0"/>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F780-D842-98DD-3C9178769DB9}"/>
                </c:ext>
              </c:extLst>
            </c:dLbl>
            <c:dLbl>
              <c:idx val="1"/>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F780-D842-98DD-3C9178769DB9}"/>
                </c:ext>
              </c:extLst>
            </c:dLbl>
            <c:dLbl>
              <c:idx val="2"/>
              <c:numFmt formatCode="#,##0.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F780-D842-98DD-3C9178769DB9}"/>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Sheet1!$A$2:$A$4</c:f>
              <c:strCache>
                <c:ptCount val="3"/>
                <c:pt idx="0">
                  <c:v>Small (0 to 49 employees)</c:v>
                </c:pt>
                <c:pt idx="1">
                  <c:v>Medium (50 to 249 employees)</c:v>
                </c:pt>
                <c:pt idx="2">
                  <c:v>Large (250+ employees)</c:v>
                </c:pt>
              </c:strCache>
            </c:strRef>
          </c:cat>
          <c:val>
            <c:numRef>
              <c:f>Sheet1!$D$2:$D$4</c:f>
              <c:numCache>
                <c:formatCode>General</c:formatCode>
                <c:ptCount val="3"/>
                <c:pt idx="0">
                  <c:v>0.34</c:v>
                </c:pt>
                <c:pt idx="1">
                  <c:v>0.17199999999999999</c:v>
                </c:pt>
                <c:pt idx="2">
                  <c:v>0.48799999999999999</c:v>
                </c:pt>
              </c:numCache>
            </c:numRef>
          </c:val>
          <c:extLst>
            <c:ext xmlns:c16="http://schemas.microsoft.com/office/drawing/2014/chart" uri="{C3380CC4-5D6E-409C-BE32-E72D297353CC}">
              <c16:uniqueId val="{0000000B-F780-D842-98DD-3C9178769DB9}"/>
            </c:ext>
          </c:extLst>
        </c:ser>
        <c:dLbls>
          <c:showLegendKey val="0"/>
          <c:showVal val="0"/>
          <c:showCatName val="0"/>
          <c:showSerName val="0"/>
          <c:showPercent val="0"/>
          <c:showBubbleSize val="0"/>
        </c:dLbls>
        <c:gapWidth val="80"/>
        <c:overlap val="-30"/>
        <c:axId val="67451136"/>
        <c:axId val="66437120"/>
      </c:barChart>
      <c:catAx>
        <c:axId val="67451136"/>
        <c:scaling>
          <c:orientation val="minMax"/>
        </c:scaling>
        <c:delete val="0"/>
        <c:axPos val="b"/>
        <c:numFmt formatCode="General" sourceLinked="0"/>
        <c:majorTickMark val="none"/>
        <c:minorTickMark val="none"/>
        <c:tickLblPos val="low"/>
        <c:spPr>
          <a:ln w="25400">
            <a:solidFill>
              <a:srgbClr val="000000"/>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l"/>
        <c:majorGridlines>
          <c:spPr>
            <a:ln w="9525">
              <a:solidFill>
                <a:srgbClr val="2F2F2F"/>
              </a:solidFill>
              <a:prstDash val="dot"/>
            </a:ln>
          </c:spPr>
        </c:majorGridlines>
        <c:title>
          <c:tx>
            <c:rich>
              <a:bodyPr/>
              <a:lstStyle/>
              <a:p>
                <a:pPr>
                  <a:defRPr/>
                </a:pPr>
                <a:r>
                  <a:rPr lang="en-GB" sz="1100" b="0">
                    <a:solidFill>
                      <a:srgbClr val="0F2741"/>
                    </a:solidFill>
                    <a:latin typeface="Open Sans"/>
                  </a:rPr>
                  <a:t>Contribution to overall share</a:t>
                </a:r>
              </a:p>
            </c:rich>
          </c:tx>
          <c:overlay val="0"/>
        </c:title>
        <c:numFmt formatCode="#,##0%" sourceLinked="0"/>
        <c:majorTickMark val="none"/>
        <c:minorTickMark val="none"/>
        <c:tickLblPos val="low"/>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legend>
      <c:legendPos val="t"/>
      <c:overlay val="0"/>
      <c:txPr>
        <a:bodyPr/>
        <a:lstStyle/>
        <a:p>
          <a:pPr>
            <a:defRPr sz="1100" smtId="4294967295">
              <a:solidFill>
                <a:srgbClr val="0F2741"/>
              </a:solidFill>
              <a:latin typeface="Open Sans"/>
            </a:defRPr>
          </a:pPr>
          <a:endParaRPr lang="en-US"/>
        </a:p>
      </c:txPr>
    </c:legend>
    <c:plotVisOnly val="1"/>
    <c:dispBlanksAs val="gap"/>
    <c:showDLblsOverMax val="1"/>
  </c:chart>
  <c:txPr>
    <a:bodyPr/>
    <a:lstStyle/>
    <a:p>
      <a:pPr>
        <a:defRPr sz="1800" smtId="4294967295"/>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Micro-sized (0-9 employees)</c:v>
                </c:pt>
              </c:strCache>
            </c:strRef>
          </c:tx>
          <c:spPr>
            <a:solidFill>
              <a:srgbClr val="2875DD"/>
            </a:solidFill>
            <a:ln>
              <a:solidFill>
                <a:srgbClr val="2875DD"/>
              </a:solidFill>
            </a:ln>
          </c:spPr>
          <c:invertIfNegative val="0"/>
          <c:cat>
            <c:numRef>
              <c:f>Sheet1!$A$2:$A$17</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Sheet1!$B$2:$B$17</c:f>
              <c:numCache>
                <c:formatCode>General</c:formatCode>
                <c:ptCount val="16"/>
                <c:pt idx="0">
                  <c:v>4273.8999999999996</c:v>
                </c:pt>
                <c:pt idx="1">
                  <c:v>4377.3999999999996</c:v>
                </c:pt>
                <c:pt idx="2">
                  <c:v>4603.8</c:v>
                </c:pt>
                <c:pt idx="3">
                  <c:v>4690.6000000000004</c:v>
                </c:pt>
                <c:pt idx="4">
                  <c:v>5014</c:v>
                </c:pt>
                <c:pt idx="5">
                  <c:v>5158.2</c:v>
                </c:pt>
                <c:pt idx="6">
                  <c:v>5253.9</c:v>
                </c:pt>
                <c:pt idx="7">
                  <c:v>5445.5</c:v>
                </c:pt>
                <c:pt idx="8">
                  <c:v>5415.5</c:v>
                </c:pt>
                <c:pt idx="9">
                  <c:v>5613.2</c:v>
                </c:pt>
                <c:pt idx="10">
                  <c:v>5724.7</c:v>
                </c:pt>
                <c:pt idx="11">
                  <c:v>5337.2</c:v>
                </c:pt>
                <c:pt idx="12">
                  <c:v>5248</c:v>
                </c:pt>
                <c:pt idx="13">
                  <c:v>5287.4</c:v>
                </c:pt>
                <c:pt idx="14">
                  <c:v>5233.1000000000004</c:v>
                </c:pt>
                <c:pt idx="15">
                  <c:v>5423.4</c:v>
                </c:pt>
              </c:numCache>
            </c:numRef>
          </c:val>
          <c:extLst>
            <c:ext xmlns:c16="http://schemas.microsoft.com/office/drawing/2014/chart" uri="{C3380CC4-5D6E-409C-BE32-E72D297353CC}">
              <c16:uniqueId val="{00000010-9D07-6C4E-AE3D-6F8C5F606E55}"/>
            </c:ext>
          </c:extLst>
        </c:ser>
        <c:ser>
          <c:idx val="1"/>
          <c:order val="1"/>
          <c:tx>
            <c:strRef>
              <c:f>Sheet1!$C$1</c:f>
              <c:strCache>
                <c:ptCount val="1"/>
                <c:pt idx="0">
                  <c:v>Small (10-49 employees)</c:v>
                </c:pt>
              </c:strCache>
            </c:strRef>
          </c:tx>
          <c:spPr>
            <a:solidFill>
              <a:srgbClr val="0F283E"/>
            </a:solidFill>
            <a:ln>
              <a:solidFill>
                <a:srgbClr val="0F283E"/>
              </a:solidFill>
            </a:ln>
          </c:spPr>
          <c:invertIfNegative val="0"/>
          <c:cat>
            <c:numRef>
              <c:f>Sheet1!$A$2:$A$17</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Sheet1!$C$2:$C$17</c:f>
              <c:numCache>
                <c:formatCode>General</c:formatCode>
                <c:ptCount val="16"/>
                <c:pt idx="0">
                  <c:v>173.6</c:v>
                </c:pt>
                <c:pt idx="1">
                  <c:v>174.3</c:v>
                </c:pt>
                <c:pt idx="2">
                  <c:v>178</c:v>
                </c:pt>
                <c:pt idx="3">
                  <c:v>186.7</c:v>
                </c:pt>
                <c:pt idx="4">
                  <c:v>194.7</c:v>
                </c:pt>
                <c:pt idx="5">
                  <c:v>203.5</c:v>
                </c:pt>
                <c:pt idx="6">
                  <c:v>203.5</c:v>
                </c:pt>
                <c:pt idx="7">
                  <c:v>207.9</c:v>
                </c:pt>
                <c:pt idx="8">
                  <c:v>209.6</c:v>
                </c:pt>
                <c:pt idx="9">
                  <c:v>211.3</c:v>
                </c:pt>
                <c:pt idx="10">
                  <c:v>211.9</c:v>
                </c:pt>
                <c:pt idx="11">
                  <c:v>210.6</c:v>
                </c:pt>
                <c:pt idx="12">
                  <c:v>217.3</c:v>
                </c:pt>
                <c:pt idx="13">
                  <c:v>222.8</c:v>
                </c:pt>
                <c:pt idx="14">
                  <c:v>219.9</c:v>
                </c:pt>
                <c:pt idx="15">
                  <c:v>220.09</c:v>
                </c:pt>
              </c:numCache>
            </c:numRef>
          </c:val>
          <c:extLst>
            <c:ext xmlns:c16="http://schemas.microsoft.com/office/drawing/2014/chart" uri="{C3380CC4-5D6E-409C-BE32-E72D297353CC}">
              <c16:uniqueId val="{00000021-9D07-6C4E-AE3D-6F8C5F606E55}"/>
            </c:ext>
          </c:extLst>
        </c:ser>
        <c:ser>
          <c:idx val="2"/>
          <c:order val="2"/>
          <c:tx>
            <c:strRef>
              <c:f>Sheet1!$D$1</c:f>
              <c:strCache>
                <c:ptCount val="1"/>
                <c:pt idx="0">
                  <c:v>Medium (50-249 employees)</c:v>
                </c:pt>
              </c:strCache>
            </c:strRef>
          </c:tx>
          <c:spPr>
            <a:solidFill>
              <a:srgbClr val="BABABA"/>
            </a:solidFill>
            <a:ln>
              <a:solidFill>
                <a:srgbClr val="BABABA"/>
              </a:solidFill>
            </a:ln>
          </c:spPr>
          <c:invertIfNegative val="0"/>
          <c:cat>
            <c:numRef>
              <c:f>Sheet1!$A$2:$A$17</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Sheet1!$D$2:$D$17</c:f>
              <c:numCache>
                <c:formatCode>General</c:formatCode>
                <c:ptCount val="16"/>
                <c:pt idx="0">
                  <c:v>29.2</c:v>
                </c:pt>
                <c:pt idx="1">
                  <c:v>30.7</c:v>
                </c:pt>
                <c:pt idx="2">
                  <c:v>29.8</c:v>
                </c:pt>
                <c:pt idx="3">
                  <c:v>30.7</c:v>
                </c:pt>
                <c:pt idx="4">
                  <c:v>31.5</c:v>
                </c:pt>
                <c:pt idx="5">
                  <c:v>32.6</c:v>
                </c:pt>
                <c:pt idx="6">
                  <c:v>33.299999999999997</c:v>
                </c:pt>
                <c:pt idx="7">
                  <c:v>33.9</c:v>
                </c:pt>
                <c:pt idx="8">
                  <c:v>34.799999999999997</c:v>
                </c:pt>
                <c:pt idx="9">
                  <c:v>35.6</c:v>
                </c:pt>
                <c:pt idx="10">
                  <c:v>36.1</c:v>
                </c:pt>
                <c:pt idx="11">
                  <c:v>35.6</c:v>
                </c:pt>
                <c:pt idx="12">
                  <c:v>35.9</c:v>
                </c:pt>
                <c:pt idx="13">
                  <c:v>36.9</c:v>
                </c:pt>
                <c:pt idx="14">
                  <c:v>37.75</c:v>
                </c:pt>
                <c:pt idx="15">
                  <c:v>38.44</c:v>
                </c:pt>
              </c:numCache>
            </c:numRef>
          </c:val>
          <c:extLst>
            <c:ext xmlns:c16="http://schemas.microsoft.com/office/drawing/2014/chart" uri="{C3380CC4-5D6E-409C-BE32-E72D297353CC}">
              <c16:uniqueId val="{00000032-9D07-6C4E-AE3D-6F8C5F606E55}"/>
            </c:ext>
          </c:extLst>
        </c:ser>
        <c:dLbls>
          <c:showLegendKey val="0"/>
          <c:showVal val="0"/>
          <c:showCatName val="0"/>
          <c:showSerName val="0"/>
          <c:showPercent val="0"/>
          <c:showBubbleSize val="0"/>
        </c:dLbls>
        <c:gapWidth val="80"/>
        <c:overlap val="100"/>
        <c:axId val="67451136"/>
        <c:axId val="66437120"/>
      </c:barChart>
      <c:catAx>
        <c:axId val="67451136"/>
        <c:scaling>
          <c:orientation val="minMax"/>
        </c:scaling>
        <c:delete val="0"/>
        <c:axPos val="b"/>
        <c:numFmt formatCode="General" sourceLinked="0"/>
        <c:majorTickMark val="none"/>
        <c:minorTickMark val="none"/>
        <c:tickLblPos val="low"/>
        <c:spPr>
          <a:ln w="25400">
            <a:solidFill>
              <a:srgbClr val="000000"/>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l"/>
        <c:majorGridlines>
          <c:spPr>
            <a:ln w="9525">
              <a:solidFill>
                <a:srgbClr val="2F2F2F"/>
              </a:solidFill>
              <a:prstDash val="dot"/>
            </a:ln>
          </c:spPr>
        </c:majorGridlines>
        <c:title>
          <c:tx>
            <c:rich>
              <a:bodyPr/>
              <a:lstStyle/>
              <a:p>
                <a:pPr>
                  <a:defRPr/>
                </a:pPr>
                <a:r>
                  <a:rPr lang="en-GB" sz="1100" b="0">
                    <a:solidFill>
                      <a:srgbClr val="0F2741"/>
                    </a:solidFill>
                    <a:latin typeface="Open Sans"/>
                  </a:rPr>
                  <a:t>Number of enterprises in thousands</a:t>
                </a:r>
              </a:p>
            </c:rich>
          </c:tx>
          <c:overlay val="0"/>
        </c:title>
        <c:numFmt formatCode="#,##0" sourceLinked="0"/>
        <c:majorTickMark val="none"/>
        <c:minorTickMark val="none"/>
        <c:tickLblPos val="low"/>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legend>
      <c:legendPos val="t"/>
      <c:overlay val="0"/>
      <c:txPr>
        <a:bodyPr/>
        <a:lstStyle/>
        <a:p>
          <a:pPr>
            <a:defRPr sz="1100" smtId="4294967295">
              <a:solidFill>
                <a:srgbClr val="0F2741"/>
              </a:solidFill>
              <a:latin typeface="Open Sans"/>
            </a:defRPr>
          </a:pPr>
          <a:endParaRPr lang="en-US"/>
        </a:p>
      </c:txPr>
    </c:legend>
    <c:plotVisOnly val="1"/>
    <c:dispBlanksAs val="gap"/>
    <c:showDLblsOverMax val="1"/>
  </c:chart>
  <c:txPr>
    <a:bodyPr/>
    <a:lstStyle/>
    <a:p>
      <a:pPr>
        <a:defRPr sz="1800" smtId="4294967295"/>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4CF8-DC4B-9AF4-069A1F3812E3}"/>
                </c:ext>
              </c:extLst>
            </c:dLbl>
            <c:dLbl>
              <c:idx val="1"/>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4CF8-DC4B-9AF4-069A1F3812E3}"/>
                </c:ext>
              </c:extLst>
            </c:dLbl>
            <c:dLbl>
              <c:idx val="2"/>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4CF8-DC4B-9AF4-069A1F3812E3}"/>
                </c:ext>
              </c:extLst>
            </c:dLbl>
            <c:dLbl>
              <c:idx val="3"/>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4CF8-DC4B-9AF4-069A1F3812E3}"/>
                </c:ext>
              </c:extLst>
            </c:dLbl>
            <c:dLbl>
              <c:idx val="4"/>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4CF8-DC4B-9AF4-069A1F3812E3}"/>
                </c:ext>
              </c:extLst>
            </c:dLbl>
            <c:dLbl>
              <c:idx val="5"/>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4CF8-DC4B-9AF4-069A1F3812E3}"/>
                </c:ext>
              </c:extLst>
            </c:dLbl>
            <c:dLbl>
              <c:idx val="6"/>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4CF8-DC4B-9AF4-069A1F3812E3}"/>
                </c:ext>
              </c:extLst>
            </c:dLbl>
            <c:dLbl>
              <c:idx val="7"/>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4CF8-DC4B-9AF4-069A1F3812E3}"/>
                </c:ext>
              </c:extLst>
            </c:dLbl>
            <c:dLbl>
              <c:idx val="8"/>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4CF8-DC4B-9AF4-069A1F3812E3}"/>
                </c:ext>
              </c:extLst>
            </c:dLbl>
            <c:dLbl>
              <c:idx val="9"/>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4CF8-DC4B-9AF4-069A1F3812E3}"/>
                </c:ext>
              </c:extLst>
            </c:dLbl>
            <c:dLbl>
              <c:idx val="10"/>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4CF8-DC4B-9AF4-069A1F3812E3}"/>
                </c:ext>
              </c:extLst>
            </c:dLbl>
            <c:dLbl>
              <c:idx val="11"/>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4CF8-DC4B-9AF4-069A1F3812E3}"/>
                </c:ext>
              </c:extLst>
            </c:dLbl>
            <c:dLbl>
              <c:idx val="12"/>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4CF8-DC4B-9AF4-069A1F3812E3}"/>
                </c:ext>
              </c:extLst>
            </c:dLbl>
            <c:dLbl>
              <c:idx val="13"/>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4CF8-DC4B-9AF4-069A1F3812E3}"/>
                </c:ext>
              </c:extLst>
            </c:dLbl>
            <c:dLbl>
              <c:idx val="14"/>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4CF8-DC4B-9AF4-069A1F3812E3}"/>
                </c:ext>
              </c:extLst>
            </c:dLbl>
            <c:spPr>
              <a:noFill/>
              <a:ln>
                <a:noFill/>
              </a:ln>
              <a:effectLst/>
            </c:spPr>
            <c:txPr>
              <a:bodyPr/>
              <a:lstStyle/>
              <a:p>
                <a:pPr>
                  <a:defRPr sz="9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Sheet1!$A$2:$A$16</c:f>
              <c:strCache>
                <c:ptCount val="15"/>
                <c:pt idx="0">
                  <c:v>Construction</c:v>
                </c:pt>
                <c:pt idx="1">
                  <c:v>Professional, Scientific and Technical Activities</c:v>
                </c:pt>
                <c:pt idx="2">
                  <c:v>Wholesale and Retail Trade*</c:v>
                </c:pt>
                <c:pt idx="3">
                  <c:v>Other Service Activities</c:v>
                </c:pt>
                <c:pt idx="4">
                  <c:v>Human Health and Social Work Activities</c:v>
                </c:pt>
                <c:pt idx="5">
                  <c:v>Information and Communication</c:v>
                </c:pt>
                <c:pt idx="6">
                  <c:v>Transportation and Storage</c:v>
                </c:pt>
                <c:pt idx="7">
                  <c:v>Education</c:v>
                </c:pt>
                <c:pt idx="8">
                  <c:v>Arts, Entertainment and Recreation</c:v>
                </c:pt>
                <c:pt idx="9">
                  <c:v>Manufacturing</c:v>
                </c:pt>
                <c:pt idx="10">
                  <c:v>Accommodation and Food Service Activities</c:v>
                </c:pt>
                <c:pt idx="11">
                  <c:v>Agriculture, Forestry and Fishing</c:v>
                </c:pt>
                <c:pt idx="12">
                  <c:v>Real Estate Activities</c:v>
                </c:pt>
                <c:pt idx="13">
                  <c:v>Administrative and Support Service Activities</c:v>
                </c:pt>
                <c:pt idx="14">
                  <c:v>Financial and Insurance activities</c:v>
                </c:pt>
              </c:strCache>
            </c:strRef>
          </c:cat>
          <c:val>
            <c:numRef>
              <c:f>Sheet1!$B$2:$B$16</c:f>
              <c:numCache>
                <c:formatCode>General</c:formatCode>
                <c:ptCount val="15"/>
                <c:pt idx="0">
                  <c:v>870040</c:v>
                </c:pt>
                <c:pt idx="1">
                  <c:v>754520</c:v>
                </c:pt>
                <c:pt idx="2">
                  <c:v>558345</c:v>
                </c:pt>
                <c:pt idx="3">
                  <c:v>367470</c:v>
                </c:pt>
                <c:pt idx="4">
                  <c:v>355535</c:v>
                </c:pt>
                <c:pt idx="5">
                  <c:v>337705</c:v>
                </c:pt>
                <c:pt idx="6">
                  <c:v>312550</c:v>
                </c:pt>
                <c:pt idx="7">
                  <c:v>298445</c:v>
                </c:pt>
                <c:pt idx="8">
                  <c:v>280290</c:v>
                </c:pt>
                <c:pt idx="9">
                  <c:v>246245</c:v>
                </c:pt>
                <c:pt idx="10">
                  <c:v>211675</c:v>
                </c:pt>
                <c:pt idx="11">
                  <c:v>147800</c:v>
                </c:pt>
                <c:pt idx="12">
                  <c:v>142780</c:v>
                </c:pt>
                <c:pt idx="13">
                  <c:v>127720</c:v>
                </c:pt>
                <c:pt idx="14">
                  <c:v>85890</c:v>
                </c:pt>
              </c:numCache>
            </c:numRef>
          </c:val>
          <c:extLst>
            <c:ext xmlns:c16="http://schemas.microsoft.com/office/drawing/2014/chart" uri="{C3380CC4-5D6E-409C-BE32-E72D297353CC}">
              <c16:uniqueId val="{0000000F-4CF8-DC4B-9AF4-069A1F3812E3}"/>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6EDD9-8649-4883-AC9D-AF8E98E0F121}" type="datetimeFigureOut">
              <a:rPr lang="en-GB" smtClean="0"/>
              <a:t>24/08/2026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5F020D-68BF-4708-9B59-E0705BDA816A}" type="slidenum">
              <a:rPr lang="en-GB" smtClean="0"/>
              <a:t>‹#›</a:t>
            </a:fld>
            <a:endParaRPr lang="en-GB"/>
          </a:p>
        </p:txBody>
      </p:sp>
    </p:spTree>
    <p:extLst>
      <p:ext uri="{BB962C8B-B14F-4D97-AF65-F5344CB8AC3E}">
        <p14:creationId xmlns:p14="http://schemas.microsoft.com/office/powerpoint/2010/main" val="2086448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a:t>
            </a:fld>
            <a:endParaRPr lang="en-US"/>
          </a:p>
        </p:txBody>
      </p:sp>
    </p:spTree>
    <p:extLst>
      <p:ext uri="{BB962C8B-B14F-4D97-AF65-F5344CB8AC3E}">
        <p14:creationId xmlns:p14="http://schemas.microsoft.com/office/powerpoint/2010/main" val="276270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D801-0704-E8E1-100B-521B7BF97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DA962-5D4B-ED6A-7D38-FBF596F1D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F05AC-2133-5997-979A-9FE2689CA9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178AD1-2C83-CAB2-321E-FFED473A1002}"/>
              </a:ext>
            </a:extLst>
          </p:cNvPr>
          <p:cNvSpPr>
            <a:spLocks noGrp="1"/>
          </p:cNvSpPr>
          <p:nvPr>
            <p:ph type="sldNum" sz="quarter" idx="5"/>
          </p:nvPr>
        </p:nvSpPr>
        <p:spPr/>
        <p:txBody>
          <a:bodyPr/>
          <a:lstStyle/>
          <a:p>
            <a:fld id="{1A53C8B8-E2E2-4044-9419-E0FC032E547A}" type="slidenum">
              <a:rPr lang="en-US" smtClean="0"/>
              <a:t>2</a:t>
            </a:fld>
            <a:endParaRPr lang="en-US"/>
          </a:p>
        </p:txBody>
      </p:sp>
    </p:spTree>
    <p:extLst>
      <p:ext uri="{BB962C8B-B14F-4D97-AF65-F5344CB8AC3E}">
        <p14:creationId xmlns:p14="http://schemas.microsoft.com/office/powerpoint/2010/main" val="167083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561" indent="-285601" eaLnBrk="0" hangingPunct="0">
              <a:defRPr>
                <a:solidFill>
                  <a:schemeClr val="tx1"/>
                </a:solidFill>
                <a:latin typeface="Arial" charset="0"/>
              </a:defRPr>
            </a:lvl2pPr>
            <a:lvl3pPr marL="1142402" indent="-228480" eaLnBrk="0" hangingPunct="0">
              <a:defRPr>
                <a:solidFill>
                  <a:schemeClr val="tx1"/>
                </a:solidFill>
                <a:latin typeface="Arial" charset="0"/>
              </a:defRPr>
            </a:lvl3pPr>
            <a:lvl4pPr marL="1599362" indent="-228480" eaLnBrk="0" hangingPunct="0">
              <a:defRPr>
                <a:solidFill>
                  <a:schemeClr val="tx1"/>
                </a:solidFill>
                <a:latin typeface="Arial" charset="0"/>
              </a:defRPr>
            </a:lvl4pPr>
            <a:lvl5pPr marL="2056323" indent="-228480" eaLnBrk="0" hangingPunct="0">
              <a:defRPr>
                <a:solidFill>
                  <a:schemeClr val="tx1"/>
                </a:solidFill>
                <a:latin typeface="Arial" charset="0"/>
              </a:defRPr>
            </a:lvl5pPr>
            <a:lvl6pPr marL="2513284" indent="-228480" eaLnBrk="0" fontAlgn="base" hangingPunct="0">
              <a:spcBef>
                <a:spcPct val="0"/>
              </a:spcBef>
              <a:spcAft>
                <a:spcPct val="0"/>
              </a:spcAft>
              <a:defRPr>
                <a:solidFill>
                  <a:schemeClr val="tx1"/>
                </a:solidFill>
                <a:latin typeface="Arial" charset="0"/>
              </a:defRPr>
            </a:lvl6pPr>
            <a:lvl7pPr marL="2970245" indent="-228480" eaLnBrk="0" fontAlgn="base" hangingPunct="0">
              <a:spcBef>
                <a:spcPct val="0"/>
              </a:spcBef>
              <a:spcAft>
                <a:spcPct val="0"/>
              </a:spcAft>
              <a:defRPr>
                <a:solidFill>
                  <a:schemeClr val="tx1"/>
                </a:solidFill>
                <a:latin typeface="Arial" charset="0"/>
              </a:defRPr>
            </a:lvl7pPr>
            <a:lvl8pPr marL="3427205" indent="-228480" eaLnBrk="0" fontAlgn="base" hangingPunct="0">
              <a:spcBef>
                <a:spcPct val="0"/>
              </a:spcBef>
              <a:spcAft>
                <a:spcPct val="0"/>
              </a:spcAft>
              <a:defRPr>
                <a:solidFill>
                  <a:schemeClr val="tx1"/>
                </a:solidFill>
                <a:latin typeface="Arial" charset="0"/>
              </a:defRPr>
            </a:lvl8pPr>
            <a:lvl9pPr marL="3884165" indent="-22848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F04B77-F2A4-4A72-B014-16591C6ABB5C}" type="slidenum">
              <a:rPr kumimoji="0" lang="en-GB"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627" name="Rectangle 2"/>
          <p:cNvSpPr>
            <a:spLocks noGrp="1" noRot="1" noChangeAspect="1" noChangeArrowheads="1" noTextEdit="1"/>
          </p:cNvSpPr>
          <p:nvPr>
            <p:ph type="sldImg"/>
          </p:nvPr>
        </p:nvSpPr>
        <p:spPr>
          <a:xfrm>
            <a:off x="336550" y="863600"/>
            <a:ext cx="6183313" cy="3479800"/>
          </a:xfrm>
          <a:ln w="12700" cap="flat">
            <a:solidFill>
              <a:schemeClr val="tx1"/>
            </a:solidFill>
          </a:ln>
        </p:spPr>
      </p:sp>
      <p:sp>
        <p:nvSpPr>
          <p:cNvPr id="26628" name="Rectangle 3"/>
          <p:cNvSpPr>
            <a:spLocks noGrp="1" noChangeArrowheads="1"/>
          </p:cNvSpPr>
          <p:nvPr>
            <p:ph type="body" idx="1"/>
          </p:nvPr>
        </p:nvSpPr>
        <p:spPr>
          <a:xfrm>
            <a:off x="912818" y="4739746"/>
            <a:ext cx="5030787" cy="443066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61" tIns="47601" rIns="93561" bIns="47601"/>
          <a:lstStyle/>
          <a:p>
            <a:endParaRPr lang="en-US" dirty="0"/>
          </a:p>
        </p:txBody>
      </p:sp>
    </p:spTree>
    <p:extLst>
      <p:ext uri="{BB962C8B-B14F-4D97-AF65-F5344CB8AC3E}">
        <p14:creationId xmlns:p14="http://schemas.microsoft.com/office/powerpoint/2010/main" val="71579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Based on the Dr Elisabeth Kubler Ross 5 Stage Coping Model - From On death and dying- RECOGNISE WHERE YOU ARE ON THIS U CURVE IN RELATIONS TO YOUR TEAM- WHAT CHALLEMGES MAY THIS BRING??</a:t>
            </a:r>
          </a:p>
          <a:p>
            <a:endParaRPr lang="en-GB" dirty="0"/>
          </a:p>
          <a:p>
            <a:r>
              <a:rPr lang="en-GB" dirty="0"/>
              <a:t>A great film to watch is ‘Up in the Air’ featuring George Clooney. This movie is a great illustration of this journey. Allow time for people to get used to the idea/change before acceptance happens. As leaders you are further along the curve than your staff as you have had more time to accept / formulate the change. </a:t>
            </a:r>
          </a:p>
          <a:p>
            <a:endParaRPr lang="en-GB" dirty="0"/>
          </a:p>
        </p:txBody>
      </p:sp>
      <p:sp>
        <p:nvSpPr>
          <p:cNvPr id="4" name="Slide Number Placeholder 3"/>
          <p:cNvSpPr>
            <a:spLocks noGrp="1"/>
          </p:cNvSpPr>
          <p:nvPr>
            <p:ph type="sldNum" sz="quarter" idx="10"/>
          </p:nvPr>
        </p:nvSpPr>
        <p:spPr/>
        <p:txBody>
          <a:bodyPr/>
          <a:lstStyle/>
          <a:p>
            <a:fld id="{FD87AD1F-CCA1-4E14-902D-500B6B5A353F}" type="slidenum">
              <a:rPr lang="en-GB" smtClean="0"/>
              <a:pPr/>
              <a:t>23</a:t>
            </a:fld>
            <a:endParaRPr lang="en-GB"/>
          </a:p>
        </p:txBody>
      </p:sp>
    </p:spTree>
    <p:extLst>
      <p:ext uri="{BB962C8B-B14F-4D97-AF65-F5344CB8AC3E}">
        <p14:creationId xmlns:p14="http://schemas.microsoft.com/office/powerpoint/2010/main" val="690124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a:effectLst/>
                <a:latin typeface="Calibri" panose="020F0502020204030204" pitchFamily="34" charset="0"/>
                <a:ea typeface="+mn-ea"/>
                <a:cs typeface="+mn-cs"/>
              </a:rPr>
              <a:t>Notes for Speakers </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sz="1200" kern="1200" dirty="0">
                <a:effectLst/>
                <a:latin typeface="Calibri" panose="020F0502020204030204" pitchFamily="34" charset="0"/>
                <a:ea typeface="+mn-ea"/>
                <a:cs typeface="+mn-cs"/>
              </a:rPr>
              <a:t> </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r>
              <a:rPr lang="en-GB" dirty="0"/>
              <a:t>Encourage participants to open up about their own experiences and also to think about what would have helped them move forward.</a:t>
            </a:r>
          </a:p>
          <a:p>
            <a:endParaRPr lang="en-GB" dirty="0"/>
          </a:p>
          <a:p>
            <a:r>
              <a:rPr lang="en-GB" dirty="0"/>
              <a:t>A great film to watch is ‘Up in the Air’ featuring George Clooney. This movie is a great illustration of this journey. Allow time for people to get used to the idea/change before acceptance happens. As leaders you are further along the curve than your staff as you have had more time to accept / formulate the change.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7AD1F-CCA1-4E14-902D-500B6B5A353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248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can observe things like the brands, advertising etc. but what we don't see is the</a:t>
            </a:r>
            <a:r>
              <a:rPr lang="en-GB" baseline="0" dirty="0"/>
              <a:t> corporate culture that underpins this.</a:t>
            </a:r>
          </a:p>
          <a:p>
            <a:endParaRPr lang="en-GB" baseline="0" dirty="0"/>
          </a:p>
          <a:p>
            <a:r>
              <a:rPr lang="en-GB" baseline="0" dirty="0"/>
              <a:t>There are observable elements of culture such as buildings, symbols, logo, stories and the organisation’s behaviour (above the water on the iceberg) and then the underlying beliefs values and assumptions which lie below the water and are not observable from an external perspective.</a:t>
            </a:r>
          </a:p>
          <a:p>
            <a:endParaRPr lang="en-GB" baseline="0" dirty="0"/>
          </a:p>
          <a:p>
            <a:r>
              <a:rPr lang="en-GB" b="1" baseline="0" dirty="0"/>
              <a:t>Above the water line </a:t>
            </a:r>
            <a:r>
              <a:rPr lang="en-GB" baseline="0" dirty="0"/>
              <a:t>– heritage, organisation history and other examples above, although easy to observe some of these could be difficult for an outsider to interpret and understand. </a:t>
            </a:r>
          </a:p>
          <a:p>
            <a:endParaRPr lang="en-GB" baseline="0" dirty="0"/>
          </a:p>
          <a:p>
            <a:r>
              <a:rPr lang="en-GB" b="1" baseline="0" dirty="0"/>
              <a:t>Below the water line </a:t>
            </a:r>
            <a:r>
              <a:rPr lang="en-GB" baseline="0" dirty="0"/>
              <a:t>– espoused values are the informal ways of working or principles that guide decision making and or behaviour but are not explicitly spoken about. They may be on the organisation’s website or marketing materials and are represented in the company’s strategies and objectives. Assumptions are the deeper elements of the internal culture and further below the water level in the metaphor. They are not referred to by employees or stakeholders but have strong influence on decisions around priorities. They normally grow from the company values into an embedded way of working.    </a:t>
            </a:r>
          </a:p>
          <a:p>
            <a:endParaRPr lang="en-GB" baseline="0" dirty="0"/>
          </a:p>
          <a:p>
            <a:r>
              <a:rPr lang="en-GB" b="1" baseline="0" dirty="0"/>
              <a:t>Weak vs strong </a:t>
            </a:r>
            <a:r>
              <a:rPr lang="en-GB" baseline="0" dirty="0"/>
              <a:t>to culture within organisations - obviously more difficult to change the culture when strong culture - strong relies on informal but deeply embedded ways of doing things which are less visible and thus more difficult to change. Weak cultures tend to rely on bureaucracy and formal rules which make it easier to change but encourages resistance. Resistance is more likely in weak cultures and less likely in strong cultures - this can be important for innovative organisations.</a:t>
            </a:r>
          </a:p>
          <a:p>
            <a:endParaRPr lang="en-GB" baseline="0" dirty="0"/>
          </a:p>
          <a:p>
            <a:r>
              <a:rPr lang="en-GB" baseline="0" dirty="0"/>
              <a:t>Roper and Fill (2012) talk about Marks and Spencer being complacent and some of the reasons they are difficult to change is because of the strong culture - less agile and easy to adapt to the changing environment. A strong culture is effective in delivering the value proposition and brand promise but inherently becomes difficult to change and less flexible. </a:t>
            </a:r>
            <a:endParaRPr lang="en-GB" dirty="0"/>
          </a:p>
        </p:txBody>
      </p:sp>
      <p:sp>
        <p:nvSpPr>
          <p:cNvPr id="4" name="Slide Number Placeholder 3"/>
          <p:cNvSpPr>
            <a:spLocks noGrp="1"/>
          </p:cNvSpPr>
          <p:nvPr>
            <p:ph type="sldNum" sz="quarter" idx="10"/>
          </p:nvPr>
        </p:nvSpPr>
        <p:spPr/>
        <p:txBody>
          <a:bodyPr/>
          <a:lstStyle/>
          <a:p>
            <a:fld id="{E169CB57-2EDA-484C-B636-EBA76BE0E5AC}" type="slidenum">
              <a:rPr lang="en-GB" smtClean="0"/>
              <a:t>35</a:t>
            </a:fld>
            <a:endParaRPr lang="en-GB"/>
          </a:p>
        </p:txBody>
      </p:sp>
    </p:spTree>
    <p:extLst>
      <p:ext uri="{BB962C8B-B14F-4D97-AF65-F5344CB8AC3E}">
        <p14:creationId xmlns:p14="http://schemas.microsoft.com/office/powerpoint/2010/main" val="3268939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Breakout activity two </a:t>
            </a:r>
            <a:r>
              <a:rPr lang="en-GB" dirty="0"/>
              <a:t>- There is a worksheet for this activity within the workbook.  </a:t>
            </a:r>
          </a:p>
        </p:txBody>
      </p:sp>
    </p:spTree>
    <p:extLst>
      <p:ext uri="{BB962C8B-B14F-4D97-AF65-F5344CB8AC3E}">
        <p14:creationId xmlns:p14="http://schemas.microsoft.com/office/powerpoint/2010/main" val="3448466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2369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2975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KPIs</a:t>
            </a:r>
          </a:p>
        </p:txBody>
      </p:sp>
      <p:sp>
        <p:nvSpPr>
          <p:cNvPr id="4" name="Slide Number Placeholder 3"/>
          <p:cNvSpPr>
            <a:spLocks noGrp="1"/>
          </p:cNvSpPr>
          <p:nvPr>
            <p:ph type="sldNum" sz="quarter" idx="10"/>
          </p:nvPr>
        </p:nvSpPr>
        <p:spPr/>
        <p:txBody>
          <a:bodyPr/>
          <a:lstStyle/>
          <a:p>
            <a:fld id="{2597BD0B-7427-AC47-B5A8-DDBE6DA92496}" type="slidenum">
              <a:rPr lang="en-US" smtClean="0"/>
              <a:t>49</a:t>
            </a:fld>
            <a:endParaRPr lang="en-US"/>
          </a:p>
        </p:txBody>
      </p:sp>
    </p:spTree>
    <p:extLst>
      <p:ext uri="{BB962C8B-B14F-4D97-AF65-F5344CB8AC3E}">
        <p14:creationId xmlns:p14="http://schemas.microsoft.com/office/powerpoint/2010/main" val="2342062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There will be a worksheet for this activity – within the workbook.  The activity will be completed during the Webinar and then available as a resource to draw upon in completing the rest of the workbook. </a:t>
            </a:r>
          </a:p>
        </p:txBody>
      </p:sp>
    </p:spTree>
    <p:extLst>
      <p:ext uri="{BB962C8B-B14F-4D97-AF65-F5344CB8AC3E}">
        <p14:creationId xmlns:p14="http://schemas.microsoft.com/office/powerpoint/2010/main" val="1120002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47AB9D60-645A-5849-AC6B-AF698CCFC48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808080"/>
                </a:solidFill>
                <a:latin typeface="Arial" panose="020B0604020202020204" pitchFamily="34" charset="0"/>
                <a:ea typeface="ＭＳ Ｐゴシック" panose="020B0600070205080204" pitchFamily="34" charset="-128"/>
              </a:defRPr>
            </a:lvl1pPr>
            <a:lvl2pPr marL="742950" indent="-285750" eaLnBrk="0" hangingPunct="0">
              <a:defRPr sz="2800">
                <a:solidFill>
                  <a:srgbClr val="808080"/>
                </a:solidFill>
                <a:latin typeface="Arial" panose="020B0604020202020204" pitchFamily="34" charset="0"/>
                <a:ea typeface="ＭＳ Ｐゴシック" panose="020B0600070205080204" pitchFamily="34" charset="-128"/>
              </a:defRPr>
            </a:lvl2pPr>
            <a:lvl3pPr marL="1143000" indent="-228600" eaLnBrk="0" hangingPunct="0">
              <a:defRPr sz="2800">
                <a:solidFill>
                  <a:srgbClr val="808080"/>
                </a:solidFill>
                <a:latin typeface="Arial" panose="020B0604020202020204" pitchFamily="34" charset="0"/>
                <a:ea typeface="ＭＳ Ｐゴシック" panose="020B0600070205080204" pitchFamily="34" charset="-128"/>
              </a:defRPr>
            </a:lvl3pPr>
            <a:lvl4pPr marL="1600200" indent="-228600" eaLnBrk="0" hangingPunct="0">
              <a:defRPr sz="2800">
                <a:solidFill>
                  <a:srgbClr val="808080"/>
                </a:solidFill>
                <a:latin typeface="Arial" panose="020B0604020202020204" pitchFamily="34" charset="0"/>
                <a:ea typeface="ＭＳ Ｐゴシック" panose="020B0600070205080204" pitchFamily="34" charset="-128"/>
              </a:defRPr>
            </a:lvl4pPr>
            <a:lvl5pPr marL="2057400" indent="-228600" eaLnBrk="0" hangingPunct="0">
              <a:defRPr sz="2800">
                <a:solidFill>
                  <a:srgbClr val="808080"/>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9pPr>
          </a:lstStyle>
          <a:p>
            <a:r>
              <a:rPr lang="en-US" altLang="en-US" sz="1400">
                <a:solidFill>
                  <a:srgbClr val="D0103A"/>
                </a:solidFill>
              </a:rPr>
              <a:t>HEADER</a:t>
            </a:r>
            <a:endParaRPr lang="en-US" altLang="en-US" sz="1200"/>
          </a:p>
        </p:txBody>
      </p:sp>
      <p:sp>
        <p:nvSpPr>
          <p:cNvPr id="62466" name="Rectangle 3">
            <a:extLst>
              <a:ext uri="{FF2B5EF4-FFF2-40B4-BE49-F238E27FC236}">
                <a16:creationId xmlns:a16="http://schemas.microsoft.com/office/drawing/2014/main" id="{195A3F54-FC05-E241-9A82-EDB75C282325}"/>
              </a:ext>
            </a:extLst>
          </p:cNvPr>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808080"/>
                </a:solidFill>
                <a:latin typeface="Arial" panose="020B0604020202020204" pitchFamily="34" charset="0"/>
                <a:ea typeface="ＭＳ Ｐゴシック" panose="020B0600070205080204" pitchFamily="34" charset="-128"/>
              </a:defRPr>
            </a:lvl1pPr>
            <a:lvl2pPr marL="742950" indent="-285750" eaLnBrk="0" hangingPunct="0">
              <a:defRPr sz="2800">
                <a:solidFill>
                  <a:srgbClr val="808080"/>
                </a:solidFill>
                <a:latin typeface="Arial" panose="020B0604020202020204" pitchFamily="34" charset="0"/>
                <a:ea typeface="ＭＳ Ｐゴシック" panose="020B0600070205080204" pitchFamily="34" charset="-128"/>
              </a:defRPr>
            </a:lvl2pPr>
            <a:lvl3pPr marL="1143000" indent="-228600" eaLnBrk="0" hangingPunct="0">
              <a:defRPr sz="2800">
                <a:solidFill>
                  <a:srgbClr val="808080"/>
                </a:solidFill>
                <a:latin typeface="Arial" panose="020B0604020202020204" pitchFamily="34" charset="0"/>
                <a:ea typeface="ＭＳ Ｐゴシック" panose="020B0600070205080204" pitchFamily="34" charset="-128"/>
              </a:defRPr>
            </a:lvl3pPr>
            <a:lvl4pPr marL="1600200" indent="-228600" eaLnBrk="0" hangingPunct="0">
              <a:defRPr sz="2800">
                <a:solidFill>
                  <a:srgbClr val="808080"/>
                </a:solidFill>
                <a:latin typeface="Arial" panose="020B0604020202020204" pitchFamily="34" charset="0"/>
                <a:ea typeface="ＭＳ Ｐゴシック" panose="020B0600070205080204" pitchFamily="34" charset="-128"/>
              </a:defRPr>
            </a:lvl4pPr>
            <a:lvl5pPr marL="2057400" indent="-228600" eaLnBrk="0" hangingPunct="0">
              <a:defRPr sz="2800">
                <a:solidFill>
                  <a:srgbClr val="808080"/>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9pPr>
          </a:lstStyle>
          <a:p>
            <a:r>
              <a:rPr lang="en-US" altLang="en-US" sz="1400">
                <a:solidFill>
                  <a:srgbClr val="D0103A"/>
                </a:solidFill>
              </a:rPr>
              <a:t>DATE</a:t>
            </a:r>
            <a:endParaRPr lang="en-US" altLang="en-US" sz="1400">
              <a:solidFill>
                <a:srgbClr val="002244"/>
              </a:solidFill>
            </a:endParaRPr>
          </a:p>
        </p:txBody>
      </p:sp>
      <p:sp>
        <p:nvSpPr>
          <p:cNvPr id="62467" name="Rectangle 7">
            <a:extLst>
              <a:ext uri="{FF2B5EF4-FFF2-40B4-BE49-F238E27FC236}">
                <a16:creationId xmlns:a16="http://schemas.microsoft.com/office/drawing/2014/main" id="{5BE854D0-ADE7-1848-9F34-EB7F3E8327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rgbClr val="808080"/>
                </a:solidFill>
                <a:latin typeface="Arial" panose="020B0604020202020204" pitchFamily="34" charset="0"/>
                <a:ea typeface="ＭＳ Ｐゴシック" panose="020B0600070205080204" pitchFamily="34" charset="-128"/>
              </a:defRPr>
            </a:lvl1pPr>
            <a:lvl2pPr marL="742950" indent="-285750" eaLnBrk="0" hangingPunct="0">
              <a:defRPr sz="2800">
                <a:solidFill>
                  <a:srgbClr val="808080"/>
                </a:solidFill>
                <a:latin typeface="Arial" panose="020B0604020202020204" pitchFamily="34" charset="0"/>
                <a:ea typeface="ＭＳ Ｐゴシック" panose="020B0600070205080204" pitchFamily="34" charset="-128"/>
              </a:defRPr>
            </a:lvl2pPr>
            <a:lvl3pPr marL="1143000" indent="-228600" eaLnBrk="0" hangingPunct="0">
              <a:defRPr sz="2800">
                <a:solidFill>
                  <a:srgbClr val="808080"/>
                </a:solidFill>
                <a:latin typeface="Arial" panose="020B0604020202020204" pitchFamily="34" charset="0"/>
                <a:ea typeface="ＭＳ Ｐゴシック" panose="020B0600070205080204" pitchFamily="34" charset="-128"/>
              </a:defRPr>
            </a:lvl3pPr>
            <a:lvl4pPr marL="1600200" indent="-228600" eaLnBrk="0" hangingPunct="0">
              <a:defRPr sz="2800">
                <a:solidFill>
                  <a:srgbClr val="808080"/>
                </a:solidFill>
                <a:latin typeface="Arial" panose="020B0604020202020204" pitchFamily="34" charset="0"/>
                <a:ea typeface="ＭＳ Ｐゴシック" panose="020B0600070205080204" pitchFamily="34" charset="-128"/>
              </a:defRPr>
            </a:lvl4pPr>
            <a:lvl5pPr marL="2057400" indent="-228600" eaLnBrk="0" hangingPunct="0">
              <a:defRPr sz="2800">
                <a:solidFill>
                  <a:srgbClr val="808080"/>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9pPr>
          </a:lstStyle>
          <a:p>
            <a:fld id="{84D7E71F-5621-2B48-B6A7-E8E751D08ABF}" type="slidenum">
              <a:rPr lang="en-US" altLang="en-US" sz="1200"/>
              <a:pPr/>
              <a:t>71</a:t>
            </a:fld>
            <a:endParaRPr lang="en-US" altLang="en-US" sz="1200"/>
          </a:p>
        </p:txBody>
      </p:sp>
      <p:sp>
        <p:nvSpPr>
          <p:cNvPr id="62468" name="Rectangle 2">
            <a:extLst>
              <a:ext uri="{FF2B5EF4-FFF2-40B4-BE49-F238E27FC236}">
                <a16:creationId xmlns:a16="http://schemas.microsoft.com/office/drawing/2014/main" id="{FB15E454-1200-484D-B00C-0BEA18EAA8B7}"/>
              </a:ext>
            </a:extLst>
          </p:cNvPr>
          <p:cNvSpPr>
            <a:spLocks noGrp="1" noRot="1" noChangeAspect="1" noChangeArrowheads="1" noTextEdit="1"/>
          </p:cNvSpPr>
          <p:nvPr>
            <p:ph type="sldImg"/>
          </p:nvPr>
        </p:nvSpPr>
        <p:spPr>
          <a:xfrm>
            <a:off x="90488" y="744538"/>
            <a:ext cx="6616700" cy="3722687"/>
          </a:xfrm>
          <a:ln/>
        </p:spPr>
      </p:sp>
      <p:sp>
        <p:nvSpPr>
          <p:cNvPr id="62469" name="Rectangle 3">
            <a:extLst>
              <a:ext uri="{FF2B5EF4-FFF2-40B4-BE49-F238E27FC236}">
                <a16:creationId xmlns:a16="http://schemas.microsoft.com/office/drawing/2014/main" id="{77293BEB-045A-084C-9519-DC7451F165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28741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8259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68CCC8-51FB-432E-BD29-8CC2460509DC}" type="slidenum">
              <a:rPr lang="en-GB" smtClean="0"/>
              <a:t>77</a:t>
            </a:fld>
            <a:endParaRPr lang="en-GB"/>
          </a:p>
        </p:txBody>
      </p:sp>
    </p:spTree>
    <p:extLst>
      <p:ext uri="{BB962C8B-B14F-4D97-AF65-F5344CB8AC3E}">
        <p14:creationId xmlns:p14="http://schemas.microsoft.com/office/powerpoint/2010/main" val="69774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68CCC8-51FB-432E-BD29-8CC2460509DC}" type="slidenum">
              <a:rPr lang="en-GB" smtClean="0"/>
              <a:t>78</a:t>
            </a:fld>
            <a:endParaRPr lang="en-GB"/>
          </a:p>
        </p:txBody>
      </p:sp>
    </p:spTree>
    <p:extLst>
      <p:ext uri="{BB962C8B-B14F-4D97-AF65-F5344CB8AC3E}">
        <p14:creationId xmlns:p14="http://schemas.microsoft.com/office/powerpoint/2010/main" val="1968591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97C7-6FFC-3C89-A14F-F735751933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D3AD78-6093-82D6-A07D-35B37119B8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1F3EB6-ACF3-C3B3-B3B3-997D4299468F}"/>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4FAC4662-331C-69FF-9A17-4AF5892376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53E95C-1A50-1AD5-2D0E-D8E3465C4B5E}"/>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395403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C515C-890F-56E9-1332-3C9698326B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A7D3A6-4D83-ED21-80BC-AC7F5CFBCA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E1230F-0A22-B5DF-0F48-25D29538283D}"/>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A7A6FD94-0BA2-6358-9F28-51135E45D0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9A0E0C-02C0-5B9B-FF35-0D5F00611096}"/>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549890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3D2C8-9714-2559-4D47-EA507B781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8E0E4EA-6814-F719-0A1F-F89AD8AE85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EE3317-BDF3-9CD0-1BDB-55D38AED6080}"/>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1D5020AD-C311-9F0C-5E57-4CB6A3ADAD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D8D848-0210-2F48-FF24-4F73C1B13F12}"/>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3416274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37E0-97B9-B7EF-2F62-E27B71CF8C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6478C6-DAB5-2571-A237-C1096A9DE5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31D912-0AD3-C526-4CA9-6AB29EF82B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15C4C7-2EDA-53C3-6CE3-F8276F796DE2}"/>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6" name="Footer Placeholder 5">
            <a:extLst>
              <a:ext uri="{FF2B5EF4-FFF2-40B4-BE49-F238E27FC236}">
                <a16:creationId xmlns:a16="http://schemas.microsoft.com/office/drawing/2014/main" id="{C54F358D-6CD0-8B65-87A3-14EFE23858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0247AE-45A1-661E-AE05-55B6CE7FC4DF}"/>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13140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69FE-D008-5D92-DB67-E247BD7190F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FC4422-AEFF-AE95-F885-FB2483D36E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D7B82F-DC63-6249-CAF7-D5D649043B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F37DD7-730F-2697-3BBC-33AE5115A9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AB0EA8-701C-5998-40F4-4CA229D478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CF5A65B-F1CB-362B-FF11-FBB270169C16}"/>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8" name="Footer Placeholder 7">
            <a:extLst>
              <a:ext uri="{FF2B5EF4-FFF2-40B4-BE49-F238E27FC236}">
                <a16:creationId xmlns:a16="http://schemas.microsoft.com/office/drawing/2014/main" id="{A8183694-F436-AA78-11E2-5600CF2CB33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E94959F-D988-75ED-049B-4C2FB8CDC51B}"/>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1442063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100F-9B9E-E0A1-C88D-0455A3B5C5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EBBF04A-532A-A6A6-7ABC-0338775E83E1}"/>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4" name="Footer Placeholder 3">
            <a:extLst>
              <a:ext uri="{FF2B5EF4-FFF2-40B4-BE49-F238E27FC236}">
                <a16:creationId xmlns:a16="http://schemas.microsoft.com/office/drawing/2014/main" id="{51F83B87-EA2F-4FE8-992D-11DC78D642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FACC44-E170-8914-23F8-D502D6C2CD5C}"/>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2064536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FBD2B-BFFB-504B-8B93-CBD412588D54}"/>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3" name="Footer Placeholder 2">
            <a:extLst>
              <a:ext uri="{FF2B5EF4-FFF2-40B4-BE49-F238E27FC236}">
                <a16:creationId xmlns:a16="http://schemas.microsoft.com/office/drawing/2014/main" id="{3D1B0712-5667-E381-C874-37A3988B62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FFED712-D755-E44E-3C0F-655416DA63E8}"/>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2956475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B31B-1AA1-F82F-C7C5-4912DB9CCF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83D65D9-04C7-7BF6-832E-A639CDC14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344221-D378-C99F-BD8F-ED7F25FA07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0BFB6B-B87D-A2A3-23E7-A3E28B7537D1}"/>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6" name="Footer Placeholder 5">
            <a:extLst>
              <a:ext uri="{FF2B5EF4-FFF2-40B4-BE49-F238E27FC236}">
                <a16:creationId xmlns:a16="http://schemas.microsoft.com/office/drawing/2014/main" id="{0F581325-DC3E-314B-4FB5-FD2659B381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6A5D5E-E4F2-262A-0D43-95F0CD8EF4C1}"/>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64248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455BF-F0B3-EB69-60D8-4CBE3745B5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BCDB66-AF1E-8F08-2D01-F2D0047F5A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592460-3093-E676-9E26-D48428BDA8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421A5-3292-9E13-5635-CA0A7BBBCFB0}"/>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6" name="Footer Placeholder 5">
            <a:extLst>
              <a:ext uri="{FF2B5EF4-FFF2-40B4-BE49-F238E27FC236}">
                <a16:creationId xmlns:a16="http://schemas.microsoft.com/office/drawing/2014/main" id="{ACFF5699-FCE7-7E43-9CD2-4739B55F36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537B5F-0B18-4CDD-82DF-D9422C40CACA}"/>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3810250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5D6B7-F595-6771-974B-6F2C4EC3F0F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00795C-4FB5-65D7-EE24-FD68BD2D5C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8A1A53-2AA5-BF6C-1CBE-73E6E4AFE5E2}"/>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9570FF48-B102-209A-E019-26447494F4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A3329D-3A8E-6841-5BD6-22221C980F9C}"/>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109198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524C60-EC45-DC87-CB1F-35B056BC29B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98280EC-4A1E-8EC9-2A81-E41D6919CE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FEB448-387B-249B-BAE5-9D98A3248451}"/>
              </a:ext>
            </a:extLst>
          </p:cNvPr>
          <p:cNvSpPr>
            <a:spLocks noGrp="1"/>
          </p:cNvSpPr>
          <p:nvPr>
            <p:ph type="dt" sz="half" idx="10"/>
          </p:nvPr>
        </p:nvSpPr>
        <p:spPr/>
        <p:txBody>
          <a:body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A5ED556D-1350-B725-EA5E-1DC75E1860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7C3F4D-C851-5A1B-CAFA-253E3D574EF4}"/>
              </a:ext>
            </a:extLst>
          </p:cNvPr>
          <p:cNvSpPr>
            <a:spLocks noGrp="1"/>
          </p:cNvSpPr>
          <p:nvPr>
            <p:ph type="sldNum" sz="quarter" idx="12"/>
          </p:nvPr>
        </p:nvSpPr>
        <p:spPr/>
        <p:txBody>
          <a:bodyPr/>
          <a:lstStyle/>
          <a:p>
            <a:fld id="{61F34CA8-4917-40E8-9515-A555C38AFC40}" type="slidenum">
              <a:rPr lang="en-GB" smtClean="0"/>
              <a:t>‹#›</a:t>
            </a:fld>
            <a:endParaRPr lang="en-GB"/>
          </a:p>
        </p:txBody>
      </p:sp>
    </p:spTree>
    <p:extLst>
      <p:ext uri="{BB962C8B-B14F-4D97-AF65-F5344CB8AC3E}">
        <p14:creationId xmlns:p14="http://schemas.microsoft.com/office/powerpoint/2010/main" val="427692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5_Title Slide">
    <p:bg>
      <p:bgPr>
        <a:solidFill>
          <a:srgbClr val="18163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D2A471F-841D-4022-B389-2733552274BB}"/>
              </a:ext>
            </a:extLst>
          </p:cNvPr>
          <p:cNvCxnSpPr/>
          <p:nvPr userDrawn="1"/>
        </p:nvCxnSpPr>
        <p:spPr>
          <a:xfrm>
            <a:off x="928914" y="0"/>
            <a:ext cx="0" cy="685800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55F3EA5-F921-4026-8934-1AF5BC3ABC55}"/>
              </a:ext>
            </a:extLst>
          </p:cNvPr>
          <p:cNvCxnSpPr>
            <a:cxnSpLocks/>
          </p:cNvCxnSpPr>
          <p:nvPr userDrawn="1"/>
        </p:nvCxnSpPr>
        <p:spPr>
          <a:xfrm>
            <a:off x="928914" y="3024638"/>
            <a:ext cx="0" cy="8087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2BE89A95-B808-41BF-A85E-A276B1B567AC}"/>
              </a:ext>
            </a:extLst>
          </p:cNvPr>
          <p:cNvSpPr/>
          <p:nvPr userDrawn="1"/>
        </p:nvSpPr>
        <p:spPr>
          <a:xfrm rot="10800000" flipV="1">
            <a:off x="8738318" y="0"/>
            <a:ext cx="3453684" cy="2898416"/>
          </a:xfrm>
          <a:custGeom>
            <a:avLst/>
            <a:gdLst>
              <a:gd name="connsiteX0" fmla="*/ 1860887 w 3453684"/>
              <a:gd name="connsiteY0" fmla="*/ 0 h 2898416"/>
              <a:gd name="connsiteX1" fmla="*/ 3453684 w 3453684"/>
              <a:gd name="connsiteY1" fmla="*/ 0 h 2898416"/>
              <a:gd name="connsiteX2" fmla="*/ 555268 w 3453684"/>
              <a:gd name="connsiteY2" fmla="*/ 2898416 h 2898416"/>
              <a:gd name="connsiteX3" fmla="*/ 258922 w 3453684"/>
              <a:gd name="connsiteY3" fmla="*/ 2883452 h 2898416"/>
              <a:gd name="connsiteX4" fmla="*/ 0 w 3453684"/>
              <a:gd name="connsiteY4" fmla="*/ 2843936 h 2898416"/>
              <a:gd name="connsiteX5" fmla="*/ 0 w 3453684"/>
              <a:gd name="connsiteY5" fmla="*/ 1180348 h 2898416"/>
              <a:gd name="connsiteX6" fmla="*/ 47061 w 3453684"/>
              <a:gd name="connsiteY6" fmla="*/ 1203018 h 2898416"/>
              <a:gd name="connsiteX7" fmla="*/ 555267 w 3453684"/>
              <a:gd name="connsiteY7" fmla="*/ 1305620 h 2898416"/>
              <a:gd name="connsiteX8" fmla="*/ 1860887 w 3453684"/>
              <a:gd name="connsiteY8" fmla="*/ 0 h 289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3684" h="2898416">
                <a:moveTo>
                  <a:pt x="1860887" y="0"/>
                </a:moveTo>
                <a:lnTo>
                  <a:pt x="3453684" y="0"/>
                </a:lnTo>
                <a:cubicBezTo>
                  <a:pt x="3453684" y="1600751"/>
                  <a:pt x="2156019" y="2898416"/>
                  <a:pt x="555268" y="2898416"/>
                </a:cubicBezTo>
                <a:cubicBezTo>
                  <a:pt x="455221" y="2898416"/>
                  <a:pt x="356358" y="2893347"/>
                  <a:pt x="258922" y="2883452"/>
                </a:cubicBezTo>
                <a:lnTo>
                  <a:pt x="0" y="2843936"/>
                </a:lnTo>
                <a:lnTo>
                  <a:pt x="0" y="1180348"/>
                </a:lnTo>
                <a:lnTo>
                  <a:pt x="47061" y="1203018"/>
                </a:lnTo>
                <a:cubicBezTo>
                  <a:pt x="203263" y="1269086"/>
                  <a:pt x="374998" y="1305620"/>
                  <a:pt x="555267" y="1305620"/>
                </a:cubicBezTo>
                <a:cubicBezTo>
                  <a:pt x="1276341" y="1305620"/>
                  <a:pt x="1860887" y="721074"/>
                  <a:pt x="1860887" y="0"/>
                </a:cubicBezTo>
                <a:close/>
              </a:path>
            </a:pathLst>
          </a:custGeom>
          <a:solidFill>
            <a:srgbClr val="1B1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pic>
        <p:nvPicPr>
          <p:cNvPr id="3" name="Graphic 2">
            <a:extLst>
              <a:ext uri="{FF2B5EF4-FFF2-40B4-BE49-F238E27FC236}">
                <a16:creationId xmlns:a16="http://schemas.microsoft.com/office/drawing/2014/main" id="{794CCA4A-6A34-46CE-9740-8CBC75ABC4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77266" y="3968292"/>
            <a:ext cx="4637467" cy="2898417"/>
          </a:xfrm>
          <a:prstGeom prst="rect">
            <a:avLst/>
          </a:prstGeom>
        </p:spPr>
      </p:pic>
    </p:spTree>
    <p:extLst>
      <p:ext uri="{BB962C8B-B14F-4D97-AF65-F5344CB8AC3E}">
        <p14:creationId xmlns:p14="http://schemas.microsoft.com/office/powerpoint/2010/main" val="44833579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696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a_Custom Layout (Title &amp;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a:t>
            </a:fld>
            <a:endParaRPr lang="en-US" dirty="0"/>
          </a:p>
        </p:txBody>
      </p:sp>
      <p:sp>
        <p:nvSpPr>
          <p:cNvPr id="5" name="Title 4"/>
          <p:cNvSpPr>
            <a:spLocks noGrp="1"/>
          </p:cNvSpPr>
          <p:nvPr>
            <p:ph type="title" hasCustomPrompt="1"/>
          </p:nvPr>
        </p:nvSpPr>
        <p:spPr>
          <a:xfrm>
            <a:off x="1866900" y="374904"/>
            <a:ext cx="9753600" cy="1161288"/>
          </a:xfrm>
        </p:spPr>
        <p:txBody>
          <a:bodyPr>
            <a:noAutofit/>
          </a:bodyPr>
          <a:lstStyle>
            <a:lvl1pPr algn="l">
              <a:defRPr sz="4000" spc="0"/>
            </a:lvl1pPr>
          </a:lstStyle>
          <a:p>
            <a:r>
              <a:rPr lang="en-US" dirty="0"/>
              <a:t>CLICK TO EDIT MASTER TITLE STYLE</a:t>
            </a:r>
          </a:p>
        </p:txBody>
      </p:sp>
      <p:sp>
        <p:nvSpPr>
          <p:cNvPr id="4" name="Text Placeholder 10">
            <a:extLst>
              <a:ext uri="{FF2B5EF4-FFF2-40B4-BE49-F238E27FC236}">
                <a16:creationId xmlns:a16="http://schemas.microsoft.com/office/drawing/2014/main" id="{67C995C6-BBB5-3B4F-9763-5F55B3916FE7}"/>
              </a:ext>
            </a:extLst>
          </p:cNvPr>
          <p:cNvSpPr>
            <a:spLocks noGrp="1"/>
          </p:cNvSpPr>
          <p:nvPr>
            <p:ph idx="1"/>
          </p:nvPr>
        </p:nvSpPr>
        <p:spPr>
          <a:xfrm>
            <a:off x="1866900" y="1661159"/>
            <a:ext cx="9753600" cy="4757717"/>
          </a:xfrm>
          <a:prstGeom prst="rect">
            <a:avLst/>
          </a:prstGeom>
        </p:spPr>
        <p:txBody>
          <a:bodyPr vert="horz" lIns="0" tIns="45720" rIns="0" bIns="45720" rtlCol="0">
            <a:noAutofit/>
          </a:bodyPr>
          <a:lstStyle>
            <a:lvl1pPr marL="284400" indent="-284400">
              <a:buClrTx/>
              <a:buFont typeface="Arial" panose="020B0604020202020204" pitchFamily="34" charset="0"/>
              <a:buChar char="•"/>
              <a:defRPr/>
            </a:lvl1pPr>
            <a:lvl2pPr marL="568800" indent="-284400">
              <a:lnSpc>
                <a:spcPct val="100000"/>
              </a:lnSpc>
              <a:spcAft>
                <a:spcPts val="600"/>
              </a:spcAft>
              <a:buClrTx/>
              <a:buFont typeface="Arial" panose="020B0604020202020204" pitchFamily="34" charset="0"/>
              <a:buChar char="•"/>
              <a:defRPr sz="2600"/>
            </a:lvl2pPr>
            <a:lvl3pPr marL="568800" indent="-284400">
              <a:lnSpc>
                <a:spcPct val="100000"/>
              </a:lnSpc>
              <a:spcAft>
                <a:spcPts val="600"/>
              </a:spcAft>
              <a:buClrTx/>
              <a:buFont typeface="Arial" panose="020B0604020202020204" pitchFamily="34" charset="0"/>
              <a:buChar char="•"/>
              <a:defRPr sz="2400"/>
            </a:lvl3pPr>
            <a:lvl4pPr marL="568800" indent="-284400">
              <a:lnSpc>
                <a:spcPct val="100000"/>
              </a:lnSpc>
              <a:spcAft>
                <a:spcPts val="600"/>
              </a:spcAft>
              <a:buClrTx/>
              <a:buFont typeface="Arial" panose="020B0604020202020204" pitchFamily="34" charset="0"/>
              <a:buChar char="•"/>
              <a:defRPr sz="2200"/>
            </a:lvl4pPr>
            <a:lvl5pPr marL="568800" indent="-284400">
              <a:lnSpc>
                <a:spcPct val="100000"/>
              </a:lnSpc>
              <a:spcAft>
                <a:spcPts val="600"/>
              </a:spcAft>
              <a:buClrTx/>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9105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a:t>
            </a:fld>
            <a:endParaRPr lang="en-US" dirty="0"/>
          </a:p>
        </p:txBody>
      </p:sp>
      <p:sp>
        <p:nvSpPr>
          <p:cNvPr id="5" name="Picture Placeholder 4"/>
          <p:cNvSpPr>
            <a:spLocks noGrp="1"/>
          </p:cNvSpPr>
          <p:nvPr>
            <p:ph type="pic" sz="quarter" idx="11" hasCustomPrompt="1"/>
          </p:nvPr>
        </p:nvSpPr>
        <p:spPr>
          <a:xfrm>
            <a:off x="6624320" y="0"/>
            <a:ext cx="556768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Title 4">
            <a:extLst>
              <a:ext uri="{FF2B5EF4-FFF2-40B4-BE49-F238E27FC236}">
                <a16:creationId xmlns:a16="http://schemas.microsoft.com/office/drawing/2014/main" id="{B7763118-0811-A045-907D-A37A39B473C7}"/>
              </a:ext>
            </a:extLst>
          </p:cNvPr>
          <p:cNvSpPr>
            <a:spLocks noGrp="1"/>
          </p:cNvSpPr>
          <p:nvPr>
            <p:ph type="title" hasCustomPrompt="1"/>
          </p:nvPr>
        </p:nvSpPr>
        <p:spPr>
          <a:xfrm>
            <a:off x="1535249" y="664745"/>
            <a:ext cx="4560751" cy="1621619"/>
          </a:xfrm>
        </p:spPr>
        <p:txBody>
          <a:bodyPr/>
          <a:lstStyle>
            <a:lvl1pPr>
              <a:defRPr sz="3600" spc="0"/>
            </a:lvl1pPr>
          </a:lstStyle>
          <a:p>
            <a:r>
              <a:rPr lang="en-US" dirty="0"/>
              <a:t>CLICK TO EDIT MASTER TITLE STYLE</a:t>
            </a:r>
          </a:p>
        </p:txBody>
      </p:sp>
      <p:sp>
        <p:nvSpPr>
          <p:cNvPr id="9" name="Content Placeholder 2">
            <a:extLst>
              <a:ext uri="{FF2B5EF4-FFF2-40B4-BE49-F238E27FC236}">
                <a16:creationId xmlns:a16="http://schemas.microsoft.com/office/drawing/2014/main" id="{E2C4E96E-0DBC-9741-978E-351DF7CF4BEA}"/>
              </a:ext>
            </a:extLst>
          </p:cNvPr>
          <p:cNvSpPr>
            <a:spLocks noGrp="1"/>
          </p:cNvSpPr>
          <p:nvPr>
            <p:ph idx="1"/>
          </p:nvPr>
        </p:nvSpPr>
        <p:spPr>
          <a:xfrm>
            <a:off x="1535249" y="2526750"/>
            <a:ext cx="4560751" cy="3670850"/>
          </a:xfrm>
        </p:spPr>
        <p:txBody>
          <a:bodyPr/>
          <a:lstStyle>
            <a:lvl1pPr marL="457200" indent="-457200">
              <a:buClr>
                <a:schemeClr val="accent6"/>
              </a:buClr>
              <a:buFont typeface="System Font Regular"/>
              <a:buChar char="■"/>
              <a:defRPr/>
            </a:lvl1pPr>
            <a:lvl2pPr marL="285750" indent="-285750">
              <a:buClr>
                <a:schemeClr val="accent6"/>
              </a:buClr>
              <a:buFont typeface="System Font Regular"/>
              <a:buChar char="■"/>
              <a:defRPr/>
            </a:lvl2pPr>
            <a:lvl3pPr marL="171450" indent="-171450">
              <a:buClr>
                <a:schemeClr val="accent6"/>
              </a:buClr>
              <a:buFont typeface="System Font Regular"/>
              <a:buChar char="■"/>
              <a:defRPr/>
            </a:lvl3pPr>
            <a:lvl4pPr marL="171450" indent="-171450">
              <a:buClr>
                <a:schemeClr val="accent6"/>
              </a:buClr>
              <a:buFont typeface="System Font Regular"/>
              <a:buChar char="■"/>
              <a:defRPr/>
            </a:lvl4pPr>
            <a:lvl5pPr marL="171450" indent="-171450">
              <a:buClr>
                <a:schemeClr val="accent6"/>
              </a:buClr>
              <a:buFont typeface="System Font Regular"/>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193871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2"/>
          </p:nvPr>
        </p:nvSpPr>
        <p:spPr/>
        <p:txBody>
          <a:bodyPr/>
          <a:lstStyle/>
          <a:p>
            <a:fld id="{6D3E3748-D8E8-4927-BA0D-A169CE8E5116}" type="datetimeFigureOut">
              <a:rPr lang="en-US" smtClean="0"/>
              <a:t>8/24/2026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37990914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C0D3D664-BD3D-40B1-AF1E-8FD04F5AFA2B}" type="datetimeFigureOut">
              <a:rPr lang="en-US" smtClean="0"/>
              <a:t>8/24/2026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54517992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p>
        </p:txBody>
      </p:sp>
      <p:sp>
        <p:nvSpPr>
          <p:cNvPr id="4" name="Date Placeholder 3"/>
          <p:cNvSpPr>
            <a:spLocks noGrp="1"/>
          </p:cNvSpPr>
          <p:nvPr>
            <p:ph type="dt" sz="half" idx="2"/>
          </p:nvPr>
        </p:nvSpPr>
        <p:spPr/>
        <p:txBody>
          <a:bodyPr/>
          <a:lstStyle/>
          <a:p>
            <a:fld id="{D4F45888-4A7E-4974-B0CA-23ED8839F602}" type="datetimeFigureOut">
              <a:rPr lang="en-US" smtClean="0"/>
              <a:t>8/24/2026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11247468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3"/>
          </p:nvPr>
        </p:nvSpPr>
        <p:spPr/>
        <p:txBody>
          <a:bodyPr/>
          <a:lstStyle/>
          <a:p>
            <a:fld id="{9B2C0CD5-F4FB-444F-A83E-88F46F2FFF47}" type="datetimeFigureOut">
              <a:rPr lang="en-US" smtClean="0"/>
              <a:t>8/24/2026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40187489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5"/>
          </p:nvPr>
        </p:nvSpPr>
        <p:spPr/>
        <p:txBody>
          <a:bodyPr/>
          <a:lstStyle/>
          <a:p>
            <a:fld id="{D45E012E-93C2-409B-85F6-5C56B47AC5FE}" type="datetimeFigureOut">
              <a:rPr lang="en-US" smtClean="0"/>
              <a:t>8/24/2026</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300769195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
          </p:nvPr>
        </p:nvSpPr>
        <p:spPr/>
        <p:txBody>
          <a:bodyPr/>
          <a:lstStyle/>
          <a:p>
            <a:fld id="{1D05750D-BF23-4980-8E11-3C5D7CE7C860}" type="datetimeFigureOut">
              <a:rPr lang="en-US" smtClean="0"/>
              <a:t>8/24/2026</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216399406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292CA5A6-5EC6-4BC6-A890-1AF3DA0D9D46}" type="datetimeFigureOut">
              <a:rPr lang="en-US" smtClean="0"/>
              <a:t>8/24/2026</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98330185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28404621-E2B4-45BE-BBD4-06523E8D6618}" type="datetimeFigureOut">
              <a:rPr lang="en-US" smtClean="0"/>
              <a:t>8/24/2026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74740373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B882E508-5B7B-4D65-BC0D-7B7529D51822}" type="datetimeFigureOut">
              <a:rPr lang="en-US" smtClean="0"/>
              <a:t>8/24/2026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314760086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C9E2D064-1E3E-4E88-BD58-B71346ED2533}" type="datetimeFigureOut">
              <a:rPr lang="en-US" smtClean="0"/>
              <a:t>8/24/2026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41537470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7C46B9C1-98EC-4065-9BD7-689B765039EF}" type="datetimeFigureOut">
              <a:rPr lang="en-US" smtClean="0"/>
              <a:t>8/24/2026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8786659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B3D26C-3B88-E622-410D-D9E75456D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46C6CD-96DC-E2B6-01E2-3BE5C6E4B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FEF2FE-70BF-EA63-FB86-019330A9F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7C73EF-B899-46BE-A008-8EBAA4377A52}" type="datetimeFigureOut">
              <a:rPr lang="en-GB" smtClean="0"/>
              <a:t>24/08/2026</a:t>
            </a:fld>
            <a:endParaRPr lang="en-GB"/>
          </a:p>
        </p:txBody>
      </p:sp>
      <p:sp>
        <p:nvSpPr>
          <p:cNvPr id="5" name="Footer Placeholder 4">
            <a:extLst>
              <a:ext uri="{FF2B5EF4-FFF2-40B4-BE49-F238E27FC236}">
                <a16:creationId xmlns:a16="http://schemas.microsoft.com/office/drawing/2014/main" id="{11A20B47-0C15-D144-5E24-5B855FA358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01CC2D2-4E68-51F1-88E7-37A56BF70D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F34CA8-4917-40E8-9515-A555C38AFC40}" type="slidenum">
              <a:rPr lang="en-GB" smtClean="0"/>
              <a:t>‹#›</a:t>
            </a:fld>
            <a:endParaRPr lang="en-GB"/>
          </a:p>
        </p:txBody>
      </p:sp>
    </p:spTree>
    <p:extLst>
      <p:ext uri="{BB962C8B-B14F-4D97-AF65-F5344CB8AC3E}">
        <p14:creationId xmlns:p14="http://schemas.microsoft.com/office/powerpoint/2010/main" val="191406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6" r:id="rId14"/>
    <p:sldLayoutId id="214748366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8/24/2026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extLst>
      <p:ext uri="{BB962C8B-B14F-4D97-AF65-F5344CB8AC3E}">
        <p14:creationId xmlns:p14="http://schemas.microsoft.com/office/powerpoint/2010/main" val="289238586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en.wikipedia.org/wiki/Ecopreneurship#cite_note-1"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mitsloan.mit.edu/ideas-made-to-matter/3-traits-entrepreneurial-mindset"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psychologicalscience.org/observer/dweck-growth-mindsets"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s://hbr.org/2013/01/what-is-entrepreneurshi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hyperlink" Target="https://www.mckinsey.com/capabilities/strategy-and-corporate-finance/our-insights/the-art-of-21st-century-leadership-from-succession-planning-to-building-a-leadership-factory" TargetMode="External"/><Relationship Id="rId2" Type="http://schemas.openxmlformats.org/officeDocument/2006/relationships/hyperlink" Target="https://www.mckinsey.com/capabilities/people-and-organizational-performance/our-insights/raising-the-resilience-of-your-organization" TargetMode="Externa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www.mckinsey.com/capabilities/people-and-organizational-performance/our-insights/healthy-organizations-keep-winning-but-the-rules-are-changing-fast" TargetMode="External"/><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hyperlink" Target="https://www.mckinsey.com/featured-insights/mckinsey-on-books/author-talks-somebody-tell-a-joke" TargetMode="External"/><Relationship Id="rId4" Type="http://schemas.openxmlformats.org/officeDocument/2006/relationships/hyperlink" Target="https://www.mckinsey.com/capabilities/risk-and-resilience/our-insights/how-ceo-alain-bejjani-an-emerging-markets-leader-models-resilience"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www.youtube.com/watch?v=HaqsScc32nQ"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kJdXjtSnZTI"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30.sv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youtube.com/watch?v=nSUJwmPQEy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32.wmf"/><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5.wmf"/><Relationship Id="rId11" Type="http://schemas.openxmlformats.org/officeDocument/2006/relationships/image" Target="../media/image40.wmf"/><Relationship Id="rId5" Type="http://schemas.openxmlformats.org/officeDocument/2006/relationships/image" Target="../media/image34.wmf"/><Relationship Id="rId10" Type="http://schemas.openxmlformats.org/officeDocument/2006/relationships/image" Target="../media/image39.wmf"/><Relationship Id="rId4" Type="http://schemas.openxmlformats.org/officeDocument/2006/relationships/image" Target="../media/image33.wmf"/><Relationship Id="rId9" Type="http://schemas.openxmlformats.org/officeDocument/2006/relationships/image" Target="../media/image38.gif"/></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hyperlink" Target="https://www.youtube.com/watch?v=HjriwYrGL28"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48hTFYwLeJw" TargetMode="External"/><Relationship Id="rId2" Type="http://schemas.openxmlformats.org/officeDocument/2006/relationships/image" Target="../media/image56.tif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bain.com/insights/elements-of-value-interactive/"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image" Target="../media/image66.tif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76.tiff"/><Relationship Id="rId4" Type="http://schemas.openxmlformats.org/officeDocument/2006/relationships/image" Target="../media/image75.tiff"/></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22.xml"/><Relationship Id="rId6" Type="http://schemas.openxmlformats.org/officeDocument/2006/relationships/chart" Target="../charts/chart2.xml"/><Relationship Id="rId5" Type="http://schemas.openxmlformats.org/officeDocument/2006/relationships/hyperlink" Target="http://www.statista.com/statistics/1607933/uk-business-contribution-by-size" TargetMode="External"/><Relationship Id="rId4" Type="http://schemas.openxmlformats.org/officeDocument/2006/relationships/image" Target="../media/image80.emf"/></Relationships>
</file>

<file path=ppt/slides/_rels/slide54.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22.xml"/><Relationship Id="rId6" Type="http://schemas.openxmlformats.org/officeDocument/2006/relationships/chart" Target="../charts/chart3.xml"/><Relationship Id="rId5" Type="http://schemas.openxmlformats.org/officeDocument/2006/relationships/hyperlink" Target="http://www.statista.com/statistics/880155/number-of-smes-in-united-kingdom-uk" TargetMode="External"/><Relationship Id="rId4" Type="http://schemas.openxmlformats.org/officeDocument/2006/relationships/image" Target="../media/image80.e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79.emf"/><Relationship Id="rId7" Type="http://schemas.openxmlformats.org/officeDocument/2006/relationships/image" Target="../media/image81.png"/><Relationship Id="rId2" Type="http://schemas.openxmlformats.org/officeDocument/2006/relationships/image" Target="../media/image78.emf"/><Relationship Id="rId1" Type="http://schemas.openxmlformats.org/officeDocument/2006/relationships/slideLayout" Target="../slideLayouts/slideLayout22.xml"/><Relationship Id="rId6" Type="http://schemas.openxmlformats.org/officeDocument/2006/relationships/chart" Target="../charts/chart4.xml"/><Relationship Id="rId5" Type="http://schemas.openxmlformats.org/officeDocument/2006/relationships/hyperlink" Target="http://www.statista.com/statistics/291210/sme-small-and-medium-enterprises-united-kingdom-uk-by-sector" TargetMode="External"/><Relationship Id="rId10" Type="http://schemas.openxmlformats.org/officeDocument/2006/relationships/image" Target="../media/image83.png"/><Relationship Id="rId4" Type="http://schemas.openxmlformats.org/officeDocument/2006/relationships/image" Target="../media/image80.emf"/><Relationship Id="rId9" Type="http://schemas.openxmlformats.org/officeDocument/2006/relationships/image" Target="../media/image82.png"/></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gif"/><Relationship Id="rId4" Type="http://schemas.openxmlformats.org/officeDocument/2006/relationships/image" Target="../media/image87.png"/></Relationships>
</file>

<file path=ppt/slides/_rels/slide6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hyperlink" Target="https://www.youtube.com/watch?v=xnPjNPHhiy0" TargetMode="External"/><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showyourstripes.info/" TargetMode="External"/><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hyperlink" Target="https://creativecommons.org/licenses/by/4.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hyperlink" Target="https://www.youtube.com/watch?v=CakUeC1sCSs" TargetMode="External"/><Relationship Id="rId2" Type="http://schemas.openxmlformats.org/officeDocument/2006/relationships/image" Target="../media/image109.tiff"/><Relationship Id="rId1" Type="http://schemas.openxmlformats.org/officeDocument/2006/relationships/slideLayout" Target="../slideLayouts/slideLayout7.xml"/><Relationship Id="rId6" Type="http://schemas.openxmlformats.org/officeDocument/2006/relationships/hyperlink" Target="https://www.youtube.com/watch?v=LLKqthJOdN8&amp;list=PLBh9h0LWoawqBJk47Is8XWqaPg8h3WK4S&amp;index=3" TargetMode="External"/><Relationship Id="rId5" Type="http://schemas.openxmlformats.org/officeDocument/2006/relationships/hyperlink" Target="https://www.youtube.com/watch?v=aN36EcTE54Q&amp;list=PLBh9h0LWoawqBJk47Is8XWqaPg8h3WK4S&amp;index=2" TargetMode="External"/><Relationship Id="rId4" Type="http://schemas.openxmlformats.org/officeDocument/2006/relationships/hyperlink" Target="https://www.youtube.com/watch?v=QoAOzMTLP5s"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15.svg"/><Relationship Id="rId3" Type="http://schemas.openxmlformats.org/officeDocument/2006/relationships/notesSlide" Target="../notesSlides/notesSlide15.xml"/><Relationship Id="rId7" Type="http://schemas.openxmlformats.org/officeDocument/2006/relationships/image" Target="../media/image114.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13.svg"/><Relationship Id="rId5" Type="http://schemas.openxmlformats.org/officeDocument/2006/relationships/image" Target="../media/image112.png"/><Relationship Id="rId10" Type="http://schemas.openxmlformats.org/officeDocument/2006/relationships/image" Target="../media/image117.svg"/><Relationship Id="rId4" Type="http://schemas.openxmlformats.org/officeDocument/2006/relationships/image" Target="../media/image111.png"/><Relationship Id="rId9" Type="http://schemas.openxmlformats.org/officeDocument/2006/relationships/image" Target="../media/image116.png"/></Relationships>
</file>

<file path=ppt/slides/_rels/slide7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4.xml"/><Relationship Id="rId4" Type="http://schemas.openxmlformats.org/officeDocument/2006/relationships/image" Target="../media/image12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1748977" y="2152820"/>
            <a:ext cx="6904454" cy="1200329"/>
          </a:xfrm>
          <a:prstGeom prst="rect">
            <a:avLst/>
          </a:prstGeom>
          <a:noFill/>
        </p:spPr>
        <p:txBody>
          <a:bodyPr wrap="non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Making  Stratospheric</a:t>
            </a:r>
          </a:p>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Change Strategically Circular</a:t>
            </a:r>
            <a:endParaRPr lang="en-ID" sz="3200"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E6D89AFC-04F3-42E1-85EC-3C96B9023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09246752-E9DD-45D6-A482-032CB4CEF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172952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106A-241A-609F-78BC-0B872AE23269}"/>
            </a:ext>
          </a:extLst>
        </p:cNvPr>
        <p:cNvGrpSpPr/>
        <p:nvPr/>
      </p:nvGrpSpPr>
      <p:grpSpPr>
        <a:xfrm>
          <a:off x="0" y="0"/>
          <a:ext cx="0" cy="0"/>
          <a:chOff x="0" y="0"/>
          <a:chExt cx="0" cy="0"/>
        </a:xfrm>
      </p:grpSpPr>
      <p:sp>
        <p:nvSpPr>
          <p:cNvPr id="243" name="TextBox 242">
            <a:extLst>
              <a:ext uri="{FF2B5EF4-FFF2-40B4-BE49-F238E27FC236}">
                <a16:creationId xmlns:a16="http://schemas.microsoft.com/office/drawing/2014/main" id="{6DB0F9B8-464C-5152-A278-A3CC43A7CD98}"/>
              </a:ext>
            </a:extLst>
          </p:cNvPr>
          <p:cNvSpPr txBox="1"/>
          <p:nvPr/>
        </p:nvSpPr>
        <p:spPr>
          <a:xfrm>
            <a:off x="937549" y="1827161"/>
            <a:ext cx="9326538" cy="2031325"/>
          </a:xfrm>
          <a:prstGeom prst="rect">
            <a:avLst/>
          </a:prstGeom>
          <a:noFill/>
        </p:spPr>
        <p:txBody>
          <a:bodyPr wrap="squar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Entrepreneurial Mindset &amp; Tools to Create Value</a:t>
            </a:r>
          </a:p>
          <a:p>
            <a:r>
              <a:rPr lang="en-US" sz="3600" spc="200" dirty="0" err="1">
                <a:solidFill>
                  <a:schemeClr val="bg1"/>
                </a:solidFill>
                <a:latin typeface="Arial" panose="020B0604020202020204" pitchFamily="34" charset="0"/>
                <a:ea typeface="Roboto Black" panose="02000000000000000000" pitchFamily="2" charset="0"/>
                <a:cs typeface="Arial" panose="020B0604020202020204" pitchFamily="34" charset="0"/>
              </a:rPr>
              <a:t>EiR</a:t>
            </a:r>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 Session 1</a:t>
            </a:r>
          </a:p>
          <a:p>
            <a:r>
              <a:rPr lang="en-US" spc="200" dirty="0">
                <a:solidFill>
                  <a:schemeClr val="bg1"/>
                </a:solidFill>
                <a:latin typeface="Arial" panose="020B0604020202020204" pitchFamily="34" charset="0"/>
                <a:ea typeface="Roboto Black" panose="02000000000000000000" pitchFamily="2" charset="0"/>
                <a:cs typeface="Arial" panose="020B0604020202020204" pitchFamily="34" charset="0"/>
              </a:rPr>
              <a:t>South Lanarkshire/ Ayrshire and Dumfries &amp; Galloway colleges</a:t>
            </a:r>
            <a:endParaRPr lang="en-ID"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4621662B-2A19-3073-7B79-F51F7C4D268C}"/>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ABB277E9-EC57-536B-133A-C2C28D7660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A425E066-BC48-8A91-6ADF-B50F5CCE80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372756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13DACA3-C28A-5D77-41B3-5B6CBA358580}"/>
              </a:ext>
            </a:extLst>
          </p:cNvPr>
          <p:cNvSpPr/>
          <p:nvPr/>
        </p:nvSpPr>
        <p:spPr>
          <a:xfrm>
            <a:off x="7121645" y="1536265"/>
            <a:ext cx="1177220" cy="100068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A97157E0-75C4-6F49-B7B9-4638D348A042}"/>
              </a:ext>
            </a:extLst>
          </p:cNvPr>
          <p:cNvPicPr>
            <a:picLocks noChangeAspect="1"/>
          </p:cNvPicPr>
          <p:nvPr/>
        </p:nvPicPr>
        <p:blipFill>
          <a:blip r:embed="rId2"/>
          <a:stretch>
            <a:fillRect/>
          </a:stretch>
        </p:blipFill>
        <p:spPr>
          <a:xfrm>
            <a:off x="5097885" y="1310720"/>
            <a:ext cx="2002454" cy="1411228"/>
          </a:xfrm>
          <a:prstGeom prst="rect">
            <a:avLst/>
          </a:prstGeom>
        </p:spPr>
      </p:pic>
      <p:sp>
        <p:nvSpPr>
          <p:cNvPr id="2" name="Title 1">
            <a:extLst>
              <a:ext uri="{FF2B5EF4-FFF2-40B4-BE49-F238E27FC236}">
                <a16:creationId xmlns:a16="http://schemas.microsoft.com/office/drawing/2014/main" id="{77383AED-B69B-39F3-9EA7-D5F2EABB1EFA}"/>
              </a:ext>
            </a:extLst>
          </p:cNvPr>
          <p:cNvSpPr>
            <a:spLocks noGrp="1"/>
          </p:cNvSpPr>
          <p:nvPr>
            <p:ph type="title"/>
          </p:nvPr>
        </p:nvSpPr>
        <p:spPr>
          <a:xfrm>
            <a:off x="521379" y="314306"/>
            <a:ext cx="5910854" cy="878111"/>
          </a:xfrm>
        </p:spPr>
        <p:txBody>
          <a:bodyPr>
            <a:normAutofit fontScale="90000"/>
          </a:bodyPr>
          <a:lstStyle/>
          <a:p>
            <a:r>
              <a:rPr lang="en-US" sz="3600" b="1" dirty="0">
                <a:solidFill>
                  <a:srgbClr val="002060"/>
                </a:solidFill>
                <a:latin typeface="Dyslexie" panose="02000000000000000000" pitchFamily="2" charset="77"/>
              </a:rPr>
              <a:t>Wendy White Finnigan CEng FICE</a:t>
            </a:r>
            <a:br>
              <a:rPr lang="en-US" dirty="0"/>
            </a:br>
            <a:endParaRPr lang="en-US" dirty="0"/>
          </a:p>
        </p:txBody>
      </p:sp>
      <p:sp>
        <p:nvSpPr>
          <p:cNvPr id="3" name="Content Placeholder 2">
            <a:extLst>
              <a:ext uri="{FF2B5EF4-FFF2-40B4-BE49-F238E27FC236}">
                <a16:creationId xmlns:a16="http://schemas.microsoft.com/office/drawing/2014/main" id="{FC8A0899-1784-D943-D6AA-8401473005A9}"/>
              </a:ext>
            </a:extLst>
          </p:cNvPr>
          <p:cNvSpPr>
            <a:spLocks noGrp="1"/>
          </p:cNvSpPr>
          <p:nvPr>
            <p:ph idx="1"/>
          </p:nvPr>
        </p:nvSpPr>
        <p:spPr>
          <a:xfrm>
            <a:off x="458847" y="1668569"/>
            <a:ext cx="5488068" cy="2889878"/>
          </a:xfrm>
        </p:spPr>
        <p:txBody>
          <a:bodyPr>
            <a:noAutofit/>
          </a:bodyPr>
          <a:lstStyle/>
          <a:p>
            <a:r>
              <a:rPr lang="en-US" sz="2400" b="1" dirty="0">
                <a:solidFill>
                  <a:srgbClr val="002060"/>
                </a:solidFill>
                <a:latin typeface="Arial" panose="020B0604020202020204" pitchFamily="34" charset="0"/>
                <a:cs typeface="Arial" panose="020B0604020202020204" pitchFamily="34" charset="0"/>
              </a:rPr>
              <a:t>The Way Forward 2045 Ltd –Founder </a:t>
            </a:r>
            <a:r>
              <a:rPr lang="en-US" sz="2000" dirty="0">
                <a:latin typeface="Arial" panose="020B0604020202020204" pitchFamily="34" charset="0"/>
                <a:cs typeface="Arial" panose="020B0604020202020204" pitchFamily="34" charset="0"/>
              </a:rPr>
              <a:t>gamification approach to sustainability</a:t>
            </a:r>
          </a:p>
          <a:p>
            <a:endParaRPr lang="en-US" sz="2000" dirty="0">
              <a:latin typeface="Arial" panose="020B0604020202020204" pitchFamily="34" charset="0"/>
              <a:cs typeface="Arial" panose="020B0604020202020204" pitchFamily="34" charset="0"/>
            </a:endParaRPr>
          </a:p>
          <a:p>
            <a:r>
              <a:rPr lang="en-US" sz="2400" b="1" dirty="0">
                <a:solidFill>
                  <a:srgbClr val="002060"/>
                </a:solidFill>
                <a:latin typeface="Arial" panose="020B0604020202020204" pitchFamily="34" charset="0"/>
                <a:cs typeface="Arial" panose="020B0604020202020204" pitchFamily="34" charset="0"/>
              </a:rPr>
              <a:t>SDG 6 Ltd- Managing Director </a:t>
            </a:r>
            <a:r>
              <a:rPr lang="en-US" sz="2000" dirty="0">
                <a:latin typeface="Arial" panose="020B0604020202020204" pitchFamily="34" charset="0"/>
                <a:cs typeface="Arial" panose="020B0604020202020204" pitchFamily="34" charset="0"/>
              </a:rPr>
              <a:t>Portfolio offering: Circular Economy/ Regenerative agriculture/Business support-strategic direction /Developing strong values led teams</a:t>
            </a:r>
          </a:p>
        </p:txBody>
      </p:sp>
      <p:pic>
        <p:nvPicPr>
          <p:cNvPr id="7" name="Picture 6" descr="A logo with text and a circle&#10;&#10;AI-generated content may be incorrect.">
            <a:extLst>
              <a:ext uri="{FF2B5EF4-FFF2-40B4-BE49-F238E27FC236}">
                <a16:creationId xmlns:a16="http://schemas.microsoft.com/office/drawing/2014/main" id="{D10084D2-2012-DFB4-71A4-BD31E292D988}"/>
              </a:ext>
            </a:extLst>
          </p:cNvPr>
          <p:cNvPicPr>
            <a:picLocks noChangeAspect="1"/>
          </p:cNvPicPr>
          <p:nvPr/>
        </p:nvPicPr>
        <p:blipFill>
          <a:blip r:embed="rId3"/>
          <a:stretch>
            <a:fillRect/>
          </a:stretch>
        </p:blipFill>
        <p:spPr>
          <a:xfrm>
            <a:off x="7264860" y="1587380"/>
            <a:ext cx="878626" cy="878626"/>
          </a:xfrm>
          <a:prstGeom prst="flowChartConnector">
            <a:avLst/>
          </a:prstGeom>
          <a:ln w="57150">
            <a:solidFill>
              <a:schemeClr val="tx1"/>
            </a:solidFill>
          </a:ln>
        </p:spPr>
      </p:pic>
      <p:sp>
        <p:nvSpPr>
          <p:cNvPr id="9" name="TextBox 8">
            <a:extLst>
              <a:ext uri="{FF2B5EF4-FFF2-40B4-BE49-F238E27FC236}">
                <a16:creationId xmlns:a16="http://schemas.microsoft.com/office/drawing/2014/main" id="{0A319A6E-30B7-C04C-487D-AFE70EF72D79}"/>
              </a:ext>
            </a:extLst>
          </p:cNvPr>
          <p:cNvSpPr txBox="1"/>
          <p:nvPr/>
        </p:nvSpPr>
        <p:spPr>
          <a:xfrm>
            <a:off x="8526127" y="1506792"/>
            <a:ext cx="2963227" cy="1200329"/>
          </a:xfrm>
          <a:prstGeom prst="rect">
            <a:avLst/>
          </a:prstGeom>
          <a:noFill/>
        </p:spPr>
        <p:txBody>
          <a:bodyPr wrap="square">
            <a:spAutoFit/>
          </a:bodyPr>
          <a:lstStyle/>
          <a:p>
            <a:r>
              <a:rPr lang="en-GB" sz="1800" b="1" dirty="0">
                <a:solidFill>
                  <a:srgbClr val="002060"/>
                </a:solidFill>
                <a:latin typeface="Arial" panose="020B0604020202020204" pitchFamily="34" charset="0"/>
                <a:cs typeface="Arial" panose="020B0604020202020204" pitchFamily="34" charset="0"/>
              </a:rPr>
              <a:t>The Carbon Shift is our accredited training to supercharge your team sustainability efforts</a:t>
            </a:r>
            <a:r>
              <a:rPr lang="en-US" b="1" dirty="0">
                <a:solidFill>
                  <a:srgbClr val="002060"/>
                </a:solidFill>
                <a:latin typeface="Arial" panose="020B0604020202020204" pitchFamily="34" charset="0"/>
                <a:cs typeface="Arial" panose="020B0604020202020204" pitchFamily="34" charset="0"/>
              </a:rPr>
              <a:t>.</a:t>
            </a:r>
            <a:endParaRPr lang="en-GB" sz="1800" b="1" dirty="0">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B680806-3421-0AD7-89F7-58796D0D980A}"/>
              </a:ext>
            </a:extLst>
          </p:cNvPr>
          <p:cNvSpPr txBox="1"/>
          <p:nvPr/>
        </p:nvSpPr>
        <p:spPr>
          <a:xfrm>
            <a:off x="382134" y="4926490"/>
            <a:ext cx="6189344" cy="1292662"/>
          </a:xfrm>
          <a:prstGeom prst="rect">
            <a:avLst/>
          </a:prstGeom>
          <a:noFill/>
        </p:spPr>
        <p:txBody>
          <a:bodyPr wrap="square">
            <a:spAutoFit/>
          </a:bodyPr>
          <a:lstStyle/>
          <a:p>
            <a:pPr marL="342900" indent="-342900">
              <a:buFont typeface="Arial" panose="020B0604020202020204" pitchFamily="34" charset="0"/>
              <a:buChar char="•"/>
            </a:pPr>
            <a:r>
              <a:rPr lang="en-US" sz="2400" b="1" dirty="0">
                <a:solidFill>
                  <a:srgbClr val="002060"/>
                </a:solidFill>
                <a:latin typeface="Arial" panose="020B0604020202020204" pitchFamily="34" charset="0"/>
                <a:cs typeface="Arial" panose="020B0604020202020204" pitchFamily="34" charset="0"/>
              </a:rPr>
              <a:t>HCEIS and SEED- Enterprise Fellow- </a:t>
            </a:r>
            <a:r>
              <a:rPr lang="en-US" sz="1800" dirty="0">
                <a:latin typeface="Arial" panose="020B0604020202020204" pitchFamily="34" charset="0"/>
                <a:cs typeface="Arial" panose="020B0604020202020204" pitchFamily="34" charset="0"/>
              </a:rPr>
              <a:t>facilitating and teaching entrepreneurship alongside sustainability, behavior change and leadership as topics.</a:t>
            </a:r>
          </a:p>
        </p:txBody>
      </p:sp>
      <p:sp>
        <p:nvSpPr>
          <p:cNvPr id="13" name="TextBox 12">
            <a:extLst>
              <a:ext uri="{FF2B5EF4-FFF2-40B4-BE49-F238E27FC236}">
                <a16:creationId xmlns:a16="http://schemas.microsoft.com/office/drawing/2014/main" id="{864E3A0F-3DB8-4944-FFE8-1745542333D3}"/>
              </a:ext>
            </a:extLst>
          </p:cNvPr>
          <p:cNvSpPr txBox="1"/>
          <p:nvPr/>
        </p:nvSpPr>
        <p:spPr>
          <a:xfrm>
            <a:off x="6858000" y="236352"/>
            <a:ext cx="5086350" cy="646331"/>
          </a:xfrm>
          <a:prstGeom prst="rect">
            <a:avLst/>
          </a:prstGeom>
          <a:noFill/>
        </p:spPr>
        <p:txBody>
          <a:bodyPr wrap="square">
            <a:spAutoFit/>
          </a:bodyPr>
          <a:lstStyle/>
          <a:p>
            <a:r>
              <a:rPr lang="en-US" b="1" dirty="0">
                <a:solidFill>
                  <a:srgbClr val="002060"/>
                </a:solidFill>
                <a:latin typeface="Arial" panose="020B0604020202020204" pitchFamily="34" charset="0"/>
                <a:cs typeface="Arial" panose="020B0604020202020204" pitchFamily="34" charset="0"/>
              </a:rPr>
              <a:t>managing people and the built environment,</a:t>
            </a:r>
            <a:r>
              <a:rPr lang="en-US" sz="1800" b="1" dirty="0">
                <a:solidFill>
                  <a:srgbClr val="002060"/>
                </a:solidFill>
                <a:latin typeface="Arial" panose="020B0604020202020204" pitchFamily="34" charset="0"/>
                <a:cs typeface="Arial" panose="020B0604020202020204" pitchFamily="34" charset="0"/>
              </a:rPr>
              <a:t> around wastewater and circular economy</a:t>
            </a:r>
          </a:p>
        </p:txBody>
      </p:sp>
      <p:pic>
        <p:nvPicPr>
          <p:cNvPr id="17" name="Picture 16" descr="A large group of penguins on a snowy beach&#10;&#10;AI-generated content may be incorrect.">
            <a:extLst>
              <a:ext uri="{FF2B5EF4-FFF2-40B4-BE49-F238E27FC236}">
                <a16:creationId xmlns:a16="http://schemas.microsoft.com/office/drawing/2014/main" id="{03B0EA0F-0F94-CF1D-C0A4-97E14DFE348E}"/>
              </a:ext>
            </a:extLst>
          </p:cNvPr>
          <p:cNvPicPr>
            <a:picLocks noChangeAspect="1"/>
          </p:cNvPicPr>
          <p:nvPr/>
        </p:nvPicPr>
        <p:blipFill>
          <a:blip r:embed="rId4"/>
          <a:stretch>
            <a:fillRect/>
          </a:stretch>
        </p:blipFill>
        <p:spPr>
          <a:xfrm>
            <a:off x="7100339" y="3039254"/>
            <a:ext cx="5091661" cy="3818746"/>
          </a:xfrm>
          <a:prstGeom prst="rect">
            <a:avLst/>
          </a:prstGeom>
        </p:spPr>
      </p:pic>
    </p:spTree>
    <p:extLst>
      <p:ext uri="{BB962C8B-B14F-4D97-AF65-F5344CB8AC3E}">
        <p14:creationId xmlns:p14="http://schemas.microsoft.com/office/powerpoint/2010/main" val="398063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build="p"/>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4CB380B-C9C4-85D1-7BF8-B76DEA683090}"/>
              </a:ext>
            </a:extLst>
          </p:cNvPr>
          <p:cNvPicPr>
            <a:picLocks noChangeAspect="1"/>
          </p:cNvPicPr>
          <p:nvPr/>
        </p:nvPicPr>
        <p:blipFill>
          <a:blip r:embed="rId2"/>
          <a:stretch>
            <a:fillRect/>
          </a:stretch>
        </p:blipFill>
        <p:spPr>
          <a:xfrm>
            <a:off x="7332301" y="4516090"/>
            <a:ext cx="2115418" cy="1865587"/>
          </a:xfrm>
          <a:prstGeom prst="rect">
            <a:avLst/>
          </a:prstGeom>
        </p:spPr>
      </p:pic>
      <p:pic>
        <p:nvPicPr>
          <p:cNvPr id="4" name="Picture 3">
            <a:extLst>
              <a:ext uri="{FF2B5EF4-FFF2-40B4-BE49-F238E27FC236}">
                <a16:creationId xmlns:a16="http://schemas.microsoft.com/office/drawing/2014/main" id="{01ED236E-9B2E-3E0E-7E60-1EE636352D36}"/>
              </a:ext>
            </a:extLst>
          </p:cNvPr>
          <p:cNvPicPr>
            <a:picLocks noChangeAspect="1"/>
          </p:cNvPicPr>
          <p:nvPr/>
        </p:nvPicPr>
        <p:blipFill>
          <a:blip r:embed="rId3"/>
          <a:stretch>
            <a:fillRect/>
          </a:stretch>
        </p:blipFill>
        <p:spPr>
          <a:xfrm>
            <a:off x="4934465" y="4451162"/>
            <a:ext cx="2050710" cy="1995442"/>
          </a:xfrm>
          <a:prstGeom prst="rect">
            <a:avLst/>
          </a:prstGeom>
        </p:spPr>
      </p:pic>
      <p:pic>
        <p:nvPicPr>
          <p:cNvPr id="11" name="Picture 10">
            <a:extLst>
              <a:ext uri="{FF2B5EF4-FFF2-40B4-BE49-F238E27FC236}">
                <a16:creationId xmlns:a16="http://schemas.microsoft.com/office/drawing/2014/main" id="{86480952-586B-6615-4841-03777F7BEEF0}"/>
              </a:ext>
            </a:extLst>
          </p:cNvPr>
          <p:cNvPicPr>
            <a:picLocks noChangeAspect="1"/>
          </p:cNvPicPr>
          <p:nvPr/>
        </p:nvPicPr>
        <p:blipFill>
          <a:blip r:embed="rId4"/>
          <a:stretch>
            <a:fillRect/>
          </a:stretch>
        </p:blipFill>
        <p:spPr>
          <a:xfrm>
            <a:off x="1673643" y="4201525"/>
            <a:ext cx="2342002" cy="2377220"/>
          </a:xfrm>
          <a:prstGeom prst="rect">
            <a:avLst/>
          </a:prstGeom>
        </p:spPr>
      </p:pic>
      <p:sp>
        <p:nvSpPr>
          <p:cNvPr id="5" name="Freeform 4">
            <a:extLst>
              <a:ext uri="{FF2B5EF4-FFF2-40B4-BE49-F238E27FC236}">
                <a16:creationId xmlns:a16="http://schemas.microsoft.com/office/drawing/2014/main" id="{CEE6347D-F532-9244-904E-2597A933BF0C}"/>
              </a:ext>
            </a:extLst>
          </p:cNvPr>
          <p:cNvSpPr/>
          <p:nvPr/>
        </p:nvSpPr>
        <p:spPr>
          <a:xfrm>
            <a:off x="631354" y="476324"/>
            <a:ext cx="1594884" cy="1935125"/>
          </a:xfrm>
          <a:custGeom>
            <a:avLst/>
            <a:gdLst>
              <a:gd name="connsiteX0" fmla="*/ 701749 w 1110288"/>
              <a:gd name="connsiteY0" fmla="*/ 0 h 1935125"/>
              <a:gd name="connsiteX1" fmla="*/ 170121 w 1110288"/>
              <a:gd name="connsiteY1" fmla="*/ 404037 h 1935125"/>
              <a:gd name="connsiteX2" fmla="*/ 127591 w 1110288"/>
              <a:gd name="connsiteY2" fmla="*/ 467832 h 1935125"/>
              <a:gd name="connsiteX3" fmla="*/ 21265 w 1110288"/>
              <a:gd name="connsiteY3" fmla="*/ 616688 h 1935125"/>
              <a:gd name="connsiteX4" fmla="*/ 0 w 1110288"/>
              <a:gd name="connsiteY4" fmla="*/ 680484 h 1935125"/>
              <a:gd name="connsiteX5" fmla="*/ 106326 w 1110288"/>
              <a:gd name="connsiteY5" fmla="*/ 531628 h 1935125"/>
              <a:gd name="connsiteX6" fmla="*/ 170121 w 1110288"/>
              <a:gd name="connsiteY6" fmla="*/ 467832 h 1935125"/>
              <a:gd name="connsiteX7" fmla="*/ 340242 w 1110288"/>
              <a:gd name="connsiteY7" fmla="*/ 382772 h 1935125"/>
              <a:gd name="connsiteX8" fmla="*/ 425302 w 1110288"/>
              <a:gd name="connsiteY8" fmla="*/ 404037 h 1935125"/>
              <a:gd name="connsiteX9" fmla="*/ 318977 w 1110288"/>
              <a:gd name="connsiteY9" fmla="*/ 637953 h 1935125"/>
              <a:gd name="connsiteX10" fmla="*/ 276447 w 1110288"/>
              <a:gd name="connsiteY10" fmla="*/ 723014 h 1935125"/>
              <a:gd name="connsiteX11" fmla="*/ 127591 w 1110288"/>
              <a:gd name="connsiteY11" fmla="*/ 914400 h 1935125"/>
              <a:gd name="connsiteX12" fmla="*/ 0 w 1110288"/>
              <a:gd name="connsiteY12" fmla="*/ 1063256 h 1935125"/>
              <a:gd name="connsiteX13" fmla="*/ 63796 w 1110288"/>
              <a:gd name="connsiteY13" fmla="*/ 1084521 h 1935125"/>
              <a:gd name="connsiteX14" fmla="*/ 170121 w 1110288"/>
              <a:gd name="connsiteY14" fmla="*/ 935665 h 1935125"/>
              <a:gd name="connsiteX15" fmla="*/ 276447 w 1110288"/>
              <a:gd name="connsiteY15" fmla="*/ 850605 h 1935125"/>
              <a:gd name="connsiteX16" fmla="*/ 340242 w 1110288"/>
              <a:gd name="connsiteY16" fmla="*/ 786809 h 1935125"/>
              <a:gd name="connsiteX17" fmla="*/ 595423 w 1110288"/>
              <a:gd name="connsiteY17" fmla="*/ 637953 h 1935125"/>
              <a:gd name="connsiteX18" fmla="*/ 574158 w 1110288"/>
              <a:gd name="connsiteY18" fmla="*/ 744279 h 1935125"/>
              <a:gd name="connsiteX19" fmla="*/ 446568 w 1110288"/>
              <a:gd name="connsiteY19" fmla="*/ 914400 h 1935125"/>
              <a:gd name="connsiteX20" fmla="*/ 382772 w 1110288"/>
              <a:gd name="connsiteY20" fmla="*/ 1105786 h 1935125"/>
              <a:gd name="connsiteX21" fmla="*/ 340242 w 1110288"/>
              <a:gd name="connsiteY21" fmla="*/ 1190846 h 1935125"/>
              <a:gd name="connsiteX22" fmla="*/ 446568 w 1110288"/>
              <a:gd name="connsiteY22" fmla="*/ 1105786 h 1935125"/>
              <a:gd name="connsiteX23" fmla="*/ 595423 w 1110288"/>
              <a:gd name="connsiteY23" fmla="*/ 1041991 h 1935125"/>
              <a:gd name="connsiteX24" fmla="*/ 701749 w 1110288"/>
              <a:gd name="connsiteY24" fmla="*/ 956930 h 1935125"/>
              <a:gd name="connsiteX25" fmla="*/ 829340 w 1110288"/>
              <a:gd name="connsiteY25" fmla="*/ 893135 h 1935125"/>
              <a:gd name="connsiteX26" fmla="*/ 893135 w 1110288"/>
              <a:gd name="connsiteY26" fmla="*/ 850605 h 1935125"/>
              <a:gd name="connsiteX27" fmla="*/ 914400 w 1110288"/>
              <a:gd name="connsiteY27" fmla="*/ 935665 h 1935125"/>
              <a:gd name="connsiteX28" fmla="*/ 850605 w 1110288"/>
              <a:gd name="connsiteY28" fmla="*/ 1020725 h 1935125"/>
              <a:gd name="connsiteX29" fmla="*/ 723014 w 1110288"/>
              <a:gd name="connsiteY29" fmla="*/ 1190846 h 1935125"/>
              <a:gd name="connsiteX30" fmla="*/ 680484 w 1110288"/>
              <a:gd name="connsiteY30" fmla="*/ 1382232 h 1935125"/>
              <a:gd name="connsiteX31" fmla="*/ 808075 w 1110288"/>
              <a:gd name="connsiteY31" fmla="*/ 1360967 h 1935125"/>
              <a:gd name="connsiteX32" fmla="*/ 829340 w 1110288"/>
              <a:gd name="connsiteY32" fmla="*/ 1424763 h 1935125"/>
              <a:gd name="connsiteX33" fmla="*/ 786809 w 1110288"/>
              <a:gd name="connsiteY33" fmla="*/ 1488558 h 1935125"/>
              <a:gd name="connsiteX34" fmla="*/ 723014 w 1110288"/>
              <a:gd name="connsiteY34" fmla="*/ 1637414 h 1935125"/>
              <a:gd name="connsiteX35" fmla="*/ 829340 w 1110288"/>
              <a:gd name="connsiteY35" fmla="*/ 1658679 h 1935125"/>
              <a:gd name="connsiteX36" fmla="*/ 956930 w 1110288"/>
              <a:gd name="connsiteY36" fmla="*/ 1679944 h 1935125"/>
              <a:gd name="connsiteX37" fmla="*/ 1041991 w 1110288"/>
              <a:gd name="connsiteY37" fmla="*/ 1701209 h 1935125"/>
              <a:gd name="connsiteX38" fmla="*/ 1105786 w 1110288"/>
              <a:gd name="connsiteY38" fmla="*/ 1935125 h 193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10288" h="1935125">
                <a:moveTo>
                  <a:pt x="701749" y="0"/>
                </a:moveTo>
                <a:cubicBezTo>
                  <a:pt x="529967" y="343566"/>
                  <a:pt x="703523" y="79358"/>
                  <a:pt x="170121" y="404037"/>
                </a:cubicBezTo>
                <a:cubicBezTo>
                  <a:pt x="148290" y="417325"/>
                  <a:pt x="143952" y="448198"/>
                  <a:pt x="127591" y="467832"/>
                </a:cubicBezTo>
                <a:cubicBezTo>
                  <a:pt x="41789" y="570795"/>
                  <a:pt x="76815" y="487072"/>
                  <a:pt x="21265" y="616688"/>
                </a:cubicBezTo>
                <a:cubicBezTo>
                  <a:pt x="12435" y="637291"/>
                  <a:pt x="0" y="702900"/>
                  <a:pt x="0" y="680484"/>
                </a:cubicBezTo>
                <a:cubicBezTo>
                  <a:pt x="0" y="577052"/>
                  <a:pt x="34095" y="593540"/>
                  <a:pt x="106326" y="531628"/>
                </a:cubicBezTo>
                <a:cubicBezTo>
                  <a:pt x="129159" y="512056"/>
                  <a:pt x="146062" y="485876"/>
                  <a:pt x="170121" y="467832"/>
                </a:cubicBezTo>
                <a:cubicBezTo>
                  <a:pt x="250469" y="407571"/>
                  <a:pt x="261748" y="408937"/>
                  <a:pt x="340242" y="382772"/>
                </a:cubicBezTo>
                <a:cubicBezTo>
                  <a:pt x="368595" y="389860"/>
                  <a:pt x="415040" y="376672"/>
                  <a:pt x="425302" y="404037"/>
                </a:cubicBezTo>
                <a:cubicBezTo>
                  <a:pt x="469379" y="521575"/>
                  <a:pt x="382669" y="574261"/>
                  <a:pt x="318977" y="637953"/>
                </a:cubicBezTo>
                <a:cubicBezTo>
                  <a:pt x="304800" y="666307"/>
                  <a:pt x="294491" y="696950"/>
                  <a:pt x="276447" y="723014"/>
                </a:cubicBezTo>
                <a:cubicBezTo>
                  <a:pt x="230444" y="789464"/>
                  <a:pt x="157607" y="839361"/>
                  <a:pt x="127591" y="914400"/>
                </a:cubicBezTo>
                <a:cubicBezTo>
                  <a:pt x="73288" y="1050158"/>
                  <a:pt x="119203" y="1003654"/>
                  <a:pt x="0" y="1063256"/>
                </a:cubicBezTo>
                <a:cubicBezTo>
                  <a:pt x="21265" y="1070344"/>
                  <a:pt x="42531" y="1091610"/>
                  <a:pt x="63796" y="1084521"/>
                </a:cubicBezTo>
                <a:cubicBezTo>
                  <a:pt x="135240" y="1060706"/>
                  <a:pt x="129707" y="981852"/>
                  <a:pt x="170121" y="935665"/>
                </a:cubicBezTo>
                <a:cubicBezTo>
                  <a:pt x="200009" y="901507"/>
                  <a:pt x="242289" y="880493"/>
                  <a:pt x="276447" y="850605"/>
                </a:cubicBezTo>
                <a:cubicBezTo>
                  <a:pt x="299080" y="830801"/>
                  <a:pt x="315219" y="803491"/>
                  <a:pt x="340242" y="786809"/>
                </a:cubicBezTo>
                <a:cubicBezTo>
                  <a:pt x="422178" y="732185"/>
                  <a:pt x="595423" y="637953"/>
                  <a:pt x="595423" y="637953"/>
                </a:cubicBezTo>
                <a:cubicBezTo>
                  <a:pt x="588335" y="673395"/>
                  <a:pt x="590322" y="711951"/>
                  <a:pt x="574158" y="744279"/>
                </a:cubicBezTo>
                <a:cubicBezTo>
                  <a:pt x="554253" y="784088"/>
                  <a:pt x="468596" y="861532"/>
                  <a:pt x="446568" y="914400"/>
                </a:cubicBezTo>
                <a:cubicBezTo>
                  <a:pt x="420704" y="976473"/>
                  <a:pt x="412845" y="1045639"/>
                  <a:pt x="382772" y="1105786"/>
                </a:cubicBezTo>
                <a:cubicBezTo>
                  <a:pt x="368595" y="1134139"/>
                  <a:pt x="308542" y="1190846"/>
                  <a:pt x="340242" y="1190846"/>
                </a:cubicBezTo>
                <a:cubicBezTo>
                  <a:pt x="385630" y="1190846"/>
                  <a:pt x="407363" y="1128655"/>
                  <a:pt x="446568" y="1105786"/>
                </a:cubicBezTo>
                <a:cubicBezTo>
                  <a:pt x="493198" y="1078586"/>
                  <a:pt x="548794" y="1069192"/>
                  <a:pt x="595423" y="1041991"/>
                </a:cubicBezTo>
                <a:cubicBezTo>
                  <a:pt x="634628" y="1019121"/>
                  <a:pt x="663457" y="981298"/>
                  <a:pt x="701749" y="956930"/>
                </a:cubicBezTo>
                <a:cubicBezTo>
                  <a:pt x="741865" y="931401"/>
                  <a:pt x="787774" y="916227"/>
                  <a:pt x="829340" y="893135"/>
                </a:cubicBezTo>
                <a:cubicBezTo>
                  <a:pt x="851681" y="880723"/>
                  <a:pt x="871870" y="864782"/>
                  <a:pt x="893135" y="850605"/>
                </a:cubicBezTo>
                <a:cubicBezTo>
                  <a:pt x="900223" y="878958"/>
                  <a:pt x="921488" y="907312"/>
                  <a:pt x="914400" y="935665"/>
                </a:cubicBezTo>
                <a:cubicBezTo>
                  <a:pt x="905804" y="970048"/>
                  <a:pt x="869389" y="990670"/>
                  <a:pt x="850605" y="1020725"/>
                </a:cubicBezTo>
                <a:cubicBezTo>
                  <a:pt x="749835" y="1181958"/>
                  <a:pt x="881477" y="1032385"/>
                  <a:pt x="723014" y="1190846"/>
                </a:cubicBezTo>
                <a:cubicBezTo>
                  <a:pt x="719361" y="1205459"/>
                  <a:pt x="674860" y="1377733"/>
                  <a:pt x="680484" y="1382232"/>
                </a:cubicBezTo>
                <a:cubicBezTo>
                  <a:pt x="714153" y="1409167"/>
                  <a:pt x="765545" y="1368055"/>
                  <a:pt x="808075" y="1360967"/>
                </a:cubicBezTo>
                <a:cubicBezTo>
                  <a:pt x="815163" y="1382232"/>
                  <a:pt x="833025" y="1402652"/>
                  <a:pt x="829340" y="1424763"/>
                </a:cubicBezTo>
                <a:cubicBezTo>
                  <a:pt x="825138" y="1449973"/>
                  <a:pt x="799489" y="1466368"/>
                  <a:pt x="786809" y="1488558"/>
                </a:cubicBezTo>
                <a:cubicBezTo>
                  <a:pt x="744766" y="1562133"/>
                  <a:pt x="746871" y="1565843"/>
                  <a:pt x="723014" y="1637414"/>
                </a:cubicBezTo>
                <a:lnTo>
                  <a:pt x="829340" y="1658679"/>
                </a:lnTo>
                <a:cubicBezTo>
                  <a:pt x="871761" y="1666392"/>
                  <a:pt x="914651" y="1671488"/>
                  <a:pt x="956930" y="1679944"/>
                </a:cubicBezTo>
                <a:cubicBezTo>
                  <a:pt x="985589" y="1685676"/>
                  <a:pt x="1013637" y="1694121"/>
                  <a:pt x="1041991" y="1701209"/>
                </a:cubicBezTo>
                <a:cubicBezTo>
                  <a:pt x="1135557" y="1825965"/>
                  <a:pt x="1105786" y="1750828"/>
                  <a:pt x="1105786" y="193512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FD95BAC-4DE8-8344-A1D4-DCCD9981E043}"/>
              </a:ext>
            </a:extLst>
          </p:cNvPr>
          <p:cNvSpPr/>
          <p:nvPr/>
        </p:nvSpPr>
        <p:spPr>
          <a:xfrm>
            <a:off x="3126930" y="476324"/>
            <a:ext cx="1807535" cy="18500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5A43316-85FD-ED42-93CD-E610491BD52C}"/>
              </a:ext>
            </a:extLst>
          </p:cNvPr>
          <p:cNvPicPr>
            <a:picLocks noChangeAspect="1"/>
          </p:cNvPicPr>
          <p:nvPr/>
        </p:nvPicPr>
        <p:blipFill>
          <a:blip r:embed="rId5"/>
          <a:stretch>
            <a:fillRect/>
          </a:stretch>
        </p:blipFill>
        <p:spPr>
          <a:xfrm>
            <a:off x="360248" y="2779934"/>
            <a:ext cx="3009900" cy="1879600"/>
          </a:xfrm>
          <a:prstGeom prst="rect">
            <a:avLst/>
          </a:prstGeom>
        </p:spPr>
      </p:pic>
      <p:pic>
        <p:nvPicPr>
          <p:cNvPr id="10" name="Picture 9">
            <a:extLst>
              <a:ext uri="{FF2B5EF4-FFF2-40B4-BE49-F238E27FC236}">
                <a16:creationId xmlns:a16="http://schemas.microsoft.com/office/drawing/2014/main" id="{C47BA9E5-A46D-124F-A90A-DF955F880AB3}"/>
              </a:ext>
            </a:extLst>
          </p:cNvPr>
          <p:cNvPicPr>
            <a:picLocks noChangeAspect="1"/>
          </p:cNvPicPr>
          <p:nvPr/>
        </p:nvPicPr>
        <p:blipFill>
          <a:blip r:embed="rId6"/>
          <a:stretch>
            <a:fillRect/>
          </a:stretch>
        </p:blipFill>
        <p:spPr>
          <a:xfrm>
            <a:off x="9383542" y="2149521"/>
            <a:ext cx="2377377" cy="2174182"/>
          </a:xfrm>
          <a:prstGeom prst="rect">
            <a:avLst/>
          </a:prstGeom>
        </p:spPr>
      </p:pic>
      <p:pic>
        <p:nvPicPr>
          <p:cNvPr id="1026" name="Picture 2">
            <a:extLst>
              <a:ext uri="{FF2B5EF4-FFF2-40B4-BE49-F238E27FC236}">
                <a16:creationId xmlns:a16="http://schemas.microsoft.com/office/drawing/2014/main" id="{18327A98-A8F7-0AB6-81D7-65055B2B82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93216" y="4847715"/>
            <a:ext cx="1761787" cy="17617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232EE16-427B-6F0D-6F32-FCB70B102E19}"/>
              </a:ext>
            </a:extLst>
          </p:cNvPr>
          <p:cNvSpPr txBox="1"/>
          <p:nvPr/>
        </p:nvSpPr>
        <p:spPr>
          <a:xfrm>
            <a:off x="6280377" y="6209392"/>
            <a:ext cx="2050710" cy="461665"/>
          </a:xfrm>
          <a:prstGeom prst="rect">
            <a:avLst/>
          </a:prstGeom>
          <a:noFill/>
        </p:spPr>
        <p:txBody>
          <a:bodyPr wrap="square" rtlCol="0">
            <a:spAutoFit/>
          </a:bodyPr>
          <a:lstStyle/>
          <a:p>
            <a:r>
              <a:rPr lang="en-US" sz="2400" b="1" dirty="0">
                <a:solidFill>
                  <a:srgbClr val="00B0F0"/>
                </a:solidFill>
              </a:rPr>
              <a:t>A full 360! </a:t>
            </a:r>
          </a:p>
        </p:txBody>
      </p:sp>
      <p:sp>
        <p:nvSpPr>
          <p:cNvPr id="8" name="Heart 7">
            <a:extLst>
              <a:ext uri="{FF2B5EF4-FFF2-40B4-BE49-F238E27FC236}">
                <a16:creationId xmlns:a16="http://schemas.microsoft.com/office/drawing/2014/main" id="{BB3DABA2-0716-E249-8EF0-5B2A92F1AF8A}"/>
              </a:ext>
            </a:extLst>
          </p:cNvPr>
          <p:cNvSpPr/>
          <p:nvPr/>
        </p:nvSpPr>
        <p:spPr>
          <a:xfrm>
            <a:off x="8010432" y="476323"/>
            <a:ext cx="1573618" cy="1594883"/>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art 8">
            <a:extLst>
              <a:ext uri="{FF2B5EF4-FFF2-40B4-BE49-F238E27FC236}">
                <a16:creationId xmlns:a16="http://schemas.microsoft.com/office/drawing/2014/main" id="{1EB49720-3271-1A46-A2F6-9C1DC52633B5}"/>
              </a:ext>
            </a:extLst>
          </p:cNvPr>
          <p:cNvSpPr/>
          <p:nvPr/>
        </p:nvSpPr>
        <p:spPr>
          <a:xfrm>
            <a:off x="10187301" y="476324"/>
            <a:ext cx="1573618" cy="1594883"/>
          </a:xfrm>
          <a:prstGeom prst="hear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3A6FDF8-C425-6DC8-8CAE-355EA2294528}"/>
              </a:ext>
            </a:extLst>
          </p:cNvPr>
          <p:cNvSpPr txBox="1"/>
          <p:nvPr/>
        </p:nvSpPr>
        <p:spPr>
          <a:xfrm>
            <a:off x="3418527" y="2616568"/>
            <a:ext cx="6029192" cy="1323439"/>
          </a:xfrm>
          <a:prstGeom prst="rect">
            <a:avLst/>
          </a:prstGeom>
          <a:noFill/>
        </p:spPr>
        <p:txBody>
          <a:bodyPr wrap="square">
            <a:spAutoFit/>
          </a:bodyPr>
          <a:lstStyle/>
          <a:p>
            <a:pPr algn="ctr"/>
            <a:r>
              <a:rPr lang="en-GB" sz="2000" b="1" i="1" dirty="0">
                <a:solidFill>
                  <a:srgbClr val="00B0F0"/>
                </a:solidFill>
                <a:effectLst/>
                <a:latin typeface="Aptos" panose="020B0004020202020204" pitchFamily="34" charset="0"/>
                <a:ea typeface="Aptos" panose="020B0004020202020204" pitchFamily="34" charset="0"/>
                <a:cs typeface="Aptos" panose="020B0004020202020204" pitchFamily="34" charset="0"/>
              </a:rPr>
              <a:t>“Life is short let’s have fun…with shiny happy people who want to live in harmony , and we get to plan it and change what better looks like for all people and all of the planet!” </a:t>
            </a:r>
            <a:endParaRPr lang="en-GB" sz="2000" b="1" i="1" dirty="0">
              <a:solidFill>
                <a:srgbClr val="00B0F0"/>
              </a:solidFill>
            </a:endParaRPr>
          </a:p>
        </p:txBody>
      </p:sp>
      <p:pic>
        <p:nvPicPr>
          <p:cNvPr id="15" name="Picture 14">
            <a:extLst>
              <a:ext uri="{FF2B5EF4-FFF2-40B4-BE49-F238E27FC236}">
                <a16:creationId xmlns:a16="http://schemas.microsoft.com/office/drawing/2014/main" id="{D494C7EE-3DEC-44CD-868C-45D2EC23E4AA}"/>
              </a:ext>
            </a:extLst>
          </p:cNvPr>
          <p:cNvPicPr>
            <a:picLocks noChangeAspect="1"/>
          </p:cNvPicPr>
          <p:nvPr/>
        </p:nvPicPr>
        <p:blipFill>
          <a:blip r:embed="rId8"/>
          <a:stretch>
            <a:fillRect/>
          </a:stretch>
        </p:blipFill>
        <p:spPr>
          <a:xfrm>
            <a:off x="5132529" y="149431"/>
            <a:ext cx="2679838" cy="2089258"/>
          </a:xfrm>
          <a:prstGeom prst="rect">
            <a:avLst/>
          </a:prstGeom>
        </p:spPr>
      </p:pic>
    </p:spTree>
    <p:extLst>
      <p:ext uri="{BB962C8B-B14F-4D97-AF65-F5344CB8AC3E}">
        <p14:creationId xmlns:p14="http://schemas.microsoft.com/office/powerpoint/2010/main" val="2905001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2E631D-9C5C-8674-0035-0A5AC7710516}"/>
              </a:ext>
            </a:extLst>
          </p:cNvPr>
          <p:cNvSpPr txBox="1"/>
          <p:nvPr/>
        </p:nvSpPr>
        <p:spPr>
          <a:xfrm>
            <a:off x="151855" y="335845"/>
            <a:ext cx="5944145" cy="6186309"/>
          </a:xfrm>
          <a:prstGeom prst="rect">
            <a:avLst/>
          </a:prstGeom>
          <a:noFill/>
        </p:spPr>
        <p:txBody>
          <a:bodyPr wrap="square" rtlCol="0">
            <a:spAutoFit/>
          </a:bodyPr>
          <a:lstStyle/>
          <a:p>
            <a:r>
              <a:rPr lang="en-GB" sz="2400" b="1" dirty="0">
                <a:solidFill>
                  <a:schemeClr val="tx2"/>
                </a:solidFill>
              </a:rPr>
              <a:t>Can anybody be a leader?</a:t>
            </a:r>
          </a:p>
          <a:p>
            <a:endParaRPr lang="en-GB" sz="2400" b="1" dirty="0">
              <a:solidFill>
                <a:schemeClr val="tx2"/>
              </a:solidFill>
            </a:endParaRPr>
          </a:p>
          <a:p>
            <a:r>
              <a:rPr lang="en-GB" sz="2400" b="1" dirty="0">
                <a:solidFill>
                  <a:schemeClr val="tx2"/>
                </a:solidFill>
              </a:rPr>
              <a:t>Can you learn to be a leader?</a:t>
            </a:r>
          </a:p>
          <a:p>
            <a:endParaRPr lang="en-GB" sz="2400" b="1" dirty="0">
              <a:solidFill>
                <a:schemeClr val="tx2"/>
              </a:solidFill>
            </a:endParaRPr>
          </a:p>
          <a:p>
            <a:r>
              <a:rPr lang="en-GB" sz="2400" b="1" dirty="0">
                <a:solidFill>
                  <a:schemeClr val="tx2"/>
                </a:solidFill>
              </a:rPr>
              <a:t>Is it important to be a good leader?</a:t>
            </a:r>
          </a:p>
          <a:p>
            <a:endParaRPr lang="en-GB" sz="2400" b="1" dirty="0">
              <a:solidFill>
                <a:schemeClr val="tx2"/>
              </a:solidFill>
            </a:endParaRPr>
          </a:p>
          <a:p>
            <a:r>
              <a:rPr lang="en-GB" sz="2400" b="1" dirty="0">
                <a:solidFill>
                  <a:schemeClr val="tx2"/>
                </a:solidFill>
              </a:rPr>
              <a:t>Do you think its easy?</a:t>
            </a:r>
          </a:p>
          <a:p>
            <a:endParaRPr lang="en-GB" sz="2400" b="1" dirty="0">
              <a:solidFill>
                <a:schemeClr val="tx2"/>
              </a:solidFill>
            </a:endParaRPr>
          </a:p>
          <a:p>
            <a:r>
              <a:rPr lang="en-GB" sz="2400" b="1" dirty="0">
                <a:solidFill>
                  <a:schemeClr val="tx2"/>
                </a:solidFill>
              </a:rPr>
              <a:t>Why?</a:t>
            </a:r>
          </a:p>
          <a:p>
            <a:endParaRPr lang="en-GB" sz="2400" b="1" dirty="0">
              <a:solidFill>
                <a:schemeClr val="tx2"/>
              </a:solidFill>
            </a:endParaRPr>
          </a:p>
          <a:p>
            <a:r>
              <a:rPr lang="en-GB" sz="2400" b="1" dirty="0">
                <a:solidFill>
                  <a:schemeClr val="tx2"/>
                </a:solidFill>
              </a:rPr>
              <a:t>In your groups chat through these points – but introduce yourselves one person feeding back to the room and giving me a summary of who you are and what you think of entrepreneurship!</a:t>
            </a:r>
          </a:p>
          <a:p>
            <a:endParaRPr lang="en-GB" dirty="0"/>
          </a:p>
          <a:p>
            <a:endParaRPr lang="en-GB" dirty="0"/>
          </a:p>
        </p:txBody>
      </p:sp>
      <p:pic>
        <p:nvPicPr>
          <p:cNvPr id="4" name="Picture 3" descr="Penguins on a seal in the water&#10;&#10;AI-generated content may be incorrect.">
            <a:extLst>
              <a:ext uri="{FF2B5EF4-FFF2-40B4-BE49-F238E27FC236}">
                <a16:creationId xmlns:a16="http://schemas.microsoft.com/office/drawing/2014/main" id="{AE66C4D3-C74B-8194-E6B3-1F91D0D80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854" y="989380"/>
            <a:ext cx="5944146" cy="4458109"/>
          </a:xfrm>
          <a:prstGeom prst="rect">
            <a:avLst/>
          </a:prstGeom>
        </p:spPr>
      </p:pic>
    </p:spTree>
    <p:extLst>
      <p:ext uri="{BB962C8B-B14F-4D97-AF65-F5344CB8AC3E}">
        <p14:creationId xmlns:p14="http://schemas.microsoft.com/office/powerpoint/2010/main" val="3686523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4C1E94-97BB-9481-37B7-383055055C67}"/>
              </a:ext>
            </a:extLst>
          </p:cNvPr>
          <p:cNvSpPr txBox="1"/>
          <p:nvPr/>
        </p:nvSpPr>
        <p:spPr>
          <a:xfrm>
            <a:off x="-1" y="0"/>
            <a:ext cx="5989835" cy="6863417"/>
          </a:xfrm>
          <a:prstGeom prst="rect">
            <a:avLst/>
          </a:prstGeom>
          <a:solidFill>
            <a:schemeClr val="tx1"/>
          </a:solidFill>
        </p:spPr>
        <p:txBody>
          <a:bodyPr wrap="square" rtlCol="0">
            <a:spAutoFit/>
          </a:bodyPr>
          <a:lstStyle/>
          <a:p>
            <a:pPr algn="ctr"/>
            <a:endParaRPr lang="en-GB" sz="4400" b="1" dirty="0">
              <a:solidFill>
                <a:schemeClr val="bg1"/>
              </a:solidFill>
            </a:endParaRPr>
          </a:p>
          <a:p>
            <a:pPr algn="ctr"/>
            <a:r>
              <a:rPr lang="en-GB" sz="4400" b="1" dirty="0">
                <a:solidFill>
                  <a:schemeClr val="bg1"/>
                </a:solidFill>
              </a:rPr>
              <a:t>If everyone is moving forward together, then success takes care of itself.</a:t>
            </a:r>
          </a:p>
          <a:p>
            <a:pPr algn="ctr"/>
            <a:endParaRPr lang="en-GB" sz="4400" b="1" dirty="0">
              <a:solidFill>
                <a:schemeClr val="bg1"/>
              </a:solidFill>
            </a:endParaRPr>
          </a:p>
          <a:p>
            <a:pPr algn="ctr"/>
            <a:endParaRPr lang="en-GB" sz="4400" b="1" dirty="0">
              <a:solidFill>
                <a:schemeClr val="bg1"/>
              </a:solidFill>
            </a:endParaRPr>
          </a:p>
          <a:p>
            <a:pPr algn="ctr"/>
            <a:r>
              <a:rPr lang="en-GB" sz="4400" b="1" dirty="0">
                <a:solidFill>
                  <a:schemeClr val="bg1"/>
                </a:solidFill>
              </a:rPr>
              <a:t>Henry Ford</a:t>
            </a:r>
          </a:p>
          <a:p>
            <a:pPr algn="ctr"/>
            <a:endParaRPr lang="en-GB" sz="4400" b="1" dirty="0">
              <a:solidFill>
                <a:schemeClr val="bg1"/>
              </a:solidFill>
            </a:endParaRPr>
          </a:p>
          <a:p>
            <a:pPr algn="ctr"/>
            <a:endParaRPr lang="en-GB" sz="4400" b="1" dirty="0">
              <a:solidFill>
                <a:schemeClr val="bg1"/>
              </a:solidFill>
            </a:endParaRPr>
          </a:p>
        </p:txBody>
      </p:sp>
      <p:sp>
        <p:nvSpPr>
          <p:cNvPr id="5" name="TextBox 4">
            <a:extLst>
              <a:ext uri="{FF2B5EF4-FFF2-40B4-BE49-F238E27FC236}">
                <a16:creationId xmlns:a16="http://schemas.microsoft.com/office/drawing/2014/main" id="{D001C012-4482-7351-A293-2DAA051D85D1}"/>
              </a:ext>
            </a:extLst>
          </p:cNvPr>
          <p:cNvSpPr txBox="1"/>
          <p:nvPr/>
        </p:nvSpPr>
        <p:spPr>
          <a:xfrm>
            <a:off x="6634536" y="570688"/>
            <a:ext cx="5016358" cy="4832092"/>
          </a:xfrm>
          <a:prstGeom prst="rect">
            <a:avLst/>
          </a:prstGeom>
          <a:noFill/>
        </p:spPr>
        <p:txBody>
          <a:bodyPr wrap="square">
            <a:spAutoFit/>
          </a:bodyPr>
          <a:lstStyle/>
          <a:p>
            <a:pPr algn="ctr"/>
            <a:r>
              <a:rPr lang="en-GB" sz="4400" b="1" i="0" dirty="0">
                <a:solidFill>
                  <a:srgbClr val="1E1E1E"/>
                </a:solidFill>
                <a:effectLst/>
              </a:rPr>
              <a:t> “You can’t make decisions based on fear and the possibility of what might happen.”</a:t>
            </a:r>
          </a:p>
          <a:p>
            <a:pPr algn="ctr"/>
            <a:endParaRPr lang="en-GB" sz="4400" b="1" i="0" dirty="0">
              <a:solidFill>
                <a:srgbClr val="1E1E1E"/>
              </a:solidFill>
              <a:effectLst/>
            </a:endParaRPr>
          </a:p>
          <a:p>
            <a:pPr algn="ctr"/>
            <a:r>
              <a:rPr lang="en-GB" sz="4400" b="1" dirty="0">
                <a:solidFill>
                  <a:srgbClr val="1E1E1E"/>
                </a:solidFill>
              </a:rPr>
              <a:t>Michelle Obama</a:t>
            </a:r>
            <a:endParaRPr lang="en-GB" sz="4400" b="1" dirty="0"/>
          </a:p>
        </p:txBody>
      </p:sp>
    </p:spTree>
    <p:extLst>
      <p:ext uri="{BB962C8B-B14F-4D97-AF65-F5344CB8AC3E}">
        <p14:creationId xmlns:p14="http://schemas.microsoft.com/office/powerpoint/2010/main" val="656869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A14194-B995-E07A-7962-C7DBADF31EDB}"/>
              </a:ext>
            </a:extLst>
          </p:cNvPr>
          <p:cNvSpPr txBox="1"/>
          <p:nvPr/>
        </p:nvSpPr>
        <p:spPr>
          <a:xfrm>
            <a:off x="840768" y="753179"/>
            <a:ext cx="10510463" cy="1754326"/>
          </a:xfrm>
          <a:prstGeom prst="rect">
            <a:avLst/>
          </a:prstGeom>
          <a:noFill/>
        </p:spPr>
        <p:txBody>
          <a:bodyPr wrap="square" rtlCol="0">
            <a:spAutoFit/>
          </a:bodyPr>
          <a:lstStyle/>
          <a:p>
            <a:pPr algn="ctr"/>
            <a:r>
              <a:rPr lang="en-GB" sz="3600" b="1" dirty="0">
                <a:solidFill>
                  <a:schemeClr val="tx2">
                    <a:lumMod val="90000"/>
                    <a:lumOff val="10000"/>
                  </a:schemeClr>
                </a:solidFill>
              </a:rPr>
              <a:t>“ECOPRENEUR”</a:t>
            </a:r>
          </a:p>
          <a:p>
            <a:pPr algn="ctr"/>
            <a:r>
              <a:rPr lang="en-GB" sz="3600" b="1" dirty="0">
                <a:solidFill>
                  <a:schemeClr val="tx2">
                    <a:lumMod val="90000"/>
                    <a:lumOff val="10000"/>
                  </a:schemeClr>
                </a:solidFill>
              </a:rPr>
              <a:t>In partnership with Dumfries &amp; Galloway, Ayrshire and South Lanarkshire </a:t>
            </a:r>
            <a:r>
              <a:rPr lang="en-GB" sz="3600" b="1">
                <a:solidFill>
                  <a:schemeClr val="tx2">
                    <a:lumMod val="90000"/>
                    <a:lumOff val="10000"/>
                  </a:schemeClr>
                </a:solidFill>
              </a:rPr>
              <a:t>colleges.</a:t>
            </a:r>
            <a:endParaRPr lang="en-GB" sz="3600" b="1" dirty="0">
              <a:solidFill>
                <a:schemeClr val="tx2">
                  <a:lumMod val="90000"/>
                  <a:lumOff val="10000"/>
                </a:schemeClr>
              </a:solidFill>
            </a:endParaRPr>
          </a:p>
        </p:txBody>
      </p:sp>
      <p:sp>
        <p:nvSpPr>
          <p:cNvPr id="3" name="Rectangle 2">
            <a:extLst>
              <a:ext uri="{FF2B5EF4-FFF2-40B4-BE49-F238E27FC236}">
                <a16:creationId xmlns:a16="http://schemas.microsoft.com/office/drawing/2014/main" id="{B6BF8125-5D49-ECA4-F1E8-E5C0C427BEFD}"/>
              </a:ext>
            </a:extLst>
          </p:cNvPr>
          <p:cNvSpPr>
            <a:spLocks noChangeArrowheads="1"/>
          </p:cNvSpPr>
          <p:nvPr/>
        </p:nvSpPr>
        <p:spPr bwMode="auto">
          <a:xfrm>
            <a:off x="585627" y="3569334"/>
            <a:ext cx="1146596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02122"/>
                </a:solidFill>
                <a:effectLst/>
                <a:latin typeface="Arial" panose="020B0604020202020204" pitchFamily="34" charset="0"/>
              </a:rPr>
              <a:t> </a:t>
            </a:r>
            <a:r>
              <a:rPr kumimoji="0" lang="en-US" altLang="en-US" sz="1200" b="0" i="0" u="none" strike="noStrike" cap="none" normalizeH="0" baseline="0" dirty="0">
                <a:ln>
                  <a:noFill/>
                </a:ln>
                <a:solidFill>
                  <a:schemeClr val="tx2">
                    <a:lumMod val="90000"/>
                    <a:lumOff val="10000"/>
                  </a:schemeClr>
                </a:solidFill>
                <a:effectLst/>
                <a:latin typeface="Arial" panose="020B0604020202020204" pitchFamily="34" charset="0"/>
              </a:rPr>
              <a:t>In the book </a:t>
            </a:r>
            <a:r>
              <a:rPr kumimoji="0" lang="en-US" altLang="en-US" sz="1200" b="0" i="0" u="sng" strike="noStrike" cap="none" normalizeH="0" baseline="0" dirty="0">
                <a:ln>
                  <a:noFill/>
                </a:ln>
                <a:solidFill>
                  <a:schemeClr val="tx2">
                    <a:lumMod val="90000"/>
                    <a:lumOff val="10000"/>
                  </a:schemeClr>
                </a:solidFill>
                <a:effectLst/>
                <a:latin typeface="Arial" panose="020B0604020202020204" pitchFamily="34" charset="0"/>
              </a:rPr>
              <a:t>Merging Economic and Environmental Concerns Through Ecopreneurship</a:t>
            </a:r>
            <a:r>
              <a:rPr kumimoji="0" lang="en-US" altLang="en-US" sz="1200" b="0" i="0" u="none" strike="noStrike" cap="none" normalizeH="0" baseline="0" dirty="0">
                <a:ln>
                  <a:noFill/>
                </a:ln>
                <a:solidFill>
                  <a:schemeClr val="tx2">
                    <a:lumMod val="90000"/>
                    <a:lumOff val="10000"/>
                  </a:schemeClr>
                </a:solidFill>
                <a:effectLst/>
                <a:latin typeface="Arial" panose="020B0604020202020204" pitchFamily="34" charset="0"/>
              </a:rPr>
              <a:t>, written by Gwyn Schuyler in 1998, ecopreneurs are defined as follows: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2">
                  <a:lumMod val="90000"/>
                  <a:lumOff val="1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2">
                    <a:lumMod val="90000"/>
                    <a:lumOff val="10000"/>
                  </a:schemeClr>
                </a:solidFill>
                <a:effectLst/>
                <a:latin typeface="Arial" panose="020B0604020202020204" pitchFamily="34" charset="0"/>
              </a:rPr>
              <a:t>"</a:t>
            </a:r>
            <a:r>
              <a:rPr kumimoji="0" lang="en-US" altLang="en-US" sz="1800" b="0" i="1" u="none" strike="noStrike" cap="none" normalizeH="0" baseline="0" dirty="0">
                <a:ln>
                  <a:noFill/>
                </a:ln>
                <a:solidFill>
                  <a:schemeClr val="tx2">
                    <a:lumMod val="90000"/>
                    <a:lumOff val="10000"/>
                  </a:schemeClr>
                </a:solidFill>
                <a:effectLst/>
                <a:latin typeface="Arial" panose="020B0604020202020204" pitchFamily="34" charset="0"/>
              </a:rPr>
              <a:t>Ecopreneurs are entrepreneurs whose business efforts are not only driven by profit, but also by a concern for the environment. Ecopreneurship, also known as environmental entrepreneurship and eco-capitalism, is becoming more widespread as a new market-based approach to identifying opportunities for improving environmental quality and capitalizing upon them in the private sector for profit.</a:t>
            </a:r>
            <a:r>
              <a:rPr kumimoji="0" lang="en-US" altLang="en-US" sz="1800" b="0" i="0" u="none" strike="noStrike" cap="none" normalizeH="0" baseline="0" dirty="0">
                <a:ln>
                  <a:noFill/>
                </a:ln>
                <a:solidFill>
                  <a:schemeClr val="tx2">
                    <a:lumMod val="90000"/>
                    <a:lumOff val="10000"/>
                  </a:schemeClr>
                </a:solidFill>
                <a:effectLst/>
                <a:latin typeface="Arial" panose="020B0604020202020204" pitchFamily="34" charset="0"/>
              </a:rPr>
              <a:t> "</a:t>
            </a:r>
            <a:r>
              <a:rPr kumimoji="0" lang="en-US" altLang="en-US" sz="900" b="0" i="0" u="none" strike="noStrike" cap="none" normalizeH="0" baseline="30000" dirty="0">
                <a:ln>
                  <a:noFill/>
                </a:ln>
                <a:solidFill>
                  <a:schemeClr val="tx2">
                    <a:lumMod val="90000"/>
                    <a:lumOff val="10000"/>
                  </a:schemeClr>
                </a:solidFill>
                <a:effectLst/>
                <a:latin typeface="Arial" panose="020B0604020202020204" pitchFamily="34" charset="0"/>
                <a:hlinkClick r:id="rId2">
                  <a:extLst>
                    <a:ext uri="{A12FA001-AC4F-418D-AE19-62706E023703}">
                      <ahyp:hlinkClr xmlns:ahyp="http://schemas.microsoft.com/office/drawing/2018/hyperlinkcolor" val="tx"/>
                    </a:ext>
                  </a:extLst>
                </a:hlinkClick>
              </a:rPr>
              <a:t>[</a:t>
            </a:r>
            <a:r>
              <a:rPr kumimoji="0" lang="en-US" altLang="en-US" sz="900" b="0" i="0" u="none" strike="noStrike" cap="none" normalizeH="0" baseline="30000" dirty="0">
                <a:ln>
                  <a:noFill/>
                </a:ln>
                <a:solidFill>
                  <a:srgbClr val="467886"/>
                </a:solidFill>
                <a:effectLst/>
                <a:latin typeface="Arial" panose="020B0604020202020204" pitchFamily="34" charset="0"/>
                <a:hlinkClick r:id="rId2">
                  <a:extLst>
                    <a:ext uri="{A12FA001-AC4F-418D-AE19-62706E023703}">
                      <ahyp:hlinkClr xmlns:ahyp="http://schemas.microsoft.com/office/drawing/2018/hyperlinkcolor" val="tx"/>
                    </a:ext>
                  </a:extLst>
                </a:hlinkClick>
              </a:rPr>
              <a:t>1]</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CE8BC0DC-66AF-4EC9-4F04-C494E48193E1}"/>
              </a:ext>
            </a:extLst>
          </p:cNvPr>
          <p:cNvPicPr>
            <a:picLocks noChangeAspect="1"/>
          </p:cNvPicPr>
          <p:nvPr/>
        </p:nvPicPr>
        <p:blipFill>
          <a:blip r:embed="rId3"/>
          <a:stretch>
            <a:fillRect/>
          </a:stretch>
        </p:blipFill>
        <p:spPr>
          <a:xfrm>
            <a:off x="10189546" y="5446772"/>
            <a:ext cx="2002454" cy="1411228"/>
          </a:xfrm>
          <a:prstGeom prst="rect">
            <a:avLst/>
          </a:prstGeom>
        </p:spPr>
      </p:pic>
    </p:spTree>
    <p:extLst>
      <p:ext uri="{BB962C8B-B14F-4D97-AF65-F5344CB8AC3E}">
        <p14:creationId xmlns:p14="http://schemas.microsoft.com/office/powerpoint/2010/main" val="114654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6DE487-F85E-0962-2713-C85966D15518}"/>
              </a:ext>
            </a:extLst>
          </p:cNvPr>
          <p:cNvSpPr txBox="1"/>
          <p:nvPr/>
        </p:nvSpPr>
        <p:spPr>
          <a:xfrm>
            <a:off x="657545" y="477090"/>
            <a:ext cx="4869951" cy="461665"/>
          </a:xfrm>
          <a:prstGeom prst="rect">
            <a:avLst/>
          </a:prstGeom>
          <a:noFill/>
        </p:spPr>
        <p:txBody>
          <a:bodyPr wrap="square" rtlCol="0">
            <a:spAutoFit/>
          </a:bodyPr>
          <a:lstStyle/>
          <a:p>
            <a:r>
              <a:rPr lang="en-GB" sz="2400" b="1" dirty="0"/>
              <a:t>Entrepreneur V’s Intrapreneur</a:t>
            </a:r>
          </a:p>
        </p:txBody>
      </p:sp>
      <p:pic>
        <p:nvPicPr>
          <p:cNvPr id="3" name="Picture 2">
            <a:extLst>
              <a:ext uri="{FF2B5EF4-FFF2-40B4-BE49-F238E27FC236}">
                <a16:creationId xmlns:a16="http://schemas.microsoft.com/office/drawing/2014/main" id="{54AE50DD-7F2B-4EAB-4F43-C7CAB9215C74}"/>
              </a:ext>
            </a:extLst>
          </p:cNvPr>
          <p:cNvPicPr>
            <a:picLocks noChangeAspect="1"/>
          </p:cNvPicPr>
          <p:nvPr/>
        </p:nvPicPr>
        <p:blipFill>
          <a:blip r:embed="rId2"/>
          <a:stretch>
            <a:fillRect/>
          </a:stretch>
        </p:blipFill>
        <p:spPr>
          <a:xfrm>
            <a:off x="6477000" y="0"/>
            <a:ext cx="5715000" cy="6858000"/>
          </a:xfrm>
          <a:prstGeom prst="rect">
            <a:avLst/>
          </a:prstGeom>
        </p:spPr>
      </p:pic>
      <p:sp>
        <p:nvSpPr>
          <p:cNvPr id="5" name="TextBox 4">
            <a:extLst>
              <a:ext uri="{FF2B5EF4-FFF2-40B4-BE49-F238E27FC236}">
                <a16:creationId xmlns:a16="http://schemas.microsoft.com/office/drawing/2014/main" id="{A3554FA7-F207-C48B-AC00-19D7D2915675}"/>
              </a:ext>
            </a:extLst>
          </p:cNvPr>
          <p:cNvSpPr txBox="1"/>
          <p:nvPr/>
        </p:nvSpPr>
        <p:spPr>
          <a:xfrm>
            <a:off x="304373" y="6344831"/>
            <a:ext cx="6097712" cy="369332"/>
          </a:xfrm>
          <a:prstGeom prst="rect">
            <a:avLst/>
          </a:prstGeom>
          <a:noFill/>
        </p:spPr>
        <p:txBody>
          <a:bodyPr wrap="square">
            <a:spAutoFit/>
          </a:bodyPr>
          <a:lstStyle/>
          <a:p>
            <a:r>
              <a:rPr lang="en-GB" dirty="0"/>
              <a:t>Entrepreneurial Mindset</a:t>
            </a:r>
          </a:p>
        </p:txBody>
      </p:sp>
      <p:sp>
        <p:nvSpPr>
          <p:cNvPr id="7" name="TextBox 6">
            <a:extLst>
              <a:ext uri="{FF2B5EF4-FFF2-40B4-BE49-F238E27FC236}">
                <a16:creationId xmlns:a16="http://schemas.microsoft.com/office/drawing/2014/main" id="{C173E2FE-046B-ECCA-6314-2EAD0A2160CF}"/>
              </a:ext>
            </a:extLst>
          </p:cNvPr>
          <p:cNvSpPr txBox="1"/>
          <p:nvPr/>
        </p:nvSpPr>
        <p:spPr>
          <a:xfrm>
            <a:off x="496585" y="2145806"/>
            <a:ext cx="5380233" cy="2923877"/>
          </a:xfrm>
          <a:prstGeom prst="rect">
            <a:avLst/>
          </a:prstGeom>
          <a:noFill/>
        </p:spPr>
        <p:txBody>
          <a:bodyPr wrap="square">
            <a:spAutoFit/>
          </a:bodyPr>
          <a:lstStyle/>
          <a:p>
            <a:r>
              <a:rPr lang="en-GB" sz="2400" b="1" i="1" dirty="0">
                <a:solidFill>
                  <a:srgbClr val="272727"/>
                </a:solidFill>
                <a:effectLst/>
                <a:latin typeface="Adelle W01 Regular"/>
              </a:rPr>
              <a:t>Entrepreneurship sparks innovation, drives employment, fuels economies, and offers solutions to a range of environmental and societal challenges. But before those sparks and drivers ignite, an entrepreneurial mindset must be in place as a catalyst.</a:t>
            </a:r>
          </a:p>
          <a:p>
            <a:r>
              <a:rPr lang="en-GB" sz="1600" dirty="0">
                <a:hlinkClick r:id="rId3"/>
              </a:rPr>
              <a:t>3 traits of an entrepreneurial mindset | MIT Sloan</a:t>
            </a:r>
            <a:endParaRPr lang="en-GB" sz="1600" dirty="0"/>
          </a:p>
        </p:txBody>
      </p:sp>
    </p:spTree>
    <p:extLst>
      <p:ext uri="{BB962C8B-B14F-4D97-AF65-F5344CB8AC3E}">
        <p14:creationId xmlns:p14="http://schemas.microsoft.com/office/powerpoint/2010/main" val="1166638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black text&#10;&#10;AI-generated content may be incorrect.">
            <a:extLst>
              <a:ext uri="{FF2B5EF4-FFF2-40B4-BE49-F238E27FC236}">
                <a16:creationId xmlns:a16="http://schemas.microsoft.com/office/drawing/2014/main" id="{B88AD4DC-74FC-5E6F-E1CE-9D93B57CB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86400" cy="6858000"/>
          </a:xfrm>
          <a:prstGeom prst="rect">
            <a:avLst/>
          </a:prstGeom>
        </p:spPr>
      </p:pic>
      <p:sp>
        <p:nvSpPr>
          <p:cNvPr id="5" name="TextBox 4">
            <a:extLst>
              <a:ext uri="{FF2B5EF4-FFF2-40B4-BE49-F238E27FC236}">
                <a16:creationId xmlns:a16="http://schemas.microsoft.com/office/drawing/2014/main" id="{4679DD7A-5408-2D16-DAD6-1EF6473210BD}"/>
              </a:ext>
            </a:extLst>
          </p:cNvPr>
          <p:cNvSpPr txBox="1"/>
          <p:nvPr/>
        </p:nvSpPr>
        <p:spPr>
          <a:xfrm>
            <a:off x="7438489" y="284367"/>
            <a:ext cx="4517205" cy="6463308"/>
          </a:xfrm>
          <a:prstGeom prst="rect">
            <a:avLst/>
          </a:prstGeom>
          <a:noFill/>
        </p:spPr>
        <p:txBody>
          <a:bodyPr wrap="square">
            <a:spAutoFit/>
          </a:bodyPr>
          <a:lstStyle/>
          <a:p>
            <a:pPr algn="l">
              <a:buNone/>
            </a:pPr>
            <a:r>
              <a:rPr lang="en-GB" b="1" i="1" dirty="0">
                <a:solidFill>
                  <a:srgbClr val="272727"/>
                </a:solidFill>
                <a:effectLst/>
                <a:latin typeface="Adelle W01 Regular"/>
              </a:rPr>
              <a:t>An entrepreneurial mindset is resilient, resourceful, and solutions-oriented — even when the conditions say otherwise. People with these mindsets are lifelong knowledge-seekers who are curious and creative, and they are critical thinkers, Barrett said.</a:t>
            </a:r>
          </a:p>
          <a:p>
            <a:pPr algn="l">
              <a:buNone/>
            </a:pPr>
            <a:endParaRPr lang="en-GB" b="1" i="1" dirty="0">
              <a:solidFill>
                <a:srgbClr val="272727"/>
              </a:solidFill>
              <a:effectLst/>
              <a:latin typeface="Adelle W01 Regular"/>
            </a:endParaRPr>
          </a:p>
          <a:p>
            <a:pPr algn="l">
              <a:buNone/>
            </a:pPr>
            <a:r>
              <a:rPr lang="en-GB" b="1" i="1" dirty="0">
                <a:solidFill>
                  <a:srgbClr val="272727"/>
                </a:solidFill>
                <a:effectLst/>
                <a:latin typeface="Adelle W01 Regular"/>
              </a:rPr>
              <a:t>“They're self-directed, action-oriented, highly-engaged,” Barrett said. “They have </a:t>
            </a:r>
            <a:r>
              <a:rPr lang="en-GB" b="1" i="1" u="none" strike="noStrike" dirty="0">
                <a:solidFill>
                  <a:srgbClr val="272727"/>
                </a:solidFill>
                <a:effectLst/>
                <a:latin typeface="Adelle W01 Regular"/>
                <a:hlinkClick r:id="rId3"/>
              </a:rPr>
              <a:t>optimistic interpretations of adverse events</a:t>
            </a:r>
            <a:r>
              <a:rPr lang="en-GB" b="1" i="1" dirty="0">
                <a:solidFill>
                  <a:srgbClr val="272727"/>
                </a:solidFill>
                <a:effectLst/>
                <a:latin typeface="Adelle W01 Regular"/>
              </a:rPr>
              <a:t>” and see problems as potential opportunities.</a:t>
            </a:r>
          </a:p>
          <a:p>
            <a:pPr algn="l">
              <a:buNone/>
            </a:pPr>
            <a:endParaRPr lang="en-GB" b="1" i="1" dirty="0">
              <a:solidFill>
                <a:srgbClr val="272727"/>
              </a:solidFill>
              <a:effectLst/>
              <a:latin typeface="Adelle W01 Regular"/>
            </a:endParaRPr>
          </a:p>
          <a:p>
            <a:pPr algn="l">
              <a:buNone/>
            </a:pPr>
            <a:r>
              <a:rPr lang="en-GB" b="1" i="1" dirty="0">
                <a:solidFill>
                  <a:srgbClr val="272727"/>
                </a:solidFill>
                <a:effectLst/>
                <a:latin typeface="Adelle W01 Regular"/>
              </a:rPr>
              <a:t>“They're about looking to others, and the value you can create for others by solving problems for others, and they surround themselves with an intentional community of positive influence and critical guidance,” Barrett said.</a:t>
            </a:r>
          </a:p>
          <a:p>
            <a:pPr algn="l"/>
            <a:r>
              <a:rPr lang="en-GB" b="1" i="1" dirty="0">
                <a:solidFill>
                  <a:srgbClr val="272727"/>
                </a:solidFill>
                <a:effectLst/>
                <a:latin typeface="Adelle W01 Regular"/>
              </a:rPr>
              <a:t>Entrepreneurial mindsets understand that pursuing and following through on something can lead to </a:t>
            </a:r>
            <a:r>
              <a:rPr lang="en-GB" b="1" i="1" u="none" strike="noStrike" dirty="0">
                <a:solidFill>
                  <a:srgbClr val="272727"/>
                </a:solidFill>
                <a:effectLst/>
                <a:latin typeface="Adelle W01 Regular"/>
                <a:hlinkClick r:id="rId4"/>
              </a:rPr>
              <a:t>unforeseen opportunities</a:t>
            </a:r>
            <a:r>
              <a:rPr lang="en-GB" b="1" i="1" dirty="0">
                <a:solidFill>
                  <a:srgbClr val="272727"/>
                </a:solidFill>
                <a:effectLst/>
                <a:latin typeface="Adelle W01 Regular"/>
              </a:rPr>
              <a:t>.</a:t>
            </a:r>
          </a:p>
        </p:txBody>
      </p:sp>
      <p:pic>
        <p:nvPicPr>
          <p:cNvPr id="4" name="Picture 3">
            <a:extLst>
              <a:ext uri="{FF2B5EF4-FFF2-40B4-BE49-F238E27FC236}">
                <a16:creationId xmlns:a16="http://schemas.microsoft.com/office/drawing/2014/main" id="{AC77563C-C5A1-5564-D303-7BF9C51DD23D}"/>
              </a:ext>
            </a:extLst>
          </p:cNvPr>
          <p:cNvPicPr>
            <a:picLocks noChangeAspect="1"/>
          </p:cNvPicPr>
          <p:nvPr/>
        </p:nvPicPr>
        <p:blipFill>
          <a:blip r:embed="rId5"/>
          <a:stretch>
            <a:fillRect/>
          </a:stretch>
        </p:blipFill>
        <p:spPr>
          <a:xfrm>
            <a:off x="0" y="0"/>
            <a:ext cx="5486400" cy="6858000"/>
          </a:xfrm>
          <a:prstGeom prst="rect">
            <a:avLst/>
          </a:prstGeom>
        </p:spPr>
      </p:pic>
    </p:spTree>
    <p:extLst>
      <p:ext uri="{BB962C8B-B14F-4D97-AF65-F5344CB8AC3E}">
        <p14:creationId xmlns:p14="http://schemas.microsoft.com/office/powerpoint/2010/main" val="27339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F59D0-F39B-9B8E-3601-C16C5725A3E3}"/>
            </a:ext>
          </a:extLst>
        </p:cNvPr>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C7150A64-C000-ED72-0B83-029AA8C0AC5E}"/>
              </a:ext>
            </a:extLst>
          </p:cNvPr>
          <p:cNvSpPr>
            <a:spLocks noGrp="1"/>
          </p:cNvSpPr>
          <p:nvPr>
            <p:ph type="sldNum" sz="quarter" idx="10"/>
          </p:nvPr>
        </p:nvSpPr>
        <p:spPr>
          <a:xfrm>
            <a:off x="235873" y="6418877"/>
            <a:ext cx="513735" cy="227164"/>
          </a:xfrm>
        </p:spPr>
        <p:txBody>
          <a:bodyPr anchor="ctr">
            <a:normAutofit fontScale="85000" lnSpcReduction="20000"/>
          </a:bodyPr>
          <a:lstStyle/>
          <a:p>
            <a:pPr>
              <a:spcAft>
                <a:spcPts val="600"/>
              </a:spcAft>
            </a:pPr>
            <a:fld id="{D8D877B3-D348-4611-9BDB-C5374591D951}" type="slidenum">
              <a:rPr lang="en-US" smtClean="0"/>
              <a:pPr>
                <a:spcAft>
                  <a:spcPts val="600"/>
                </a:spcAft>
              </a:pPr>
              <a:t>10</a:t>
            </a:fld>
            <a:endParaRPr lang="en-US"/>
          </a:p>
        </p:txBody>
      </p:sp>
      <p:sp>
        <p:nvSpPr>
          <p:cNvPr id="7" name="Title 2">
            <a:extLst>
              <a:ext uri="{FF2B5EF4-FFF2-40B4-BE49-F238E27FC236}">
                <a16:creationId xmlns:a16="http://schemas.microsoft.com/office/drawing/2014/main" id="{1EAEAFC3-AF2C-4CB0-6A70-B0968269D516}"/>
              </a:ext>
            </a:extLst>
          </p:cNvPr>
          <p:cNvSpPr>
            <a:spLocks noGrp="1"/>
          </p:cNvSpPr>
          <p:nvPr>
            <p:ph type="title"/>
          </p:nvPr>
        </p:nvSpPr>
        <p:spPr>
          <a:xfrm>
            <a:off x="1535249" y="664745"/>
            <a:ext cx="7643475" cy="1621619"/>
          </a:xfrm>
        </p:spPr>
        <p:txBody>
          <a:bodyPr vert="horz" lIns="0" tIns="192024" rIns="0" bIns="0" rtlCol="0" anchor="t" anchorCtr="0">
            <a:normAutofit/>
          </a:bodyPr>
          <a:lstStyle/>
          <a:p>
            <a:r>
              <a:rPr lang="en-US" kern="1200" spc="0" baseline="0" dirty="0"/>
              <a:t>Growth Vs Fixed Mindset:</a:t>
            </a:r>
            <a:br>
              <a:rPr lang="en-US" kern="1200" spc="0" baseline="0" dirty="0"/>
            </a:br>
            <a:endParaRPr lang="en-US" kern="1200" spc="0" baseline="0" dirty="0"/>
          </a:p>
        </p:txBody>
      </p:sp>
      <p:sp>
        <p:nvSpPr>
          <p:cNvPr id="2" name="TextBox 1">
            <a:extLst>
              <a:ext uri="{FF2B5EF4-FFF2-40B4-BE49-F238E27FC236}">
                <a16:creationId xmlns:a16="http://schemas.microsoft.com/office/drawing/2014/main" id="{AFA7B1DB-BBC0-5346-FF42-3AD70570759C}"/>
              </a:ext>
            </a:extLst>
          </p:cNvPr>
          <p:cNvSpPr txBox="1"/>
          <p:nvPr/>
        </p:nvSpPr>
        <p:spPr>
          <a:xfrm>
            <a:off x="1690772" y="2286364"/>
            <a:ext cx="9052560" cy="3416320"/>
          </a:xfrm>
          <a:prstGeom prst="rect">
            <a:avLst/>
          </a:prstGeom>
          <a:noFill/>
        </p:spPr>
        <p:txBody>
          <a:bodyPr wrap="square" rtlCol="0">
            <a:spAutoFit/>
          </a:bodyPr>
          <a:lstStyle/>
          <a:p>
            <a:pPr algn="ctr"/>
            <a:r>
              <a:rPr lang="en-US" sz="3600" i="1" dirty="0"/>
              <a:t>“Tendency to see ability, intelligence and talent as something that can be grown (growth mindset) or that is fixed (fixed mindset)”</a:t>
            </a:r>
          </a:p>
          <a:p>
            <a:pPr algn="ctr"/>
            <a:endParaRPr lang="en-US" dirty="0"/>
          </a:p>
          <a:p>
            <a:pPr algn="ctr"/>
            <a:r>
              <a:rPr lang="en-US" dirty="0"/>
              <a:t>(Dweck, 2017)</a:t>
            </a:r>
          </a:p>
          <a:p>
            <a:pPr algn="ctr"/>
            <a:endParaRPr lang="en-US" dirty="0"/>
          </a:p>
          <a:p>
            <a:pPr algn="ctr"/>
            <a:endParaRPr lang="en-US" dirty="0"/>
          </a:p>
        </p:txBody>
      </p:sp>
    </p:spTree>
    <p:extLst>
      <p:ext uri="{BB962C8B-B14F-4D97-AF65-F5344CB8AC3E}">
        <p14:creationId xmlns:p14="http://schemas.microsoft.com/office/powerpoint/2010/main" val="3405969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41F7C-04DA-E742-8406-2E406ED0C722}"/>
            </a:ext>
          </a:extLst>
        </p:cNvPr>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E2159580-3BF1-DD92-23CC-11595BE23702}"/>
              </a:ext>
            </a:extLst>
          </p:cNvPr>
          <p:cNvSpPr>
            <a:spLocks noGrp="1"/>
          </p:cNvSpPr>
          <p:nvPr>
            <p:ph type="sldNum" sz="quarter" idx="10"/>
          </p:nvPr>
        </p:nvSpPr>
        <p:spPr>
          <a:xfrm>
            <a:off x="235873" y="6418877"/>
            <a:ext cx="513735" cy="227164"/>
          </a:xfrm>
        </p:spPr>
        <p:txBody>
          <a:bodyPr anchor="ctr">
            <a:normAutofit fontScale="85000" lnSpcReduction="20000"/>
          </a:bodyPr>
          <a:lstStyle/>
          <a:p>
            <a:pPr>
              <a:spcAft>
                <a:spcPts val="600"/>
              </a:spcAft>
            </a:pPr>
            <a:fld id="{D8D877B3-D348-4611-9BDB-C5374591D951}" type="slidenum">
              <a:rPr lang="en-US" smtClean="0"/>
              <a:pPr>
                <a:spcAft>
                  <a:spcPts val="600"/>
                </a:spcAft>
              </a:pPr>
              <a:t>11</a:t>
            </a:fld>
            <a:endParaRPr lang="en-US"/>
          </a:p>
        </p:txBody>
      </p:sp>
      <p:sp>
        <p:nvSpPr>
          <p:cNvPr id="7" name="Title 2">
            <a:extLst>
              <a:ext uri="{FF2B5EF4-FFF2-40B4-BE49-F238E27FC236}">
                <a16:creationId xmlns:a16="http://schemas.microsoft.com/office/drawing/2014/main" id="{BA18CAF9-99AA-A155-4DB2-3D2195D488F3}"/>
              </a:ext>
            </a:extLst>
          </p:cNvPr>
          <p:cNvSpPr>
            <a:spLocks noGrp="1"/>
          </p:cNvSpPr>
          <p:nvPr>
            <p:ph type="title"/>
          </p:nvPr>
        </p:nvSpPr>
        <p:spPr>
          <a:xfrm>
            <a:off x="1398089" y="198634"/>
            <a:ext cx="10675091" cy="1621619"/>
          </a:xfrm>
        </p:spPr>
        <p:txBody>
          <a:bodyPr vert="horz" lIns="0" tIns="192024" rIns="0" bIns="0" rtlCol="0" anchor="t" anchorCtr="0">
            <a:normAutofit/>
          </a:bodyPr>
          <a:lstStyle/>
          <a:p>
            <a:r>
              <a:rPr lang="en-US" kern="1200" spc="0" baseline="0" dirty="0"/>
              <a:t>Growth Vs Fixed Mindset: Characteristics </a:t>
            </a:r>
            <a:br>
              <a:rPr lang="en-US" kern="1200" spc="0" baseline="0" dirty="0"/>
            </a:br>
            <a:endParaRPr lang="en-US" kern="1200" spc="0" baseline="0" dirty="0"/>
          </a:p>
        </p:txBody>
      </p:sp>
      <p:graphicFrame>
        <p:nvGraphicFramePr>
          <p:cNvPr id="3" name="Table 2">
            <a:extLst>
              <a:ext uri="{FF2B5EF4-FFF2-40B4-BE49-F238E27FC236}">
                <a16:creationId xmlns:a16="http://schemas.microsoft.com/office/drawing/2014/main" id="{98D9A292-2DA6-8F28-CF39-CCF0574092BF}"/>
              </a:ext>
            </a:extLst>
          </p:cNvPr>
          <p:cNvGraphicFramePr>
            <a:graphicFrameLocks noGrp="1"/>
          </p:cNvGraphicFramePr>
          <p:nvPr/>
        </p:nvGraphicFramePr>
        <p:xfrm>
          <a:off x="816981" y="1123992"/>
          <a:ext cx="10558038" cy="5090160"/>
        </p:xfrm>
        <a:graphic>
          <a:graphicData uri="http://schemas.openxmlformats.org/drawingml/2006/table">
            <a:tbl>
              <a:tblPr firstRow="1" bandRow="1">
                <a:tableStyleId>{5C22544A-7EE6-4342-B048-85BDC9FD1C3A}</a:tableStyleId>
              </a:tblPr>
              <a:tblGrid>
                <a:gridCol w="5299891">
                  <a:extLst>
                    <a:ext uri="{9D8B030D-6E8A-4147-A177-3AD203B41FA5}">
                      <a16:colId xmlns:a16="http://schemas.microsoft.com/office/drawing/2014/main" val="1214405651"/>
                    </a:ext>
                  </a:extLst>
                </a:gridCol>
                <a:gridCol w="5258147">
                  <a:extLst>
                    <a:ext uri="{9D8B030D-6E8A-4147-A177-3AD203B41FA5}">
                      <a16:colId xmlns:a16="http://schemas.microsoft.com/office/drawing/2014/main" val="2240228241"/>
                    </a:ext>
                  </a:extLst>
                </a:gridCol>
              </a:tblGrid>
              <a:tr h="0">
                <a:tc>
                  <a:txBody>
                    <a:bodyPr/>
                    <a:lstStyle/>
                    <a:p>
                      <a:r>
                        <a:rPr lang="en-US" sz="2000" dirty="0"/>
                        <a:t>Growth Mindset </a:t>
                      </a:r>
                    </a:p>
                  </a:txBody>
                  <a:tcPr/>
                </a:tc>
                <a:tc>
                  <a:txBody>
                    <a:bodyPr/>
                    <a:lstStyle/>
                    <a:p>
                      <a:r>
                        <a:rPr lang="en-US" sz="2000" dirty="0"/>
                        <a:t>Fixed Mindset</a:t>
                      </a:r>
                    </a:p>
                  </a:txBody>
                  <a:tcPr/>
                </a:tc>
                <a:extLst>
                  <a:ext uri="{0D108BD9-81ED-4DB2-BD59-A6C34878D82A}">
                    <a16:rowId xmlns:a16="http://schemas.microsoft.com/office/drawing/2014/main" val="1726689839"/>
                  </a:ext>
                </a:extLst>
              </a:tr>
              <a:tr h="370840">
                <a:tc>
                  <a:txBody>
                    <a:bodyPr/>
                    <a:lstStyle/>
                    <a:p>
                      <a:r>
                        <a:rPr lang="en-US" sz="2000" b="0" dirty="0">
                          <a:solidFill>
                            <a:schemeClr val="tx2"/>
                          </a:solidFill>
                        </a:rPr>
                        <a:t>Belief that intelligence can grow</a:t>
                      </a:r>
                    </a:p>
                  </a:txBody>
                  <a:tcPr/>
                </a:tc>
                <a:tc>
                  <a:txBody>
                    <a:bodyPr/>
                    <a:lstStyle/>
                    <a:p>
                      <a:r>
                        <a:rPr lang="en-US" sz="2000" b="0" dirty="0">
                          <a:solidFill>
                            <a:schemeClr val="tx2"/>
                          </a:solidFill>
                        </a:rPr>
                        <a:t>Belief that intelligence is fixed</a:t>
                      </a:r>
                    </a:p>
                  </a:txBody>
                  <a:tcPr/>
                </a:tc>
                <a:extLst>
                  <a:ext uri="{0D108BD9-81ED-4DB2-BD59-A6C34878D82A}">
                    <a16:rowId xmlns:a16="http://schemas.microsoft.com/office/drawing/2014/main" val="2213464046"/>
                  </a:ext>
                </a:extLst>
              </a:tr>
              <a:tr h="370840">
                <a:tc>
                  <a:txBody>
                    <a:bodyPr/>
                    <a:lstStyle/>
                    <a:p>
                      <a:r>
                        <a:rPr lang="en-US" sz="2000" b="0" dirty="0">
                          <a:solidFill>
                            <a:schemeClr val="tx2"/>
                          </a:solidFill>
                        </a:rPr>
                        <a:t>Belief in hard work</a:t>
                      </a:r>
                    </a:p>
                  </a:txBody>
                  <a:tcPr/>
                </a:tc>
                <a:tc>
                  <a:txBody>
                    <a:bodyPr/>
                    <a:lstStyle/>
                    <a:p>
                      <a:r>
                        <a:rPr lang="en-US" sz="2000" b="0" dirty="0">
                          <a:solidFill>
                            <a:schemeClr val="tx2"/>
                          </a:solidFill>
                        </a:rPr>
                        <a:t>Belief in natural talent </a:t>
                      </a:r>
                    </a:p>
                  </a:txBody>
                  <a:tcPr/>
                </a:tc>
                <a:extLst>
                  <a:ext uri="{0D108BD9-81ED-4DB2-BD59-A6C34878D82A}">
                    <a16:rowId xmlns:a16="http://schemas.microsoft.com/office/drawing/2014/main" val="1873602363"/>
                  </a:ext>
                </a:extLst>
              </a:tr>
              <a:tr h="370840">
                <a:tc>
                  <a:txBody>
                    <a:bodyPr/>
                    <a:lstStyle/>
                    <a:p>
                      <a:r>
                        <a:rPr lang="en-US" sz="2000" b="0" dirty="0">
                          <a:solidFill>
                            <a:schemeClr val="tx2"/>
                          </a:solidFill>
                        </a:rPr>
                        <a:t>Hard work makes you smart</a:t>
                      </a:r>
                    </a:p>
                  </a:txBody>
                  <a:tcPr/>
                </a:tc>
                <a:tc>
                  <a:txBody>
                    <a:bodyPr/>
                    <a:lstStyle/>
                    <a:p>
                      <a:r>
                        <a:rPr lang="en-US" sz="2000" b="0" dirty="0">
                          <a:solidFill>
                            <a:schemeClr val="tx2"/>
                          </a:solidFill>
                        </a:rPr>
                        <a:t>If you have to work hard it means you are not all that good</a:t>
                      </a:r>
                    </a:p>
                  </a:txBody>
                  <a:tcPr/>
                </a:tc>
                <a:extLst>
                  <a:ext uri="{0D108BD9-81ED-4DB2-BD59-A6C34878D82A}">
                    <a16:rowId xmlns:a16="http://schemas.microsoft.com/office/drawing/2014/main" val="9533901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2"/>
                          </a:solidFill>
                        </a:rPr>
                        <a:t>Uncomfortable challenges welcome as opportunities to learn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2"/>
                          </a:solidFill>
                        </a:rPr>
                        <a:t>Uncomfortable challenges avoided for fear of failure</a:t>
                      </a:r>
                    </a:p>
                  </a:txBody>
                  <a:tcPr/>
                </a:tc>
                <a:extLst>
                  <a:ext uri="{0D108BD9-81ED-4DB2-BD59-A6C34878D82A}">
                    <a16:rowId xmlns:a16="http://schemas.microsoft.com/office/drawing/2014/main" val="839874567"/>
                  </a:ext>
                </a:extLst>
              </a:tr>
              <a:tr h="370840">
                <a:tc>
                  <a:txBody>
                    <a:bodyPr/>
                    <a:lstStyle/>
                    <a:p>
                      <a:r>
                        <a:rPr lang="en-US" sz="2000" b="0" dirty="0">
                          <a:solidFill>
                            <a:schemeClr val="tx2"/>
                          </a:solidFill>
                        </a:rPr>
                        <a:t>Focus on doing one’s best with little or no consideration of how one is perceived by others</a:t>
                      </a:r>
                    </a:p>
                  </a:txBody>
                  <a:tcPr/>
                </a:tc>
                <a:tc>
                  <a:txBody>
                    <a:bodyPr/>
                    <a:lstStyle/>
                    <a:p>
                      <a:r>
                        <a:rPr lang="en-US" sz="2000" b="0" dirty="0">
                          <a:solidFill>
                            <a:schemeClr val="tx2"/>
                          </a:solidFill>
                        </a:rPr>
                        <a:t>Focus on what others think. </a:t>
                      </a:r>
                    </a:p>
                    <a:p>
                      <a:r>
                        <a:rPr lang="en-US" sz="2000" b="0" dirty="0">
                          <a:solidFill>
                            <a:schemeClr val="tx2"/>
                          </a:solidFill>
                        </a:rPr>
                        <a:t>Trying to look good at all costs (including cheating, lying, avoiding, blaming)  </a:t>
                      </a:r>
                    </a:p>
                  </a:txBody>
                  <a:tcPr/>
                </a:tc>
                <a:extLst>
                  <a:ext uri="{0D108BD9-81ED-4DB2-BD59-A6C34878D82A}">
                    <a16:rowId xmlns:a16="http://schemas.microsoft.com/office/drawing/2014/main" val="12515059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2"/>
                          </a:solidFill>
                        </a:rPr>
                        <a:t>Failing means you are not there yet, must try again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2"/>
                          </a:solidFill>
                        </a:rPr>
                        <a:t>Failing means you ARE a failure, must give up</a:t>
                      </a:r>
                    </a:p>
                    <a:p>
                      <a:endParaRPr lang="en-US" sz="2000" b="0" dirty="0">
                        <a:solidFill>
                          <a:schemeClr val="tx2"/>
                        </a:solidFill>
                      </a:endParaRPr>
                    </a:p>
                  </a:txBody>
                  <a:tcPr/>
                </a:tc>
                <a:extLst>
                  <a:ext uri="{0D108BD9-81ED-4DB2-BD59-A6C34878D82A}">
                    <a16:rowId xmlns:a16="http://schemas.microsoft.com/office/drawing/2014/main" val="26933697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2"/>
                          </a:solidFill>
                        </a:rPr>
                        <a:t>Leads to self-improvement and resilience</a:t>
                      </a:r>
                    </a:p>
                  </a:txBody>
                  <a:tcPr/>
                </a:tc>
                <a:tc>
                  <a:txBody>
                    <a:bodyPr/>
                    <a:lstStyle/>
                    <a:p>
                      <a:r>
                        <a:rPr lang="en-US" sz="2000" b="0" dirty="0">
                          <a:solidFill>
                            <a:schemeClr val="tx2"/>
                          </a:solidFill>
                        </a:rPr>
                        <a:t>Leads to stop trying or not trying hard enough</a:t>
                      </a:r>
                    </a:p>
                  </a:txBody>
                  <a:tcPr/>
                </a:tc>
                <a:extLst>
                  <a:ext uri="{0D108BD9-81ED-4DB2-BD59-A6C34878D82A}">
                    <a16:rowId xmlns:a16="http://schemas.microsoft.com/office/drawing/2014/main" val="1316258900"/>
                  </a:ext>
                </a:extLst>
              </a:tr>
              <a:tr h="370840">
                <a:tc gridSpan="2">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2000" dirty="0">
                          <a:solidFill>
                            <a:schemeClr val="tx2"/>
                          </a:solidFill>
                        </a:rPr>
                        <a:t>(Dweck, 2017)</a:t>
                      </a:r>
                    </a:p>
                  </a:txBody>
                  <a:tcPr/>
                </a:tc>
                <a:tc hMerge="1">
                  <a:txBody>
                    <a:bodyPr/>
                    <a:lstStyle/>
                    <a:p>
                      <a:endParaRPr lang="en-US" b="1" dirty="0">
                        <a:solidFill>
                          <a:schemeClr val="tx2"/>
                        </a:solidFill>
                      </a:endParaRPr>
                    </a:p>
                  </a:txBody>
                  <a:tcPr/>
                </a:tc>
                <a:extLst>
                  <a:ext uri="{0D108BD9-81ED-4DB2-BD59-A6C34878D82A}">
                    <a16:rowId xmlns:a16="http://schemas.microsoft.com/office/drawing/2014/main" val="3605884962"/>
                  </a:ext>
                </a:extLst>
              </a:tr>
            </a:tbl>
          </a:graphicData>
        </a:graphic>
      </p:graphicFrame>
    </p:spTree>
    <p:extLst>
      <p:ext uri="{BB962C8B-B14F-4D97-AF65-F5344CB8AC3E}">
        <p14:creationId xmlns:p14="http://schemas.microsoft.com/office/powerpoint/2010/main" val="106934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AEEA30-AD62-1AE5-701C-4CF411D4F447}"/>
              </a:ext>
            </a:extLst>
          </p:cNvPr>
          <p:cNvSpPr txBox="1"/>
          <p:nvPr/>
        </p:nvSpPr>
        <p:spPr>
          <a:xfrm>
            <a:off x="602749" y="1142886"/>
            <a:ext cx="6301483" cy="3970318"/>
          </a:xfrm>
          <a:prstGeom prst="rect">
            <a:avLst/>
          </a:prstGeom>
          <a:noFill/>
        </p:spPr>
        <p:txBody>
          <a:bodyPr wrap="square">
            <a:spAutoFit/>
          </a:bodyPr>
          <a:lstStyle/>
          <a:p>
            <a:pPr algn="ctr"/>
            <a:r>
              <a:rPr lang="en-GB" sz="1600" b="0" i="0" dirty="0">
                <a:solidFill>
                  <a:srgbClr val="333333"/>
                </a:solidFill>
                <a:effectLst/>
                <a:latin typeface="McKinsey Sans"/>
              </a:rPr>
              <a:t> </a:t>
            </a:r>
            <a:r>
              <a:rPr lang="en-GB" sz="2800" b="0" i="0" dirty="0">
                <a:solidFill>
                  <a:schemeClr val="tx2"/>
                </a:solidFill>
                <a:effectLst/>
                <a:latin typeface="Arial" panose="020B0604020202020204" pitchFamily="34" charset="0"/>
                <a:cs typeface="Arial" panose="020B0604020202020204" pitchFamily="34" charset="0"/>
              </a:rPr>
              <a:t>The organizations that treat leadership development as a core capability and proactively address the needs of both existing and aspiring leaders can </a:t>
            </a:r>
            <a:r>
              <a:rPr lang="en-GB" sz="2800" b="0" i="0" u="none" strike="noStrike" dirty="0">
                <a:solidFill>
                  <a:schemeClr val="tx2"/>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raise their overall resilience</a:t>
            </a:r>
            <a:r>
              <a:rPr lang="en-GB" sz="2800" b="0" i="0" dirty="0">
                <a:solidFill>
                  <a:schemeClr val="tx2"/>
                </a:solidFill>
                <a:effectLst/>
                <a:latin typeface="Arial" panose="020B0604020202020204" pitchFamily="34" charset="0"/>
                <a:cs typeface="Arial" panose="020B0604020202020204" pitchFamily="34" charset="0"/>
              </a:rPr>
              <a:t> and substantially improve the odds that they will be able to withstand disruption—whatever it is, and whenever it appears next.</a:t>
            </a:r>
            <a:endParaRPr lang="en-GB" sz="2800" dirty="0">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8838086-CDB1-6809-93B5-48BA018F83D4}"/>
              </a:ext>
            </a:extLst>
          </p:cNvPr>
          <p:cNvSpPr txBox="1"/>
          <p:nvPr/>
        </p:nvSpPr>
        <p:spPr>
          <a:xfrm>
            <a:off x="239119" y="6264447"/>
            <a:ext cx="6096000" cy="369332"/>
          </a:xfrm>
          <a:prstGeom prst="rect">
            <a:avLst/>
          </a:prstGeom>
          <a:noFill/>
        </p:spPr>
        <p:txBody>
          <a:bodyPr wrap="square">
            <a:spAutoFit/>
          </a:bodyPr>
          <a:lstStyle/>
          <a:p>
            <a:r>
              <a:rPr lang="en-GB" dirty="0">
                <a:hlinkClick r:id="rId3"/>
              </a:rPr>
              <a:t>The new rules of leadership for the 21st century | McKinsey</a:t>
            </a:r>
            <a:endParaRPr lang="en-GB" dirty="0"/>
          </a:p>
        </p:txBody>
      </p:sp>
      <p:sp>
        <p:nvSpPr>
          <p:cNvPr id="2" name="TextBox 1">
            <a:extLst>
              <a:ext uri="{FF2B5EF4-FFF2-40B4-BE49-F238E27FC236}">
                <a16:creationId xmlns:a16="http://schemas.microsoft.com/office/drawing/2014/main" id="{A4D7BB45-EB39-CEA2-4663-CB5C5CB5447D}"/>
              </a:ext>
            </a:extLst>
          </p:cNvPr>
          <p:cNvSpPr txBox="1"/>
          <p:nvPr/>
        </p:nvSpPr>
        <p:spPr>
          <a:xfrm>
            <a:off x="7000127" y="1995640"/>
            <a:ext cx="4876800" cy="1569660"/>
          </a:xfrm>
          <a:prstGeom prst="rect">
            <a:avLst/>
          </a:prstGeom>
          <a:noFill/>
        </p:spPr>
        <p:txBody>
          <a:bodyPr wrap="square">
            <a:spAutoFit/>
          </a:bodyPr>
          <a:lstStyle/>
          <a:p>
            <a:pPr algn="ctr"/>
            <a:r>
              <a:rPr lang="en-GB" sz="3200" b="1" i="0" dirty="0">
                <a:solidFill>
                  <a:schemeClr val="tx2"/>
                </a:solidFill>
                <a:effectLst/>
                <a:latin typeface="Arial" panose="020B0604020202020204" pitchFamily="34" charset="0"/>
                <a:cs typeface="Arial" panose="020B0604020202020204" pitchFamily="34" charset="0"/>
              </a:rPr>
              <a:t>What do you think are some </a:t>
            </a:r>
            <a:r>
              <a:rPr lang="en-GB" sz="3200" b="1" i="0">
                <a:solidFill>
                  <a:schemeClr val="tx2"/>
                </a:solidFill>
                <a:effectLst/>
                <a:latin typeface="Arial" panose="020B0604020202020204" pitchFamily="34" charset="0"/>
                <a:cs typeface="Arial" panose="020B0604020202020204" pitchFamily="34" charset="0"/>
              </a:rPr>
              <a:t>leadership qualities?</a:t>
            </a:r>
            <a:endParaRPr lang="en-GB" sz="3200" b="1" dirty="0">
              <a:solidFill>
                <a:schemeClr val="tx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9E0B9C6-E17B-88CB-99BF-85409ACC14BF}"/>
              </a:ext>
            </a:extLst>
          </p:cNvPr>
          <p:cNvPicPr>
            <a:picLocks noChangeAspect="1"/>
          </p:cNvPicPr>
          <p:nvPr/>
        </p:nvPicPr>
        <p:blipFill>
          <a:blip r:embed="rId4"/>
          <a:stretch>
            <a:fillRect/>
          </a:stretch>
        </p:blipFill>
        <p:spPr>
          <a:xfrm>
            <a:off x="10394362" y="5592680"/>
            <a:ext cx="1793602" cy="1265320"/>
          </a:xfrm>
          <a:prstGeom prst="rect">
            <a:avLst/>
          </a:prstGeom>
        </p:spPr>
      </p:pic>
    </p:spTree>
    <p:extLst>
      <p:ext uri="{BB962C8B-B14F-4D97-AF65-F5344CB8AC3E}">
        <p14:creationId xmlns:p14="http://schemas.microsoft.com/office/powerpoint/2010/main" val="423264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52881-23F2-5E73-BBD2-89B52FEE2F4A}"/>
            </a:ext>
          </a:extLst>
        </p:cNvPr>
        <p:cNvGrpSpPr/>
        <p:nvPr/>
      </p:nvGrpSpPr>
      <p:grpSpPr>
        <a:xfrm>
          <a:off x="0" y="0"/>
          <a:ext cx="0" cy="0"/>
          <a:chOff x="0" y="0"/>
          <a:chExt cx="0" cy="0"/>
        </a:xfrm>
      </p:grpSpPr>
      <p:pic>
        <p:nvPicPr>
          <p:cNvPr id="4" name="Picture 3" descr="Icebergs in the water with a cloudy sky">
            <a:extLst>
              <a:ext uri="{FF2B5EF4-FFF2-40B4-BE49-F238E27FC236}">
                <a16:creationId xmlns:a16="http://schemas.microsoft.com/office/drawing/2014/main" id="{8AF19A7B-CED8-F7BC-5413-A245E2CAE5E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0B7D688-1015-8998-032F-3C48929CD1A4}"/>
              </a:ext>
            </a:extLst>
          </p:cNvPr>
          <p:cNvSpPr txBox="1"/>
          <p:nvPr/>
        </p:nvSpPr>
        <p:spPr>
          <a:xfrm>
            <a:off x="784521" y="277676"/>
            <a:ext cx="3191523" cy="1754326"/>
          </a:xfrm>
          <a:prstGeom prst="rect">
            <a:avLst/>
          </a:prstGeom>
          <a:noFill/>
        </p:spPr>
        <p:txBody>
          <a:bodyPr wrap="square">
            <a:spAutoFit/>
          </a:bodyPr>
          <a:lstStyle/>
          <a:p>
            <a:pPr algn="ctr"/>
            <a:r>
              <a:rPr lang="en-GB" b="1" i="1" dirty="0">
                <a:solidFill>
                  <a:schemeClr val="accent1">
                    <a:lumMod val="50000"/>
                  </a:schemeClr>
                </a:solidFill>
                <a:effectLst/>
                <a:latin typeface="McKinsey Sans"/>
              </a:rPr>
              <a:t>Positive energy, personal balance, and inspiration  </a:t>
            </a:r>
            <a:r>
              <a:rPr lang="en-GB" b="1" dirty="0">
                <a:solidFill>
                  <a:schemeClr val="accent1">
                    <a:lumMod val="50000"/>
                  </a:schemeClr>
                </a:solidFill>
                <a:latin typeface="McKinsey Sans"/>
              </a:rPr>
              <a:t>…</a:t>
            </a:r>
            <a:r>
              <a:rPr lang="en-GB" b="1" i="0" dirty="0">
                <a:solidFill>
                  <a:schemeClr val="accent1">
                    <a:lumMod val="50000"/>
                  </a:schemeClr>
                </a:solidFill>
                <a:effectLst/>
                <a:latin typeface="McKinsey Sans"/>
              </a:rPr>
              <a:t> </a:t>
            </a:r>
            <a:r>
              <a:rPr lang="en-GB" b="1" i="0" u="none" strike="noStrike" dirty="0">
                <a:solidFill>
                  <a:schemeClr val="accent1">
                    <a:lumMod val="50000"/>
                  </a:schemeClr>
                </a:solidFill>
                <a:effectLst/>
                <a:latin typeface="McKinsey Sans"/>
                <a:hlinkClick r:id="rId3">
                  <a:extLst>
                    <a:ext uri="{A12FA001-AC4F-418D-AE19-62706E023703}">
                      <ahyp:hlinkClr xmlns:ahyp="http://schemas.microsoft.com/office/drawing/2018/hyperlinkcolor" val="tx"/>
                    </a:ext>
                  </a:extLst>
                </a:hlinkClick>
              </a:rPr>
              <a:t>workforce is looking for more connection, more authenticity, and more inspiration from their leaders</a:t>
            </a:r>
            <a:r>
              <a:rPr lang="en-GB" b="1" u="none" strike="noStrike" dirty="0">
                <a:solidFill>
                  <a:schemeClr val="accent1">
                    <a:lumMod val="50000"/>
                  </a:schemeClr>
                </a:solidFill>
                <a:latin typeface="McKinsey Sans"/>
              </a:rPr>
              <a:t>…</a:t>
            </a:r>
            <a:endParaRPr lang="en-GB" b="1" dirty="0">
              <a:solidFill>
                <a:schemeClr val="accent1">
                  <a:lumMod val="50000"/>
                </a:schemeClr>
              </a:solidFill>
            </a:endParaRPr>
          </a:p>
        </p:txBody>
      </p:sp>
      <p:sp>
        <p:nvSpPr>
          <p:cNvPr id="5" name="TextBox 4">
            <a:extLst>
              <a:ext uri="{FF2B5EF4-FFF2-40B4-BE49-F238E27FC236}">
                <a16:creationId xmlns:a16="http://schemas.microsoft.com/office/drawing/2014/main" id="{47B188A6-EF7B-9ABF-8604-0AB687244D78}"/>
              </a:ext>
            </a:extLst>
          </p:cNvPr>
          <p:cNvSpPr txBox="1"/>
          <p:nvPr/>
        </p:nvSpPr>
        <p:spPr>
          <a:xfrm>
            <a:off x="272167" y="2156841"/>
            <a:ext cx="3191523" cy="1200329"/>
          </a:xfrm>
          <a:prstGeom prst="rect">
            <a:avLst/>
          </a:prstGeom>
          <a:noFill/>
        </p:spPr>
        <p:txBody>
          <a:bodyPr wrap="square">
            <a:spAutoFit/>
          </a:bodyPr>
          <a:lstStyle/>
          <a:p>
            <a:pPr algn="ctr"/>
            <a:r>
              <a:rPr lang="en-GB" b="1" i="1" dirty="0">
                <a:solidFill>
                  <a:schemeClr val="accent1">
                    <a:lumMod val="50000"/>
                  </a:schemeClr>
                </a:solidFill>
                <a:effectLst/>
                <a:latin typeface="McKinsey Sans"/>
              </a:rPr>
              <a:t>Servant and selfless leader</a:t>
            </a:r>
            <a:r>
              <a:rPr lang="en-GB" b="1" i="0" dirty="0">
                <a:solidFill>
                  <a:schemeClr val="accent1">
                    <a:lumMod val="50000"/>
                  </a:schemeClr>
                </a:solidFill>
                <a:effectLst/>
                <a:latin typeface="McKinsey Sans"/>
              </a:rPr>
              <a:t>’s…care about the organization’s mission, deep purpose, and </a:t>
            </a:r>
            <a:r>
              <a:rPr lang="en-GB" b="1" i="0" u="none" strike="noStrike" dirty="0">
                <a:solidFill>
                  <a:schemeClr val="accent1">
                    <a:lumMod val="50000"/>
                  </a:schemeClr>
                </a:solidFill>
                <a:effectLst/>
                <a:latin typeface="McKinsey Sans"/>
                <a:hlinkClick r:id="rId4">
                  <a:extLst>
                    <a:ext uri="{A12FA001-AC4F-418D-AE19-62706E023703}">
                      <ahyp:hlinkClr xmlns:ahyp="http://schemas.microsoft.com/office/drawing/2018/hyperlinkcolor" val="tx"/>
                    </a:ext>
                  </a:extLst>
                </a:hlinkClick>
              </a:rPr>
              <a:t>positive impact</a:t>
            </a:r>
            <a:r>
              <a:rPr lang="en-GB" b="1" i="1" dirty="0">
                <a:solidFill>
                  <a:schemeClr val="accent1">
                    <a:lumMod val="50000"/>
                  </a:schemeClr>
                </a:solidFill>
                <a:effectLst/>
                <a:latin typeface="McKinsey Sans"/>
              </a:rPr>
              <a:t>  </a:t>
            </a:r>
            <a:endParaRPr lang="en-GB" b="1" dirty="0">
              <a:solidFill>
                <a:schemeClr val="accent1">
                  <a:lumMod val="50000"/>
                </a:schemeClr>
              </a:solidFill>
            </a:endParaRPr>
          </a:p>
        </p:txBody>
      </p:sp>
      <p:sp>
        <p:nvSpPr>
          <p:cNvPr id="7" name="TextBox 6">
            <a:extLst>
              <a:ext uri="{FF2B5EF4-FFF2-40B4-BE49-F238E27FC236}">
                <a16:creationId xmlns:a16="http://schemas.microsoft.com/office/drawing/2014/main" id="{6F1D67AF-067A-0E83-DE94-B3215DF701B5}"/>
              </a:ext>
            </a:extLst>
          </p:cNvPr>
          <p:cNvSpPr txBox="1"/>
          <p:nvPr/>
        </p:nvSpPr>
        <p:spPr>
          <a:xfrm>
            <a:off x="8896158" y="2557864"/>
            <a:ext cx="3191523" cy="2585323"/>
          </a:xfrm>
          <a:prstGeom prst="rect">
            <a:avLst/>
          </a:prstGeom>
          <a:noFill/>
        </p:spPr>
        <p:txBody>
          <a:bodyPr wrap="square">
            <a:spAutoFit/>
          </a:bodyPr>
          <a:lstStyle/>
          <a:p>
            <a:pPr algn="ctr"/>
            <a:r>
              <a:rPr lang="en-GB" b="1" i="1" dirty="0">
                <a:solidFill>
                  <a:schemeClr val="accent1">
                    <a:lumMod val="50000"/>
                  </a:schemeClr>
                </a:solidFill>
                <a:effectLst/>
                <a:latin typeface="McKinsey Sans"/>
              </a:rPr>
              <a:t>Continuous learning and humble mindset   </a:t>
            </a:r>
            <a:r>
              <a:rPr lang="en-GB" b="1" i="0" dirty="0">
                <a:solidFill>
                  <a:schemeClr val="accent1">
                    <a:lumMod val="50000"/>
                  </a:schemeClr>
                </a:solidFill>
                <a:effectLst/>
                <a:latin typeface="McKinsey Sans"/>
              </a:rPr>
              <a:t>The highest-performing leaders we’ve observed never consider themselves to be the highest expert or the smartest person in the room. Their superpowers are their humility and willingness to be vulnerabl</a:t>
            </a:r>
            <a:r>
              <a:rPr lang="en-GB" b="1" i="1" dirty="0">
                <a:solidFill>
                  <a:schemeClr val="accent1">
                    <a:lumMod val="50000"/>
                  </a:schemeClr>
                </a:solidFill>
                <a:latin typeface="McKinsey Sans"/>
              </a:rPr>
              <a:t>e</a:t>
            </a:r>
            <a:endParaRPr lang="en-GB" b="1" dirty="0">
              <a:solidFill>
                <a:schemeClr val="accent1">
                  <a:lumMod val="50000"/>
                </a:schemeClr>
              </a:solidFill>
            </a:endParaRPr>
          </a:p>
        </p:txBody>
      </p:sp>
      <p:sp>
        <p:nvSpPr>
          <p:cNvPr id="9" name="TextBox 8">
            <a:extLst>
              <a:ext uri="{FF2B5EF4-FFF2-40B4-BE49-F238E27FC236}">
                <a16:creationId xmlns:a16="http://schemas.microsoft.com/office/drawing/2014/main" id="{DEB0CDA0-676B-7077-7482-C512752C5C4F}"/>
              </a:ext>
            </a:extLst>
          </p:cNvPr>
          <p:cNvSpPr txBox="1"/>
          <p:nvPr/>
        </p:nvSpPr>
        <p:spPr>
          <a:xfrm>
            <a:off x="7974640" y="277676"/>
            <a:ext cx="3191523" cy="1754326"/>
          </a:xfrm>
          <a:prstGeom prst="rect">
            <a:avLst/>
          </a:prstGeom>
          <a:noFill/>
        </p:spPr>
        <p:txBody>
          <a:bodyPr wrap="square">
            <a:spAutoFit/>
          </a:bodyPr>
          <a:lstStyle/>
          <a:p>
            <a:pPr algn="ctr"/>
            <a:r>
              <a:rPr lang="en-GB" b="1" i="1" dirty="0">
                <a:solidFill>
                  <a:schemeClr val="accent1">
                    <a:lumMod val="50000"/>
                  </a:schemeClr>
                </a:solidFill>
                <a:effectLst/>
                <a:latin typeface="McKinsey Sans"/>
              </a:rPr>
              <a:t>Grit and resilience</a:t>
            </a:r>
            <a:r>
              <a:rPr lang="en-GB" b="1" i="0" dirty="0">
                <a:solidFill>
                  <a:schemeClr val="accent1">
                    <a:lumMod val="50000"/>
                  </a:schemeClr>
                </a:solidFill>
                <a:effectLst/>
                <a:latin typeface="McKinsey Sans"/>
              </a:rPr>
              <a:t> They don’t disappear when times get tough. They calmly analyse the root cause of a situation, adjust behaviours, depersonalize, and bounce forward</a:t>
            </a:r>
            <a:r>
              <a:rPr lang="en-GB" b="1" i="1" dirty="0">
                <a:solidFill>
                  <a:schemeClr val="accent1">
                    <a:lumMod val="50000"/>
                  </a:schemeClr>
                </a:solidFill>
                <a:effectLst/>
                <a:latin typeface="McKinsey Sans"/>
              </a:rPr>
              <a:t>   </a:t>
            </a:r>
            <a:endParaRPr lang="en-GB" b="1" dirty="0">
              <a:solidFill>
                <a:schemeClr val="accent1">
                  <a:lumMod val="50000"/>
                </a:schemeClr>
              </a:solidFill>
            </a:endParaRPr>
          </a:p>
        </p:txBody>
      </p:sp>
      <p:sp>
        <p:nvSpPr>
          <p:cNvPr id="11" name="TextBox 10">
            <a:extLst>
              <a:ext uri="{FF2B5EF4-FFF2-40B4-BE49-F238E27FC236}">
                <a16:creationId xmlns:a16="http://schemas.microsoft.com/office/drawing/2014/main" id="{AE53838E-2719-AB00-4DF2-0CDC8272BD83}"/>
              </a:ext>
            </a:extLst>
          </p:cNvPr>
          <p:cNvSpPr txBox="1"/>
          <p:nvPr/>
        </p:nvSpPr>
        <p:spPr>
          <a:xfrm>
            <a:off x="4587271" y="154382"/>
            <a:ext cx="2776142" cy="1754326"/>
          </a:xfrm>
          <a:prstGeom prst="rect">
            <a:avLst/>
          </a:prstGeom>
          <a:noFill/>
        </p:spPr>
        <p:txBody>
          <a:bodyPr wrap="square">
            <a:spAutoFit/>
          </a:bodyPr>
          <a:lstStyle/>
          <a:p>
            <a:pPr algn="ctr"/>
            <a:r>
              <a:rPr lang="en-GB" b="1" i="1" dirty="0">
                <a:solidFill>
                  <a:schemeClr val="accent1">
                    <a:lumMod val="50000"/>
                  </a:schemeClr>
                </a:solidFill>
                <a:effectLst/>
                <a:latin typeface="McKinsey Sans"/>
              </a:rPr>
              <a:t>Levity.</a:t>
            </a:r>
            <a:r>
              <a:rPr lang="en-GB" b="1" i="0" dirty="0">
                <a:solidFill>
                  <a:schemeClr val="accent1">
                    <a:lumMod val="50000"/>
                  </a:schemeClr>
                </a:solidFill>
                <a:effectLst/>
                <a:latin typeface="McKinsey Sans"/>
              </a:rPr>
              <a:t> The high-performing leaders we’ve observed recognize that </a:t>
            </a:r>
            <a:r>
              <a:rPr lang="en-GB" b="1" i="0" u="none" strike="noStrike" dirty="0">
                <a:solidFill>
                  <a:srgbClr val="467886"/>
                </a:solidFill>
                <a:effectLst/>
                <a:latin typeface="McKinsey Sans"/>
                <a:hlinkClick r:id="rId5">
                  <a:extLst>
                    <a:ext uri="{A12FA001-AC4F-418D-AE19-62706E023703}">
                      <ahyp:hlinkClr xmlns:ahyp="http://schemas.microsoft.com/office/drawing/2018/hyperlinkcolor" val="tx"/>
                    </a:ext>
                  </a:extLst>
                </a:hlinkClick>
              </a:rPr>
              <a:t>it’s important to bring </a:t>
            </a:r>
            <a:r>
              <a:rPr lang="en-GB" b="1" i="0" u="none" strike="noStrike" dirty="0" err="1">
                <a:solidFill>
                  <a:schemeClr val="accent1">
                    <a:lumMod val="50000"/>
                  </a:schemeClr>
                </a:solidFill>
                <a:effectLst/>
                <a:latin typeface="McKinsey Sans"/>
                <a:hlinkClick r:id="rId5">
                  <a:extLst>
                    <a:ext uri="{A12FA001-AC4F-418D-AE19-62706E023703}">
                      <ahyp:hlinkClr xmlns:ahyp="http://schemas.microsoft.com/office/drawing/2018/hyperlinkcolor" val="tx"/>
                    </a:ext>
                  </a:extLst>
                </a:hlinkClick>
              </a:rPr>
              <a:t>humor</a:t>
            </a:r>
            <a:r>
              <a:rPr lang="en-GB" b="1" i="0" dirty="0">
                <a:solidFill>
                  <a:schemeClr val="accent1">
                    <a:lumMod val="50000"/>
                  </a:schemeClr>
                </a:solidFill>
                <a:effectLst/>
                <a:latin typeface="McKinsey Sans"/>
              </a:rPr>
              <a:t> to their conversations,</a:t>
            </a:r>
            <a:endParaRPr lang="en-GB" b="1" dirty="0">
              <a:solidFill>
                <a:schemeClr val="accent1">
                  <a:lumMod val="50000"/>
                </a:schemeClr>
              </a:solidFill>
            </a:endParaRPr>
          </a:p>
        </p:txBody>
      </p:sp>
      <p:sp>
        <p:nvSpPr>
          <p:cNvPr id="15" name="TextBox 14">
            <a:extLst>
              <a:ext uri="{FF2B5EF4-FFF2-40B4-BE49-F238E27FC236}">
                <a16:creationId xmlns:a16="http://schemas.microsoft.com/office/drawing/2014/main" id="{80717B1D-F548-84C6-A3B7-375F1250B4C1}"/>
              </a:ext>
            </a:extLst>
          </p:cNvPr>
          <p:cNvSpPr txBox="1"/>
          <p:nvPr/>
        </p:nvSpPr>
        <p:spPr>
          <a:xfrm>
            <a:off x="104319" y="3734835"/>
            <a:ext cx="3359371" cy="923330"/>
          </a:xfrm>
          <a:prstGeom prst="rect">
            <a:avLst/>
          </a:prstGeom>
          <a:noFill/>
        </p:spPr>
        <p:txBody>
          <a:bodyPr wrap="square">
            <a:spAutoFit/>
          </a:bodyPr>
          <a:lstStyle/>
          <a:p>
            <a:pPr algn="ctr"/>
            <a:r>
              <a:rPr lang="en-GB" b="1" i="0" dirty="0">
                <a:solidFill>
                  <a:srgbClr val="333333"/>
                </a:solidFill>
                <a:effectLst/>
                <a:latin typeface="McKinsey Sans"/>
              </a:rPr>
              <a:t> </a:t>
            </a:r>
            <a:r>
              <a:rPr lang="en-GB" b="1" i="0" dirty="0">
                <a:solidFill>
                  <a:schemeClr val="accent1">
                    <a:lumMod val="50000"/>
                  </a:schemeClr>
                </a:solidFill>
                <a:effectLst/>
                <a:latin typeface="McKinsey Sans"/>
              </a:rPr>
              <a:t>Stewardship…and the tasks of leadership will evolve as the organization does</a:t>
            </a:r>
            <a:endParaRPr lang="en-GB" b="1" dirty="0">
              <a:solidFill>
                <a:schemeClr val="accent1">
                  <a:lumMod val="50000"/>
                </a:schemeClr>
              </a:solidFill>
            </a:endParaRPr>
          </a:p>
        </p:txBody>
      </p:sp>
      <p:sp>
        <p:nvSpPr>
          <p:cNvPr id="17" name="TextBox 16">
            <a:extLst>
              <a:ext uri="{FF2B5EF4-FFF2-40B4-BE49-F238E27FC236}">
                <a16:creationId xmlns:a16="http://schemas.microsoft.com/office/drawing/2014/main" id="{E16E5094-24BF-027F-5215-6D69BB9348F6}"/>
              </a:ext>
            </a:extLst>
          </p:cNvPr>
          <p:cNvSpPr txBox="1"/>
          <p:nvPr/>
        </p:nvSpPr>
        <p:spPr>
          <a:xfrm>
            <a:off x="616673" y="5790204"/>
            <a:ext cx="10775745" cy="707886"/>
          </a:xfrm>
          <a:prstGeom prst="rect">
            <a:avLst/>
          </a:prstGeom>
          <a:noFill/>
        </p:spPr>
        <p:txBody>
          <a:bodyPr wrap="square">
            <a:spAutoFit/>
          </a:bodyPr>
          <a:lstStyle/>
          <a:p>
            <a:pPr algn="ctr"/>
            <a:r>
              <a:rPr lang="en-GB" b="1" i="0" dirty="0">
                <a:solidFill>
                  <a:schemeClr val="accent1">
                    <a:lumMod val="50000"/>
                  </a:schemeClr>
                </a:solidFill>
                <a:effectLst/>
                <a:latin typeface="McKinsey Sans"/>
              </a:rPr>
              <a:t> </a:t>
            </a:r>
            <a:r>
              <a:rPr lang="en-GB" sz="2000" b="1" i="0" dirty="0">
                <a:solidFill>
                  <a:schemeClr val="accent1">
                    <a:lumMod val="50000"/>
                  </a:schemeClr>
                </a:solidFill>
                <a:effectLst/>
                <a:latin typeface="McKinsey Sans"/>
              </a:rPr>
              <a:t>And authenticity among leaders isn’t just nice to have; it’s expected by employees, customers, and almost everyone along the value chain.</a:t>
            </a:r>
            <a:endParaRPr lang="en-GB" sz="2000" b="1" dirty="0">
              <a:solidFill>
                <a:schemeClr val="accent1">
                  <a:lumMod val="50000"/>
                </a:schemeClr>
              </a:solidFill>
            </a:endParaRPr>
          </a:p>
        </p:txBody>
      </p:sp>
    </p:spTree>
    <p:extLst>
      <p:ext uri="{BB962C8B-B14F-4D97-AF65-F5344CB8AC3E}">
        <p14:creationId xmlns:p14="http://schemas.microsoft.com/office/powerpoint/2010/main" val="4102217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FBDF56-04E6-1244-05E8-33E065D40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054" y="0"/>
            <a:ext cx="5614946" cy="6858000"/>
          </a:xfrm>
          <a:prstGeom prst="rect">
            <a:avLst/>
          </a:prstGeom>
        </p:spPr>
      </p:pic>
      <p:sp>
        <p:nvSpPr>
          <p:cNvPr id="4" name="TextBox 3">
            <a:extLst>
              <a:ext uri="{FF2B5EF4-FFF2-40B4-BE49-F238E27FC236}">
                <a16:creationId xmlns:a16="http://schemas.microsoft.com/office/drawing/2014/main" id="{F3A907A5-03AE-DBBE-5DDB-4D2AD056E96B}"/>
              </a:ext>
            </a:extLst>
          </p:cNvPr>
          <p:cNvSpPr txBox="1"/>
          <p:nvPr/>
        </p:nvSpPr>
        <p:spPr>
          <a:xfrm>
            <a:off x="924675" y="1952090"/>
            <a:ext cx="4356242" cy="2585323"/>
          </a:xfrm>
          <a:prstGeom prst="rect">
            <a:avLst/>
          </a:prstGeom>
          <a:noFill/>
        </p:spPr>
        <p:txBody>
          <a:bodyPr wrap="square" rtlCol="0">
            <a:spAutoFit/>
          </a:bodyPr>
          <a:lstStyle/>
          <a:p>
            <a:pPr algn="ctr"/>
            <a:r>
              <a:rPr lang="en-GB" sz="5400" b="1" dirty="0">
                <a:solidFill>
                  <a:schemeClr val="accent1">
                    <a:lumMod val="50000"/>
                  </a:schemeClr>
                </a:solidFill>
              </a:rPr>
              <a:t>Task 1-Discovering your shape!</a:t>
            </a:r>
          </a:p>
        </p:txBody>
      </p:sp>
    </p:spTree>
    <p:extLst>
      <p:ext uri="{BB962C8B-B14F-4D97-AF65-F5344CB8AC3E}">
        <p14:creationId xmlns:p14="http://schemas.microsoft.com/office/powerpoint/2010/main" val="188644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C15C8-AD69-BC4B-A259-05ABB5F48360}"/>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8A6D6F8-5530-9546-841D-1E8C1A59672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DCF1E068-393D-D646-A2CE-8AB1555880BE}"/>
              </a:ext>
            </a:extLst>
          </p:cNvPr>
          <p:cNvPicPr>
            <a:picLocks noChangeAspect="1"/>
          </p:cNvPicPr>
          <p:nvPr/>
        </p:nvPicPr>
        <p:blipFill>
          <a:blip r:embed="rId2"/>
          <a:stretch>
            <a:fillRect/>
          </a:stretch>
        </p:blipFill>
        <p:spPr>
          <a:xfrm rot="16200000">
            <a:off x="2581243" y="-2581244"/>
            <a:ext cx="7029513" cy="12192000"/>
          </a:xfrm>
          <a:prstGeom prst="rect">
            <a:avLst/>
          </a:prstGeom>
        </p:spPr>
      </p:pic>
    </p:spTree>
    <p:extLst>
      <p:ext uri="{BB962C8B-B14F-4D97-AF65-F5344CB8AC3E}">
        <p14:creationId xmlns:p14="http://schemas.microsoft.com/office/powerpoint/2010/main" val="109021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D72ACE-FCF0-CF0E-211D-C41ABB355BE7}"/>
              </a:ext>
            </a:extLst>
          </p:cNvPr>
          <p:cNvSpPr txBox="1"/>
          <p:nvPr/>
        </p:nvSpPr>
        <p:spPr>
          <a:xfrm>
            <a:off x="326571" y="279084"/>
            <a:ext cx="11793322" cy="5786199"/>
          </a:xfrm>
          <a:prstGeom prst="rect">
            <a:avLst/>
          </a:prstGeom>
          <a:noFill/>
        </p:spPr>
        <p:txBody>
          <a:bodyPr wrap="square">
            <a:spAutoFit/>
          </a:bodyPr>
          <a:lstStyle/>
          <a:p>
            <a:pPr algn="ctr" fontAlgn="base">
              <a:buNone/>
            </a:pPr>
            <a:r>
              <a:rPr lang="en-GB" sz="2000" b="0" i="0" dirty="0">
                <a:effectLst/>
                <a:latin typeface="Arial" panose="020B0604020202020204" pitchFamily="34" charset="0"/>
                <a:cs typeface="Arial" panose="020B0604020202020204" pitchFamily="34" charset="0"/>
              </a:rPr>
              <a:t>Leadership doesn’t always come naturally. Even the most capable leaders need to review performance and improve their skills. To become a better leader, work on modelling the qualities that you would like to see in your team members.</a:t>
            </a:r>
          </a:p>
          <a:p>
            <a:pPr algn="l" fontAlgn="base">
              <a:buNone/>
            </a:pPr>
            <a:endParaRPr lang="en-GB" b="0" i="0" dirty="0">
              <a:effectLst/>
              <a:latin typeface="Arial" panose="020B0604020202020204" pitchFamily="34" charset="0"/>
              <a:cs typeface="Arial" panose="020B0604020202020204" pitchFamily="34" charset="0"/>
            </a:endParaRP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SWOT – </a:t>
            </a:r>
            <a:r>
              <a:rPr lang="en-GB" b="0" i="0" dirty="0">
                <a:effectLst/>
                <a:latin typeface="Arial" panose="020B0604020202020204" pitchFamily="34" charset="0"/>
                <a:cs typeface="Arial" panose="020B0604020202020204" pitchFamily="34" charset="0"/>
              </a:rPr>
              <a:t>assess your skills, your strengths and weaknesses. Once you recognise your weak points, you can start to look at how to do better. Regular feedback from your team can help create a transparent culture and maintain good habits.</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Set goals and regularly review them </a:t>
            </a:r>
            <a:r>
              <a:rPr lang="en-GB" b="0" i="0" dirty="0">
                <a:effectLst/>
                <a:latin typeface="Arial" panose="020B0604020202020204" pitchFamily="34" charset="0"/>
                <a:cs typeface="Arial" panose="020B0604020202020204" pitchFamily="34" charset="0"/>
              </a:rPr>
              <a:t>– think both long-term and short-term to keep focussed on your goals.</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Communication skills </a:t>
            </a:r>
            <a:r>
              <a:rPr lang="en-GB" b="0" i="0" dirty="0">
                <a:effectLst/>
                <a:latin typeface="Arial" panose="020B0604020202020204" pitchFamily="34" charset="0"/>
                <a:cs typeface="Arial" panose="020B0604020202020204" pitchFamily="34" charset="0"/>
              </a:rPr>
              <a:t>– being able to clearly communicate with your team is vital to organisational success. Listen to colleagues’ views and communicate effectively to inspire, motivate and recognise the achievements of your team. Be approachable and build trust by delivering on promises.</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Learn from your failures </a:t>
            </a:r>
            <a:r>
              <a:rPr lang="en-GB" b="0" i="0" dirty="0">
                <a:effectLst/>
                <a:latin typeface="Arial" panose="020B0604020202020204" pitchFamily="34" charset="0"/>
                <a:cs typeface="Arial" panose="020B0604020202020204" pitchFamily="34" charset="0"/>
              </a:rPr>
              <a:t>– build confidence in decision making by recognising why something went wrong and learn from it through feedback and by reviewing decisions to see how things could have been done differently.</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Collaborate</a:t>
            </a:r>
            <a:r>
              <a:rPr lang="en-GB" b="0" i="0" dirty="0">
                <a:effectLst/>
                <a:latin typeface="Arial" panose="020B0604020202020204" pitchFamily="34" charset="0"/>
                <a:cs typeface="Arial" panose="020B0604020202020204" pitchFamily="34" charset="0"/>
              </a:rPr>
              <a:t> – place trust in your colleagues to create an engaged workforce.</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Be a role model </a:t>
            </a:r>
            <a:r>
              <a:rPr lang="en-GB" b="0" i="0" dirty="0">
                <a:effectLst/>
                <a:latin typeface="Arial" panose="020B0604020202020204" pitchFamily="34" charset="0"/>
                <a:cs typeface="Arial" panose="020B0604020202020204" pitchFamily="34" charset="0"/>
              </a:rPr>
              <a:t>– live the organisation’s values and culture.</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Positivity</a:t>
            </a:r>
            <a:r>
              <a:rPr lang="en-GB" b="0" i="0" dirty="0">
                <a:effectLst/>
                <a:latin typeface="Arial" panose="020B0604020202020204" pitchFamily="34" charset="0"/>
                <a:cs typeface="Arial" panose="020B0604020202020204" pitchFamily="34" charset="0"/>
              </a:rPr>
              <a:t> – be optimistic and resilient in the face of challenges.</a:t>
            </a:r>
          </a:p>
          <a:p>
            <a:pPr algn="l" fontAlgn="base">
              <a:spcAft>
                <a:spcPts val="6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Innovate</a:t>
            </a:r>
            <a:r>
              <a:rPr lang="en-GB" b="0" i="0" dirty="0">
                <a:effectLst/>
                <a:latin typeface="Arial" panose="020B0604020202020204" pitchFamily="34" charset="0"/>
                <a:cs typeface="Arial" panose="020B0604020202020204" pitchFamily="34" charset="0"/>
              </a:rPr>
              <a:t> – encourage creative problem-solving, seek new ways to inspire, motivate, and reward group members.</a:t>
            </a:r>
          </a:p>
          <a:p>
            <a:pPr algn="l" fontAlgn="base">
              <a:spcAft>
                <a:spcPts val="1800"/>
              </a:spcAft>
              <a:buFont typeface="Arial" panose="020B0604020202020204" pitchFamily="34" charset="0"/>
              <a:buChar char="•"/>
            </a:pPr>
            <a:r>
              <a:rPr lang="en-GB" b="1" i="0" dirty="0">
                <a:effectLst/>
                <a:latin typeface="Arial" panose="020B0604020202020204" pitchFamily="34" charset="0"/>
                <a:cs typeface="Arial" panose="020B0604020202020204" pitchFamily="34" charset="0"/>
              </a:rPr>
              <a:t>Motivate your followers </a:t>
            </a:r>
            <a:r>
              <a:rPr lang="en-GB" b="0" i="0" dirty="0">
                <a:effectLst/>
                <a:latin typeface="Arial" panose="020B0604020202020204" pitchFamily="34" charset="0"/>
                <a:cs typeface="Arial" panose="020B0604020202020204" pitchFamily="34" charset="0"/>
              </a:rPr>
              <a:t>– by being passionate and recognising contributions.</a:t>
            </a:r>
          </a:p>
        </p:txBody>
      </p:sp>
      <p:pic>
        <p:nvPicPr>
          <p:cNvPr id="2" name="Picture 1">
            <a:extLst>
              <a:ext uri="{FF2B5EF4-FFF2-40B4-BE49-F238E27FC236}">
                <a16:creationId xmlns:a16="http://schemas.microsoft.com/office/drawing/2014/main" id="{D3C22A43-044A-3456-24F2-2EB0770D98FA}"/>
              </a:ext>
            </a:extLst>
          </p:cNvPr>
          <p:cNvPicPr>
            <a:picLocks noChangeAspect="1"/>
          </p:cNvPicPr>
          <p:nvPr/>
        </p:nvPicPr>
        <p:blipFill>
          <a:blip r:embed="rId2"/>
          <a:stretch>
            <a:fillRect/>
          </a:stretch>
        </p:blipFill>
        <p:spPr>
          <a:xfrm>
            <a:off x="10120232" y="5402018"/>
            <a:ext cx="1999661" cy="1408298"/>
          </a:xfrm>
          <a:prstGeom prst="rect">
            <a:avLst/>
          </a:prstGeom>
        </p:spPr>
      </p:pic>
    </p:spTree>
    <p:extLst>
      <p:ext uri="{BB962C8B-B14F-4D97-AF65-F5344CB8AC3E}">
        <p14:creationId xmlns:p14="http://schemas.microsoft.com/office/powerpoint/2010/main" val="365690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DBA644-E52E-1BBC-77EB-0417ACDFD5D4}"/>
              </a:ext>
            </a:extLst>
          </p:cNvPr>
          <p:cNvSpPr txBox="1"/>
          <p:nvPr/>
        </p:nvSpPr>
        <p:spPr>
          <a:xfrm>
            <a:off x="544530" y="842481"/>
            <a:ext cx="4921321" cy="461665"/>
          </a:xfrm>
          <a:prstGeom prst="rect">
            <a:avLst/>
          </a:prstGeom>
          <a:noFill/>
        </p:spPr>
        <p:txBody>
          <a:bodyPr wrap="square" rtlCol="0">
            <a:spAutoFit/>
          </a:bodyPr>
          <a:lstStyle/>
          <a:p>
            <a:r>
              <a:rPr lang="en-GB" sz="2400" b="1" dirty="0"/>
              <a:t>Diversity of thought – what is this?</a:t>
            </a:r>
          </a:p>
        </p:txBody>
      </p:sp>
      <p:sp>
        <p:nvSpPr>
          <p:cNvPr id="4" name="TextBox 3">
            <a:extLst>
              <a:ext uri="{FF2B5EF4-FFF2-40B4-BE49-F238E27FC236}">
                <a16:creationId xmlns:a16="http://schemas.microsoft.com/office/drawing/2014/main" id="{06F1AA1C-556E-6D87-BB62-89AA233DAE6D}"/>
              </a:ext>
            </a:extLst>
          </p:cNvPr>
          <p:cNvSpPr txBox="1"/>
          <p:nvPr/>
        </p:nvSpPr>
        <p:spPr>
          <a:xfrm>
            <a:off x="885461" y="2305615"/>
            <a:ext cx="4239457" cy="2246769"/>
          </a:xfrm>
          <a:prstGeom prst="rect">
            <a:avLst/>
          </a:prstGeom>
          <a:noFill/>
        </p:spPr>
        <p:txBody>
          <a:bodyPr wrap="square">
            <a:spAutoFit/>
          </a:bodyPr>
          <a:lstStyle/>
          <a:p>
            <a:r>
              <a:rPr lang="en-GB" sz="2800" b="1" dirty="0">
                <a:solidFill>
                  <a:schemeClr val="accent1">
                    <a:lumMod val="50000"/>
                  </a:schemeClr>
                </a:solidFill>
                <a:hlinkClick r:id="rId2">
                  <a:extLst>
                    <a:ext uri="{A12FA001-AC4F-418D-AE19-62706E023703}">
                      <ahyp:hlinkClr xmlns:ahyp="http://schemas.microsoft.com/office/drawing/2018/hyperlinkcolor" val="tx"/>
                    </a:ext>
                  </a:extLst>
                </a:hlinkClick>
              </a:rPr>
              <a:t>“There's Not Enough Talk On How Weird Neurotypicals Are” Fern Brady Discusses Autism | The Last Leg</a:t>
            </a:r>
            <a:endParaRPr lang="en-GB" sz="2800" b="1" dirty="0">
              <a:solidFill>
                <a:schemeClr val="accent1">
                  <a:lumMod val="50000"/>
                </a:schemeClr>
              </a:solidFill>
            </a:endParaRPr>
          </a:p>
        </p:txBody>
      </p:sp>
      <p:pic>
        <p:nvPicPr>
          <p:cNvPr id="5" name="Picture 4">
            <a:extLst>
              <a:ext uri="{FF2B5EF4-FFF2-40B4-BE49-F238E27FC236}">
                <a16:creationId xmlns:a16="http://schemas.microsoft.com/office/drawing/2014/main" id="{266F07A8-8B81-C877-55E7-F9CD1619A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7296" y="498348"/>
            <a:ext cx="6394704" cy="5861304"/>
          </a:xfrm>
          <a:prstGeom prst="rect">
            <a:avLst/>
          </a:prstGeom>
        </p:spPr>
      </p:pic>
    </p:spTree>
    <p:extLst>
      <p:ext uri="{BB962C8B-B14F-4D97-AF65-F5344CB8AC3E}">
        <p14:creationId xmlns:p14="http://schemas.microsoft.com/office/powerpoint/2010/main" val="670252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B84F7D-F6F3-1CDE-F50B-2227EDEF1788}"/>
              </a:ext>
            </a:extLst>
          </p:cNvPr>
          <p:cNvPicPr>
            <a:picLocks noChangeAspect="1"/>
          </p:cNvPicPr>
          <p:nvPr/>
        </p:nvPicPr>
        <p:blipFill>
          <a:blip r:embed="rId2"/>
          <a:srcRect t="3804" b="1632"/>
          <a:stretch>
            <a:fillRect/>
          </a:stretch>
        </p:blipFill>
        <p:spPr>
          <a:xfrm>
            <a:off x="1" y="10"/>
            <a:ext cx="9669642" cy="6857990"/>
          </a:xfrm>
          <a:prstGeom prst="rect">
            <a:avLst/>
          </a:prstGeom>
        </p:spPr>
      </p:pic>
      <p:sp>
        <p:nvSpPr>
          <p:cNvPr id="2" name="TextBox 1">
            <a:extLst>
              <a:ext uri="{FF2B5EF4-FFF2-40B4-BE49-F238E27FC236}">
                <a16:creationId xmlns:a16="http://schemas.microsoft.com/office/drawing/2014/main" id="{0C8D8A2F-2A7C-8534-9B88-AB5D3633B1B1}"/>
              </a:ext>
            </a:extLst>
          </p:cNvPr>
          <p:cNvSpPr txBox="1"/>
          <p:nvPr/>
        </p:nvSpPr>
        <p:spPr>
          <a:xfrm>
            <a:off x="7715322" y="1389172"/>
            <a:ext cx="3822189" cy="3742762"/>
          </a:xfrm>
          <a:prstGeom prst="rect">
            <a:avLst/>
          </a:prstGeom>
        </p:spPr>
        <p:txBody>
          <a:bodyPr vert="horz" lIns="91440" tIns="45720" rIns="91440" bIns="45720" rtlCol="0">
            <a:normAutofit/>
          </a:bodyPr>
          <a:lstStyle/>
          <a:p>
            <a:pPr>
              <a:lnSpc>
                <a:spcPct val="90000"/>
              </a:lnSpc>
              <a:spcAft>
                <a:spcPts val="600"/>
              </a:spcAft>
            </a:pPr>
            <a:r>
              <a:rPr lang="en-US" sz="2400" b="1" dirty="0"/>
              <a:t>Sometimes you can have a really ****** day but it doesn’t need to be a week or month or forever.</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1100" dirty="0"/>
          </a:p>
        </p:txBody>
      </p:sp>
    </p:spTree>
    <p:extLst>
      <p:ext uri="{BB962C8B-B14F-4D97-AF65-F5344CB8AC3E}">
        <p14:creationId xmlns:p14="http://schemas.microsoft.com/office/powerpoint/2010/main" val="1672043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eal and penguin on a beach&#10;&#10;AI-generated content may be incorrect.">
            <a:extLst>
              <a:ext uri="{FF2B5EF4-FFF2-40B4-BE49-F238E27FC236}">
                <a16:creationId xmlns:a16="http://schemas.microsoft.com/office/drawing/2014/main" id="{ECF8C816-9DA2-3CCD-BC4E-AAA39A19F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D3F10E56-4F57-A9EC-9C98-D7F122B8DA6E}"/>
              </a:ext>
            </a:extLst>
          </p:cNvPr>
          <p:cNvSpPr txBox="1"/>
          <p:nvPr/>
        </p:nvSpPr>
        <p:spPr>
          <a:xfrm>
            <a:off x="7833189" y="476541"/>
            <a:ext cx="4358811" cy="3885744"/>
          </a:xfrm>
          <a:prstGeom prst="rect">
            <a:avLst/>
          </a:prstGeom>
          <a:noFill/>
        </p:spPr>
        <p:txBody>
          <a:bodyPr wrap="square">
            <a:spAutoFit/>
          </a:bodyPr>
          <a:lstStyle/>
          <a:p>
            <a:pPr>
              <a:lnSpc>
                <a:spcPct val="90000"/>
              </a:lnSpc>
              <a:spcAft>
                <a:spcPts val="600"/>
              </a:spcAft>
            </a:pPr>
            <a:r>
              <a:rPr lang="en-US" sz="2400" b="1" dirty="0"/>
              <a:t>Other days you’re hanging out with anyone!</a:t>
            </a:r>
          </a:p>
          <a:p>
            <a:pPr indent="-228600">
              <a:lnSpc>
                <a:spcPct val="90000"/>
              </a:lnSpc>
              <a:spcAft>
                <a:spcPts val="600"/>
              </a:spcAft>
              <a:buFont typeface="Arial" panose="020B0604020202020204" pitchFamily="34" charset="0"/>
              <a:buChar char="•"/>
            </a:pPr>
            <a:endParaRPr lang="en-US" sz="1800" dirty="0"/>
          </a:p>
          <a:p>
            <a:pPr>
              <a:lnSpc>
                <a:spcPct val="90000"/>
              </a:lnSpc>
              <a:spcAft>
                <a:spcPts val="600"/>
              </a:spcAft>
            </a:pPr>
            <a:r>
              <a:rPr lang="en-US" sz="1800" dirty="0"/>
              <a:t>So here comes the first hurdle…how can  you lead people if they keep behaving differently or turning up distracted or sad or ecstatic?!! </a:t>
            </a:r>
            <a:r>
              <a:rPr lang="en-US" sz="1800" dirty="0">
                <a:sym typeface="Wingdings" panose="05000000000000000000" pitchFamily="2" charset="2"/>
              </a:rPr>
              <a:t></a:t>
            </a:r>
          </a:p>
          <a:p>
            <a:pPr>
              <a:lnSpc>
                <a:spcPct val="90000"/>
              </a:lnSpc>
              <a:spcAft>
                <a:spcPts val="600"/>
              </a:spcAft>
            </a:pPr>
            <a:r>
              <a:rPr lang="en-US" sz="1800" dirty="0">
                <a:sym typeface="Wingdings" panose="05000000000000000000" pitchFamily="2" charset="2"/>
              </a:rPr>
              <a:t>There are ways we can choose to lead through this and the more we learn to see where we are then the more we can lead others!</a:t>
            </a:r>
          </a:p>
          <a:p>
            <a:pPr>
              <a:lnSpc>
                <a:spcPct val="90000"/>
              </a:lnSpc>
              <a:spcAft>
                <a:spcPts val="600"/>
              </a:spcAft>
            </a:pPr>
            <a:endParaRPr lang="en-US" sz="1800" dirty="0">
              <a:sym typeface="Wingdings" panose="05000000000000000000" pitchFamily="2" charset="2"/>
            </a:endParaRPr>
          </a:p>
          <a:p>
            <a:pPr>
              <a:lnSpc>
                <a:spcPct val="90000"/>
              </a:lnSpc>
              <a:spcAft>
                <a:spcPts val="600"/>
              </a:spcAft>
            </a:pPr>
            <a:endParaRPr lang="en-US" sz="1800" dirty="0">
              <a:sym typeface="Wingdings" panose="05000000000000000000" pitchFamily="2" charset="2"/>
            </a:endParaRPr>
          </a:p>
        </p:txBody>
      </p:sp>
    </p:spTree>
    <p:extLst>
      <p:ext uri="{BB962C8B-B14F-4D97-AF65-F5344CB8AC3E}">
        <p14:creationId xmlns:p14="http://schemas.microsoft.com/office/powerpoint/2010/main" val="2278639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Grp="1" noChangeArrowheads="1"/>
          </p:cNvSpPr>
          <p:nvPr>
            <p:ph type="body" sz="half" idx="4294967295"/>
          </p:nvPr>
        </p:nvSpPr>
        <p:spPr>
          <a:xfrm>
            <a:off x="1425552" y="1867986"/>
            <a:ext cx="3876675" cy="4103688"/>
          </a:xfrm>
          <a:prstGeom prst="rect">
            <a:avLst/>
          </a:prstGeom>
        </p:spPr>
        <p:txBody>
          <a:bodyPr>
            <a:normAutofit lnSpcReduction="10000"/>
          </a:bodyPr>
          <a:lstStyle/>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Ignore it</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See it coming and dodge</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Scorn it</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Laugh it off</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Praise it to death</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Mention that it has never been tried</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Prove that it isn't new</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Observe that it doesn't fit with organisation policy</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Mention what it will cost</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Oh, we've tried that before</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Cast the right aspersion</a:t>
            </a:r>
          </a:p>
          <a:p>
            <a:pPr marL="457200" indent="-457200" eaLnBrk="1" hangingPunct="1">
              <a:spcBef>
                <a:spcPts val="400"/>
              </a:spcBef>
              <a:buFontTx/>
              <a:buAutoNum type="arabicPeriod"/>
            </a:pPr>
            <a:r>
              <a:rPr lang="en-US" sz="1800" dirty="0">
                <a:solidFill>
                  <a:srgbClr val="1D1934"/>
                </a:solidFill>
                <a:latin typeface="Arial" panose="020B0604020202020204" pitchFamily="34" charset="0"/>
                <a:cs typeface="Arial" panose="020B0604020202020204" pitchFamily="34" charset="0"/>
              </a:rPr>
              <a:t>Find a competitive idea</a:t>
            </a:r>
            <a:endParaRPr lang="en-GB" sz="1800" dirty="0">
              <a:solidFill>
                <a:srgbClr val="1D1934"/>
              </a:solidFill>
              <a:latin typeface="Arial" panose="020B0604020202020204" pitchFamily="34" charset="0"/>
              <a:cs typeface="Arial" panose="020B0604020202020204" pitchFamily="34" charset="0"/>
            </a:endParaRPr>
          </a:p>
        </p:txBody>
      </p:sp>
      <p:sp>
        <p:nvSpPr>
          <p:cNvPr id="89093" name="Rectangle 5"/>
          <p:cNvSpPr>
            <a:spLocks noGrp="1" noChangeArrowheads="1"/>
          </p:cNvSpPr>
          <p:nvPr>
            <p:ph type="body" sz="half" idx="4294967295"/>
          </p:nvPr>
        </p:nvSpPr>
        <p:spPr>
          <a:xfrm>
            <a:off x="5302227" y="1872340"/>
            <a:ext cx="4316412" cy="4103688"/>
          </a:xfrm>
          <a:prstGeom prst="rect">
            <a:avLst/>
          </a:prstGeom>
        </p:spPr>
        <p:txBody>
          <a:bodyPr>
            <a:normAutofit fontScale="92500" lnSpcReduction="10000"/>
          </a:bodyPr>
          <a:lstStyle/>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Produce twenty good reasons why it won't work</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Modify it out of existence</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Damn it by association of ideas</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Try to chip bits off it</a:t>
            </a:r>
          </a:p>
          <a:p>
            <a:pPr marL="457200" indent="-457200" eaLnBrk="1" hangingPunct="1">
              <a:lnSpc>
                <a:spcPct val="100000"/>
              </a:lnSpc>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Make a personal attack on the originator</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Score a technical knock-out</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Postpone it</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Let a committee sit on it</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Offer to take lead responsibility for developing the idea</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Encourage the author to look for a better idea</a:t>
            </a:r>
          </a:p>
          <a:p>
            <a:pPr marL="457200" indent="-457200" eaLnBrk="1" hangingPunct="1">
              <a:spcBef>
                <a:spcPts val="400"/>
              </a:spcBef>
              <a:buFontTx/>
              <a:buAutoNum type="arabicPeriod" startAt="13"/>
            </a:pPr>
            <a:r>
              <a:rPr lang="en-US" sz="1800" dirty="0">
                <a:solidFill>
                  <a:srgbClr val="1D1934"/>
                </a:solidFill>
                <a:latin typeface="Arial" panose="020B0604020202020204" pitchFamily="34" charset="0"/>
                <a:cs typeface="Arial" panose="020B0604020202020204" pitchFamily="34" charset="0"/>
              </a:rPr>
              <a:t>Break down or refuse to live company values…?</a:t>
            </a:r>
          </a:p>
        </p:txBody>
      </p:sp>
      <p:sp>
        <p:nvSpPr>
          <p:cNvPr id="9" name="TextBox 8">
            <a:extLst>
              <a:ext uri="{FF2B5EF4-FFF2-40B4-BE49-F238E27FC236}">
                <a16:creationId xmlns:a16="http://schemas.microsoft.com/office/drawing/2014/main" id="{0894D5BC-C47F-4D62-88A4-983923A0DCE8}"/>
              </a:ext>
            </a:extLst>
          </p:cNvPr>
          <p:cNvSpPr txBox="1"/>
          <p:nvPr/>
        </p:nvSpPr>
        <p:spPr>
          <a:xfrm>
            <a:off x="1322213" y="6382315"/>
            <a:ext cx="1773242" cy="259430"/>
          </a:xfrm>
          <a:prstGeom prst="rect">
            <a:avLst/>
          </a:prstGeom>
          <a:noFill/>
        </p:spPr>
        <p:txBody>
          <a:bodyPr wrap="none" rtlCol="0">
            <a:spAutoFit/>
          </a:bodyPr>
          <a:lstStyle/>
          <a:p>
            <a:pPr marL="0" marR="0" lvl="0" indent="0" algn="r" defTabSz="914400" rtl="0" eaLnBrk="0" fontAlgn="base" latinLnBrk="0" hangingPunct="0">
              <a:lnSpc>
                <a:spcPct val="90000"/>
              </a:lnSpc>
              <a:spcBef>
                <a:spcPct val="50000"/>
              </a:spcBef>
              <a:spcAft>
                <a:spcPct val="0"/>
              </a:spcAft>
              <a:buClr>
                <a:srgbClr val="1F497D"/>
              </a:buClr>
              <a:buSzTx/>
              <a:buFontTx/>
              <a:buNone/>
              <a:tabLst/>
              <a:defRPr/>
            </a:pPr>
            <a:r>
              <a:rPr kumimoji="0" lang="en-GB" sz="1200" b="0" i="0" u="none" strike="noStrike" kern="1200" cap="none" spc="0" normalizeH="0" baseline="0" noProof="0" dirty="0">
                <a:ln>
                  <a:noFill/>
                </a:ln>
                <a:solidFill>
                  <a:prstClr val="black"/>
                </a:solidFill>
                <a:effectLst/>
                <a:uLnTx/>
                <a:uFillTx/>
                <a:latin typeface="Helvetica" pitchFamily="34" charset="0"/>
                <a:ea typeface="+mn-ea"/>
                <a:cs typeface="+mn-cs"/>
              </a:rPr>
              <a:t>(Darwin, J. et al., 2002)</a:t>
            </a:r>
          </a:p>
        </p:txBody>
      </p:sp>
      <p:sp>
        <p:nvSpPr>
          <p:cNvPr id="8" name="Rectangle 7">
            <a:extLst>
              <a:ext uri="{FF2B5EF4-FFF2-40B4-BE49-F238E27FC236}">
                <a16:creationId xmlns:a16="http://schemas.microsoft.com/office/drawing/2014/main" id="{BB9B8A3B-821C-BF41-828F-5CF63D6C6019}"/>
              </a:ext>
            </a:extLst>
          </p:cNvPr>
          <p:cNvSpPr/>
          <p:nvPr/>
        </p:nvSpPr>
        <p:spPr>
          <a:xfrm>
            <a:off x="9618639" y="2360797"/>
            <a:ext cx="2217615" cy="1661993"/>
          </a:xfrm>
          <a:prstGeom prst="rect">
            <a:avLst/>
          </a:prstGeom>
        </p:spPr>
        <p:txBody>
          <a:bodyPr wrap="square">
            <a:spAutoFit/>
          </a:bodyPr>
          <a:lstStyle/>
          <a:p>
            <a:r>
              <a:rPr lang="en-US" sz="2800" b="1" dirty="0">
                <a:solidFill>
                  <a:srgbClr val="002060"/>
                </a:solidFill>
                <a:hlinkClick r:id="rId2">
                  <a:extLst>
                    <a:ext uri="{A12FA001-AC4F-418D-AE19-62706E023703}">
                      <ahyp:hlinkClr xmlns:ahyp="http://schemas.microsoft.com/office/drawing/2018/hyperlinkcolor" val="tx"/>
                    </a:ext>
                  </a:extLst>
                </a:hlinkClick>
              </a:rPr>
              <a:t>Recognising T-Break Terrorists?</a:t>
            </a:r>
            <a:endParaRPr lang="en-US" sz="2800" b="1" dirty="0">
              <a:solidFill>
                <a:srgbClr val="002060"/>
              </a:solidFill>
            </a:endParaRPr>
          </a:p>
          <a:p>
            <a:endParaRPr lang="en-US" dirty="0"/>
          </a:p>
        </p:txBody>
      </p:sp>
      <p:sp>
        <p:nvSpPr>
          <p:cNvPr id="4" name="TextBox 3">
            <a:extLst>
              <a:ext uri="{FF2B5EF4-FFF2-40B4-BE49-F238E27FC236}">
                <a16:creationId xmlns:a16="http://schemas.microsoft.com/office/drawing/2014/main" id="{DF445A47-2AF6-8AD8-A8AC-915622A5EBD4}"/>
              </a:ext>
            </a:extLst>
          </p:cNvPr>
          <p:cNvSpPr txBox="1"/>
          <p:nvPr/>
        </p:nvSpPr>
        <p:spPr>
          <a:xfrm>
            <a:off x="1425552" y="472611"/>
            <a:ext cx="8006124" cy="1077218"/>
          </a:xfrm>
          <a:prstGeom prst="rect">
            <a:avLst/>
          </a:prstGeom>
          <a:noFill/>
        </p:spPr>
        <p:txBody>
          <a:bodyPr wrap="square" rtlCol="0">
            <a:spAutoFit/>
          </a:bodyPr>
          <a:lstStyle/>
          <a:p>
            <a:r>
              <a:rPr lang="en-GB" sz="3200" b="1" dirty="0"/>
              <a:t>CHANGE. Some ways people will try to delay or sabotage something…</a:t>
            </a:r>
          </a:p>
        </p:txBody>
      </p:sp>
      <p:pic>
        <p:nvPicPr>
          <p:cNvPr id="2" name="Picture 1">
            <a:extLst>
              <a:ext uri="{FF2B5EF4-FFF2-40B4-BE49-F238E27FC236}">
                <a16:creationId xmlns:a16="http://schemas.microsoft.com/office/drawing/2014/main" id="{09F63620-83EB-31A7-F4BE-797292E8E3BF}"/>
              </a:ext>
            </a:extLst>
          </p:cNvPr>
          <p:cNvPicPr>
            <a:picLocks noChangeAspect="1"/>
          </p:cNvPicPr>
          <p:nvPr/>
        </p:nvPicPr>
        <p:blipFill>
          <a:blip r:embed="rId3"/>
          <a:stretch>
            <a:fillRect/>
          </a:stretch>
        </p:blipFill>
        <p:spPr>
          <a:xfrm>
            <a:off x="10120232" y="5402018"/>
            <a:ext cx="1999661" cy="1408298"/>
          </a:xfrm>
          <a:prstGeom prst="rect">
            <a:avLst/>
          </a:prstGeom>
        </p:spPr>
      </p:pic>
    </p:spTree>
    <p:extLst>
      <p:ext uri="{BB962C8B-B14F-4D97-AF65-F5344CB8AC3E}">
        <p14:creationId xmlns:p14="http://schemas.microsoft.com/office/powerpoint/2010/main" val="2089902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692625" y="1040337"/>
            <a:ext cx="10498148" cy="4090578"/>
          </a:xfrm>
          <a:prstGeom prst="rect">
            <a:avLst/>
          </a:prstGeom>
        </p:spPr>
        <p:txBody>
          <a:bodyPr/>
          <a:lstStyle/>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People may not understand the opportunity</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Or may think the solution will not work</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It may have unacceptable personal costs to them</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Or insufficient personal rewards </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They may be afraid of how they’ll cope</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They may feel they will lose influence or control</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They may prefer a different solution </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Or just not be willing to change</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Risks destroying social network</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Reduces political power and career opportunities</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Low shared values / high distraction interest</a:t>
            </a:r>
          </a:p>
          <a:p>
            <a:pPr marL="247500" indent="-247500">
              <a:lnSpc>
                <a:spcPct val="90000"/>
              </a:lnSpc>
              <a:spcBef>
                <a:spcPts val="300"/>
              </a:spcBef>
              <a:spcAft>
                <a:spcPts val="600"/>
              </a:spcAft>
              <a:buSzPct val="90000"/>
              <a:buFont typeface="Arial" panose="020B0604020202020204" pitchFamily="34" charset="0"/>
              <a:buChar char="•"/>
            </a:pPr>
            <a:r>
              <a:rPr lang="en-US" sz="2400" dirty="0">
                <a:solidFill>
                  <a:srgbClr val="1D1934"/>
                </a:solidFill>
                <a:latin typeface="Arial" panose="020B0604020202020204" pitchFamily="34" charset="0"/>
                <a:ea typeface="ＭＳ Ｐゴシック"/>
                <a:cs typeface="Arial" panose="020B0604020202020204" pitchFamily="34" charset="0"/>
              </a:rPr>
              <a:t>Or….?</a:t>
            </a:r>
          </a:p>
          <a:p>
            <a:pPr marL="247500" indent="-247500">
              <a:lnSpc>
                <a:spcPct val="90000"/>
              </a:lnSpc>
              <a:spcBef>
                <a:spcPts val="300"/>
              </a:spcBef>
              <a:spcAft>
                <a:spcPts val="600"/>
              </a:spcAft>
              <a:buSzPct val="90000"/>
              <a:buFont typeface="Arial" panose="020B0604020202020204" pitchFamily="34" charset="0"/>
              <a:buChar char="•"/>
            </a:pPr>
            <a:endParaRPr lang="en-US" sz="2400" dirty="0">
              <a:solidFill>
                <a:srgbClr val="1D1934"/>
              </a:solidFill>
              <a:latin typeface="Arial" panose="020B0604020202020204" pitchFamily="34" charset="0"/>
              <a:ea typeface="ＭＳ Ｐゴシック"/>
              <a:cs typeface="Arial" panose="020B0604020202020204" pitchFamily="34" charset="0"/>
            </a:endParaRPr>
          </a:p>
        </p:txBody>
      </p:sp>
      <p:sp>
        <p:nvSpPr>
          <p:cNvPr id="5" name="Rectangle 15">
            <a:extLst>
              <a:ext uri="{FF2B5EF4-FFF2-40B4-BE49-F238E27FC236}">
                <a16:creationId xmlns:a16="http://schemas.microsoft.com/office/drawing/2014/main" id="{C00376EB-75CB-4A90-B94B-BF035C2DAA41}"/>
              </a:ext>
            </a:extLst>
          </p:cNvPr>
          <p:cNvSpPr>
            <a:spLocks noChangeArrowheads="1"/>
          </p:cNvSpPr>
          <p:nvPr/>
        </p:nvSpPr>
        <p:spPr bwMode="auto">
          <a:xfrm>
            <a:off x="941377" y="6358836"/>
            <a:ext cx="3686175" cy="306387"/>
          </a:xfrm>
          <a:prstGeom prst="rect">
            <a:avLst/>
          </a:prstGeom>
          <a:noFill/>
          <a:ln>
            <a:noFill/>
          </a:ln>
        </p:spPr>
        <p:txBody>
          <a:bodyPr wrap="none" anchor="ct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D1934"/>
                </a:solidFill>
                <a:effectLst/>
                <a:uLnTx/>
                <a:uFillTx/>
                <a:latin typeface="Arial" panose="020B0604020202020204" pitchFamily="34" charset="0"/>
                <a:ea typeface="ＭＳ Ｐゴシック" pitchFamily="34" charset="-128"/>
                <a:cs typeface="Arial" panose="020B0604020202020204" pitchFamily="34" charset="0"/>
              </a:rPr>
              <a:t>Source: Adapted from various authors</a:t>
            </a:r>
          </a:p>
        </p:txBody>
      </p:sp>
      <p:pic>
        <p:nvPicPr>
          <p:cNvPr id="3" name="Picture 2">
            <a:extLst>
              <a:ext uri="{FF2B5EF4-FFF2-40B4-BE49-F238E27FC236}">
                <a16:creationId xmlns:a16="http://schemas.microsoft.com/office/drawing/2014/main" id="{C7740504-84E0-415B-3C36-23D87F91CDE8}"/>
              </a:ext>
            </a:extLst>
          </p:cNvPr>
          <p:cNvPicPr>
            <a:picLocks noChangeAspect="1"/>
          </p:cNvPicPr>
          <p:nvPr/>
        </p:nvPicPr>
        <p:blipFill>
          <a:blip r:embed="rId3"/>
          <a:stretch>
            <a:fillRect/>
          </a:stretch>
        </p:blipFill>
        <p:spPr>
          <a:xfrm>
            <a:off x="10189546" y="5331467"/>
            <a:ext cx="2002454" cy="1411228"/>
          </a:xfrm>
          <a:prstGeom prst="rect">
            <a:avLst/>
          </a:prstGeom>
        </p:spPr>
      </p:pic>
      <p:pic>
        <p:nvPicPr>
          <p:cNvPr id="6" name="Graphic 5" descr="Help with solid fill">
            <a:extLst>
              <a:ext uri="{FF2B5EF4-FFF2-40B4-BE49-F238E27FC236}">
                <a16:creationId xmlns:a16="http://schemas.microsoft.com/office/drawing/2014/main" id="{87AF8BE1-8D4B-4C50-67A5-53ED2A0639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31277" y="1994951"/>
            <a:ext cx="2868098" cy="2868098"/>
          </a:xfrm>
          <a:prstGeom prst="rect">
            <a:avLst/>
          </a:prstGeom>
        </p:spPr>
      </p:pic>
      <p:sp>
        <p:nvSpPr>
          <p:cNvPr id="2" name="TextBox 1">
            <a:extLst>
              <a:ext uri="{FF2B5EF4-FFF2-40B4-BE49-F238E27FC236}">
                <a16:creationId xmlns:a16="http://schemas.microsoft.com/office/drawing/2014/main" id="{2EEBB753-C0D0-2AF7-6676-5D7C7DF78C33}"/>
              </a:ext>
            </a:extLst>
          </p:cNvPr>
          <p:cNvSpPr txBox="1"/>
          <p:nvPr/>
        </p:nvSpPr>
        <p:spPr>
          <a:xfrm>
            <a:off x="941377" y="241711"/>
            <a:ext cx="6510010" cy="584775"/>
          </a:xfrm>
          <a:prstGeom prst="rect">
            <a:avLst/>
          </a:prstGeom>
          <a:noFill/>
        </p:spPr>
        <p:txBody>
          <a:bodyPr wrap="square" rtlCol="0">
            <a:spAutoFit/>
          </a:bodyPr>
          <a:lstStyle/>
          <a:p>
            <a:r>
              <a:rPr lang="en-GB" sz="3200" b="1" dirty="0">
                <a:latin typeface="Arial" panose="020B0604020202020204" pitchFamily="34" charset="0"/>
                <a:cs typeface="Arial" panose="020B0604020202020204" pitchFamily="34" charset="0"/>
              </a:rPr>
              <a:t>How else can it be framed?</a:t>
            </a:r>
          </a:p>
        </p:txBody>
      </p:sp>
    </p:spTree>
    <p:extLst>
      <p:ext uri="{BB962C8B-B14F-4D97-AF65-F5344CB8AC3E}">
        <p14:creationId xmlns:p14="http://schemas.microsoft.com/office/powerpoint/2010/main" val="25941872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13B7FF-2422-6445-8DAF-8084E53679AD}"/>
              </a:ext>
            </a:extLst>
          </p:cNvPr>
          <p:cNvSpPr txBox="1"/>
          <p:nvPr/>
        </p:nvSpPr>
        <p:spPr>
          <a:xfrm>
            <a:off x="1389888" y="560012"/>
            <a:ext cx="9412224" cy="4893647"/>
          </a:xfrm>
          <a:prstGeom prst="rect">
            <a:avLst/>
          </a:prstGeom>
          <a:noFill/>
        </p:spPr>
        <p:txBody>
          <a:bodyPr wrap="square" rtlCol="0">
            <a:spAutoFit/>
          </a:bodyPr>
          <a:lstStyle/>
          <a:p>
            <a:pPr algn="ctr"/>
            <a:r>
              <a:rPr lang="en-GB" sz="2400" b="1" dirty="0"/>
              <a:t>Outstanding Leadership </a:t>
            </a:r>
          </a:p>
          <a:p>
            <a:pPr algn="ctr"/>
            <a:endParaRPr lang="en-GB" sz="2400" dirty="0"/>
          </a:p>
          <a:p>
            <a:pPr algn="ctr"/>
            <a:r>
              <a:rPr lang="en-GB" sz="2400" i="1" dirty="0"/>
              <a:t>Outstanding Leadership is not just how good a leader you are but how many leaders you develop.... </a:t>
            </a:r>
          </a:p>
          <a:p>
            <a:pPr algn="ctr"/>
            <a:endParaRPr lang="en-GB" sz="2400" dirty="0"/>
          </a:p>
          <a:p>
            <a:pPr algn="ctr"/>
            <a:r>
              <a:rPr lang="en-GB" sz="2400" b="1" dirty="0"/>
              <a:t>The difference between Management and Leadership</a:t>
            </a:r>
          </a:p>
          <a:p>
            <a:pPr algn="ctr"/>
            <a:r>
              <a:rPr lang="en-GB" sz="2400" b="1" dirty="0"/>
              <a:t> </a:t>
            </a:r>
          </a:p>
          <a:p>
            <a:pPr algn="ctr"/>
            <a:r>
              <a:rPr lang="en-GB" sz="2400" b="1" i="1" dirty="0"/>
              <a:t>Outstanding Managers </a:t>
            </a:r>
            <a:r>
              <a:rPr lang="en-GB" sz="2400" i="1" dirty="0"/>
              <a:t>drive individuals to perform at the highest level they are capable of, which is very much about control </a:t>
            </a:r>
            <a:endParaRPr lang="en-GB" sz="2400" dirty="0"/>
          </a:p>
          <a:p>
            <a:pPr algn="ctr"/>
            <a:r>
              <a:rPr lang="en-GB" sz="2400" dirty="0"/>
              <a:t>and </a:t>
            </a:r>
          </a:p>
          <a:p>
            <a:pPr algn="ctr"/>
            <a:endParaRPr lang="en-GB" sz="2400" dirty="0"/>
          </a:p>
          <a:p>
            <a:pPr algn="ctr"/>
            <a:r>
              <a:rPr lang="en-GB" sz="2400" b="1" i="1" dirty="0"/>
              <a:t>Leaders inspire </a:t>
            </a:r>
            <a:r>
              <a:rPr lang="en-GB" sz="2400" i="1" dirty="0"/>
              <a:t>individuals to do it for themselves, which is more about freedom </a:t>
            </a:r>
            <a:endParaRPr lang="en-GB" sz="2400" dirty="0"/>
          </a:p>
        </p:txBody>
      </p:sp>
      <p:sp>
        <p:nvSpPr>
          <p:cNvPr id="4" name="Rectangle 3">
            <a:extLst>
              <a:ext uri="{FF2B5EF4-FFF2-40B4-BE49-F238E27FC236}">
                <a16:creationId xmlns:a16="http://schemas.microsoft.com/office/drawing/2014/main" id="{0B499E9B-C438-7D4A-B0FE-418FA9A306D3}"/>
              </a:ext>
            </a:extLst>
          </p:cNvPr>
          <p:cNvSpPr/>
          <p:nvPr/>
        </p:nvSpPr>
        <p:spPr>
          <a:xfrm>
            <a:off x="8021018" y="5736669"/>
            <a:ext cx="3655168" cy="861774"/>
          </a:xfrm>
          <a:prstGeom prst="rect">
            <a:avLst/>
          </a:prstGeom>
        </p:spPr>
        <p:txBody>
          <a:bodyPr wrap="none">
            <a:spAutoFit/>
          </a:bodyPr>
          <a:lstStyle/>
          <a:p>
            <a:r>
              <a:rPr lang="en-US" sz="3200" b="1" dirty="0">
                <a:hlinkClick r:id="rId2"/>
              </a:rPr>
              <a:t>Leaders &amp; Managers</a:t>
            </a:r>
            <a:endParaRPr lang="en-US" sz="3200" b="1" dirty="0"/>
          </a:p>
          <a:p>
            <a:endParaRPr lang="en-US" dirty="0"/>
          </a:p>
        </p:txBody>
      </p:sp>
      <p:pic>
        <p:nvPicPr>
          <p:cNvPr id="5" name="Picture 4">
            <a:extLst>
              <a:ext uri="{FF2B5EF4-FFF2-40B4-BE49-F238E27FC236}">
                <a16:creationId xmlns:a16="http://schemas.microsoft.com/office/drawing/2014/main" id="{8750A285-B2A7-144E-B990-1FD608D46DA6}"/>
              </a:ext>
            </a:extLst>
          </p:cNvPr>
          <p:cNvPicPr>
            <a:picLocks noChangeAspect="1"/>
          </p:cNvPicPr>
          <p:nvPr/>
        </p:nvPicPr>
        <p:blipFill>
          <a:blip r:embed="rId3"/>
          <a:stretch>
            <a:fillRect/>
          </a:stretch>
        </p:blipFill>
        <p:spPr>
          <a:xfrm>
            <a:off x="0" y="5168348"/>
            <a:ext cx="2848819" cy="2007704"/>
          </a:xfrm>
          <a:prstGeom prst="rect">
            <a:avLst/>
          </a:prstGeom>
        </p:spPr>
      </p:pic>
    </p:spTree>
    <p:extLst>
      <p:ext uri="{BB962C8B-B14F-4D97-AF65-F5344CB8AC3E}">
        <p14:creationId xmlns:p14="http://schemas.microsoft.com/office/powerpoint/2010/main" val="930268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6B88DE-CE4E-574C-A301-FEBFAFD4EF87}"/>
              </a:ext>
            </a:extLst>
          </p:cNvPr>
          <p:cNvSpPr/>
          <p:nvPr/>
        </p:nvSpPr>
        <p:spPr>
          <a:xfrm>
            <a:off x="7408743" y="2351390"/>
            <a:ext cx="4783257" cy="4506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idx="4294967295"/>
          </p:nvPr>
        </p:nvSpPr>
        <p:spPr>
          <a:xfrm>
            <a:off x="489719" y="1480250"/>
            <a:ext cx="3520216" cy="2133420"/>
          </a:xfrm>
        </p:spPr>
        <p:txBody>
          <a:bodyPr/>
          <a:lstStyle/>
          <a:p>
            <a:r>
              <a:rPr lang="en-GB" sz="2800" b="1" dirty="0">
                <a:solidFill>
                  <a:schemeClr val="accent6"/>
                </a:solidFill>
                <a:latin typeface="Arial" panose="020B0604020202020204" pitchFamily="34" charset="0"/>
                <a:cs typeface="Arial" panose="020B0604020202020204" pitchFamily="34" charset="0"/>
              </a:rPr>
              <a:t>Being an effective change leader </a:t>
            </a:r>
            <a:br>
              <a:rPr lang="en-GB" sz="2800" b="1" dirty="0">
                <a:solidFill>
                  <a:schemeClr val="accent6"/>
                </a:solidFill>
                <a:latin typeface="Arial" panose="020B0604020202020204" pitchFamily="34" charset="0"/>
                <a:cs typeface="Arial" panose="020B0604020202020204" pitchFamily="34" charset="0"/>
              </a:rPr>
            </a:br>
            <a:r>
              <a:rPr lang="en-GB" sz="2800" b="1" dirty="0">
                <a:solidFill>
                  <a:schemeClr val="accent6"/>
                </a:solidFill>
                <a:latin typeface="Arial" panose="020B0604020202020204" pitchFamily="34" charset="0"/>
                <a:cs typeface="Arial" panose="020B0604020202020204" pitchFamily="34" charset="0"/>
              </a:rPr>
              <a:t>means taking people on a journey</a:t>
            </a:r>
          </a:p>
        </p:txBody>
      </p:sp>
      <p:sp>
        <p:nvSpPr>
          <p:cNvPr id="4" name="Rectangle 22"/>
          <p:cNvSpPr>
            <a:spLocks noChangeArrowheads="1"/>
          </p:cNvSpPr>
          <p:nvPr/>
        </p:nvSpPr>
        <p:spPr bwMode="auto">
          <a:xfrm>
            <a:off x="7650566" y="5827652"/>
            <a:ext cx="1066795" cy="259045"/>
          </a:xfrm>
          <a:prstGeom prst="rect">
            <a:avLst/>
          </a:prstGeom>
          <a:noFill/>
          <a:ln w="12700">
            <a:noFill/>
            <a:miter lim="800000"/>
            <a:headEnd/>
            <a:tailEnd/>
          </a:ln>
        </p:spPr>
        <p:txBody>
          <a:bodyPr wrap="square" lIns="90488" tIns="44450" rIns="90488" bIns="44450">
            <a:spAutoFit/>
          </a:bodyPr>
          <a:lstStyle/>
          <a:p>
            <a:pPr algn="ctr" eaLnBrk="0" hangingPunct="0"/>
            <a:r>
              <a:rPr lang="en-US" sz="1100" b="1">
                <a:solidFill>
                  <a:srgbClr val="FFB000"/>
                </a:solidFill>
                <a:cs typeface="Arial" pitchFamily="34" charset="0"/>
              </a:rPr>
              <a:t>OVER TIME</a:t>
            </a:r>
          </a:p>
        </p:txBody>
      </p:sp>
      <p:grpSp>
        <p:nvGrpSpPr>
          <p:cNvPr id="3" name="Group 48"/>
          <p:cNvGrpSpPr>
            <a:grpSpLocks/>
          </p:cNvGrpSpPr>
          <p:nvPr/>
        </p:nvGrpSpPr>
        <p:grpSpPr bwMode="auto">
          <a:xfrm>
            <a:off x="3984600" y="1275198"/>
            <a:ext cx="7527026" cy="4663725"/>
            <a:chOff x="184" y="796"/>
            <a:chExt cx="5250" cy="3134"/>
          </a:xfrm>
        </p:grpSpPr>
        <p:pic>
          <p:nvPicPr>
            <p:cNvPr id="6" name="Picture 5"/>
            <p:cNvPicPr>
              <a:picLocks noChangeArrowheads="1"/>
            </p:cNvPicPr>
            <p:nvPr/>
          </p:nvPicPr>
          <p:blipFill>
            <a:blip r:embed="rId3" cstate="print"/>
            <a:srcRect t="47606"/>
            <a:stretch>
              <a:fillRect/>
            </a:stretch>
          </p:blipFill>
          <p:spPr bwMode="auto">
            <a:xfrm>
              <a:off x="1553" y="1578"/>
              <a:ext cx="3168" cy="1817"/>
            </a:xfrm>
            <a:prstGeom prst="rect">
              <a:avLst/>
            </a:prstGeom>
            <a:noFill/>
            <a:ln w="12700">
              <a:noFill/>
              <a:miter lim="800000"/>
              <a:headEnd/>
              <a:tailEnd/>
            </a:ln>
          </p:spPr>
        </p:pic>
        <p:pic>
          <p:nvPicPr>
            <p:cNvPr id="7" name="Picture 6"/>
            <p:cNvPicPr>
              <a:picLocks noChangeArrowheads="1"/>
            </p:cNvPicPr>
            <p:nvPr/>
          </p:nvPicPr>
          <p:blipFill>
            <a:blip r:embed="rId4" cstate="print"/>
            <a:srcRect r="17157" b="50002"/>
            <a:stretch>
              <a:fillRect/>
            </a:stretch>
          </p:blipFill>
          <p:spPr bwMode="auto">
            <a:xfrm>
              <a:off x="4739" y="796"/>
              <a:ext cx="676" cy="368"/>
            </a:xfrm>
            <a:prstGeom prst="rect">
              <a:avLst/>
            </a:prstGeom>
            <a:noFill/>
            <a:ln w="12700">
              <a:noFill/>
              <a:miter lim="800000"/>
              <a:headEnd/>
              <a:tailEnd/>
            </a:ln>
          </p:spPr>
        </p:pic>
        <p:sp>
          <p:nvSpPr>
            <p:cNvPr id="8" name="Rectangle 8"/>
            <p:cNvSpPr>
              <a:spLocks noChangeArrowheads="1"/>
            </p:cNvSpPr>
            <p:nvPr/>
          </p:nvSpPr>
          <p:spPr bwMode="auto">
            <a:xfrm rot="16200000">
              <a:off x="-396" y="2008"/>
              <a:ext cx="1610" cy="449"/>
            </a:xfrm>
            <a:prstGeom prst="rect">
              <a:avLst/>
            </a:prstGeom>
            <a:noFill/>
            <a:ln w="12700">
              <a:noFill/>
              <a:miter lim="800000"/>
              <a:headEnd/>
              <a:tailEnd/>
            </a:ln>
          </p:spPr>
          <p:txBody>
            <a:bodyPr wrap="square" lIns="90488" tIns="44450" rIns="90488" bIns="44450">
              <a:spAutoFit/>
            </a:bodyPr>
            <a:lstStyle/>
            <a:p>
              <a:pPr eaLnBrk="0" hangingPunct="0"/>
              <a:r>
                <a:rPr lang="en-US" sz="1200" b="1">
                  <a:solidFill>
                    <a:srgbClr val="FFB000"/>
                  </a:solidFill>
                  <a:latin typeface="Arial" panose="020B0604020202020204" pitchFamily="34" charset="0"/>
                  <a:cs typeface="Arial" panose="020B0604020202020204" pitchFamily="34" charset="0"/>
                </a:rPr>
                <a:t>Self Confidence</a:t>
              </a:r>
            </a:p>
            <a:p>
              <a:pPr eaLnBrk="0" hangingPunct="0"/>
              <a:r>
                <a:rPr lang="en-US" sz="1200" b="1">
                  <a:solidFill>
                    <a:srgbClr val="FFB000"/>
                  </a:solidFill>
                  <a:latin typeface="Arial" panose="020B0604020202020204" pitchFamily="34" charset="0"/>
                  <a:cs typeface="Arial" panose="020B0604020202020204" pitchFamily="34" charset="0"/>
                </a:rPr>
                <a:t>Self Esteem</a:t>
              </a:r>
            </a:p>
            <a:p>
              <a:pPr eaLnBrk="0" hangingPunct="0"/>
              <a:r>
                <a:rPr lang="en-US" sz="1200" b="1">
                  <a:solidFill>
                    <a:srgbClr val="FFB000"/>
                  </a:solidFill>
                  <a:latin typeface="Arial" panose="020B0604020202020204" pitchFamily="34" charset="0"/>
                  <a:cs typeface="Arial" panose="020B0604020202020204" pitchFamily="34" charset="0"/>
                </a:rPr>
                <a:t>Perceived Effectiveness</a:t>
              </a:r>
            </a:p>
          </p:txBody>
        </p:sp>
        <p:sp>
          <p:nvSpPr>
            <p:cNvPr id="9" name="Rectangle 9"/>
            <p:cNvSpPr>
              <a:spLocks noChangeArrowheads="1"/>
            </p:cNvSpPr>
            <p:nvPr/>
          </p:nvSpPr>
          <p:spPr bwMode="auto">
            <a:xfrm>
              <a:off x="1457" y="2638"/>
              <a:ext cx="1348"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  Anger &amp; Strong Feelings</a:t>
              </a:r>
            </a:p>
          </p:txBody>
        </p:sp>
        <p:sp>
          <p:nvSpPr>
            <p:cNvPr id="10" name="Rectangle 12"/>
            <p:cNvSpPr>
              <a:spLocks noChangeArrowheads="1"/>
            </p:cNvSpPr>
            <p:nvPr/>
          </p:nvSpPr>
          <p:spPr bwMode="auto">
            <a:xfrm rot="3283495">
              <a:off x="769" y="3008"/>
              <a:ext cx="1200" cy="191"/>
            </a:xfrm>
            <a:prstGeom prst="rect">
              <a:avLst/>
            </a:prstGeom>
            <a:no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Resistance &amp; Sabotage</a:t>
              </a:r>
            </a:p>
          </p:txBody>
        </p:sp>
        <p:sp>
          <p:nvSpPr>
            <p:cNvPr id="11" name="Rectangle 13"/>
            <p:cNvSpPr>
              <a:spLocks noChangeArrowheads="1"/>
            </p:cNvSpPr>
            <p:nvPr/>
          </p:nvSpPr>
          <p:spPr bwMode="auto">
            <a:xfrm>
              <a:off x="1594" y="1615"/>
              <a:ext cx="429" cy="184"/>
            </a:xfrm>
            <a:prstGeom prst="rect">
              <a:avLst/>
            </a:prstGeom>
            <a:no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Denial</a:t>
              </a:r>
            </a:p>
          </p:txBody>
        </p:sp>
        <p:sp>
          <p:nvSpPr>
            <p:cNvPr id="12" name="Rectangle 15"/>
            <p:cNvSpPr>
              <a:spLocks noChangeArrowheads="1"/>
            </p:cNvSpPr>
            <p:nvPr/>
          </p:nvSpPr>
          <p:spPr bwMode="auto">
            <a:xfrm>
              <a:off x="4699" y="1450"/>
              <a:ext cx="735"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Commitment</a:t>
              </a:r>
            </a:p>
          </p:txBody>
        </p:sp>
        <p:sp>
          <p:nvSpPr>
            <p:cNvPr id="13" name="Rectangle 16"/>
            <p:cNvSpPr>
              <a:spLocks noChangeArrowheads="1"/>
            </p:cNvSpPr>
            <p:nvPr/>
          </p:nvSpPr>
          <p:spPr bwMode="auto">
            <a:xfrm>
              <a:off x="4184" y="1845"/>
              <a:ext cx="1206"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New  Ways of Working</a:t>
              </a:r>
            </a:p>
          </p:txBody>
        </p:sp>
        <p:sp>
          <p:nvSpPr>
            <p:cNvPr id="14" name="Rectangle 18"/>
            <p:cNvSpPr>
              <a:spLocks noChangeArrowheads="1"/>
            </p:cNvSpPr>
            <p:nvPr/>
          </p:nvSpPr>
          <p:spPr bwMode="auto">
            <a:xfrm>
              <a:off x="3771" y="2745"/>
              <a:ext cx="1620"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Adapting, Exploring New  Ideas</a:t>
              </a:r>
            </a:p>
          </p:txBody>
        </p:sp>
        <p:sp>
          <p:nvSpPr>
            <p:cNvPr id="15" name="Line 20"/>
            <p:cNvSpPr>
              <a:spLocks noChangeShapeType="1"/>
            </p:cNvSpPr>
            <p:nvPr/>
          </p:nvSpPr>
          <p:spPr bwMode="auto">
            <a:xfrm flipH="1">
              <a:off x="3113" y="1330"/>
              <a:ext cx="8" cy="2452"/>
            </a:xfrm>
            <a:prstGeom prst="line">
              <a:avLst/>
            </a:prstGeom>
            <a:noFill/>
            <a:ln w="19050">
              <a:solidFill>
                <a:srgbClr val="FFB000"/>
              </a:solidFill>
              <a:prstDash val="sysDot"/>
              <a:round/>
              <a:headEnd/>
              <a:tailEnd/>
            </a:ln>
          </p:spPr>
          <p:txBody>
            <a:bodyPr wrap="none" anchor="ctr"/>
            <a:lstStyle/>
            <a:p>
              <a:endParaRPr lang="en-GB">
                <a:latin typeface="Arial" panose="020B0604020202020204" pitchFamily="34" charset="0"/>
                <a:cs typeface="Arial" panose="020B0604020202020204" pitchFamily="34" charset="0"/>
              </a:endParaRPr>
            </a:p>
          </p:txBody>
        </p:sp>
        <p:sp>
          <p:nvSpPr>
            <p:cNvPr id="16" name="Freeform 21"/>
            <p:cNvSpPr>
              <a:spLocks/>
            </p:cNvSpPr>
            <p:nvPr/>
          </p:nvSpPr>
          <p:spPr bwMode="auto">
            <a:xfrm>
              <a:off x="761" y="954"/>
              <a:ext cx="4369" cy="2833"/>
            </a:xfrm>
            <a:custGeom>
              <a:avLst/>
              <a:gdLst>
                <a:gd name="T0" fmla="*/ 0 w 4369"/>
                <a:gd name="T1" fmla="*/ 0 h 2833"/>
                <a:gd name="T2" fmla="*/ 0 w 4369"/>
                <a:gd name="T3" fmla="*/ 2147483647 h 2833"/>
                <a:gd name="T4" fmla="*/ 2147483647 w 4369"/>
                <a:gd name="T5" fmla="*/ 2147483647 h 2833"/>
                <a:gd name="T6" fmla="*/ 0 60000 65536"/>
                <a:gd name="T7" fmla="*/ 0 60000 65536"/>
                <a:gd name="T8" fmla="*/ 0 60000 65536"/>
                <a:gd name="T9" fmla="*/ 0 w 4369"/>
                <a:gd name="T10" fmla="*/ 0 h 2833"/>
                <a:gd name="T11" fmla="*/ 4369 w 4369"/>
                <a:gd name="T12" fmla="*/ 2833 h 2833"/>
              </a:gdLst>
              <a:ahLst/>
              <a:cxnLst>
                <a:cxn ang="T6">
                  <a:pos x="T0" y="T1"/>
                </a:cxn>
                <a:cxn ang="T7">
                  <a:pos x="T2" y="T3"/>
                </a:cxn>
                <a:cxn ang="T8">
                  <a:pos x="T4" y="T5"/>
                </a:cxn>
              </a:cxnLst>
              <a:rect l="T9" t="T10" r="T11" b="T12"/>
              <a:pathLst>
                <a:path w="4369" h="2833">
                  <a:moveTo>
                    <a:pt x="0" y="0"/>
                  </a:moveTo>
                  <a:lnTo>
                    <a:pt x="0" y="2832"/>
                  </a:lnTo>
                  <a:lnTo>
                    <a:pt x="4368" y="2832"/>
                  </a:lnTo>
                </a:path>
              </a:pathLst>
            </a:custGeom>
            <a:noFill/>
            <a:ln w="12700" cap="rnd">
              <a:solidFill>
                <a:schemeClr val="tx1"/>
              </a:solidFill>
              <a:round/>
              <a:headEnd/>
              <a:tailEnd/>
            </a:ln>
          </p:spPr>
          <p:txBody>
            <a:bodyPr/>
            <a:lstStyle/>
            <a:p>
              <a:endParaRPr lang="en-GB">
                <a:latin typeface="Arial" panose="020B0604020202020204" pitchFamily="34" charset="0"/>
                <a:cs typeface="Arial" panose="020B0604020202020204" pitchFamily="34" charset="0"/>
              </a:endParaRPr>
            </a:p>
          </p:txBody>
        </p:sp>
        <p:sp>
          <p:nvSpPr>
            <p:cNvPr id="17" name="Rectangle 23"/>
            <p:cNvSpPr>
              <a:spLocks noChangeArrowheads="1"/>
            </p:cNvSpPr>
            <p:nvPr/>
          </p:nvSpPr>
          <p:spPr bwMode="auto">
            <a:xfrm>
              <a:off x="1312" y="1976"/>
              <a:ext cx="1252"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Frustration &amp; Confusion</a:t>
              </a:r>
            </a:p>
          </p:txBody>
        </p:sp>
        <p:sp>
          <p:nvSpPr>
            <p:cNvPr id="18" name="Line 26"/>
            <p:cNvSpPr>
              <a:spLocks noChangeShapeType="1"/>
            </p:cNvSpPr>
            <p:nvPr/>
          </p:nvSpPr>
          <p:spPr bwMode="auto">
            <a:xfrm flipH="1" flipV="1">
              <a:off x="659" y="1283"/>
              <a:ext cx="9" cy="2503"/>
            </a:xfrm>
            <a:prstGeom prst="line">
              <a:avLst/>
            </a:prstGeom>
            <a:noFill/>
            <a:ln w="19050">
              <a:solidFill>
                <a:srgbClr val="16C1BF"/>
              </a:solidFill>
              <a:round/>
              <a:headEnd type="arrow" w="med" len="med"/>
              <a:tailEnd type="arrow" w="med" len="med"/>
            </a:ln>
          </p:spPr>
          <p:txBody>
            <a:bodyPr wrap="none" anchor="ctr"/>
            <a:lstStyle/>
            <a:p>
              <a:endParaRPr lang="en-GB">
                <a:latin typeface="Arial" panose="020B0604020202020204" pitchFamily="34" charset="0"/>
                <a:cs typeface="Arial" panose="020B0604020202020204" pitchFamily="34" charset="0"/>
              </a:endParaRPr>
            </a:p>
          </p:txBody>
        </p:sp>
        <p:sp>
          <p:nvSpPr>
            <p:cNvPr id="19" name="Line 27"/>
            <p:cNvSpPr>
              <a:spLocks noChangeShapeType="1"/>
            </p:cNvSpPr>
            <p:nvPr/>
          </p:nvSpPr>
          <p:spPr bwMode="auto">
            <a:xfrm>
              <a:off x="737" y="3930"/>
              <a:ext cx="2016" cy="0"/>
            </a:xfrm>
            <a:prstGeom prst="line">
              <a:avLst/>
            </a:prstGeom>
            <a:noFill/>
            <a:ln w="19050">
              <a:solidFill>
                <a:srgbClr val="16C1BF"/>
              </a:solidFill>
              <a:round/>
              <a:headEnd type="none" w="sm" len="sm"/>
              <a:tailEnd type="arrow" w="med" len="med"/>
            </a:ln>
          </p:spPr>
          <p:txBody>
            <a:bodyPr wrap="none" anchor="ctr"/>
            <a:lstStyle/>
            <a:p>
              <a:endParaRPr lang="en-GB">
                <a:latin typeface="Arial" panose="020B0604020202020204" pitchFamily="34" charset="0"/>
                <a:cs typeface="Arial" panose="020B0604020202020204" pitchFamily="34" charset="0"/>
              </a:endParaRPr>
            </a:p>
          </p:txBody>
        </p:sp>
        <p:sp>
          <p:nvSpPr>
            <p:cNvPr id="20" name="Line 28"/>
            <p:cNvSpPr>
              <a:spLocks noChangeShapeType="1"/>
            </p:cNvSpPr>
            <p:nvPr/>
          </p:nvSpPr>
          <p:spPr bwMode="auto">
            <a:xfrm>
              <a:off x="3473" y="3930"/>
              <a:ext cx="1872" cy="0"/>
            </a:xfrm>
            <a:prstGeom prst="line">
              <a:avLst/>
            </a:prstGeom>
            <a:noFill/>
            <a:ln w="19050">
              <a:solidFill>
                <a:srgbClr val="16C1BF"/>
              </a:solidFill>
              <a:round/>
              <a:headEnd type="none" w="sm" len="sm"/>
              <a:tailEnd type="arrow" w="med" len="med"/>
            </a:ln>
          </p:spPr>
          <p:txBody>
            <a:bodyPr wrap="none" anchor="ctr"/>
            <a:lstStyle/>
            <a:p>
              <a:endParaRPr lang="en-GB">
                <a:latin typeface="Arial" panose="020B0604020202020204" pitchFamily="34" charset="0"/>
                <a:cs typeface="Arial" panose="020B0604020202020204" pitchFamily="34" charset="0"/>
              </a:endParaRPr>
            </a:p>
          </p:txBody>
        </p:sp>
        <p:sp>
          <p:nvSpPr>
            <p:cNvPr id="21" name="Line 29"/>
            <p:cNvSpPr>
              <a:spLocks noChangeShapeType="1"/>
            </p:cNvSpPr>
            <p:nvPr/>
          </p:nvSpPr>
          <p:spPr bwMode="auto">
            <a:xfrm>
              <a:off x="785" y="2250"/>
              <a:ext cx="4368" cy="0"/>
            </a:xfrm>
            <a:prstGeom prst="line">
              <a:avLst/>
            </a:prstGeom>
            <a:noFill/>
            <a:ln w="15875">
              <a:solidFill>
                <a:srgbClr val="FFB000"/>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22" name="Line 30"/>
            <p:cNvSpPr>
              <a:spLocks noChangeShapeType="1"/>
            </p:cNvSpPr>
            <p:nvPr/>
          </p:nvSpPr>
          <p:spPr bwMode="auto">
            <a:xfrm>
              <a:off x="2609" y="2250"/>
              <a:ext cx="480" cy="672"/>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23" name="Line 31"/>
            <p:cNvSpPr>
              <a:spLocks noChangeShapeType="1"/>
            </p:cNvSpPr>
            <p:nvPr/>
          </p:nvSpPr>
          <p:spPr bwMode="auto">
            <a:xfrm>
              <a:off x="2945" y="2250"/>
              <a:ext cx="144" cy="192"/>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24" name="Line 32"/>
            <p:cNvSpPr>
              <a:spLocks noChangeShapeType="1"/>
            </p:cNvSpPr>
            <p:nvPr/>
          </p:nvSpPr>
          <p:spPr bwMode="auto">
            <a:xfrm>
              <a:off x="785" y="2682"/>
              <a:ext cx="720" cy="1104"/>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25" name="Line 33"/>
            <p:cNvSpPr>
              <a:spLocks noChangeShapeType="1"/>
            </p:cNvSpPr>
            <p:nvPr/>
          </p:nvSpPr>
          <p:spPr bwMode="auto">
            <a:xfrm>
              <a:off x="785" y="3114"/>
              <a:ext cx="432" cy="672"/>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26" name="Line 34"/>
            <p:cNvSpPr>
              <a:spLocks noChangeShapeType="1"/>
            </p:cNvSpPr>
            <p:nvPr/>
          </p:nvSpPr>
          <p:spPr bwMode="auto">
            <a:xfrm>
              <a:off x="785" y="3498"/>
              <a:ext cx="192" cy="288"/>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pic>
          <p:nvPicPr>
            <p:cNvPr id="27" name="Picture 35"/>
            <p:cNvPicPr>
              <a:picLocks noChangeArrowheads="1"/>
            </p:cNvPicPr>
            <p:nvPr/>
          </p:nvPicPr>
          <p:blipFill>
            <a:blip r:embed="rId5" cstate="print"/>
            <a:srcRect l="27451" b="48773"/>
            <a:stretch>
              <a:fillRect/>
            </a:stretch>
          </p:blipFill>
          <p:spPr bwMode="auto">
            <a:xfrm>
              <a:off x="977" y="1290"/>
              <a:ext cx="592" cy="376"/>
            </a:xfrm>
            <a:prstGeom prst="rect">
              <a:avLst/>
            </a:prstGeom>
            <a:noFill/>
            <a:ln w="12700">
              <a:noFill/>
              <a:miter lim="800000"/>
              <a:headEnd/>
              <a:tailEnd/>
            </a:ln>
          </p:spPr>
        </p:pic>
        <p:sp>
          <p:nvSpPr>
            <p:cNvPr id="28" name="Line 36"/>
            <p:cNvSpPr>
              <a:spLocks noChangeShapeType="1"/>
            </p:cNvSpPr>
            <p:nvPr/>
          </p:nvSpPr>
          <p:spPr bwMode="auto">
            <a:xfrm flipV="1">
              <a:off x="4721" y="1434"/>
              <a:ext cx="0" cy="144"/>
            </a:xfrm>
            <a:prstGeom prst="line">
              <a:avLst/>
            </a:prstGeom>
            <a:noFill/>
            <a:ln w="19050">
              <a:solidFill>
                <a:schemeClr val="tx1"/>
              </a:solidFill>
              <a:round/>
              <a:headEnd/>
              <a:tailEnd/>
            </a:ln>
          </p:spPr>
          <p:txBody>
            <a:bodyPr/>
            <a:lstStyle/>
            <a:p>
              <a:endParaRPr lang="en-GB">
                <a:latin typeface="Arial" panose="020B0604020202020204" pitchFamily="34" charset="0"/>
                <a:cs typeface="Arial" panose="020B0604020202020204" pitchFamily="34" charset="0"/>
              </a:endParaRPr>
            </a:p>
          </p:txBody>
        </p:sp>
        <p:sp>
          <p:nvSpPr>
            <p:cNvPr id="29" name="Line 38"/>
            <p:cNvSpPr>
              <a:spLocks noChangeShapeType="1"/>
            </p:cNvSpPr>
            <p:nvPr/>
          </p:nvSpPr>
          <p:spPr bwMode="auto">
            <a:xfrm>
              <a:off x="2177" y="2250"/>
              <a:ext cx="912" cy="1248"/>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30" name="Line 39"/>
            <p:cNvSpPr>
              <a:spLocks noChangeShapeType="1"/>
            </p:cNvSpPr>
            <p:nvPr/>
          </p:nvSpPr>
          <p:spPr bwMode="auto">
            <a:xfrm>
              <a:off x="1265" y="2250"/>
              <a:ext cx="1056" cy="1536"/>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31" name="Line 40"/>
            <p:cNvSpPr>
              <a:spLocks noChangeShapeType="1"/>
            </p:cNvSpPr>
            <p:nvPr/>
          </p:nvSpPr>
          <p:spPr bwMode="auto">
            <a:xfrm>
              <a:off x="881" y="2250"/>
              <a:ext cx="336" cy="480"/>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32" name="Line 41"/>
            <p:cNvSpPr>
              <a:spLocks noChangeShapeType="1"/>
            </p:cNvSpPr>
            <p:nvPr/>
          </p:nvSpPr>
          <p:spPr bwMode="auto">
            <a:xfrm>
              <a:off x="1745" y="3498"/>
              <a:ext cx="192" cy="288"/>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33" name="Line 42"/>
            <p:cNvSpPr>
              <a:spLocks noChangeShapeType="1"/>
            </p:cNvSpPr>
            <p:nvPr/>
          </p:nvSpPr>
          <p:spPr bwMode="auto">
            <a:xfrm>
              <a:off x="1745" y="2250"/>
              <a:ext cx="912" cy="1296"/>
            </a:xfrm>
            <a:prstGeom prst="line">
              <a:avLst/>
            </a:prstGeom>
            <a:noFill/>
            <a:ln w="12700">
              <a:solidFill>
                <a:srgbClr val="16C1BF"/>
              </a:solidFill>
              <a:prstDash val="sysDot"/>
              <a:round/>
              <a:headEnd/>
              <a:tailEnd/>
            </a:ln>
          </p:spPr>
          <p:txBody>
            <a:bodyPr/>
            <a:lstStyle/>
            <a:p>
              <a:endParaRPr lang="en-GB">
                <a:latin typeface="Arial" panose="020B0604020202020204" pitchFamily="34" charset="0"/>
                <a:cs typeface="Arial" panose="020B0604020202020204" pitchFamily="34" charset="0"/>
              </a:endParaRPr>
            </a:p>
          </p:txBody>
        </p:sp>
        <p:sp>
          <p:nvSpPr>
            <p:cNvPr id="34" name="Rectangle 43"/>
            <p:cNvSpPr>
              <a:spLocks noChangeArrowheads="1"/>
            </p:cNvSpPr>
            <p:nvPr/>
          </p:nvSpPr>
          <p:spPr bwMode="auto">
            <a:xfrm>
              <a:off x="2809" y="3377"/>
              <a:ext cx="324" cy="186"/>
            </a:xfrm>
            <a:prstGeom prst="rect">
              <a:avLst/>
            </a:prstGeom>
            <a:noFill/>
            <a:ln w="12700">
              <a:noFill/>
              <a:miter lim="800000"/>
              <a:headEnd type="none" w="sm" len="sm"/>
              <a:tailEnd type="none" w="sm" len="sm"/>
            </a:ln>
          </p:spPr>
          <p:txBody>
            <a:bodyPr wrap="none">
              <a:spAutoFit/>
            </a:bodyPr>
            <a:lstStyle/>
            <a:p>
              <a:pPr defTabSz="762000" eaLnBrk="0" hangingPunct="0"/>
              <a:r>
                <a:rPr lang="en-US" sz="1200">
                  <a:solidFill>
                    <a:srgbClr val="1D1934"/>
                  </a:solidFill>
                  <a:latin typeface="Arial" panose="020B0604020202020204" pitchFamily="34" charset="0"/>
                  <a:cs typeface="Arial" panose="020B0604020202020204" pitchFamily="34" charset="0"/>
                </a:rPr>
                <a:t>Low</a:t>
              </a:r>
            </a:p>
          </p:txBody>
        </p:sp>
        <p:sp>
          <p:nvSpPr>
            <p:cNvPr id="35" name="Text Box 44"/>
            <p:cNvSpPr txBox="1">
              <a:spLocks noChangeArrowheads="1"/>
            </p:cNvSpPr>
            <p:nvPr/>
          </p:nvSpPr>
          <p:spPr bwMode="auto">
            <a:xfrm>
              <a:off x="2219" y="946"/>
              <a:ext cx="2011" cy="310"/>
            </a:xfrm>
            <a:prstGeom prst="rect">
              <a:avLst/>
            </a:prstGeom>
            <a:noFill/>
            <a:ln w="9525">
              <a:noFill/>
              <a:miter lim="800000"/>
              <a:headEnd/>
              <a:tailEnd/>
            </a:ln>
          </p:spPr>
          <p:txBody>
            <a:bodyPr wrap="square">
              <a:spAutoFit/>
            </a:bodyPr>
            <a:lstStyle/>
            <a:p>
              <a:pPr algn="ctr" eaLnBrk="0" hangingPunct="0"/>
              <a:r>
                <a:rPr lang="en-GB" sz="1200" b="1" i="1">
                  <a:solidFill>
                    <a:srgbClr val="FFB000"/>
                  </a:solidFill>
                  <a:latin typeface="Arial" panose="020B0604020202020204" pitchFamily="34" charset="0"/>
                  <a:cs typeface="Arial" panose="020B0604020202020204" pitchFamily="34" charset="0"/>
                </a:rPr>
                <a:t>Disruption of thinking, feeling</a:t>
              </a:r>
            </a:p>
            <a:p>
              <a:pPr algn="ctr" eaLnBrk="0" hangingPunct="0"/>
              <a:r>
                <a:rPr lang="en-GB" sz="1200" b="1" i="1">
                  <a:solidFill>
                    <a:srgbClr val="FFB000"/>
                  </a:solidFill>
                  <a:latin typeface="Arial" panose="020B0604020202020204" pitchFamily="34" charset="0"/>
                  <a:cs typeface="Arial" panose="020B0604020202020204" pitchFamily="34" charset="0"/>
                </a:rPr>
                <a:t> and behaving!</a:t>
              </a:r>
              <a:endParaRPr lang="en-US" sz="1200" b="1" i="1">
                <a:solidFill>
                  <a:srgbClr val="FFB000"/>
                </a:solidFill>
                <a:latin typeface="Arial" panose="020B0604020202020204" pitchFamily="34" charset="0"/>
                <a:cs typeface="Arial" panose="020B0604020202020204" pitchFamily="34" charset="0"/>
              </a:endParaRPr>
            </a:p>
          </p:txBody>
        </p:sp>
        <p:sp>
          <p:nvSpPr>
            <p:cNvPr id="36" name="Rectangle 45"/>
            <p:cNvSpPr>
              <a:spLocks noChangeArrowheads="1"/>
            </p:cNvSpPr>
            <p:nvPr/>
          </p:nvSpPr>
          <p:spPr bwMode="auto">
            <a:xfrm>
              <a:off x="4365" y="2430"/>
              <a:ext cx="467"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Testing</a:t>
              </a:r>
            </a:p>
          </p:txBody>
        </p:sp>
        <p:sp>
          <p:nvSpPr>
            <p:cNvPr id="37" name="Rectangle 47"/>
            <p:cNvSpPr>
              <a:spLocks noChangeArrowheads="1"/>
            </p:cNvSpPr>
            <p:nvPr/>
          </p:nvSpPr>
          <p:spPr bwMode="auto">
            <a:xfrm>
              <a:off x="2042" y="3038"/>
              <a:ext cx="637"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Bargaining</a:t>
              </a:r>
            </a:p>
          </p:txBody>
        </p:sp>
        <p:sp>
          <p:nvSpPr>
            <p:cNvPr id="38" name="Rectangle 48"/>
            <p:cNvSpPr>
              <a:spLocks noChangeArrowheads="1"/>
            </p:cNvSpPr>
            <p:nvPr/>
          </p:nvSpPr>
          <p:spPr bwMode="auto">
            <a:xfrm>
              <a:off x="1443" y="1170"/>
              <a:ext cx="944"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(False) Optimism</a:t>
              </a:r>
            </a:p>
          </p:txBody>
        </p:sp>
        <p:sp>
          <p:nvSpPr>
            <p:cNvPr id="39" name="Rectangle 49"/>
            <p:cNvSpPr>
              <a:spLocks noChangeArrowheads="1"/>
            </p:cNvSpPr>
            <p:nvPr/>
          </p:nvSpPr>
          <p:spPr bwMode="auto">
            <a:xfrm>
              <a:off x="926" y="1116"/>
              <a:ext cx="455" cy="184"/>
            </a:xfrm>
            <a:prstGeom prst="rect">
              <a:avLst/>
            </a:prstGeom>
            <a:noFill/>
            <a:ln w="12700">
              <a:noFill/>
              <a:miter lim="800000"/>
              <a:headEnd/>
              <a:tailEnd/>
            </a:ln>
          </p:spPr>
          <p:txBody>
            <a:bodyPr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Shock</a:t>
              </a:r>
            </a:p>
          </p:txBody>
        </p:sp>
        <p:sp>
          <p:nvSpPr>
            <p:cNvPr id="40" name="Line 50"/>
            <p:cNvSpPr>
              <a:spLocks noChangeShapeType="1"/>
            </p:cNvSpPr>
            <p:nvPr/>
          </p:nvSpPr>
          <p:spPr bwMode="auto">
            <a:xfrm flipV="1">
              <a:off x="4723" y="1146"/>
              <a:ext cx="19" cy="293"/>
            </a:xfrm>
            <a:prstGeom prst="line">
              <a:avLst/>
            </a:prstGeom>
            <a:noFill/>
            <a:ln w="19050">
              <a:solidFill>
                <a:schemeClr val="tx1"/>
              </a:solidFill>
              <a:round/>
              <a:headEnd/>
              <a:tailEnd/>
            </a:ln>
          </p:spPr>
          <p:txBody>
            <a:bodyPr/>
            <a:lstStyle/>
            <a:p>
              <a:endParaRPr lang="en-GB">
                <a:latin typeface="Arial" panose="020B0604020202020204" pitchFamily="34" charset="0"/>
                <a:cs typeface="Arial" panose="020B0604020202020204" pitchFamily="34" charset="0"/>
              </a:endParaRPr>
            </a:p>
          </p:txBody>
        </p:sp>
        <p:sp>
          <p:nvSpPr>
            <p:cNvPr id="41" name="Line 52"/>
            <p:cNvSpPr>
              <a:spLocks noChangeShapeType="1"/>
            </p:cNvSpPr>
            <p:nvPr/>
          </p:nvSpPr>
          <p:spPr bwMode="auto">
            <a:xfrm flipH="1">
              <a:off x="929" y="1338"/>
              <a:ext cx="46" cy="64"/>
            </a:xfrm>
            <a:prstGeom prst="line">
              <a:avLst/>
            </a:prstGeom>
            <a:noFill/>
            <a:ln w="19050">
              <a:solidFill>
                <a:schemeClr val="tx1"/>
              </a:solidFill>
              <a:round/>
              <a:headEnd/>
              <a:tailEnd/>
            </a:ln>
          </p:spPr>
          <p:txBody>
            <a:bodyPr/>
            <a:lstStyle/>
            <a:p>
              <a:endParaRPr lang="en-GB">
                <a:latin typeface="Arial" panose="020B0604020202020204" pitchFamily="34" charset="0"/>
                <a:cs typeface="Arial" panose="020B0604020202020204" pitchFamily="34" charset="0"/>
              </a:endParaRPr>
            </a:p>
          </p:txBody>
        </p:sp>
        <p:pic>
          <p:nvPicPr>
            <p:cNvPr id="42" name="Picture 26" descr="MCj00787390000[1]"/>
            <p:cNvPicPr>
              <a:picLocks noChangeAspect="1" noChangeArrowheads="1"/>
            </p:cNvPicPr>
            <p:nvPr/>
          </p:nvPicPr>
          <p:blipFill>
            <a:blip r:embed="rId6" cstate="print"/>
            <a:srcRect/>
            <a:stretch>
              <a:fillRect/>
            </a:stretch>
          </p:blipFill>
          <p:spPr bwMode="auto">
            <a:xfrm>
              <a:off x="2779" y="3141"/>
              <a:ext cx="172" cy="360"/>
            </a:xfrm>
            <a:prstGeom prst="rect">
              <a:avLst/>
            </a:prstGeom>
            <a:noFill/>
            <a:ln w="9525">
              <a:noFill/>
              <a:miter lim="800000"/>
              <a:headEnd/>
              <a:tailEnd/>
            </a:ln>
          </p:spPr>
        </p:pic>
        <p:pic>
          <p:nvPicPr>
            <p:cNvPr id="43" name="Picture 3"/>
            <p:cNvPicPr>
              <a:picLocks noChangeAspect="1" noChangeArrowheads="1"/>
            </p:cNvPicPr>
            <p:nvPr/>
          </p:nvPicPr>
          <p:blipFill>
            <a:blip r:embed="rId7" cstate="print"/>
            <a:srcRect/>
            <a:stretch>
              <a:fillRect/>
            </a:stretch>
          </p:blipFill>
          <p:spPr bwMode="auto">
            <a:xfrm>
              <a:off x="2166" y="2151"/>
              <a:ext cx="335" cy="486"/>
            </a:xfrm>
            <a:prstGeom prst="rect">
              <a:avLst/>
            </a:prstGeom>
            <a:noFill/>
            <a:ln w="9525">
              <a:noFill/>
              <a:miter lim="800000"/>
              <a:headEnd/>
              <a:tailEnd/>
            </a:ln>
          </p:spPr>
        </p:pic>
        <p:pic>
          <p:nvPicPr>
            <p:cNvPr id="44" name="Picture 27" descr="MCj01965440000[1]"/>
            <p:cNvPicPr>
              <a:picLocks noChangeAspect="1" noChangeArrowheads="1"/>
            </p:cNvPicPr>
            <p:nvPr/>
          </p:nvPicPr>
          <p:blipFill>
            <a:blip r:embed="rId8" cstate="print"/>
            <a:srcRect/>
            <a:stretch>
              <a:fillRect/>
            </a:stretch>
          </p:blipFill>
          <p:spPr bwMode="auto">
            <a:xfrm>
              <a:off x="648" y="855"/>
              <a:ext cx="292" cy="461"/>
            </a:xfrm>
            <a:prstGeom prst="rect">
              <a:avLst/>
            </a:prstGeom>
            <a:noFill/>
            <a:ln w="9525">
              <a:noFill/>
              <a:miter lim="800000"/>
              <a:headEnd/>
              <a:tailEnd/>
            </a:ln>
          </p:spPr>
        </p:pic>
        <p:pic>
          <p:nvPicPr>
            <p:cNvPr id="45" name="Picture 28" descr="MMj01782000000[1]"/>
            <p:cNvPicPr>
              <a:picLocks noChangeAspect="1" noChangeArrowheads="1" noCrop="1"/>
            </p:cNvPicPr>
            <p:nvPr/>
          </p:nvPicPr>
          <p:blipFill>
            <a:blip r:embed="rId9" cstate="print"/>
            <a:srcRect/>
            <a:stretch>
              <a:fillRect/>
            </a:stretch>
          </p:blipFill>
          <p:spPr bwMode="auto">
            <a:xfrm>
              <a:off x="3378" y="2520"/>
              <a:ext cx="402" cy="387"/>
            </a:xfrm>
            <a:prstGeom prst="rect">
              <a:avLst/>
            </a:prstGeom>
            <a:noFill/>
            <a:ln w="9525">
              <a:noFill/>
              <a:miter lim="800000"/>
              <a:headEnd/>
              <a:tailEnd/>
            </a:ln>
          </p:spPr>
        </p:pic>
        <p:pic>
          <p:nvPicPr>
            <p:cNvPr id="46" name="Picture 29" descr="MCj03910420000[1]"/>
            <p:cNvPicPr>
              <a:picLocks noChangeAspect="1" noChangeArrowheads="1"/>
            </p:cNvPicPr>
            <p:nvPr/>
          </p:nvPicPr>
          <p:blipFill>
            <a:blip r:embed="rId10" cstate="print"/>
            <a:srcRect/>
            <a:stretch>
              <a:fillRect/>
            </a:stretch>
          </p:blipFill>
          <p:spPr bwMode="auto">
            <a:xfrm>
              <a:off x="4886" y="2340"/>
              <a:ext cx="430" cy="333"/>
            </a:xfrm>
            <a:prstGeom prst="rect">
              <a:avLst/>
            </a:prstGeom>
            <a:noFill/>
            <a:ln w="9525">
              <a:noFill/>
              <a:miter lim="800000"/>
              <a:headEnd/>
              <a:tailEnd/>
            </a:ln>
          </p:spPr>
        </p:pic>
        <p:pic>
          <p:nvPicPr>
            <p:cNvPr id="47" name="Picture 30" descr="MCBD19906_0000[1]"/>
            <p:cNvPicPr>
              <a:picLocks noChangeAspect="1" noChangeArrowheads="1"/>
            </p:cNvPicPr>
            <p:nvPr/>
          </p:nvPicPr>
          <p:blipFill>
            <a:blip r:embed="rId11" cstate="print"/>
            <a:srcRect/>
            <a:stretch>
              <a:fillRect/>
            </a:stretch>
          </p:blipFill>
          <p:spPr bwMode="auto">
            <a:xfrm>
              <a:off x="4328" y="897"/>
              <a:ext cx="364" cy="433"/>
            </a:xfrm>
            <a:prstGeom prst="rect">
              <a:avLst/>
            </a:prstGeom>
            <a:noFill/>
            <a:ln w="9525">
              <a:noFill/>
              <a:miter lim="800000"/>
              <a:headEnd/>
              <a:tailEnd/>
            </a:ln>
          </p:spPr>
        </p:pic>
        <p:sp>
          <p:nvSpPr>
            <p:cNvPr id="48" name="Rectangle 46"/>
            <p:cNvSpPr>
              <a:spLocks noChangeArrowheads="1"/>
            </p:cNvSpPr>
            <p:nvPr/>
          </p:nvSpPr>
          <p:spPr bwMode="auto">
            <a:xfrm>
              <a:off x="3690" y="3067"/>
              <a:ext cx="686" cy="184"/>
            </a:xfrm>
            <a:prstGeom prst="rect">
              <a:avLst/>
            </a:prstGeom>
            <a:solidFill>
              <a:schemeClr val="bg1"/>
            </a:solidFill>
            <a:ln w="12700">
              <a:noFill/>
              <a:miter lim="800000"/>
              <a:headEnd/>
              <a:tailEnd/>
            </a:ln>
          </p:spPr>
          <p:txBody>
            <a:bodyPr wrap="none" lIns="90488" tIns="44450" rIns="90488" bIns="44450">
              <a:spAutoFit/>
            </a:bodyPr>
            <a:lstStyle/>
            <a:p>
              <a:pPr eaLnBrk="0" hangingPunct="0"/>
              <a:r>
                <a:rPr lang="en-US" sz="1200">
                  <a:solidFill>
                    <a:srgbClr val="1D1934"/>
                  </a:solidFill>
                  <a:latin typeface="Arial" panose="020B0604020202020204" pitchFamily="34" charset="0"/>
                  <a:cs typeface="Arial" panose="020B0604020202020204" pitchFamily="34" charset="0"/>
                </a:rPr>
                <a:t>Acceptance</a:t>
              </a:r>
            </a:p>
          </p:txBody>
        </p:sp>
      </p:grpSp>
      <p:sp>
        <p:nvSpPr>
          <p:cNvPr id="49" name="Rectangle 48"/>
          <p:cNvSpPr/>
          <p:nvPr/>
        </p:nvSpPr>
        <p:spPr>
          <a:xfrm>
            <a:off x="4650232" y="6303770"/>
            <a:ext cx="7387181" cy="307777"/>
          </a:xfrm>
          <a:prstGeom prst="rect">
            <a:avLst/>
          </a:prstGeom>
        </p:spPr>
        <p:txBody>
          <a:bodyPr wrap="square">
            <a:spAutoFit/>
          </a:bodyPr>
          <a:lstStyle/>
          <a:p>
            <a:r>
              <a:rPr lang="en-GB" sz="1400" i="1">
                <a:solidFill>
                  <a:srgbClr val="1D1934"/>
                </a:solidFill>
                <a:latin typeface="Arial" panose="020B0604020202020204" pitchFamily="34" charset="0"/>
                <a:cs typeface="Arial" panose="020B0604020202020204" pitchFamily="34" charset="0"/>
              </a:rPr>
              <a:t>Adapted from Adams, Hayes and Hopson (1976) and Kubler Ross (1969) </a:t>
            </a:r>
          </a:p>
        </p:txBody>
      </p:sp>
      <p:sp>
        <p:nvSpPr>
          <p:cNvPr id="50" name="TextBox 49">
            <a:extLst>
              <a:ext uri="{FF2B5EF4-FFF2-40B4-BE49-F238E27FC236}">
                <a16:creationId xmlns:a16="http://schemas.microsoft.com/office/drawing/2014/main" id="{5771533D-7F9F-448C-9B17-ADD265214305}"/>
              </a:ext>
            </a:extLst>
          </p:cNvPr>
          <p:cNvSpPr txBox="1"/>
          <p:nvPr/>
        </p:nvSpPr>
        <p:spPr>
          <a:xfrm>
            <a:off x="461767" y="3812977"/>
            <a:ext cx="2896169" cy="2585323"/>
          </a:xfrm>
          <a:prstGeom prst="rect">
            <a:avLst/>
          </a:prstGeom>
          <a:noFill/>
        </p:spPr>
        <p:txBody>
          <a:bodyPr wrap="square">
            <a:spAutoFit/>
          </a:bodyPr>
          <a:lstStyle/>
          <a:p>
            <a:r>
              <a:rPr lang="en-GB">
                <a:solidFill>
                  <a:srgbClr val="1D1934"/>
                </a:solidFill>
                <a:latin typeface="Arial" panose="020B0604020202020204" pitchFamily="34" charset="0"/>
                <a:cs typeface="Arial" panose="020B0604020202020204" pitchFamily="34" charset="0"/>
              </a:rPr>
              <a:t>The cycle and reaction to change is normal and most people will go through all of these stages. Your job is to take people through the journey to the stage of commitment and the new. </a:t>
            </a:r>
          </a:p>
          <a:p>
            <a:endParaRPr lang="en-GB">
              <a:solidFill>
                <a:srgbClr val="1D193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066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3A3B985F-E897-4E5D-BD89-DE6D9F2EBDDD}"/>
              </a:ext>
            </a:extLst>
          </p:cNvPr>
          <p:cNvSpPr txBox="1">
            <a:spLocks/>
          </p:cNvSpPr>
          <p:nvPr/>
        </p:nvSpPr>
        <p:spPr>
          <a:xfrm>
            <a:off x="806449" y="1177591"/>
            <a:ext cx="11172874" cy="578638"/>
          </a:xfrm>
        </p:spPr>
        <p:txBody>
          <a:bodyPr/>
          <a:lstStyle>
            <a:lvl1pPr algn="l" defTabSz="457200" rtl="0" eaLnBrk="1" latinLnBrk="0" hangingPunct="1">
              <a:lnSpc>
                <a:spcPct val="90000"/>
              </a:lnSpc>
              <a:spcBef>
                <a:spcPct val="0"/>
              </a:spcBef>
              <a:buNone/>
              <a:defRPr sz="2200" kern="1200">
                <a:solidFill>
                  <a:schemeClr val="tx1"/>
                </a:solidFill>
                <a:latin typeface="+mj-lt"/>
                <a:ea typeface="+mj-ea"/>
                <a:cs typeface="+mj-cs"/>
              </a:defRPr>
            </a:lvl1pPr>
          </a:lstStyle>
          <a:p>
            <a:r>
              <a:rPr lang="en-GB" sz="2800" b="1" dirty="0">
                <a:solidFill>
                  <a:srgbClr val="FFB000"/>
                </a:solidFill>
                <a:latin typeface="Arial" panose="020B0604020202020204" pitchFamily="34" charset="0"/>
                <a:cs typeface="Arial" panose="020B0604020202020204" pitchFamily="34" charset="0"/>
              </a:rPr>
              <a:t>People Move through This Transition Curve in Times of Change</a:t>
            </a:r>
          </a:p>
        </p:txBody>
      </p:sp>
      <p:sp>
        <p:nvSpPr>
          <p:cNvPr id="4" name="Oval 3">
            <a:extLst>
              <a:ext uri="{FF2B5EF4-FFF2-40B4-BE49-F238E27FC236}">
                <a16:creationId xmlns:a16="http://schemas.microsoft.com/office/drawing/2014/main" id="{8565B862-20ED-4E67-B294-E07E6ECB9DF0}"/>
              </a:ext>
            </a:extLst>
          </p:cNvPr>
          <p:cNvSpPr/>
          <p:nvPr/>
        </p:nvSpPr>
        <p:spPr>
          <a:xfrm>
            <a:off x="9631680" y="4528457"/>
            <a:ext cx="2193908" cy="2041223"/>
          </a:xfrm>
          <a:prstGeom prst="ellipse">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60"/>
              </a:lnSpc>
            </a:pPr>
            <a:r>
              <a:rPr lang="en-GB" b="1" dirty="0">
                <a:solidFill>
                  <a:srgbClr val="1D1934"/>
                </a:solidFill>
                <a:latin typeface="Arial" panose="020B0604020202020204" pitchFamily="34" charset="0"/>
                <a:cs typeface="Arial" panose="020B0604020202020204" pitchFamily="34" charset="0"/>
              </a:rPr>
              <a:t>Maybe you have personal experiences of this?	</a:t>
            </a:r>
          </a:p>
        </p:txBody>
      </p:sp>
      <p:pic>
        <p:nvPicPr>
          <p:cNvPr id="3" name="Picture 2" descr="Diagram showing Fisher's transition curve. The curve has three stages (endings, transitions and new beginnings) each of them including a number of emotional states requiring different actions. Endings includes the following emotional states: shock (for many, the first reaction to change is panic), denial (it's a natural reaction to look for evidence that it isn't true. This requires clarity from company leaders), acceptance (when it becomes clear that the change is real, frustration sets in and sometimes leads to anger. This requires empathy), and depression, which requires motivation. The second stage, transition, includes two emotional states: experimental (at some point, people put a toe in the water and engage with the new situation. This requires capability) and decision (after accepting reality and tentatively engaging with the new situation, most people decide to just go with it. This requires knowledge). The third stage, new beginnings, involves only one emotional state: engagement. ">
            <a:extLst>
              <a:ext uri="{FF2B5EF4-FFF2-40B4-BE49-F238E27FC236}">
                <a16:creationId xmlns:a16="http://schemas.microsoft.com/office/drawing/2014/main" id="{42588A87-27AE-AF81-D3E3-04C8562496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920" y="1677131"/>
            <a:ext cx="8700742" cy="4810754"/>
          </a:xfrm>
          <a:prstGeom prst="rect">
            <a:avLst/>
          </a:prstGeom>
        </p:spPr>
      </p:pic>
      <p:sp>
        <p:nvSpPr>
          <p:cNvPr id="5" name="Rectangle 15">
            <a:extLst>
              <a:ext uri="{FF2B5EF4-FFF2-40B4-BE49-F238E27FC236}">
                <a16:creationId xmlns:a16="http://schemas.microsoft.com/office/drawing/2014/main" id="{3FE6112B-B06D-47E5-A038-50C847CA62DD}"/>
              </a:ext>
            </a:extLst>
          </p:cNvPr>
          <p:cNvSpPr>
            <a:spLocks noChangeArrowheads="1"/>
          </p:cNvSpPr>
          <p:nvPr/>
        </p:nvSpPr>
        <p:spPr bwMode="auto">
          <a:xfrm>
            <a:off x="366412" y="6334692"/>
            <a:ext cx="3686175" cy="306387"/>
          </a:xfrm>
          <a:prstGeom prst="rect">
            <a:avLst/>
          </a:prstGeom>
          <a:noFill/>
          <a:ln>
            <a:noFill/>
          </a:ln>
        </p:spPr>
        <p:txBody>
          <a:bodyPr wrap="none" anchor="ct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D1934"/>
                </a:solidFill>
                <a:effectLst/>
                <a:uLnTx/>
                <a:uFillTx/>
                <a:latin typeface="Arial" panose="020B0604020202020204" pitchFamily="34" charset="0"/>
                <a:ea typeface="ＭＳ Ｐゴシック" pitchFamily="34" charset="-128"/>
                <a:cs typeface="Arial" panose="020B0604020202020204" pitchFamily="34" charset="0"/>
              </a:rPr>
              <a:t>Source: https://newsfeed.mosswarner.com/change-management-communications/</a:t>
            </a:r>
          </a:p>
        </p:txBody>
      </p:sp>
    </p:spTree>
    <p:extLst>
      <p:ext uri="{BB962C8B-B14F-4D97-AF65-F5344CB8AC3E}">
        <p14:creationId xmlns:p14="http://schemas.microsoft.com/office/powerpoint/2010/main" val="155103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763A33-FE03-B87B-79B8-6AF59B38B8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3919" cy="7180829"/>
          </a:xfrm>
          <a:prstGeom prst="rect">
            <a:avLst/>
          </a:prstGeom>
        </p:spPr>
      </p:pic>
      <p:sp>
        <p:nvSpPr>
          <p:cNvPr id="2" name="TextBox 1">
            <a:extLst>
              <a:ext uri="{FF2B5EF4-FFF2-40B4-BE49-F238E27FC236}">
                <a16:creationId xmlns:a16="http://schemas.microsoft.com/office/drawing/2014/main" id="{16B45AC1-53C1-6593-594B-135C5E84EA60}"/>
              </a:ext>
            </a:extLst>
          </p:cNvPr>
          <p:cNvSpPr txBox="1"/>
          <p:nvPr/>
        </p:nvSpPr>
        <p:spPr>
          <a:xfrm>
            <a:off x="6387102" y="2761180"/>
            <a:ext cx="5661060" cy="3323987"/>
          </a:xfrm>
          <a:prstGeom prst="rect">
            <a:avLst/>
          </a:prstGeom>
          <a:noFill/>
        </p:spPr>
        <p:txBody>
          <a:bodyPr wrap="square" rtlCol="0">
            <a:spAutoFit/>
          </a:bodyPr>
          <a:lstStyle/>
          <a:p>
            <a:r>
              <a:rPr lang="en-GB" sz="2400" b="1" dirty="0">
                <a:solidFill>
                  <a:schemeClr val="bg1"/>
                </a:solidFill>
                <a:latin typeface="Arial" panose="020B0604020202020204" pitchFamily="34" charset="0"/>
                <a:cs typeface="Arial" panose="020B0604020202020204" pitchFamily="34" charset="0"/>
              </a:rPr>
              <a:t>Nigel Risner  is a performance coach suggested that people can be divided into  4 groups depending on their communication style</a:t>
            </a:r>
          </a:p>
          <a:p>
            <a:endParaRPr lang="en-GB" b="1" dirty="0">
              <a:solidFill>
                <a:schemeClr val="bg1"/>
              </a:solidFill>
              <a:latin typeface="Arial" panose="020B0604020202020204" pitchFamily="34" charset="0"/>
              <a:cs typeface="Arial" panose="020B0604020202020204" pitchFamily="34" charset="0"/>
            </a:endParaRPr>
          </a:p>
          <a:p>
            <a:endParaRPr lang="en-GB" sz="3200" b="1" dirty="0">
              <a:solidFill>
                <a:schemeClr val="bg1"/>
              </a:solidFill>
              <a:latin typeface="Arial" panose="020B0604020202020204" pitchFamily="34" charset="0"/>
              <a:cs typeface="Arial" panose="020B0604020202020204" pitchFamily="34" charset="0"/>
            </a:endParaRPr>
          </a:p>
          <a:p>
            <a:r>
              <a:rPr lang="en-GB" sz="3200" b="1" dirty="0">
                <a:solidFill>
                  <a:schemeClr val="bg1"/>
                </a:solidFill>
                <a:latin typeface="Arial" panose="020B0604020202020204" pitchFamily="34" charset="0"/>
                <a:cs typeface="Arial" panose="020B0604020202020204" pitchFamily="34" charset="0"/>
              </a:rPr>
              <a:t>TASK 2- Discovering our animal!</a:t>
            </a:r>
          </a:p>
        </p:txBody>
      </p:sp>
    </p:spTree>
    <p:extLst>
      <p:ext uri="{BB962C8B-B14F-4D97-AF65-F5344CB8AC3E}">
        <p14:creationId xmlns:p14="http://schemas.microsoft.com/office/powerpoint/2010/main" val="2987853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1824-2E69-BAEB-A06E-635A514F03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3484EF-2AEA-1869-D1E6-6AB5595FE801}"/>
              </a:ext>
            </a:extLst>
          </p:cNvPr>
          <p:cNvSpPr txBox="1"/>
          <p:nvPr/>
        </p:nvSpPr>
        <p:spPr>
          <a:xfrm>
            <a:off x="2831786" y="873123"/>
            <a:ext cx="2990469" cy="4583627"/>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marR="361315" algn="ctr">
              <a:lnSpc>
                <a:spcPct val="150000"/>
              </a:lnSpc>
              <a:spcAft>
                <a:spcPts val="800"/>
              </a:spcAft>
              <a:tabLst>
                <a:tab pos="1334770" algn="l"/>
                <a:tab pos="4461510" algn="l"/>
              </a:tabLst>
            </a:pP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Monke</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y</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dyna</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ic,</a:t>
            </a:r>
            <a:r>
              <a:rPr lang="en-GB" sz="1400" b="1" kern="100" spc="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eative</a:t>
            </a:r>
            <a:r>
              <a:rPr lang="en-GB" sz="1400" b="1" kern="100" spc="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energ</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spc="37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They</a:t>
            </a:r>
            <a:r>
              <a:rPr lang="en-GB" sz="1400" b="1" kern="100" spc="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can</a:t>
            </a:r>
            <a:r>
              <a:rPr lang="en-GB" sz="1400" b="1" kern="100" spc="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j</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ect</a:t>
            </a:r>
            <a:r>
              <a:rPr lang="en-GB" sz="1400" b="1" kern="100" spc="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v</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ness</a:t>
            </a:r>
            <a:r>
              <a:rPr lang="en-GB" sz="1400" b="1" kern="100" spc="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5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mo</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5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to 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lest</a:t>
            </a:r>
            <a:r>
              <a:rPr lang="en-GB" sz="1400" b="1" kern="100" spc="15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1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1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56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Because</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of</a:t>
            </a:r>
            <a:r>
              <a:rPr lang="en-GB" sz="1400" b="1" kern="100" spc="15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is,</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oth</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rs</a:t>
            </a:r>
            <a:r>
              <a:rPr lang="en-GB" sz="1400" b="1" kern="100" spc="17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15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eel</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ey</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do</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take</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in</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 ser</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spc="-1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ly</a:t>
            </a:r>
            <a:r>
              <a:rPr lang="en-GB" sz="1400" b="1" kern="100" spc="39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eno</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gh.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The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y</a:t>
            </a:r>
            <a:r>
              <a:rPr lang="en-GB" sz="1400" b="1" kern="100" spc="39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ten</a:t>
            </a:r>
            <a:r>
              <a:rPr lang="en-GB" sz="1400" b="1" kern="100" spc="40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have</a:t>
            </a:r>
            <a:r>
              <a:rPr lang="en-GB" sz="1400" b="1" kern="100" spc="39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ub</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38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wi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spc="39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tim</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k</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ee</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ng.  W</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en</a:t>
            </a:r>
            <a:r>
              <a:rPr lang="en-GB" sz="1400" b="1" kern="100" spc="39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1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k</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spc="39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ith Monke</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y</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be</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ent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iast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tap</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their</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14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1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nd</a:t>
            </a:r>
            <a:r>
              <a:rPr lang="en-GB" sz="1400" b="1" kern="100" spc="15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give</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ace</a:t>
            </a:r>
            <a:r>
              <a:rPr lang="en-GB" sz="1400" b="1" kern="100" spc="13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to</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hi</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nk</a:t>
            </a:r>
            <a:r>
              <a:rPr lang="en-GB" sz="1400" b="1" kern="100" spc="13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flexib</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y</a:t>
            </a:r>
            <a:r>
              <a:rPr lang="en-GB" sz="1400" b="1" kern="100" spc="14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spc="-5"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6F2F9F"/>
                </a:solidFill>
                <a:effectLst/>
                <a:latin typeface="Arial" panose="020B0604020202020204" pitchFamily="34" charset="0"/>
                <a:ea typeface="Calibri" panose="020F0502020204030204" pitchFamily="34" charset="0"/>
                <a:cs typeface="Times New Roman" panose="02020603050405020304" pitchFamily="18" charset="0"/>
              </a:rPr>
              <a:t>d change their minds.</a:t>
            </a:r>
            <a:endParaRPr lang="en-GB" sz="14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AFBB2AB-2DA1-B5FF-632A-E22C1AD416C6}"/>
              </a:ext>
            </a:extLst>
          </p:cNvPr>
          <p:cNvSpPr txBox="1"/>
          <p:nvPr/>
        </p:nvSpPr>
        <p:spPr>
          <a:xfrm>
            <a:off x="6078671" y="1018004"/>
            <a:ext cx="2916514" cy="4906792"/>
          </a:xfrm>
          <a:prstGeom prst="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marR="363855" algn="ctr">
              <a:lnSpc>
                <a:spcPct val="150000"/>
              </a:lnSpc>
              <a:spcAft>
                <a:spcPts val="800"/>
              </a:spcAft>
            </a:pP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ephants</a:t>
            </a:r>
            <a:r>
              <a:rPr lang="en-GB" sz="1400" b="1" kern="100" spc="1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1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capab</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12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analy</a:t>
            </a:r>
            <a:r>
              <a:rPr lang="en-GB" sz="1400" b="1" kern="100" spc="1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ical</a:t>
            </a:r>
            <a:r>
              <a:rPr lang="en-GB" sz="1400" b="1" kern="100" spc="15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1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often</a:t>
            </a:r>
            <a:r>
              <a:rPr lang="en-GB" sz="1400" b="1" kern="100" spc="1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re</a:t>
            </a:r>
            <a:r>
              <a:rPr lang="en-GB" sz="1400" b="1" kern="100" spc="1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sens</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tive</a:t>
            </a:r>
            <a:r>
              <a:rPr lang="en-GB" sz="1400" b="1" kern="100" spc="1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15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v</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ra</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ble</a:t>
            </a:r>
            <a:r>
              <a:rPr lang="en-GB" sz="1400" b="1" kern="100" spc="1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a:t>
            </a:r>
            <a:r>
              <a:rPr lang="en-GB" sz="1400" b="1" kern="100" spc="1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ey</a:t>
            </a:r>
            <a:r>
              <a:rPr lang="en-GB" sz="1400" b="1" kern="100" spc="1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let ot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ers</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see.</a:t>
            </a:r>
            <a:r>
              <a:rPr lang="en-GB" sz="1400" b="1" kern="100" spc="26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hey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re ext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ly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eliab</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 and val</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 clarity,</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gent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eness a</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qu</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et.</a:t>
            </a:r>
            <a:r>
              <a:rPr lang="en-GB" sz="1400" b="1" kern="100" spc="27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hey have d</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fficulty</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ex</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ressing</a:t>
            </a:r>
            <a:r>
              <a:rPr lang="en-GB" sz="1400" b="1" kern="100" spc="23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selv</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2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eop</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2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see</a:t>
            </a:r>
            <a:r>
              <a:rPr lang="en-GB" sz="1400" b="1" kern="100" spc="2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as</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overly</a:t>
            </a:r>
            <a:r>
              <a:rPr lang="en-GB" sz="1400" b="1" kern="100" spc="23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rm</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2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2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ss</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y</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W</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en</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k</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ith</a:t>
            </a:r>
            <a:r>
              <a:rPr lang="en-GB" sz="1400" b="1" kern="100" spc="3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1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phant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3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ll</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spc="3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hem</a:t>
            </a:r>
            <a:r>
              <a:rPr lang="en-GB" sz="1400" b="1" kern="100" spc="33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to</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save</a:t>
            </a:r>
            <a:r>
              <a:rPr lang="en-GB" sz="1400" b="1" kern="100" spc="33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face</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3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b</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pared</a:t>
            </a:r>
            <a:r>
              <a:rPr lang="en-GB" sz="1400" b="1" kern="100" spc="33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34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ots</a:t>
            </a:r>
            <a:r>
              <a:rPr lang="en-GB" sz="1400" b="1" kern="100" spc="34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f quest</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ns</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ab</a:t>
            </a:r>
            <a:r>
              <a:rPr lang="en-GB" sz="1400" b="1" kern="100" spc="-1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ut detai</a:t>
            </a:r>
            <a:r>
              <a:rPr lang="en-GB" sz="1400" b="1" kern="100" spc="-5"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92D050"/>
                </a:solidFill>
                <a:effectLst/>
                <a:latin typeface="Arial" panose="020B0604020202020204" pitchFamily="34" charset="0"/>
                <a:ea typeface="Calibri" panose="020F0502020204030204" pitchFamily="34" charset="0"/>
                <a:cs typeface="Times New Roman" panose="02020603050405020304" pitchFamily="18" charset="0"/>
              </a:rPr>
              <a:t>.</a:t>
            </a:r>
            <a:endParaRPr lang="en-GB" sz="14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CAAE153-A445-390F-672A-878E23876043}"/>
              </a:ext>
            </a:extLst>
          </p:cNvPr>
          <p:cNvSpPr txBox="1"/>
          <p:nvPr/>
        </p:nvSpPr>
        <p:spPr>
          <a:xfrm>
            <a:off x="9218596" y="873122"/>
            <a:ext cx="2916513" cy="458362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R="361950" algn="ctr">
              <a:lnSpc>
                <a:spcPct val="150000"/>
              </a:lnSpc>
              <a:spcAft>
                <a:spcPts val="800"/>
              </a:spcAft>
            </a:pP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Do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13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re</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very</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su</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ve</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12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perce</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ve</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others’</a:t>
            </a:r>
            <a:r>
              <a:rPr lang="en-GB" sz="1400" b="1" kern="100" spc="14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5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ey</a:t>
            </a:r>
            <a:r>
              <a:rPr lang="en-GB" sz="1400" b="1" kern="100" spc="12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13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excel</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ent</a:t>
            </a:r>
            <a:r>
              <a:rPr lang="en-GB" sz="1400" b="1" kern="100" spc="13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 building</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r</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apport</a:t>
            </a:r>
            <a:r>
              <a:rPr lang="en-GB" sz="1400" b="1" kern="100" spc="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2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ten</a:t>
            </a:r>
            <a:r>
              <a:rPr lang="en-GB" sz="1400" b="1" kern="100" spc="2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also</a:t>
            </a:r>
            <a:r>
              <a:rPr lang="en-GB" sz="1400" b="1" kern="100" spc="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skil</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ed</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in</a:t>
            </a:r>
            <a:r>
              <a:rPr lang="en-GB" sz="1400" b="1" kern="100" spc="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ng</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detai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30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op</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can</a:t>
            </a:r>
            <a:r>
              <a:rPr lang="en-GB" sz="1400" b="1" kern="100" spc="7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perceive</a:t>
            </a:r>
            <a:r>
              <a:rPr lang="en-GB" sz="1400" b="1" kern="100" spc="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as being</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k</a:t>
            </a:r>
            <a:r>
              <a:rPr lang="en-GB" sz="1400" b="1" kern="100" spc="10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or</a:t>
            </a:r>
            <a:r>
              <a:rPr lang="en-GB" sz="1400" b="1" kern="100" spc="12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ove</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emoti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nal.</a:t>
            </a:r>
            <a:r>
              <a:rPr lang="en-GB" sz="1400" b="1" kern="100" spc="49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hen</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k</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spc="10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wi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Do</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pay</a:t>
            </a:r>
            <a:r>
              <a:rPr lang="en-GB" sz="1400" b="1" kern="100" spc="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ent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to</a:t>
            </a:r>
            <a:r>
              <a:rPr lang="en-GB" sz="1400" b="1" kern="100" spc="11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soci</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spc="1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and pers</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nal</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aspects as</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well as 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1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task and re</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ber 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ey </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ind change u</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sett</a:t>
            </a:r>
            <a:r>
              <a:rPr lang="en-GB" sz="1400" b="1" kern="100" spc="-5"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00AFEF"/>
                </a:solidFill>
                <a:effectLst/>
                <a:latin typeface="Arial" panose="020B0604020202020204" pitchFamily="34" charset="0"/>
                <a:ea typeface="Calibri" panose="020F0502020204030204" pitchFamily="34" charset="0"/>
                <a:cs typeface="Times New Roman" panose="02020603050405020304" pitchFamily="18" charset="0"/>
              </a:rPr>
              <a:t>ing.</a:t>
            </a:r>
            <a:endParaRPr lang="en-GB" sz="14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27EDBDB-8F24-F308-7D1E-FF990ADA29E6}"/>
              </a:ext>
            </a:extLst>
          </p:cNvPr>
          <p:cNvSpPr txBox="1"/>
          <p:nvPr/>
        </p:nvSpPr>
        <p:spPr>
          <a:xfrm>
            <a:off x="56891" y="1141970"/>
            <a:ext cx="2639333" cy="458362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lnSpc>
                <a:spcPct val="150000"/>
              </a:lnSpc>
              <a:spcAft>
                <a:spcPts val="800"/>
              </a:spcAft>
            </a:pP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Lions</a:t>
            </a:r>
            <a:r>
              <a:rPr lang="en-GB" sz="1400" b="1" kern="100" spc="16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15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s</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raight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-f</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1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tenac</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us</a:t>
            </a:r>
            <a:r>
              <a:rPr lang="en-GB" sz="1400" b="1" kern="100" spc="1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1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pur</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p</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osefu</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59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They</a:t>
            </a:r>
            <a:r>
              <a:rPr lang="en-GB" sz="1400" b="1" kern="100" spc="15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ke</a:t>
            </a:r>
            <a:r>
              <a:rPr lang="en-GB" sz="1400" b="1" kern="100" spc="1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vis</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onary</a:t>
            </a:r>
            <a:r>
              <a:rPr lang="en-GB" sz="1400" b="1" kern="100" spc="15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ders</a:t>
            </a:r>
            <a:r>
              <a:rPr lang="en-GB" sz="1400" b="1" kern="100" spc="1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and love</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to</a:t>
            </a:r>
            <a:r>
              <a:rPr lang="en-GB" sz="1400" b="1" kern="100" spc="2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b</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rg</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3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ey</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are</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excel</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ent</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ki</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ugh</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de</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isi</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ns</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and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me</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eting</a:t>
            </a:r>
            <a:r>
              <a:rPr lang="en-GB" sz="1400" b="1" kern="100" spc="1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de</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es. P</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op</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spc="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can</a:t>
            </a:r>
            <a:r>
              <a:rPr lang="en-GB" sz="1400" b="1" kern="100" spc="6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pe</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ceive</a:t>
            </a:r>
            <a:r>
              <a:rPr lang="en-GB" sz="1400" b="1" kern="100" spc="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em</a:t>
            </a:r>
            <a:r>
              <a:rPr lang="en-GB" sz="1400" b="1" kern="100" spc="5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as</a:t>
            </a:r>
            <a:r>
              <a:rPr lang="en-GB" sz="1400" b="1" kern="100" spc="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b</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eing</a:t>
            </a:r>
            <a:r>
              <a:rPr lang="en-GB" sz="1400" b="1" kern="100" spc="6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st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b</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b</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spc="3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5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impatient</a:t>
            </a:r>
            <a:r>
              <a:rPr lang="en-GB" sz="1400" b="1" kern="100" spc="8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5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ca</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ing.</a:t>
            </a:r>
            <a:r>
              <a:rPr lang="en-GB" sz="1400" b="1" kern="100" spc="38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hen</a:t>
            </a:r>
            <a:r>
              <a:rPr lang="en-GB" sz="1400" b="1" kern="100" spc="6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a:t>
            </a:r>
            <a:r>
              <a:rPr lang="en-GB" sz="1400" b="1" kern="100" spc="2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king</a:t>
            </a:r>
            <a:r>
              <a:rPr lang="en-GB" sz="1400" b="1" kern="100" spc="5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w</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ith Lions, be brief</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and</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fo</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c</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us on the task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 h</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d</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t>
            </a:r>
            <a:r>
              <a:rPr lang="en-GB" sz="1400" b="1" kern="100" spc="27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M</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ke a</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po</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in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f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o</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no</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u</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ri</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g </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ll</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a</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g</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ree</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me</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nts</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 </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to 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h</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 let</a:t>
            </a:r>
            <a:r>
              <a:rPr lang="en-GB" sz="1400" b="1" kern="100" spc="5"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t</a:t>
            </a:r>
            <a:r>
              <a:rPr lang="en-GB" sz="1400" b="1" kern="100" spc="-1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e</a:t>
            </a:r>
            <a:r>
              <a:rPr lang="en-GB" sz="1400" b="1" kern="100" dirty="0">
                <a:solidFill>
                  <a:srgbClr val="F79546"/>
                </a:solidFill>
                <a:effectLst/>
                <a:latin typeface="Arial" panose="020B0604020202020204" pitchFamily="34" charset="0"/>
                <a:ea typeface="Calibri" panose="020F0502020204030204" pitchFamily="34" charset="0"/>
                <a:cs typeface="Times New Roman" panose="02020603050405020304" pitchFamily="18" charset="0"/>
              </a:rPr>
              <a:t>r.</a:t>
            </a:r>
            <a:endParaRPr lang="en-GB" sz="14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18" name="Graphic 17" descr="Lion with solid fill">
            <a:extLst>
              <a:ext uri="{FF2B5EF4-FFF2-40B4-BE49-F238E27FC236}">
                <a16:creationId xmlns:a16="http://schemas.microsoft.com/office/drawing/2014/main" id="{CBE5948E-EBE0-9833-0DD6-2351BE3CF9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205" y="355138"/>
            <a:ext cx="914400" cy="914400"/>
          </a:xfrm>
          <a:prstGeom prst="rect">
            <a:avLst/>
          </a:prstGeom>
        </p:spPr>
      </p:pic>
      <p:pic>
        <p:nvPicPr>
          <p:cNvPr id="20" name="Graphic 19" descr="Monkey with solid fill">
            <a:extLst>
              <a:ext uri="{FF2B5EF4-FFF2-40B4-BE49-F238E27FC236}">
                <a16:creationId xmlns:a16="http://schemas.microsoft.com/office/drawing/2014/main" id="{6646A129-AF70-7544-CD5C-D304A8896F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87271" y="257221"/>
            <a:ext cx="914400" cy="914400"/>
          </a:xfrm>
          <a:prstGeom prst="rect">
            <a:avLst/>
          </a:prstGeom>
        </p:spPr>
      </p:pic>
      <p:pic>
        <p:nvPicPr>
          <p:cNvPr id="22" name="Graphic 21" descr="Elephant with solid fill">
            <a:extLst>
              <a:ext uri="{FF2B5EF4-FFF2-40B4-BE49-F238E27FC236}">
                <a16:creationId xmlns:a16="http://schemas.microsoft.com/office/drawing/2014/main" id="{65771B10-E734-EDDD-7A54-CCD566476F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22255" y="382641"/>
            <a:ext cx="914400" cy="914400"/>
          </a:xfrm>
          <a:prstGeom prst="rect">
            <a:avLst/>
          </a:prstGeom>
        </p:spPr>
      </p:pic>
      <p:pic>
        <p:nvPicPr>
          <p:cNvPr id="24" name="Graphic 23" descr="Dolphin with solid fill">
            <a:extLst>
              <a:ext uri="{FF2B5EF4-FFF2-40B4-BE49-F238E27FC236}">
                <a16:creationId xmlns:a16="http://schemas.microsoft.com/office/drawing/2014/main" id="{086DCBD4-7964-1223-DDA5-ADCE9E605C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995185" y="469235"/>
            <a:ext cx="914400" cy="914400"/>
          </a:xfrm>
          <a:prstGeom prst="rect">
            <a:avLst/>
          </a:prstGeom>
        </p:spPr>
      </p:pic>
      <p:sp>
        <p:nvSpPr>
          <p:cNvPr id="25" name="Title 1">
            <a:extLst>
              <a:ext uri="{FF2B5EF4-FFF2-40B4-BE49-F238E27FC236}">
                <a16:creationId xmlns:a16="http://schemas.microsoft.com/office/drawing/2014/main" id="{E4391B30-4DDF-277B-0D19-8598A1DF5B86}"/>
              </a:ext>
            </a:extLst>
          </p:cNvPr>
          <p:cNvSpPr txBox="1">
            <a:spLocks/>
          </p:cNvSpPr>
          <p:nvPr/>
        </p:nvSpPr>
        <p:spPr>
          <a:xfrm>
            <a:off x="4098860" y="-35619"/>
            <a:ext cx="3103323" cy="602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3600" dirty="0">
                <a:ln w="0"/>
                <a:effectLst>
                  <a:outerShdw blurRad="38100" dist="19050" dir="2700000" algn="tl" rotWithShape="0">
                    <a:schemeClr val="dk1">
                      <a:alpha val="40000"/>
                    </a:schemeClr>
                  </a:outerShdw>
                </a:effectLst>
              </a:rPr>
              <a:t>ZOO HEADS</a:t>
            </a:r>
          </a:p>
        </p:txBody>
      </p:sp>
    </p:spTree>
    <p:extLst>
      <p:ext uri="{BB962C8B-B14F-4D97-AF65-F5344CB8AC3E}">
        <p14:creationId xmlns:p14="http://schemas.microsoft.com/office/powerpoint/2010/main" val="108932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28961DF-5635-1EB1-7159-A42C44FA2015}"/>
              </a:ext>
            </a:extLst>
          </p:cNvPr>
          <p:cNvGraphicFramePr>
            <a:graphicFrameLocks/>
          </p:cNvGraphicFramePr>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2513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77D6A-03CB-AA8C-C8D1-1C129E7033D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2B36D551-43B6-E737-3417-1A04EAC0DB7F}"/>
              </a:ext>
            </a:extLst>
          </p:cNvPr>
          <p:cNvPicPr>
            <a:picLocks noChangeAspect="1"/>
          </p:cNvPicPr>
          <p:nvPr/>
        </p:nvPicPr>
        <p:blipFill>
          <a:blip r:embed="rId2"/>
          <a:stretch>
            <a:fillRect/>
          </a:stretch>
        </p:blipFill>
        <p:spPr>
          <a:xfrm>
            <a:off x="7332301" y="4516090"/>
            <a:ext cx="2115418" cy="1865587"/>
          </a:xfrm>
          <a:prstGeom prst="rect">
            <a:avLst/>
          </a:prstGeom>
        </p:spPr>
      </p:pic>
      <p:pic>
        <p:nvPicPr>
          <p:cNvPr id="4" name="Picture 3">
            <a:extLst>
              <a:ext uri="{FF2B5EF4-FFF2-40B4-BE49-F238E27FC236}">
                <a16:creationId xmlns:a16="http://schemas.microsoft.com/office/drawing/2014/main" id="{05FEA414-2A15-1395-B90E-9F5C0DDDB999}"/>
              </a:ext>
            </a:extLst>
          </p:cNvPr>
          <p:cNvPicPr>
            <a:picLocks noChangeAspect="1"/>
          </p:cNvPicPr>
          <p:nvPr/>
        </p:nvPicPr>
        <p:blipFill>
          <a:blip r:embed="rId3"/>
          <a:stretch>
            <a:fillRect/>
          </a:stretch>
        </p:blipFill>
        <p:spPr>
          <a:xfrm>
            <a:off x="4934465" y="4451162"/>
            <a:ext cx="2050710" cy="1995442"/>
          </a:xfrm>
          <a:prstGeom prst="rect">
            <a:avLst/>
          </a:prstGeom>
        </p:spPr>
      </p:pic>
      <p:pic>
        <p:nvPicPr>
          <p:cNvPr id="11" name="Picture 10">
            <a:extLst>
              <a:ext uri="{FF2B5EF4-FFF2-40B4-BE49-F238E27FC236}">
                <a16:creationId xmlns:a16="http://schemas.microsoft.com/office/drawing/2014/main" id="{AECF60AA-BA6A-56B2-29D6-16E9C0F49F43}"/>
              </a:ext>
            </a:extLst>
          </p:cNvPr>
          <p:cNvPicPr>
            <a:picLocks noChangeAspect="1"/>
          </p:cNvPicPr>
          <p:nvPr/>
        </p:nvPicPr>
        <p:blipFill>
          <a:blip r:embed="rId4"/>
          <a:stretch>
            <a:fillRect/>
          </a:stretch>
        </p:blipFill>
        <p:spPr>
          <a:xfrm>
            <a:off x="1673643" y="4201525"/>
            <a:ext cx="2342002" cy="2377220"/>
          </a:xfrm>
          <a:prstGeom prst="rect">
            <a:avLst/>
          </a:prstGeom>
        </p:spPr>
      </p:pic>
      <p:sp>
        <p:nvSpPr>
          <p:cNvPr id="5" name="Freeform 4">
            <a:extLst>
              <a:ext uri="{FF2B5EF4-FFF2-40B4-BE49-F238E27FC236}">
                <a16:creationId xmlns:a16="http://schemas.microsoft.com/office/drawing/2014/main" id="{CEC25A08-6852-067B-4AFF-C4BD442FEF34}"/>
              </a:ext>
            </a:extLst>
          </p:cNvPr>
          <p:cNvSpPr/>
          <p:nvPr/>
        </p:nvSpPr>
        <p:spPr>
          <a:xfrm>
            <a:off x="631354" y="476324"/>
            <a:ext cx="1594884" cy="1935125"/>
          </a:xfrm>
          <a:custGeom>
            <a:avLst/>
            <a:gdLst>
              <a:gd name="connsiteX0" fmla="*/ 701749 w 1110288"/>
              <a:gd name="connsiteY0" fmla="*/ 0 h 1935125"/>
              <a:gd name="connsiteX1" fmla="*/ 170121 w 1110288"/>
              <a:gd name="connsiteY1" fmla="*/ 404037 h 1935125"/>
              <a:gd name="connsiteX2" fmla="*/ 127591 w 1110288"/>
              <a:gd name="connsiteY2" fmla="*/ 467832 h 1935125"/>
              <a:gd name="connsiteX3" fmla="*/ 21265 w 1110288"/>
              <a:gd name="connsiteY3" fmla="*/ 616688 h 1935125"/>
              <a:gd name="connsiteX4" fmla="*/ 0 w 1110288"/>
              <a:gd name="connsiteY4" fmla="*/ 680484 h 1935125"/>
              <a:gd name="connsiteX5" fmla="*/ 106326 w 1110288"/>
              <a:gd name="connsiteY5" fmla="*/ 531628 h 1935125"/>
              <a:gd name="connsiteX6" fmla="*/ 170121 w 1110288"/>
              <a:gd name="connsiteY6" fmla="*/ 467832 h 1935125"/>
              <a:gd name="connsiteX7" fmla="*/ 340242 w 1110288"/>
              <a:gd name="connsiteY7" fmla="*/ 382772 h 1935125"/>
              <a:gd name="connsiteX8" fmla="*/ 425302 w 1110288"/>
              <a:gd name="connsiteY8" fmla="*/ 404037 h 1935125"/>
              <a:gd name="connsiteX9" fmla="*/ 318977 w 1110288"/>
              <a:gd name="connsiteY9" fmla="*/ 637953 h 1935125"/>
              <a:gd name="connsiteX10" fmla="*/ 276447 w 1110288"/>
              <a:gd name="connsiteY10" fmla="*/ 723014 h 1935125"/>
              <a:gd name="connsiteX11" fmla="*/ 127591 w 1110288"/>
              <a:gd name="connsiteY11" fmla="*/ 914400 h 1935125"/>
              <a:gd name="connsiteX12" fmla="*/ 0 w 1110288"/>
              <a:gd name="connsiteY12" fmla="*/ 1063256 h 1935125"/>
              <a:gd name="connsiteX13" fmla="*/ 63796 w 1110288"/>
              <a:gd name="connsiteY13" fmla="*/ 1084521 h 1935125"/>
              <a:gd name="connsiteX14" fmla="*/ 170121 w 1110288"/>
              <a:gd name="connsiteY14" fmla="*/ 935665 h 1935125"/>
              <a:gd name="connsiteX15" fmla="*/ 276447 w 1110288"/>
              <a:gd name="connsiteY15" fmla="*/ 850605 h 1935125"/>
              <a:gd name="connsiteX16" fmla="*/ 340242 w 1110288"/>
              <a:gd name="connsiteY16" fmla="*/ 786809 h 1935125"/>
              <a:gd name="connsiteX17" fmla="*/ 595423 w 1110288"/>
              <a:gd name="connsiteY17" fmla="*/ 637953 h 1935125"/>
              <a:gd name="connsiteX18" fmla="*/ 574158 w 1110288"/>
              <a:gd name="connsiteY18" fmla="*/ 744279 h 1935125"/>
              <a:gd name="connsiteX19" fmla="*/ 446568 w 1110288"/>
              <a:gd name="connsiteY19" fmla="*/ 914400 h 1935125"/>
              <a:gd name="connsiteX20" fmla="*/ 382772 w 1110288"/>
              <a:gd name="connsiteY20" fmla="*/ 1105786 h 1935125"/>
              <a:gd name="connsiteX21" fmla="*/ 340242 w 1110288"/>
              <a:gd name="connsiteY21" fmla="*/ 1190846 h 1935125"/>
              <a:gd name="connsiteX22" fmla="*/ 446568 w 1110288"/>
              <a:gd name="connsiteY22" fmla="*/ 1105786 h 1935125"/>
              <a:gd name="connsiteX23" fmla="*/ 595423 w 1110288"/>
              <a:gd name="connsiteY23" fmla="*/ 1041991 h 1935125"/>
              <a:gd name="connsiteX24" fmla="*/ 701749 w 1110288"/>
              <a:gd name="connsiteY24" fmla="*/ 956930 h 1935125"/>
              <a:gd name="connsiteX25" fmla="*/ 829340 w 1110288"/>
              <a:gd name="connsiteY25" fmla="*/ 893135 h 1935125"/>
              <a:gd name="connsiteX26" fmla="*/ 893135 w 1110288"/>
              <a:gd name="connsiteY26" fmla="*/ 850605 h 1935125"/>
              <a:gd name="connsiteX27" fmla="*/ 914400 w 1110288"/>
              <a:gd name="connsiteY27" fmla="*/ 935665 h 1935125"/>
              <a:gd name="connsiteX28" fmla="*/ 850605 w 1110288"/>
              <a:gd name="connsiteY28" fmla="*/ 1020725 h 1935125"/>
              <a:gd name="connsiteX29" fmla="*/ 723014 w 1110288"/>
              <a:gd name="connsiteY29" fmla="*/ 1190846 h 1935125"/>
              <a:gd name="connsiteX30" fmla="*/ 680484 w 1110288"/>
              <a:gd name="connsiteY30" fmla="*/ 1382232 h 1935125"/>
              <a:gd name="connsiteX31" fmla="*/ 808075 w 1110288"/>
              <a:gd name="connsiteY31" fmla="*/ 1360967 h 1935125"/>
              <a:gd name="connsiteX32" fmla="*/ 829340 w 1110288"/>
              <a:gd name="connsiteY32" fmla="*/ 1424763 h 1935125"/>
              <a:gd name="connsiteX33" fmla="*/ 786809 w 1110288"/>
              <a:gd name="connsiteY33" fmla="*/ 1488558 h 1935125"/>
              <a:gd name="connsiteX34" fmla="*/ 723014 w 1110288"/>
              <a:gd name="connsiteY34" fmla="*/ 1637414 h 1935125"/>
              <a:gd name="connsiteX35" fmla="*/ 829340 w 1110288"/>
              <a:gd name="connsiteY35" fmla="*/ 1658679 h 1935125"/>
              <a:gd name="connsiteX36" fmla="*/ 956930 w 1110288"/>
              <a:gd name="connsiteY36" fmla="*/ 1679944 h 1935125"/>
              <a:gd name="connsiteX37" fmla="*/ 1041991 w 1110288"/>
              <a:gd name="connsiteY37" fmla="*/ 1701209 h 1935125"/>
              <a:gd name="connsiteX38" fmla="*/ 1105786 w 1110288"/>
              <a:gd name="connsiteY38" fmla="*/ 1935125 h 193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10288" h="1935125">
                <a:moveTo>
                  <a:pt x="701749" y="0"/>
                </a:moveTo>
                <a:cubicBezTo>
                  <a:pt x="529967" y="343566"/>
                  <a:pt x="703523" y="79358"/>
                  <a:pt x="170121" y="404037"/>
                </a:cubicBezTo>
                <a:cubicBezTo>
                  <a:pt x="148290" y="417325"/>
                  <a:pt x="143952" y="448198"/>
                  <a:pt x="127591" y="467832"/>
                </a:cubicBezTo>
                <a:cubicBezTo>
                  <a:pt x="41789" y="570795"/>
                  <a:pt x="76815" y="487072"/>
                  <a:pt x="21265" y="616688"/>
                </a:cubicBezTo>
                <a:cubicBezTo>
                  <a:pt x="12435" y="637291"/>
                  <a:pt x="0" y="702900"/>
                  <a:pt x="0" y="680484"/>
                </a:cubicBezTo>
                <a:cubicBezTo>
                  <a:pt x="0" y="577052"/>
                  <a:pt x="34095" y="593540"/>
                  <a:pt x="106326" y="531628"/>
                </a:cubicBezTo>
                <a:cubicBezTo>
                  <a:pt x="129159" y="512056"/>
                  <a:pt x="146062" y="485876"/>
                  <a:pt x="170121" y="467832"/>
                </a:cubicBezTo>
                <a:cubicBezTo>
                  <a:pt x="250469" y="407571"/>
                  <a:pt x="261748" y="408937"/>
                  <a:pt x="340242" y="382772"/>
                </a:cubicBezTo>
                <a:cubicBezTo>
                  <a:pt x="368595" y="389860"/>
                  <a:pt x="415040" y="376672"/>
                  <a:pt x="425302" y="404037"/>
                </a:cubicBezTo>
                <a:cubicBezTo>
                  <a:pt x="469379" y="521575"/>
                  <a:pt x="382669" y="574261"/>
                  <a:pt x="318977" y="637953"/>
                </a:cubicBezTo>
                <a:cubicBezTo>
                  <a:pt x="304800" y="666307"/>
                  <a:pt x="294491" y="696950"/>
                  <a:pt x="276447" y="723014"/>
                </a:cubicBezTo>
                <a:cubicBezTo>
                  <a:pt x="230444" y="789464"/>
                  <a:pt x="157607" y="839361"/>
                  <a:pt x="127591" y="914400"/>
                </a:cubicBezTo>
                <a:cubicBezTo>
                  <a:pt x="73288" y="1050158"/>
                  <a:pt x="119203" y="1003654"/>
                  <a:pt x="0" y="1063256"/>
                </a:cubicBezTo>
                <a:cubicBezTo>
                  <a:pt x="21265" y="1070344"/>
                  <a:pt x="42531" y="1091610"/>
                  <a:pt x="63796" y="1084521"/>
                </a:cubicBezTo>
                <a:cubicBezTo>
                  <a:pt x="135240" y="1060706"/>
                  <a:pt x="129707" y="981852"/>
                  <a:pt x="170121" y="935665"/>
                </a:cubicBezTo>
                <a:cubicBezTo>
                  <a:pt x="200009" y="901507"/>
                  <a:pt x="242289" y="880493"/>
                  <a:pt x="276447" y="850605"/>
                </a:cubicBezTo>
                <a:cubicBezTo>
                  <a:pt x="299080" y="830801"/>
                  <a:pt x="315219" y="803491"/>
                  <a:pt x="340242" y="786809"/>
                </a:cubicBezTo>
                <a:cubicBezTo>
                  <a:pt x="422178" y="732185"/>
                  <a:pt x="595423" y="637953"/>
                  <a:pt x="595423" y="637953"/>
                </a:cubicBezTo>
                <a:cubicBezTo>
                  <a:pt x="588335" y="673395"/>
                  <a:pt x="590322" y="711951"/>
                  <a:pt x="574158" y="744279"/>
                </a:cubicBezTo>
                <a:cubicBezTo>
                  <a:pt x="554253" y="784088"/>
                  <a:pt x="468596" y="861532"/>
                  <a:pt x="446568" y="914400"/>
                </a:cubicBezTo>
                <a:cubicBezTo>
                  <a:pt x="420704" y="976473"/>
                  <a:pt x="412845" y="1045639"/>
                  <a:pt x="382772" y="1105786"/>
                </a:cubicBezTo>
                <a:cubicBezTo>
                  <a:pt x="368595" y="1134139"/>
                  <a:pt x="308542" y="1190846"/>
                  <a:pt x="340242" y="1190846"/>
                </a:cubicBezTo>
                <a:cubicBezTo>
                  <a:pt x="385630" y="1190846"/>
                  <a:pt x="407363" y="1128655"/>
                  <a:pt x="446568" y="1105786"/>
                </a:cubicBezTo>
                <a:cubicBezTo>
                  <a:pt x="493198" y="1078586"/>
                  <a:pt x="548794" y="1069192"/>
                  <a:pt x="595423" y="1041991"/>
                </a:cubicBezTo>
                <a:cubicBezTo>
                  <a:pt x="634628" y="1019121"/>
                  <a:pt x="663457" y="981298"/>
                  <a:pt x="701749" y="956930"/>
                </a:cubicBezTo>
                <a:cubicBezTo>
                  <a:pt x="741865" y="931401"/>
                  <a:pt x="787774" y="916227"/>
                  <a:pt x="829340" y="893135"/>
                </a:cubicBezTo>
                <a:cubicBezTo>
                  <a:pt x="851681" y="880723"/>
                  <a:pt x="871870" y="864782"/>
                  <a:pt x="893135" y="850605"/>
                </a:cubicBezTo>
                <a:cubicBezTo>
                  <a:pt x="900223" y="878958"/>
                  <a:pt x="921488" y="907312"/>
                  <a:pt x="914400" y="935665"/>
                </a:cubicBezTo>
                <a:cubicBezTo>
                  <a:pt x="905804" y="970048"/>
                  <a:pt x="869389" y="990670"/>
                  <a:pt x="850605" y="1020725"/>
                </a:cubicBezTo>
                <a:cubicBezTo>
                  <a:pt x="749835" y="1181958"/>
                  <a:pt x="881477" y="1032385"/>
                  <a:pt x="723014" y="1190846"/>
                </a:cubicBezTo>
                <a:cubicBezTo>
                  <a:pt x="719361" y="1205459"/>
                  <a:pt x="674860" y="1377733"/>
                  <a:pt x="680484" y="1382232"/>
                </a:cubicBezTo>
                <a:cubicBezTo>
                  <a:pt x="714153" y="1409167"/>
                  <a:pt x="765545" y="1368055"/>
                  <a:pt x="808075" y="1360967"/>
                </a:cubicBezTo>
                <a:cubicBezTo>
                  <a:pt x="815163" y="1382232"/>
                  <a:pt x="833025" y="1402652"/>
                  <a:pt x="829340" y="1424763"/>
                </a:cubicBezTo>
                <a:cubicBezTo>
                  <a:pt x="825138" y="1449973"/>
                  <a:pt x="799489" y="1466368"/>
                  <a:pt x="786809" y="1488558"/>
                </a:cubicBezTo>
                <a:cubicBezTo>
                  <a:pt x="744766" y="1562133"/>
                  <a:pt x="746871" y="1565843"/>
                  <a:pt x="723014" y="1637414"/>
                </a:cubicBezTo>
                <a:lnTo>
                  <a:pt x="829340" y="1658679"/>
                </a:lnTo>
                <a:cubicBezTo>
                  <a:pt x="871761" y="1666392"/>
                  <a:pt x="914651" y="1671488"/>
                  <a:pt x="956930" y="1679944"/>
                </a:cubicBezTo>
                <a:cubicBezTo>
                  <a:pt x="985589" y="1685676"/>
                  <a:pt x="1013637" y="1694121"/>
                  <a:pt x="1041991" y="1701209"/>
                </a:cubicBezTo>
                <a:cubicBezTo>
                  <a:pt x="1135557" y="1825965"/>
                  <a:pt x="1105786" y="1750828"/>
                  <a:pt x="1105786" y="193512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0499969-6F5E-A817-4642-E8F62238D391}"/>
              </a:ext>
            </a:extLst>
          </p:cNvPr>
          <p:cNvSpPr/>
          <p:nvPr/>
        </p:nvSpPr>
        <p:spPr>
          <a:xfrm>
            <a:off x="3126930" y="476324"/>
            <a:ext cx="1807535" cy="18500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17381B1-B3AD-7E6B-9CDC-9536468C8967}"/>
              </a:ext>
            </a:extLst>
          </p:cNvPr>
          <p:cNvPicPr>
            <a:picLocks noChangeAspect="1"/>
          </p:cNvPicPr>
          <p:nvPr/>
        </p:nvPicPr>
        <p:blipFill>
          <a:blip r:embed="rId5"/>
          <a:stretch>
            <a:fillRect/>
          </a:stretch>
        </p:blipFill>
        <p:spPr>
          <a:xfrm>
            <a:off x="360248" y="2779934"/>
            <a:ext cx="3009900" cy="1879600"/>
          </a:xfrm>
          <a:prstGeom prst="rect">
            <a:avLst/>
          </a:prstGeom>
        </p:spPr>
      </p:pic>
      <p:pic>
        <p:nvPicPr>
          <p:cNvPr id="10" name="Picture 9">
            <a:extLst>
              <a:ext uri="{FF2B5EF4-FFF2-40B4-BE49-F238E27FC236}">
                <a16:creationId xmlns:a16="http://schemas.microsoft.com/office/drawing/2014/main" id="{72416054-368A-0A73-B959-2224EBAC8546}"/>
              </a:ext>
            </a:extLst>
          </p:cNvPr>
          <p:cNvPicPr>
            <a:picLocks noChangeAspect="1"/>
          </p:cNvPicPr>
          <p:nvPr/>
        </p:nvPicPr>
        <p:blipFill>
          <a:blip r:embed="rId6"/>
          <a:stretch>
            <a:fillRect/>
          </a:stretch>
        </p:blipFill>
        <p:spPr>
          <a:xfrm>
            <a:off x="9383542" y="2149521"/>
            <a:ext cx="2377377" cy="2174182"/>
          </a:xfrm>
          <a:prstGeom prst="rect">
            <a:avLst/>
          </a:prstGeom>
        </p:spPr>
      </p:pic>
      <p:pic>
        <p:nvPicPr>
          <p:cNvPr id="1026" name="Picture 2">
            <a:extLst>
              <a:ext uri="{FF2B5EF4-FFF2-40B4-BE49-F238E27FC236}">
                <a16:creationId xmlns:a16="http://schemas.microsoft.com/office/drawing/2014/main" id="{44988908-5800-B742-014F-93B0922383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93216" y="4847715"/>
            <a:ext cx="1761787" cy="17617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E5C25B-AE49-1B8C-3213-9D00285DD7D6}"/>
              </a:ext>
            </a:extLst>
          </p:cNvPr>
          <p:cNvSpPr txBox="1"/>
          <p:nvPr/>
        </p:nvSpPr>
        <p:spPr>
          <a:xfrm>
            <a:off x="6280377" y="6209392"/>
            <a:ext cx="2050710" cy="461665"/>
          </a:xfrm>
          <a:prstGeom prst="rect">
            <a:avLst/>
          </a:prstGeom>
          <a:noFill/>
        </p:spPr>
        <p:txBody>
          <a:bodyPr wrap="square" rtlCol="0">
            <a:spAutoFit/>
          </a:bodyPr>
          <a:lstStyle/>
          <a:p>
            <a:r>
              <a:rPr lang="en-US" sz="2400" b="1" dirty="0">
                <a:solidFill>
                  <a:srgbClr val="00B0F0"/>
                </a:solidFill>
              </a:rPr>
              <a:t>A full 360! </a:t>
            </a:r>
          </a:p>
        </p:txBody>
      </p:sp>
      <p:sp>
        <p:nvSpPr>
          <p:cNvPr id="8" name="Heart 7">
            <a:extLst>
              <a:ext uri="{FF2B5EF4-FFF2-40B4-BE49-F238E27FC236}">
                <a16:creationId xmlns:a16="http://schemas.microsoft.com/office/drawing/2014/main" id="{DD743029-1E77-8D0A-D787-30461592C498}"/>
              </a:ext>
            </a:extLst>
          </p:cNvPr>
          <p:cNvSpPr/>
          <p:nvPr/>
        </p:nvSpPr>
        <p:spPr>
          <a:xfrm>
            <a:off x="8010432" y="476323"/>
            <a:ext cx="1573618" cy="1594883"/>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art 8">
            <a:extLst>
              <a:ext uri="{FF2B5EF4-FFF2-40B4-BE49-F238E27FC236}">
                <a16:creationId xmlns:a16="http://schemas.microsoft.com/office/drawing/2014/main" id="{C38D667F-A253-6F6E-9E09-FB0DECB03090}"/>
              </a:ext>
            </a:extLst>
          </p:cNvPr>
          <p:cNvSpPr/>
          <p:nvPr/>
        </p:nvSpPr>
        <p:spPr>
          <a:xfrm>
            <a:off x="10187301" y="476324"/>
            <a:ext cx="1573618" cy="1594883"/>
          </a:xfrm>
          <a:prstGeom prst="hear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2AE4F56-D033-DE50-B565-A02C86BA11DD}"/>
              </a:ext>
            </a:extLst>
          </p:cNvPr>
          <p:cNvSpPr txBox="1"/>
          <p:nvPr/>
        </p:nvSpPr>
        <p:spPr>
          <a:xfrm>
            <a:off x="3418527" y="2616568"/>
            <a:ext cx="6029192" cy="1323439"/>
          </a:xfrm>
          <a:prstGeom prst="rect">
            <a:avLst/>
          </a:prstGeom>
          <a:noFill/>
        </p:spPr>
        <p:txBody>
          <a:bodyPr wrap="square">
            <a:spAutoFit/>
          </a:bodyPr>
          <a:lstStyle/>
          <a:p>
            <a:pPr algn="ctr"/>
            <a:r>
              <a:rPr lang="en-GB" sz="2000" b="1" i="1" dirty="0">
                <a:solidFill>
                  <a:srgbClr val="00B0F0"/>
                </a:solidFill>
                <a:effectLst/>
                <a:latin typeface="Aptos" panose="020B0004020202020204" pitchFamily="34" charset="0"/>
                <a:ea typeface="Aptos" panose="020B0004020202020204" pitchFamily="34" charset="0"/>
                <a:cs typeface="Aptos" panose="020B0004020202020204" pitchFamily="34" charset="0"/>
              </a:rPr>
              <a:t>“Life is short let’s have fun…with shiny happy people who want to live in harmony , and we get to plan it and change what better looks like for all people and all of the planet!” </a:t>
            </a:r>
            <a:endParaRPr lang="en-GB" sz="2000" b="1" i="1" dirty="0">
              <a:solidFill>
                <a:srgbClr val="00B0F0"/>
              </a:solidFill>
            </a:endParaRPr>
          </a:p>
        </p:txBody>
      </p:sp>
      <p:pic>
        <p:nvPicPr>
          <p:cNvPr id="15" name="Picture 14">
            <a:extLst>
              <a:ext uri="{FF2B5EF4-FFF2-40B4-BE49-F238E27FC236}">
                <a16:creationId xmlns:a16="http://schemas.microsoft.com/office/drawing/2014/main" id="{1F1F0603-3020-4C90-C57C-0E0F98618EFA}"/>
              </a:ext>
            </a:extLst>
          </p:cNvPr>
          <p:cNvPicPr>
            <a:picLocks noChangeAspect="1"/>
          </p:cNvPicPr>
          <p:nvPr/>
        </p:nvPicPr>
        <p:blipFill>
          <a:blip r:embed="rId8"/>
          <a:stretch>
            <a:fillRect/>
          </a:stretch>
        </p:blipFill>
        <p:spPr>
          <a:xfrm>
            <a:off x="5132529" y="149431"/>
            <a:ext cx="2679838" cy="2089258"/>
          </a:xfrm>
          <a:prstGeom prst="rect">
            <a:avLst/>
          </a:prstGeom>
        </p:spPr>
      </p:pic>
    </p:spTree>
    <p:extLst>
      <p:ext uri="{BB962C8B-B14F-4D97-AF65-F5344CB8AC3E}">
        <p14:creationId xmlns:p14="http://schemas.microsoft.com/office/powerpoint/2010/main" val="2839202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63556E-81A3-8F44-5920-5F143DEF3ED7}"/>
              </a:ext>
            </a:extLst>
          </p:cNvPr>
          <p:cNvSpPr txBox="1"/>
          <p:nvPr/>
        </p:nvSpPr>
        <p:spPr>
          <a:xfrm>
            <a:off x="4664468" y="2712378"/>
            <a:ext cx="3452116" cy="523220"/>
          </a:xfrm>
          <a:prstGeom prst="rect">
            <a:avLst/>
          </a:prstGeom>
          <a:noFill/>
        </p:spPr>
        <p:txBody>
          <a:bodyPr wrap="square" rtlCol="0">
            <a:spAutoFit/>
          </a:bodyPr>
          <a:lstStyle/>
          <a:p>
            <a:r>
              <a:rPr lang="en-GB" sz="2800" b="1" dirty="0"/>
              <a:t>Break- 5 minutes</a:t>
            </a:r>
          </a:p>
        </p:txBody>
      </p:sp>
      <p:pic>
        <p:nvPicPr>
          <p:cNvPr id="2" name="Picture 1">
            <a:extLst>
              <a:ext uri="{FF2B5EF4-FFF2-40B4-BE49-F238E27FC236}">
                <a16:creationId xmlns:a16="http://schemas.microsoft.com/office/drawing/2014/main" id="{B703806B-FDD3-8C2E-9655-5BDBEE47F2EE}"/>
              </a:ext>
            </a:extLst>
          </p:cNvPr>
          <p:cNvPicPr>
            <a:picLocks noChangeAspect="1"/>
          </p:cNvPicPr>
          <p:nvPr/>
        </p:nvPicPr>
        <p:blipFill>
          <a:blip r:embed="rId2"/>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3845127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ADA18F-928A-B94E-ADBE-DDD76F81A1C0}"/>
              </a:ext>
            </a:extLst>
          </p:cNvPr>
          <p:cNvSpPr/>
          <p:nvPr/>
        </p:nvSpPr>
        <p:spPr>
          <a:xfrm>
            <a:off x="1298713" y="365878"/>
            <a:ext cx="5917095" cy="3539430"/>
          </a:xfrm>
          <a:prstGeom prst="rect">
            <a:avLst/>
          </a:prstGeom>
        </p:spPr>
        <p:txBody>
          <a:bodyPr wrap="square">
            <a:spAutoFit/>
          </a:bodyPr>
          <a:lstStyle/>
          <a:p>
            <a:pPr marL="54000"/>
            <a:r>
              <a:rPr lang="en-GB" sz="2800" b="1" dirty="0">
                <a:solidFill>
                  <a:schemeClr val="bg1"/>
                </a:solidFill>
                <a:cs typeface="Arial"/>
              </a:rPr>
              <a:t>ALIGNING VISION,PURPOSE &amp; PROBLEM SOLVING</a:t>
            </a:r>
          </a:p>
          <a:p>
            <a:pPr marL="54000"/>
            <a:br>
              <a:rPr lang="en-GB" sz="2800" b="1" dirty="0">
                <a:solidFill>
                  <a:schemeClr val="bg1"/>
                </a:solidFill>
                <a:cs typeface="Arial"/>
              </a:rPr>
            </a:br>
            <a:r>
              <a:rPr lang="en-GB" sz="2800" b="1" dirty="0">
                <a:solidFill>
                  <a:schemeClr val="bg1"/>
                </a:solidFill>
                <a:cs typeface="Arial"/>
              </a:rPr>
              <a:t>Vision, Mission  and Values </a:t>
            </a:r>
          </a:p>
          <a:p>
            <a:pPr marL="54000"/>
            <a:endParaRPr lang="en-GB" sz="2800" b="1" dirty="0">
              <a:solidFill>
                <a:schemeClr val="bg1"/>
              </a:solidFill>
              <a:cs typeface="Arial"/>
            </a:endParaRPr>
          </a:p>
          <a:p>
            <a:pPr marL="54000"/>
            <a:r>
              <a:rPr lang="en-GB" sz="2800" b="1" dirty="0">
                <a:solidFill>
                  <a:schemeClr val="bg1"/>
                </a:solidFill>
                <a:cs typeface="Arial"/>
              </a:rPr>
              <a:t>Internal Culture  </a:t>
            </a:r>
          </a:p>
          <a:p>
            <a:pPr marL="54000"/>
            <a:endParaRPr lang="en-GB" sz="2800" b="1" dirty="0">
              <a:solidFill>
                <a:schemeClr val="bg1"/>
              </a:solidFill>
              <a:cs typeface="Arial"/>
            </a:endParaRPr>
          </a:p>
          <a:p>
            <a:pPr marL="54000"/>
            <a:r>
              <a:rPr lang="en-GB" sz="2800" b="1" dirty="0">
                <a:solidFill>
                  <a:schemeClr val="bg1"/>
                </a:solidFill>
                <a:cs typeface="Arial"/>
              </a:rPr>
              <a:t>Value Pyramid</a:t>
            </a:r>
          </a:p>
        </p:txBody>
      </p:sp>
    </p:spTree>
    <p:extLst>
      <p:ext uri="{BB962C8B-B14F-4D97-AF65-F5344CB8AC3E}">
        <p14:creationId xmlns:p14="http://schemas.microsoft.com/office/powerpoint/2010/main" val="24350915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 shot of a college&#10;&#10;AI-generated content may be incorrect.">
            <a:extLst>
              <a:ext uri="{FF2B5EF4-FFF2-40B4-BE49-F238E27FC236}">
                <a16:creationId xmlns:a16="http://schemas.microsoft.com/office/drawing/2014/main" id="{AB0D1828-256E-E79B-FA9C-6171D5CC1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40" y="123437"/>
            <a:ext cx="3814918" cy="5308533"/>
          </a:xfrm>
          <a:prstGeom prst="rect">
            <a:avLst/>
          </a:prstGeom>
        </p:spPr>
      </p:pic>
      <p:pic>
        <p:nvPicPr>
          <p:cNvPr id="5" name="Picture 4" descr="A blue background with white text&#10;&#10;AI-generated content may be incorrect.">
            <a:extLst>
              <a:ext uri="{FF2B5EF4-FFF2-40B4-BE49-F238E27FC236}">
                <a16:creationId xmlns:a16="http://schemas.microsoft.com/office/drawing/2014/main" id="{C12E4E36-EC26-0D65-C21E-53CCF61B6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740" y="3068497"/>
            <a:ext cx="4637919" cy="2057687"/>
          </a:xfrm>
          <a:prstGeom prst="rect">
            <a:avLst/>
          </a:prstGeom>
        </p:spPr>
      </p:pic>
      <p:pic>
        <p:nvPicPr>
          <p:cNvPr id="7" name="Picture 6" descr="A person holding a sign&#10;&#10;AI-generated content may be incorrect.">
            <a:extLst>
              <a:ext uri="{FF2B5EF4-FFF2-40B4-BE49-F238E27FC236}">
                <a16:creationId xmlns:a16="http://schemas.microsoft.com/office/drawing/2014/main" id="{AA1E2A0D-31CD-E71D-B472-C58E79E58B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8829" y="0"/>
            <a:ext cx="3712028" cy="6858000"/>
          </a:xfrm>
          <a:prstGeom prst="rect">
            <a:avLst/>
          </a:prstGeom>
        </p:spPr>
      </p:pic>
      <p:pic>
        <p:nvPicPr>
          <p:cNvPr id="9" name="Picture 8" descr="A blue sky with white text&#10;&#10;AI-generated content may be incorrect.">
            <a:extLst>
              <a:ext uri="{FF2B5EF4-FFF2-40B4-BE49-F238E27FC236}">
                <a16:creationId xmlns:a16="http://schemas.microsoft.com/office/drawing/2014/main" id="{6856F69A-4C96-0C2A-537D-D0E85B8BC5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6740" y="840908"/>
            <a:ext cx="4637918" cy="1887318"/>
          </a:xfrm>
          <a:prstGeom prst="rect">
            <a:avLst/>
          </a:prstGeom>
        </p:spPr>
      </p:pic>
      <p:sp>
        <p:nvSpPr>
          <p:cNvPr id="2" name="Rectangle 1">
            <a:extLst>
              <a:ext uri="{FF2B5EF4-FFF2-40B4-BE49-F238E27FC236}">
                <a16:creationId xmlns:a16="http://schemas.microsoft.com/office/drawing/2014/main" id="{1F12FAAB-C3F9-E236-CD7E-F858E2018760}"/>
              </a:ext>
            </a:extLst>
          </p:cNvPr>
          <p:cNvSpPr/>
          <p:nvPr/>
        </p:nvSpPr>
        <p:spPr>
          <a:xfrm>
            <a:off x="2630184" y="5663149"/>
            <a:ext cx="5364032" cy="707886"/>
          </a:xfrm>
          <a:prstGeom prst="rect">
            <a:avLst/>
          </a:prstGeom>
        </p:spPr>
        <p:txBody>
          <a:bodyPr wrap="square">
            <a:spAutoFit/>
          </a:bodyPr>
          <a:lstStyle/>
          <a:p>
            <a:pPr algn="ctr"/>
            <a:r>
              <a:rPr lang="en-US" sz="4000" b="1" dirty="0">
                <a:solidFill>
                  <a:srgbClr val="FF0000"/>
                </a:solidFill>
                <a:hlinkClick r:id="rId6">
                  <a:extLst>
                    <a:ext uri="{A12FA001-AC4F-418D-AE19-62706E023703}">
                      <ahyp:hlinkClr xmlns:ahyp="http://schemas.microsoft.com/office/drawing/2018/hyperlinkcolor" val="tx"/>
                    </a:ext>
                  </a:extLst>
                </a:hlinkClick>
              </a:rPr>
              <a:t>The Golden Circle</a:t>
            </a:r>
            <a:endParaRPr lang="en-US" sz="4000" b="1" dirty="0">
              <a:solidFill>
                <a:srgbClr val="FF0000"/>
              </a:solidFill>
            </a:endParaRPr>
          </a:p>
        </p:txBody>
      </p:sp>
    </p:spTree>
    <p:extLst>
      <p:ext uri="{BB962C8B-B14F-4D97-AF65-F5344CB8AC3E}">
        <p14:creationId xmlns:p14="http://schemas.microsoft.com/office/powerpoint/2010/main" val="3047088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7A5203-A764-D815-9D91-A0C53879D44A}"/>
              </a:ext>
            </a:extLst>
          </p:cNvPr>
          <p:cNvPicPr>
            <a:picLocks noChangeAspect="1"/>
          </p:cNvPicPr>
          <p:nvPr/>
        </p:nvPicPr>
        <p:blipFill>
          <a:blip r:embed="rId2"/>
          <a:stretch>
            <a:fillRect/>
          </a:stretch>
        </p:blipFill>
        <p:spPr>
          <a:xfrm rot="16200000">
            <a:off x="2667000" y="-2667002"/>
            <a:ext cx="6858001" cy="12192001"/>
          </a:xfrm>
          <a:prstGeom prst="rect">
            <a:avLst/>
          </a:prstGeom>
        </p:spPr>
      </p:pic>
    </p:spTree>
    <p:extLst>
      <p:ext uri="{BB962C8B-B14F-4D97-AF65-F5344CB8AC3E}">
        <p14:creationId xmlns:p14="http://schemas.microsoft.com/office/powerpoint/2010/main" val="8871585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D8845B-B39F-60CD-DA8C-ACE32E5343AA}"/>
              </a:ext>
            </a:extLst>
          </p:cNvPr>
          <p:cNvSpPr txBox="1"/>
          <p:nvPr/>
        </p:nvSpPr>
        <p:spPr>
          <a:xfrm>
            <a:off x="1441731" y="753081"/>
            <a:ext cx="8503653" cy="5847755"/>
          </a:xfrm>
          <a:prstGeom prst="rect">
            <a:avLst/>
          </a:prstGeom>
          <a:noFill/>
        </p:spPr>
        <p:txBody>
          <a:bodyPr wrap="square" rtlCol="0">
            <a:spAutoFit/>
          </a:bodyPr>
          <a:lstStyle/>
          <a:p>
            <a:r>
              <a:rPr lang="en-US" sz="2400" b="1" dirty="0"/>
              <a:t>Individual Activity:</a:t>
            </a:r>
          </a:p>
          <a:p>
            <a:endParaRPr lang="en-US" sz="2400" b="1" dirty="0"/>
          </a:p>
          <a:p>
            <a:r>
              <a:rPr lang="en-US" sz="2400" dirty="0"/>
              <a:t>Part 1</a:t>
            </a:r>
          </a:p>
          <a:p>
            <a:pPr marL="342900" indent="-342900">
              <a:buAutoNum type="arabicPeriod"/>
            </a:pPr>
            <a:r>
              <a:rPr lang="en-US" sz="2400" dirty="0"/>
              <a:t>Choose up to 10 values  –think of the question What core value is critical for me to demonstrate to be my best self? What patterns can you see?</a:t>
            </a:r>
          </a:p>
          <a:p>
            <a:pPr marL="342900" indent="-342900">
              <a:buAutoNum type="arabicPeriod"/>
            </a:pPr>
            <a:r>
              <a:rPr lang="en-US" sz="2400" dirty="0"/>
              <a:t>Use the Brene Brown template to provide details of 2 that are the strongest. </a:t>
            </a:r>
          </a:p>
          <a:p>
            <a:pPr marL="342900" indent="-342900">
              <a:buAutoNum type="arabicPeriod"/>
            </a:pPr>
            <a:endParaRPr lang="en-US" sz="2400" dirty="0"/>
          </a:p>
          <a:p>
            <a:r>
              <a:rPr lang="en-US" sz="2400" dirty="0"/>
              <a:t>Part 2</a:t>
            </a:r>
          </a:p>
          <a:p>
            <a:pPr marL="342900" indent="-342900">
              <a:buAutoNum type="arabicPeriod"/>
            </a:pPr>
            <a:r>
              <a:rPr lang="en-US" sz="2400" dirty="0"/>
              <a:t>Now discuss the values of your college with the rest of your group…how do they resonate with you?</a:t>
            </a:r>
          </a:p>
          <a:p>
            <a:pPr marL="342900" indent="-342900">
              <a:buAutoNum type="arabicPeriod"/>
            </a:pPr>
            <a:endParaRPr lang="en-US" sz="2400" dirty="0"/>
          </a:p>
          <a:p>
            <a:r>
              <a:rPr lang="en-US" sz="2400" dirty="0"/>
              <a:t>Feedback to the room</a:t>
            </a:r>
          </a:p>
          <a:p>
            <a:pPr marL="342900" indent="-342900">
              <a:buAutoNum type="arabicPeriod"/>
            </a:pPr>
            <a:endParaRPr lang="en-US" sz="2000" dirty="0"/>
          </a:p>
          <a:p>
            <a:endParaRPr lang="en-US" dirty="0"/>
          </a:p>
        </p:txBody>
      </p:sp>
      <p:pic>
        <p:nvPicPr>
          <p:cNvPr id="4" name="Picture 3">
            <a:extLst>
              <a:ext uri="{FF2B5EF4-FFF2-40B4-BE49-F238E27FC236}">
                <a16:creationId xmlns:a16="http://schemas.microsoft.com/office/drawing/2014/main" id="{E1EDC7DA-CE83-7ABC-06FB-2139FC8BF23B}"/>
              </a:ext>
            </a:extLst>
          </p:cNvPr>
          <p:cNvPicPr>
            <a:picLocks noChangeAspect="1"/>
          </p:cNvPicPr>
          <p:nvPr/>
        </p:nvPicPr>
        <p:blipFill>
          <a:blip r:embed="rId2"/>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24538423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486B9-4CB3-0947-BD34-DB28C0F8DC80}"/>
              </a:ext>
            </a:extLst>
          </p:cNvPr>
          <p:cNvPicPr>
            <a:picLocks noChangeAspect="1"/>
          </p:cNvPicPr>
          <p:nvPr/>
        </p:nvPicPr>
        <p:blipFill>
          <a:blip r:embed="rId2"/>
          <a:stretch>
            <a:fillRect/>
          </a:stretch>
        </p:blipFill>
        <p:spPr>
          <a:xfrm>
            <a:off x="-1" y="-1"/>
            <a:ext cx="5622587" cy="3107843"/>
          </a:xfrm>
          <a:prstGeom prst="rect">
            <a:avLst/>
          </a:prstGeom>
        </p:spPr>
      </p:pic>
      <p:sp>
        <p:nvSpPr>
          <p:cNvPr id="4" name="Rectangle 3">
            <a:extLst>
              <a:ext uri="{FF2B5EF4-FFF2-40B4-BE49-F238E27FC236}">
                <a16:creationId xmlns:a16="http://schemas.microsoft.com/office/drawing/2014/main" id="{0BA2D82A-9FE5-A341-B643-D05F1CECE719}"/>
              </a:ext>
            </a:extLst>
          </p:cNvPr>
          <p:cNvSpPr/>
          <p:nvPr/>
        </p:nvSpPr>
        <p:spPr>
          <a:xfrm>
            <a:off x="369651" y="3423991"/>
            <a:ext cx="5389124" cy="3351430"/>
          </a:xfrm>
          <a:prstGeom prst="rect">
            <a:avLst/>
          </a:prstGeom>
        </p:spPr>
        <p:txBody>
          <a:bodyPr wrap="square">
            <a:spAutoFit/>
          </a:bodyPr>
          <a:lstStyle/>
          <a:p>
            <a:pPr>
              <a:lnSpc>
                <a:spcPct val="90000"/>
              </a:lnSpc>
              <a:spcBef>
                <a:spcPts val="750"/>
              </a:spcBef>
              <a:spcAft>
                <a:spcPts val="600"/>
              </a:spcAft>
              <a:buSzPct val="125000"/>
              <a:defRPr sz="4000" b="0">
                <a:solidFill>
                  <a:srgbClr val="8A418F"/>
                </a:solidFill>
              </a:defRPr>
            </a:pPr>
            <a:r>
              <a:rPr lang="en-GB" sz="2000" b="1" dirty="0">
                <a:solidFill>
                  <a:schemeClr val="accent1">
                    <a:lumMod val="50000"/>
                  </a:schemeClr>
                </a:solidFill>
                <a:cs typeface="Arial" panose="020B0604020202020204" pitchFamily="34" charset="0"/>
              </a:rPr>
              <a:t>An organisation’s culture is shaped and influenced by their mission, vision and values. </a:t>
            </a:r>
          </a:p>
          <a:p>
            <a:pPr>
              <a:lnSpc>
                <a:spcPct val="90000"/>
              </a:lnSpc>
              <a:spcBef>
                <a:spcPts val="750"/>
              </a:spcBef>
              <a:spcAft>
                <a:spcPts val="600"/>
              </a:spcAft>
              <a:buSzPct val="125000"/>
              <a:defRPr sz="4000" b="0">
                <a:solidFill>
                  <a:srgbClr val="8A418F"/>
                </a:solidFill>
              </a:defRPr>
            </a:pPr>
            <a:r>
              <a:rPr lang="en-GB" sz="2000" b="1" dirty="0">
                <a:solidFill>
                  <a:schemeClr val="accent1">
                    <a:lumMod val="50000"/>
                  </a:schemeClr>
                </a:solidFill>
                <a:cs typeface="Arial" panose="020B0604020202020204" pitchFamily="34" charset="0"/>
              </a:rPr>
              <a:t>It is ‘the way we do things around here.”</a:t>
            </a:r>
          </a:p>
          <a:p>
            <a:pPr>
              <a:lnSpc>
                <a:spcPct val="90000"/>
              </a:lnSpc>
              <a:spcAft>
                <a:spcPts val="600"/>
              </a:spcAft>
              <a:buSzPct val="125000"/>
              <a:defRPr sz="4000" b="0">
                <a:solidFill>
                  <a:srgbClr val="8A418F"/>
                </a:solidFill>
              </a:defRPr>
            </a:pPr>
            <a:r>
              <a:rPr lang="en-GB" sz="2000" b="1" dirty="0">
                <a:solidFill>
                  <a:schemeClr val="accent1">
                    <a:lumMod val="50000"/>
                  </a:schemeClr>
                </a:solidFill>
                <a:cs typeface="Arial" panose="020B0604020202020204" pitchFamily="34" charset="0"/>
              </a:rPr>
              <a:t>Deal &amp; Kennedy (1982)</a:t>
            </a:r>
          </a:p>
          <a:p>
            <a:pPr>
              <a:lnSpc>
                <a:spcPct val="90000"/>
              </a:lnSpc>
              <a:spcAft>
                <a:spcPts val="600"/>
              </a:spcAft>
              <a:buSzPct val="125000"/>
              <a:defRPr sz="4000" b="0">
                <a:solidFill>
                  <a:srgbClr val="8A418F"/>
                </a:solidFill>
              </a:defRPr>
            </a:pPr>
            <a:endParaRPr lang="en-GB" sz="2000" b="1" dirty="0">
              <a:solidFill>
                <a:schemeClr val="accent1">
                  <a:lumMod val="50000"/>
                </a:schemeClr>
              </a:solidFill>
              <a:cs typeface="Arial" panose="020B0604020202020204" pitchFamily="34" charset="0"/>
            </a:endParaRPr>
          </a:p>
          <a:p>
            <a:pPr>
              <a:lnSpc>
                <a:spcPct val="90000"/>
              </a:lnSpc>
              <a:spcAft>
                <a:spcPts val="600"/>
              </a:spcAft>
              <a:buSzPct val="125000"/>
              <a:defRPr sz="4000" b="0">
                <a:solidFill>
                  <a:srgbClr val="8A418F"/>
                </a:solidFill>
              </a:defRPr>
            </a:pPr>
            <a:r>
              <a:rPr lang="en-GB" sz="2000" b="1" dirty="0">
                <a:solidFill>
                  <a:schemeClr val="accent1">
                    <a:lumMod val="50000"/>
                  </a:schemeClr>
                </a:solidFill>
                <a:cs typeface="Arial" panose="020B0604020202020204" pitchFamily="34" charset="0"/>
              </a:rPr>
              <a:t>“Our core values are the cornerstones of our internal culture – they are the way in which we want our employees to think and behave.” </a:t>
            </a:r>
          </a:p>
          <a:p>
            <a:pPr>
              <a:lnSpc>
                <a:spcPct val="90000"/>
              </a:lnSpc>
              <a:spcAft>
                <a:spcPts val="600"/>
              </a:spcAft>
              <a:buSzPct val="125000"/>
              <a:defRPr sz="4000" b="0">
                <a:solidFill>
                  <a:srgbClr val="8A418F"/>
                </a:solidFill>
              </a:defRPr>
            </a:pPr>
            <a:r>
              <a:rPr lang="en-GB" sz="2000" b="1" dirty="0" err="1">
                <a:solidFill>
                  <a:schemeClr val="accent1">
                    <a:lumMod val="50000"/>
                  </a:schemeClr>
                </a:solidFill>
                <a:cs typeface="Arial" panose="020B0604020202020204" pitchFamily="34" charset="0"/>
              </a:rPr>
              <a:t>Yohn</a:t>
            </a:r>
            <a:r>
              <a:rPr lang="en-GB" sz="2000" b="1" dirty="0">
                <a:solidFill>
                  <a:schemeClr val="accent1">
                    <a:lumMod val="50000"/>
                  </a:schemeClr>
                </a:solidFill>
                <a:cs typeface="Arial" panose="020B0604020202020204" pitchFamily="34" charset="0"/>
              </a:rPr>
              <a:t> (2019)</a:t>
            </a:r>
          </a:p>
        </p:txBody>
      </p:sp>
      <p:sp>
        <p:nvSpPr>
          <p:cNvPr id="2" name="TextBox 1">
            <a:extLst>
              <a:ext uri="{FF2B5EF4-FFF2-40B4-BE49-F238E27FC236}">
                <a16:creationId xmlns:a16="http://schemas.microsoft.com/office/drawing/2014/main" id="{277DBA57-389B-572C-5263-7C9A892B3D2B}"/>
              </a:ext>
            </a:extLst>
          </p:cNvPr>
          <p:cNvSpPr txBox="1"/>
          <p:nvPr/>
        </p:nvSpPr>
        <p:spPr>
          <a:xfrm>
            <a:off x="6096000" y="2537120"/>
            <a:ext cx="5790450" cy="3970318"/>
          </a:xfrm>
          <a:prstGeom prst="rect">
            <a:avLst/>
          </a:prstGeom>
          <a:noFill/>
        </p:spPr>
        <p:txBody>
          <a:bodyPr wrap="square" rtlCol="0">
            <a:spAutoFit/>
          </a:bodyPr>
          <a:lstStyle/>
          <a:p>
            <a:endParaRPr lang="en-US" sz="2800" dirty="0">
              <a:solidFill>
                <a:schemeClr val="bg1"/>
              </a:solidFill>
            </a:endParaRPr>
          </a:p>
          <a:p>
            <a:pPr marL="54000"/>
            <a:r>
              <a:rPr lang="en-GB" sz="2800" b="1" dirty="0">
                <a:solidFill>
                  <a:schemeClr val="accent1">
                    <a:lumMod val="5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Leading with Values</a:t>
            </a:r>
            <a:endParaRPr lang="en-GB" sz="2800" b="1" dirty="0">
              <a:solidFill>
                <a:schemeClr val="accent1">
                  <a:lumMod val="50000"/>
                </a:schemeClr>
              </a:solidFill>
              <a:latin typeface="Arial" panose="020B0604020202020204" pitchFamily="34" charset="0"/>
              <a:cs typeface="Arial" panose="020B0604020202020204" pitchFamily="34" charset="0"/>
            </a:endParaRPr>
          </a:p>
          <a:p>
            <a:pPr marL="54000"/>
            <a:endParaRPr lang="en-GB" sz="2800" b="1" dirty="0">
              <a:solidFill>
                <a:schemeClr val="accent1">
                  <a:lumMod val="50000"/>
                </a:schemeClr>
              </a:solidFill>
              <a:latin typeface="Arial" panose="020B0604020202020204" pitchFamily="34" charset="0"/>
              <a:cs typeface="Arial" panose="020B0604020202020204" pitchFamily="34" charset="0"/>
            </a:endParaRPr>
          </a:p>
          <a:p>
            <a:pPr marL="54000" algn="just"/>
            <a:r>
              <a:rPr lang="en-GB" sz="2800" b="1" dirty="0">
                <a:solidFill>
                  <a:schemeClr val="accent1">
                    <a:lumMod val="50000"/>
                  </a:schemeClr>
                </a:solidFill>
                <a:latin typeface="Arial" panose="020B0604020202020204" pitchFamily="34" charset="0"/>
                <a:cs typeface="Arial" panose="020B0604020202020204" pitchFamily="34" charset="0"/>
              </a:rPr>
              <a:t>Lets just discuss what we believe these could  be and give illustrations of how these are being conveyed internally and externally?</a:t>
            </a:r>
          </a:p>
          <a:p>
            <a:endParaRPr lang="en-US" sz="2800" dirty="0">
              <a:solidFill>
                <a:schemeClr val="bg1"/>
              </a:solidFill>
            </a:endParaRPr>
          </a:p>
        </p:txBody>
      </p:sp>
      <p:sp>
        <p:nvSpPr>
          <p:cNvPr id="3" name="TextBox 2">
            <a:extLst>
              <a:ext uri="{FF2B5EF4-FFF2-40B4-BE49-F238E27FC236}">
                <a16:creationId xmlns:a16="http://schemas.microsoft.com/office/drawing/2014/main" id="{F11B721F-922F-D327-8C5C-B396F26057FA}"/>
              </a:ext>
            </a:extLst>
          </p:cNvPr>
          <p:cNvSpPr txBox="1"/>
          <p:nvPr/>
        </p:nvSpPr>
        <p:spPr>
          <a:xfrm>
            <a:off x="7587576" y="894945"/>
            <a:ext cx="3190672" cy="646331"/>
          </a:xfrm>
          <a:prstGeom prst="rect">
            <a:avLst/>
          </a:prstGeom>
          <a:noFill/>
        </p:spPr>
        <p:txBody>
          <a:bodyPr wrap="square" rtlCol="0">
            <a:spAutoFit/>
          </a:bodyPr>
          <a:lstStyle/>
          <a:p>
            <a:r>
              <a:rPr lang="en-GB" sz="3600" b="1" dirty="0">
                <a:solidFill>
                  <a:schemeClr val="accent1">
                    <a:lumMod val="50000"/>
                  </a:schemeClr>
                </a:solidFill>
                <a:latin typeface="Arial" panose="020B0604020202020204" pitchFamily="34" charset="0"/>
                <a:cs typeface="Arial" panose="020B0604020202020204" pitchFamily="34" charset="0"/>
              </a:rPr>
              <a:t>CULTUR</a:t>
            </a:r>
            <a:r>
              <a:rPr lang="en-GB" sz="3600" b="1" dirty="0">
                <a:latin typeface="Arial" panose="020B0604020202020204" pitchFamily="34" charset="0"/>
                <a:cs typeface="Arial" panose="020B0604020202020204" pitchFamily="34" charset="0"/>
              </a:rPr>
              <a:t>E</a:t>
            </a:r>
          </a:p>
        </p:txBody>
      </p:sp>
    </p:spTree>
    <p:extLst>
      <p:ext uri="{BB962C8B-B14F-4D97-AF65-F5344CB8AC3E}">
        <p14:creationId xmlns:p14="http://schemas.microsoft.com/office/powerpoint/2010/main" val="501150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p>
        </p:txBody>
      </p:sp>
      <p:pic>
        <p:nvPicPr>
          <p:cNvPr id="1030" name="Picture 6" descr="Representation of an iceberg, with the tip symbolising an organisation's observable behaviours and stories, and the submerged part its underlying beliefs, espoused values, attitudes and feel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415" y="2441440"/>
            <a:ext cx="4294542" cy="40957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a:cxnSpLocks/>
          </p:cNvCxnSpPr>
          <p:nvPr/>
        </p:nvCxnSpPr>
        <p:spPr>
          <a:xfrm>
            <a:off x="7473142" y="4489315"/>
            <a:ext cx="1052091" cy="273714"/>
          </a:xfrm>
          <a:prstGeom prst="straightConnector1">
            <a:avLst/>
          </a:prstGeom>
          <a:ln w="22225">
            <a:solidFill>
              <a:srgbClr val="15C1BF"/>
            </a:solidFill>
            <a:tailEnd type="ova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84286" y="4638446"/>
            <a:ext cx="2538919" cy="1200329"/>
          </a:xfrm>
          <a:prstGeom prst="rect">
            <a:avLst/>
          </a:prstGeom>
          <a:noFill/>
        </p:spPr>
        <p:txBody>
          <a:bodyPr wrap="square" rtlCol="0">
            <a:spAutoFit/>
          </a:bodyPr>
          <a:lstStyle/>
          <a:p>
            <a:r>
              <a:rPr lang="en-GB" dirty="0">
                <a:solidFill>
                  <a:srgbClr val="201F41"/>
                </a:solidFill>
                <a:latin typeface="Arial" panose="020B0604020202020204" pitchFamily="34" charset="0"/>
                <a:cs typeface="Arial" panose="020B0604020202020204" pitchFamily="34" charset="0"/>
              </a:rPr>
              <a:t>Underlying beliefs, espoused values, assumptions, attitudes and feelings</a:t>
            </a:r>
          </a:p>
        </p:txBody>
      </p:sp>
      <p:cxnSp>
        <p:nvCxnSpPr>
          <p:cNvPr id="8" name="Straight Arrow Connector 7"/>
          <p:cNvCxnSpPr>
            <a:cxnSpLocks/>
          </p:cNvCxnSpPr>
          <p:nvPr/>
        </p:nvCxnSpPr>
        <p:spPr>
          <a:xfrm flipH="1" flipV="1">
            <a:off x="2867890" y="2662696"/>
            <a:ext cx="1985151" cy="441812"/>
          </a:xfrm>
          <a:prstGeom prst="straightConnector1">
            <a:avLst/>
          </a:prstGeom>
          <a:ln w="22225">
            <a:solidFill>
              <a:srgbClr val="15C1BF"/>
            </a:solidFill>
            <a:tailEnd type="ova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97773" y="1991878"/>
            <a:ext cx="2566650" cy="1200329"/>
          </a:xfrm>
          <a:prstGeom prst="rect">
            <a:avLst/>
          </a:prstGeom>
          <a:noFill/>
        </p:spPr>
        <p:txBody>
          <a:bodyPr wrap="square" rtlCol="0">
            <a:spAutoFit/>
          </a:bodyPr>
          <a:lstStyle/>
          <a:p>
            <a:r>
              <a:rPr lang="en-GB" dirty="0">
                <a:solidFill>
                  <a:srgbClr val="201F41"/>
                </a:solidFill>
                <a:latin typeface="Arial" panose="020B0604020202020204" pitchFamily="34" charset="0"/>
                <a:cs typeface="Arial" panose="020B0604020202020204" pitchFamily="34" charset="0"/>
              </a:rPr>
              <a:t>Observable symbols, stories, slogans, behaviours and physical settings.</a:t>
            </a:r>
          </a:p>
        </p:txBody>
      </p:sp>
      <p:sp>
        <p:nvSpPr>
          <p:cNvPr id="19" name="TextBox 18"/>
          <p:cNvSpPr txBox="1"/>
          <p:nvPr/>
        </p:nvSpPr>
        <p:spPr>
          <a:xfrm>
            <a:off x="8591161" y="5804147"/>
            <a:ext cx="1974715" cy="276999"/>
          </a:xfrm>
          <a:prstGeom prst="rect">
            <a:avLst/>
          </a:prstGeom>
          <a:noFill/>
        </p:spPr>
        <p:txBody>
          <a:bodyPr wrap="square" rtlCol="0">
            <a:spAutoFit/>
          </a:bodyPr>
          <a:lstStyle/>
          <a:p>
            <a:r>
              <a:rPr lang="en-GB" sz="1200" b="1" dirty="0">
                <a:solidFill>
                  <a:srgbClr val="201F41"/>
                </a:solidFill>
                <a:latin typeface="Arial" panose="020B0604020202020204" pitchFamily="34" charset="0"/>
                <a:cs typeface="Arial" panose="020B0604020202020204" pitchFamily="34" charset="0"/>
              </a:rPr>
              <a:t>Schein (1999)</a:t>
            </a:r>
          </a:p>
        </p:txBody>
      </p:sp>
      <p:sp>
        <p:nvSpPr>
          <p:cNvPr id="3" name="TextBox 2"/>
          <p:cNvSpPr txBox="1"/>
          <p:nvPr/>
        </p:nvSpPr>
        <p:spPr>
          <a:xfrm>
            <a:off x="8120119" y="3198167"/>
            <a:ext cx="3346492" cy="461665"/>
          </a:xfrm>
          <a:prstGeom prst="rect">
            <a:avLst/>
          </a:prstGeom>
          <a:noFill/>
        </p:spPr>
        <p:txBody>
          <a:bodyPr wrap="square" rtlCol="0">
            <a:spAutoFit/>
          </a:bodyPr>
          <a:lstStyle/>
          <a:p>
            <a:r>
              <a:rPr lang="en-GB" sz="2400">
                <a:solidFill>
                  <a:srgbClr val="201F41"/>
                </a:solidFill>
                <a:latin typeface="Arial" panose="020B0604020202020204" pitchFamily="34" charset="0"/>
                <a:cs typeface="Arial" panose="020B0604020202020204" pitchFamily="34" charset="0"/>
              </a:rPr>
              <a:t>Weak vs Strong culture</a:t>
            </a:r>
          </a:p>
        </p:txBody>
      </p:sp>
      <p:sp>
        <p:nvSpPr>
          <p:cNvPr id="11" name="Cloud tech for SMEs">
            <a:extLst>
              <a:ext uri="{FF2B5EF4-FFF2-40B4-BE49-F238E27FC236}">
                <a16:creationId xmlns:a16="http://schemas.microsoft.com/office/drawing/2014/main" id="{73775D6A-35C4-4900-AF15-829FAEA99168}"/>
              </a:ext>
            </a:extLst>
          </p:cNvPr>
          <p:cNvSpPr txBox="1"/>
          <p:nvPr/>
        </p:nvSpPr>
        <p:spPr>
          <a:xfrm>
            <a:off x="897773" y="567505"/>
            <a:ext cx="6295507" cy="575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lc="http://schemas.openxmlformats.org/drawingml/2006/lockedCanvas" xmlns="" val="1"/>
            </a:ext>
          </a:extLst>
        </p:spPr>
        <p:txBody>
          <a:bodyPr wrap="square" lIns="71437" tIns="71437" rIns="71437" bIns="71437"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l"/>
            <a:r>
              <a:rPr lang="en-GB" sz="2800" dirty="0">
                <a:solidFill>
                  <a:srgbClr val="002060"/>
                </a:solidFill>
                <a:latin typeface="Arial" panose="020B0604020202020204" pitchFamily="34" charset="0"/>
                <a:cs typeface="Arial" panose="020B0604020202020204" pitchFamily="34" charset="0"/>
              </a:rPr>
              <a:t>Components of Internal Culture</a:t>
            </a:r>
            <a:endParaRPr sz="2800" dirty="0">
              <a:solidFill>
                <a:srgbClr val="002060"/>
              </a:solidFill>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7BD0D157-FEE1-4B41-ACEF-6904C288F281}"/>
              </a:ext>
            </a:extLst>
          </p:cNvPr>
          <p:cNvCxnSpPr>
            <a:cxnSpLocks/>
          </p:cNvCxnSpPr>
          <p:nvPr/>
        </p:nvCxnSpPr>
        <p:spPr>
          <a:xfrm>
            <a:off x="3732415" y="3389122"/>
            <a:ext cx="4387704" cy="26128"/>
          </a:xfrm>
          <a:prstGeom prst="line">
            <a:avLst/>
          </a:prstGeom>
          <a:ln w="22225">
            <a:solidFill>
              <a:srgbClr val="FFAE24"/>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descr="Circle arrows showing four stages: values, culture, best staff, strong brand.&#10;&#10;">
            <a:extLst>
              <a:ext uri="{FF2B5EF4-FFF2-40B4-BE49-F238E27FC236}">
                <a16:creationId xmlns:a16="http://schemas.microsoft.com/office/drawing/2014/main" id="{F643A7B9-ABDE-49CF-94E3-62B8F7327F35}"/>
              </a:ext>
            </a:extLst>
          </p:cNvPr>
          <p:cNvPicPr>
            <a:picLocks noChangeAspect="1"/>
          </p:cNvPicPr>
          <p:nvPr/>
        </p:nvPicPr>
        <p:blipFill>
          <a:blip r:embed="rId4"/>
          <a:stretch>
            <a:fillRect/>
          </a:stretch>
        </p:blipFill>
        <p:spPr>
          <a:xfrm>
            <a:off x="-120475" y="3547734"/>
            <a:ext cx="4478951" cy="2268856"/>
          </a:xfrm>
          <a:prstGeom prst="rect">
            <a:avLst/>
          </a:prstGeom>
        </p:spPr>
      </p:pic>
      <p:sp>
        <p:nvSpPr>
          <p:cNvPr id="14" name="TextBox 13">
            <a:extLst>
              <a:ext uri="{FF2B5EF4-FFF2-40B4-BE49-F238E27FC236}">
                <a16:creationId xmlns:a16="http://schemas.microsoft.com/office/drawing/2014/main" id="{F9D0BE69-BBA2-420A-8198-715620E4B5C1}"/>
              </a:ext>
            </a:extLst>
          </p:cNvPr>
          <p:cNvSpPr txBox="1"/>
          <p:nvPr/>
        </p:nvSpPr>
        <p:spPr>
          <a:xfrm>
            <a:off x="1000901" y="5935324"/>
            <a:ext cx="1632296" cy="276999"/>
          </a:xfrm>
          <a:prstGeom prst="rect">
            <a:avLst/>
          </a:prstGeom>
          <a:noFill/>
        </p:spPr>
        <p:txBody>
          <a:bodyPr wrap="square" rtlCol="0">
            <a:spAutoFit/>
          </a:bodyPr>
          <a:lstStyle/>
          <a:p>
            <a:r>
              <a:rPr lang="en-GB" sz="1200" b="1" dirty="0">
                <a:solidFill>
                  <a:srgbClr val="201F41"/>
                </a:solidFill>
                <a:latin typeface="Arial" panose="020B0604020202020204" pitchFamily="34" charset="0"/>
                <a:cs typeface="Arial" panose="020B0604020202020204" pitchFamily="34" charset="0"/>
              </a:rPr>
              <a:t>Roper &amp; Fill (2012)</a:t>
            </a:r>
          </a:p>
        </p:txBody>
      </p:sp>
    </p:spTree>
    <p:extLst>
      <p:ext uri="{BB962C8B-B14F-4D97-AF65-F5344CB8AC3E}">
        <p14:creationId xmlns:p14="http://schemas.microsoft.com/office/powerpoint/2010/main" val="23986555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fficid ea sunditias ab ipid estio vollupt atibus dolorerferum qui dolore sedit esequi voloreped mi, sanisqu aerorerest…">
            <a:extLst>
              <a:ext uri="{FF2B5EF4-FFF2-40B4-BE49-F238E27FC236}">
                <a16:creationId xmlns:a16="http://schemas.microsoft.com/office/drawing/2014/main" id="{DD72BFC3-89FE-9244-92EA-8F146EB0D114}"/>
              </a:ext>
            </a:extLst>
          </p:cNvPr>
          <p:cNvSpPr txBox="1"/>
          <p:nvPr/>
        </p:nvSpPr>
        <p:spPr>
          <a:xfrm>
            <a:off x="6959126" y="771307"/>
            <a:ext cx="4684234" cy="457388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a:lnSpc>
                <a:spcPct val="90000"/>
              </a:lnSpc>
              <a:spcBef>
                <a:spcPts val="750"/>
              </a:spcBef>
              <a:buClr>
                <a:srgbClr val="201F41"/>
              </a:buClr>
              <a:buSzPct val="100000"/>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Think about the culture within your company…</a:t>
            </a:r>
          </a:p>
          <a:p>
            <a:pPr marL="180000" indent="-180000">
              <a:lnSpc>
                <a:spcPct val="90000"/>
              </a:lnSpc>
              <a:spcBef>
                <a:spcPts val="750"/>
              </a:spcBef>
              <a:buClr>
                <a:srgbClr val="201F41"/>
              </a:buClr>
              <a:buSzPct val="100000"/>
              <a:buChar char="•"/>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What are the ‘artefacts’ – symbols, physical settings?</a:t>
            </a:r>
          </a:p>
          <a:p>
            <a:pPr marL="180000" indent="-180000">
              <a:lnSpc>
                <a:spcPct val="90000"/>
              </a:lnSpc>
              <a:spcBef>
                <a:spcPts val="750"/>
              </a:spcBef>
              <a:buClr>
                <a:srgbClr val="201F41"/>
              </a:buClr>
              <a:buSzPct val="100000"/>
              <a:buChar char="•"/>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Identify your visible (espoused) values’.</a:t>
            </a:r>
          </a:p>
          <a:p>
            <a:pPr marL="180000" indent="-180000">
              <a:lnSpc>
                <a:spcPct val="90000"/>
              </a:lnSpc>
              <a:spcBef>
                <a:spcPts val="750"/>
              </a:spcBef>
              <a:buClr>
                <a:srgbClr val="201F41"/>
              </a:buClr>
              <a:buSzPct val="100000"/>
              <a:buChar char="•"/>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Are there ‘assumptions’?</a:t>
            </a:r>
          </a:p>
          <a:p>
            <a:pPr marL="180000" indent="-180000">
              <a:lnSpc>
                <a:spcPct val="90000"/>
              </a:lnSpc>
              <a:spcBef>
                <a:spcPts val="750"/>
              </a:spcBef>
              <a:buClr>
                <a:srgbClr val="201F41"/>
              </a:buClr>
              <a:buSzPct val="100000"/>
              <a:buChar char="•"/>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Is your culture strong or weak?</a:t>
            </a:r>
          </a:p>
          <a:p>
            <a:pPr marL="180000" indent="-180000">
              <a:lnSpc>
                <a:spcPct val="90000"/>
              </a:lnSpc>
              <a:spcBef>
                <a:spcPts val="750"/>
              </a:spcBef>
              <a:buClr>
                <a:srgbClr val="201F41"/>
              </a:buClr>
              <a:buSzPct val="100000"/>
              <a:buChar char="•"/>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Does it represent how you want customers to see you and your value proposition?</a:t>
            </a:r>
            <a:endParaRPr sz="2400" b="1" dirty="0">
              <a:solidFill>
                <a:srgbClr val="201F4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82ED980-774E-2C46-B4AD-2FB0B6C062CE}"/>
              </a:ext>
            </a:extLst>
          </p:cNvPr>
          <p:cNvPicPr>
            <a:picLocks noChangeAspect="1"/>
          </p:cNvPicPr>
          <p:nvPr/>
        </p:nvPicPr>
        <p:blipFill>
          <a:blip r:embed="rId3"/>
          <a:stretch>
            <a:fillRect/>
          </a:stretch>
        </p:blipFill>
        <p:spPr>
          <a:xfrm>
            <a:off x="9835281" y="5401056"/>
            <a:ext cx="2356719" cy="1660897"/>
          </a:xfrm>
          <a:prstGeom prst="rect">
            <a:avLst/>
          </a:prstGeom>
        </p:spPr>
      </p:pic>
      <p:sp>
        <p:nvSpPr>
          <p:cNvPr id="3" name="Rectangle 2">
            <a:extLst>
              <a:ext uri="{FF2B5EF4-FFF2-40B4-BE49-F238E27FC236}">
                <a16:creationId xmlns:a16="http://schemas.microsoft.com/office/drawing/2014/main" id="{CB92F826-F0E8-B348-B3DB-8F75BAF1DB4A}"/>
              </a:ext>
            </a:extLst>
          </p:cNvPr>
          <p:cNvSpPr/>
          <p:nvPr/>
        </p:nvSpPr>
        <p:spPr>
          <a:xfrm>
            <a:off x="107222" y="231648"/>
            <a:ext cx="6096000" cy="6463308"/>
          </a:xfrm>
          <a:prstGeom prst="rect">
            <a:avLst/>
          </a:prstGeom>
        </p:spPr>
        <p:txBody>
          <a:bodyPr>
            <a:spAutoFit/>
          </a:bodyPr>
          <a:lstStyle/>
          <a:p>
            <a:r>
              <a:rPr lang="en-GB" b="1" i="0" dirty="0">
                <a:solidFill>
                  <a:srgbClr val="002060"/>
                </a:solidFill>
                <a:effectLst/>
                <a:latin typeface="Georgia" panose="02040502050405020303" pitchFamily="18" charset="0"/>
              </a:rPr>
              <a:t>1. Culture is created by the behaviours you tolerate.</a:t>
            </a:r>
            <a:r>
              <a:rPr lang="en-GB" b="0" i="0" dirty="0">
                <a:solidFill>
                  <a:srgbClr val="002060"/>
                </a:solidFill>
                <a:effectLst/>
                <a:latin typeface="Georgia" panose="02040502050405020303" pitchFamily="18" charset="0"/>
              </a:rPr>
              <a:t> If you will tolerate bad behaviour, people will learn they can get away with it. That doesn’t mean you have to be mean about it, but create a culture of "open and honest" feedback, and make sure it goes both ways.</a:t>
            </a:r>
          </a:p>
          <a:p>
            <a:r>
              <a:rPr lang="en-GB" b="1" i="0" dirty="0">
                <a:solidFill>
                  <a:srgbClr val="002060"/>
                </a:solidFill>
                <a:effectLst/>
                <a:latin typeface="Georgia" panose="02040502050405020303" pitchFamily="18" charset="0"/>
              </a:rPr>
              <a:t>2. Change starts at the top.</a:t>
            </a:r>
            <a:r>
              <a:rPr lang="en-GB" b="0" i="0" dirty="0">
                <a:solidFill>
                  <a:srgbClr val="002060"/>
                </a:solidFill>
                <a:effectLst/>
                <a:latin typeface="Georgia" panose="02040502050405020303" pitchFamily="18" charset="0"/>
              </a:rPr>
              <a:t> Often, the leader will not be open to change, and it can be in their body language or becoming defensive when someone disagrees with them, etc. You can’t expect your people to change if you’re not willing to change first.</a:t>
            </a:r>
          </a:p>
          <a:p>
            <a:r>
              <a:rPr lang="en-GB" b="1" i="0" dirty="0">
                <a:solidFill>
                  <a:srgbClr val="002060"/>
                </a:solidFill>
                <a:effectLst/>
                <a:latin typeface="Georgia" panose="02040502050405020303" pitchFamily="18" charset="0"/>
              </a:rPr>
              <a:t>3. The leader needs to recognizes that they are ‘a voice’ around the table, not ‘the voice.’</a:t>
            </a:r>
            <a:r>
              <a:rPr lang="en-GB" b="0" i="0" dirty="0">
                <a:solidFill>
                  <a:srgbClr val="002060"/>
                </a:solidFill>
                <a:effectLst/>
                <a:latin typeface="Georgia" panose="02040502050405020303" pitchFamily="18" charset="0"/>
              </a:rPr>
              <a:t> This is a huge challenge, as leaders often see themselves as the only person capable and authorized to make decisions. While it’s true that they need to make the decisions, they also need to listen honestly and without showing impatience for other people’s opinions. Some call it the obligation to dissent, but whatever you call it, make sure people feel validated for their opinions, and when you make a decision, take those opinions into account.</a:t>
            </a:r>
          </a:p>
          <a:p>
            <a:r>
              <a:rPr lang="en-GB" b="0" i="0" dirty="0">
                <a:solidFill>
                  <a:srgbClr val="002060"/>
                </a:solidFill>
                <a:effectLst/>
                <a:latin typeface="Georgia" panose="02040502050405020303" pitchFamily="18" charset="0"/>
              </a:rPr>
              <a:t>Culture is one of those intangibles that is very hard to define but needs to be designed and implemented -- and never by default.</a:t>
            </a:r>
          </a:p>
        </p:txBody>
      </p:sp>
      <p:sp>
        <p:nvSpPr>
          <p:cNvPr id="2" name="TextBox 1">
            <a:extLst>
              <a:ext uri="{FF2B5EF4-FFF2-40B4-BE49-F238E27FC236}">
                <a16:creationId xmlns:a16="http://schemas.microsoft.com/office/drawing/2014/main" id="{8B12C93C-BBFF-B34A-A7F7-401856AB3542}"/>
              </a:ext>
            </a:extLst>
          </p:cNvPr>
          <p:cNvSpPr txBox="1"/>
          <p:nvPr/>
        </p:nvSpPr>
        <p:spPr>
          <a:xfrm>
            <a:off x="6534381" y="5563473"/>
            <a:ext cx="5360216" cy="523220"/>
          </a:xfrm>
          <a:prstGeom prst="rect">
            <a:avLst/>
          </a:prstGeom>
          <a:noFill/>
        </p:spPr>
        <p:txBody>
          <a:bodyPr wrap="square" rtlCol="0">
            <a:spAutoFit/>
          </a:bodyPr>
          <a:lstStyle/>
          <a:p>
            <a:r>
              <a:rPr lang="en-US" sz="2800" b="1" dirty="0"/>
              <a:t>Watch out for T Break Terrorists!!!</a:t>
            </a:r>
          </a:p>
        </p:txBody>
      </p:sp>
    </p:spTree>
    <p:extLst>
      <p:ext uri="{BB962C8B-B14F-4D97-AF65-F5344CB8AC3E}">
        <p14:creationId xmlns:p14="http://schemas.microsoft.com/office/powerpoint/2010/main" val="23621335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id ea sunditias ab ipid estio vollupt atibus dolorerferum qui dolore sedit esequi voloreped mi, sanisqu aerorerest…">
            <a:extLst>
              <a:ext uri="{FF2B5EF4-FFF2-40B4-BE49-F238E27FC236}">
                <a16:creationId xmlns:a16="http://schemas.microsoft.com/office/drawing/2014/main" id="{BF11D02A-F19B-7947-9AD3-BCC98EC360D0}"/>
              </a:ext>
            </a:extLst>
          </p:cNvPr>
          <p:cNvSpPr txBox="1"/>
          <p:nvPr/>
        </p:nvSpPr>
        <p:spPr>
          <a:xfrm>
            <a:off x="356425" y="3291981"/>
            <a:ext cx="5627852" cy="7943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t" anchorCtr="0">
            <a:noAutofit/>
          </a:bodyPr>
          <a:lstStyle/>
          <a:p>
            <a:pPr>
              <a:lnSpc>
                <a:spcPct val="90000"/>
              </a:lnSpc>
              <a:spcBef>
                <a:spcPts val="750"/>
              </a:spcBef>
              <a:buClr>
                <a:srgbClr val="D06803"/>
              </a:buClr>
              <a:buSzPct val="100000"/>
              <a:defRPr sz="4000" b="0">
                <a:solidFill>
                  <a:srgbClr val="8A418F"/>
                </a:solidFill>
              </a:defRPr>
            </a:pPr>
            <a:r>
              <a:rPr lang="en-GB" sz="2000" b="1" dirty="0">
                <a:solidFill>
                  <a:srgbClr val="201F41"/>
                </a:solidFill>
                <a:latin typeface="Arial" panose="020B0604020202020204" pitchFamily="34" charset="0"/>
                <a:cs typeface="Arial" panose="020B0604020202020204" pitchFamily="34" charset="0"/>
              </a:rPr>
              <a:t>What else might you be giving?</a:t>
            </a:r>
          </a:p>
          <a:p>
            <a:pPr>
              <a:lnSpc>
                <a:spcPct val="90000"/>
              </a:lnSpc>
              <a:spcBef>
                <a:spcPts val="750"/>
              </a:spcBef>
              <a:buClr>
                <a:srgbClr val="D06803"/>
              </a:buClr>
              <a:buSzPct val="100000"/>
              <a:defRPr sz="4000" b="0">
                <a:solidFill>
                  <a:srgbClr val="8A418F"/>
                </a:solidFill>
              </a:defRPr>
            </a:pPr>
            <a:r>
              <a:rPr lang="en-GB" sz="2000" b="1" dirty="0">
                <a:solidFill>
                  <a:srgbClr val="201F41"/>
                </a:solidFill>
                <a:latin typeface="Arial" panose="020B0604020202020204" pitchFamily="34" charset="0"/>
                <a:cs typeface="Arial" panose="020B0604020202020204" pitchFamily="34" charset="0"/>
              </a:rPr>
              <a:t>List all elements that you provide- that people value from you…and how do you know?</a:t>
            </a:r>
          </a:p>
          <a:p>
            <a:pPr>
              <a:lnSpc>
                <a:spcPct val="90000"/>
              </a:lnSpc>
              <a:spcBef>
                <a:spcPts val="750"/>
              </a:spcBef>
              <a:buClr>
                <a:srgbClr val="D06803"/>
              </a:buClr>
              <a:buSzPct val="100000"/>
              <a:defRPr sz="4000" b="0">
                <a:solidFill>
                  <a:srgbClr val="8A418F"/>
                </a:solidFill>
              </a:defRPr>
            </a:pPr>
            <a:endParaRPr lang="en-GB" sz="2000" b="1" dirty="0">
              <a:solidFill>
                <a:srgbClr val="201F41"/>
              </a:solidFill>
              <a:latin typeface="Arial" panose="020B0604020202020204" pitchFamily="34" charset="0"/>
              <a:cs typeface="Arial" panose="020B0604020202020204" pitchFamily="34" charset="0"/>
            </a:endParaRPr>
          </a:p>
          <a:p>
            <a:pPr>
              <a:lnSpc>
                <a:spcPct val="90000"/>
              </a:lnSpc>
              <a:spcBef>
                <a:spcPts val="750"/>
              </a:spcBef>
              <a:buClr>
                <a:srgbClr val="D06803"/>
              </a:buClr>
              <a:buSzPct val="100000"/>
              <a:defRPr sz="4000" b="0">
                <a:solidFill>
                  <a:srgbClr val="8A418F"/>
                </a:solidFill>
              </a:defRPr>
            </a:pPr>
            <a:r>
              <a:rPr lang="en-GB" sz="2000" b="1" dirty="0">
                <a:solidFill>
                  <a:srgbClr val="201F41"/>
                </a:solidFill>
                <a:latin typeface="Arial" panose="020B0604020202020204" pitchFamily="34" charset="0"/>
                <a:cs typeface="Arial" panose="020B0604020202020204" pitchFamily="34" charset="0"/>
              </a:rPr>
              <a:t>And…what value might a small construction company have?</a:t>
            </a:r>
          </a:p>
          <a:p>
            <a:pPr marL="159750" indent="-159750">
              <a:lnSpc>
                <a:spcPct val="90000"/>
              </a:lnSpc>
              <a:spcBef>
                <a:spcPts val="750"/>
              </a:spcBef>
              <a:buClr>
                <a:srgbClr val="D06803"/>
              </a:buClr>
              <a:buSzPct val="100000"/>
              <a:buFont typeface="Arial" panose="020B0604020202020204" pitchFamily="34" charset="0"/>
              <a:buChar char="•"/>
              <a:defRPr sz="4000" b="0">
                <a:solidFill>
                  <a:srgbClr val="8A418F"/>
                </a:solidFill>
              </a:defRPr>
            </a:pPr>
            <a:endParaRPr lang="en-GB" sz="1400" dirty="0">
              <a:solidFill>
                <a:srgbClr val="201F41"/>
              </a:solidFill>
              <a:latin typeface="Arial" panose="020B0604020202020204" pitchFamily="34" charset="0"/>
              <a:cs typeface="Arial" panose="020B0604020202020204" pitchFamily="34" charset="0"/>
            </a:endParaRPr>
          </a:p>
        </p:txBody>
      </p:sp>
      <p:sp>
        <p:nvSpPr>
          <p:cNvPr id="3" name="Cloud tech for SMEs">
            <a:extLst>
              <a:ext uri="{FF2B5EF4-FFF2-40B4-BE49-F238E27FC236}">
                <a16:creationId xmlns:a16="http://schemas.microsoft.com/office/drawing/2014/main" id="{11E0B4A0-15D2-354B-AB49-37D081D029A0}"/>
              </a:ext>
            </a:extLst>
          </p:cNvPr>
          <p:cNvSpPr txBox="1"/>
          <p:nvPr/>
        </p:nvSpPr>
        <p:spPr>
          <a:xfrm>
            <a:off x="321677" y="437847"/>
            <a:ext cx="5816552" cy="7945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t" anchorCtr="0">
            <a:noAutofit/>
          </a:bodyPr>
          <a:lstStyle>
            <a:lvl1pPr algn="l">
              <a:defRPr sz="10600">
                <a:solidFill>
                  <a:srgbClr val="D5233E"/>
                </a:solidFill>
              </a:defRPr>
            </a:lvl1pPr>
          </a:lstStyle>
          <a:p>
            <a:r>
              <a:rPr lang="en-GB" sz="2800" b="1" dirty="0">
                <a:solidFill>
                  <a:srgbClr val="201F41"/>
                </a:solidFill>
                <a:latin typeface="Arial" panose="020B0604020202020204" pitchFamily="34" charset="0"/>
                <a:cs typeface="Arial" panose="020B0604020202020204" pitchFamily="34" charset="0"/>
              </a:rPr>
              <a:t>There are structured ways of thinking about what people value</a:t>
            </a:r>
            <a:endParaRPr sz="2800" b="1" dirty="0">
              <a:solidFill>
                <a:srgbClr val="201F4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25D952C-1299-1142-BB2F-B71FE8BDD8B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07724" y="0"/>
            <a:ext cx="5880780" cy="6432103"/>
          </a:xfrm>
          <a:prstGeom prst="rect">
            <a:avLst/>
          </a:prstGeom>
        </p:spPr>
      </p:pic>
      <p:sp>
        <p:nvSpPr>
          <p:cNvPr id="5" name="TextBox 4">
            <a:extLst>
              <a:ext uri="{FF2B5EF4-FFF2-40B4-BE49-F238E27FC236}">
                <a16:creationId xmlns:a16="http://schemas.microsoft.com/office/drawing/2014/main" id="{F325B75B-24E8-F347-B2F8-518BF41F05C2}"/>
              </a:ext>
            </a:extLst>
          </p:cNvPr>
          <p:cNvSpPr txBox="1"/>
          <p:nvPr/>
        </p:nvSpPr>
        <p:spPr>
          <a:xfrm>
            <a:off x="194460" y="6373765"/>
            <a:ext cx="4708955" cy="300082"/>
          </a:xfrm>
          <a:prstGeom prst="rect">
            <a:avLst/>
          </a:prstGeom>
          <a:noFill/>
        </p:spPr>
        <p:txBody>
          <a:bodyPr wrap="square" rtlCol="0">
            <a:spAutoFit/>
          </a:bodyPr>
          <a:lstStyle/>
          <a:p>
            <a:pPr>
              <a:lnSpc>
                <a:spcPct val="90000"/>
              </a:lnSpc>
              <a:spcBef>
                <a:spcPts val="750"/>
              </a:spcBef>
              <a:buSzPct val="125000"/>
              <a:defRPr sz="4000" b="0">
                <a:solidFill>
                  <a:srgbClr val="8A418F"/>
                </a:solidFill>
              </a:defRPr>
            </a:pPr>
            <a:r>
              <a:rPr lang="en-GB" sz="1500" dirty="0">
                <a:solidFill>
                  <a:schemeClr val="bg1">
                    <a:lumMod val="50000"/>
                  </a:schemeClr>
                </a:solidFill>
                <a:latin typeface="Arial" panose="020B0604020202020204" pitchFamily="34" charset="0"/>
                <a:cs typeface="Arial" panose="020B0604020202020204" pitchFamily="34" charset="0"/>
              </a:rPr>
              <a:t>https://media.bain.com/elements-of-value/</a:t>
            </a:r>
          </a:p>
        </p:txBody>
      </p:sp>
      <p:sp>
        <p:nvSpPr>
          <p:cNvPr id="6" name="Rectangle 5">
            <a:extLst>
              <a:ext uri="{FF2B5EF4-FFF2-40B4-BE49-F238E27FC236}">
                <a16:creationId xmlns:a16="http://schemas.microsoft.com/office/drawing/2014/main" id="{372D5825-F029-5A47-BA74-96827D23462D}"/>
              </a:ext>
            </a:extLst>
          </p:cNvPr>
          <p:cNvSpPr/>
          <p:nvPr/>
        </p:nvSpPr>
        <p:spPr>
          <a:xfrm>
            <a:off x="5735679" y="6550737"/>
            <a:ext cx="4895892" cy="246221"/>
          </a:xfrm>
          <a:prstGeom prst="rect">
            <a:avLst/>
          </a:prstGeom>
        </p:spPr>
        <p:txBody>
          <a:bodyPr wrap="none">
            <a:spAutoFit/>
          </a:bodyPr>
          <a:lstStyle/>
          <a:p>
            <a:r>
              <a:rPr lang="en-US" sz="1000">
                <a:solidFill>
                  <a:schemeClr val="bg1">
                    <a:lumMod val="65000"/>
                  </a:schemeClr>
                </a:solidFill>
              </a:rPr>
              <a:t>Used with permission from Bain &amp; Company: https://</a:t>
            </a:r>
            <a:r>
              <a:rPr lang="en-US" sz="1000" err="1">
                <a:solidFill>
                  <a:schemeClr val="bg1">
                    <a:lumMod val="65000"/>
                  </a:schemeClr>
                </a:solidFill>
              </a:rPr>
              <a:t>media.bain.com</a:t>
            </a:r>
            <a:r>
              <a:rPr lang="en-US" sz="1000">
                <a:solidFill>
                  <a:schemeClr val="bg1">
                    <a:lumMod val="65000"/>
                  </a:schemeClr>
                </a:solidFill>
              </a:rPr>
              <a:t>/elements-of-value/#</a:t>
            </a:r>
          </a:p>
        </p:txBody>
      </p:sp>
      <p:sp>
        <p:nvSpPr>
          <p:cNvPr id="8" name="TextBox 7">
            <a:extLst>
              <a:ext uri="{FF2B5EF4-FFF2-40B4-BE49-F238E27FC236}">
                <a16:creationId xmlns:a16="http://schemas.microsoft.com/office/drawing/2014/main" id="{2259BB1C-8878-AD53-85BC-00FB92618633}"/>
              </a:ext>
            </a:extLst>
          </p:cNvPr>
          <p:cNvSpPr txBox="1"/>
          <p:nvPr/>
        </p:nvSpPr>
        <p:spPr>
          <a:xfrm>
            <a:off x="-28979" y="5939731"/>
            <a:ext cx="6097712" cy="424732"/>
          </a:xfrm>
          <a:prstGeom prst="rect">
            <a:avLst/>
          </a:prstGeom>
          <a:noFill/>
        </p:spPr>
        <p:txBody>
          <a:bodyPr wrap="square">
            <a:spAutoFit/>
          </a:bodyPr>
          <a:lstStyle/>
          <a:p>
            <a:pPr marL="159750" indent="-159750">
              <a:lnSpc>
                <a:spcPct val="90000"/>
              </a:lnSpc>
              <a:spcBef>
                <a:spcPts val="750"/>
              </a:spcBef>
              <a:buClr>
                <a:srgbClr val="D06803"/>
              </a:buClr>
              <a:buSzPct val="100000"/>
              <a:buFont typeface="Arial" panose="020B0604020202020204" pitchFamily="34" charset="0"/>
              <a:buChar char="•"/>
              <a:defRPr sz="4000" b="0">
                <a:solidFill>
                  <a:srgbClr val="8A418F"/>
                </a:solidFill>
              </a:defRPr>
            </a:pPr>
            <a:r>
              <a:rPr lang="en-GB" sz="1200" dirty="0">
                <a:solidFill>
                  <a:srgbClr val="201F41"/>
                </a:solidFill>
                <a:latin typeface="Arial" panose="020B0604020202020204" pitchFamily="34" charset="0"/>
                <a:cs typeface="Arial" panose="020B0604020202020204" pitchFamily="34" charset="0"/>
              </a:rPr>
              <a:t>The original source for this piece of research is found at Bain and Co, which provides an interactive version of the chart shown here – I’ll explain it via some example</a:t>
            </a:r>
          </a:p>
        </p:txBody>
      </p:sp>
      <p:sp>
        <p:nvSpPr>
          <p:cNvPr id="9" name="TextBox 8">
            <a:extLst>
              <a:ext uri="{FF2B5EF4-FFF2-40B4-BE49-F238E27FC236}">
                <a16:creationId xmlns:a16="http://schemas.microsoft.com/office/drawing/2014/main" id="{0E0F08EE-9581-7852-3D6E-D5775394210A}"/>
              </a:ext>
            </a:extLst>
          </p:cNvPr>
          <p:cNvSpPr txBox="1"/>
          <p:nvPr/>
        </p:nvSpPr>
        <p:spPr>
          <a:xfrm>
            <a:off x="321677" y="1832308"/>
            <a:ext cx="5662600" cy="859723"/>
          </a:xfrm>
          <a:prstGeom prst="rect">
            <a:avLst/>
          </a:prstGeom>
          <a:noFill/>
        </p:spPr>
        <p:txBody>
          <a:bodyPr wrap="square">
            <a:spAutoFit/>
          </a:bodyPr>
          <a:lstStyle/>
          <a:p>
            <a:pPr>
              <a:lnSpc>
                <a:spcPct val="90000"/>
              </a:lnSpc>
              <a:spcBef>
                <a:spcPts val="750"/>
              </a:spcBef>
              <a:buClr>
                <a:srgbClr val="D06803"/>
              </a:buClr>
              <a:buSzPct val="100000"/>
              <a:defRPr sz="4000" b="0">
                <a:solidFill>
                  <a:srgbClr val="8A418F"/>
                </a:solidFill>
              </a:defRPr>
            </a:pPr>
            <a:endParaRPr lang="en-GB" sz="1200" dirty="0">
              <a:solidFill>
                <a:srgbClr val="201F41"/>
              </a:solidFill>
              <a:latin typeface="Arial" panose="020B0604020202020204" pitchFamily="34" charset="0"/>
              <a:cs typeface="Arial" panose="020B0604020202020204" pitchFamily="34" charset="0"/>
            </a:endParaRPr>
          </a:p>
          <a:p>
            <a:pPr>
              <a:lnSpc>
                <a:spcPct val="90000"/>
              </a:lnSpc>
              <a:spcBef>
                <a:spcPts val="750"/>
              </a:spcBef>
              <a:buClr>
                <a:srgbClr val="D06803"/>
              </a:buClr>
              <a:buSzPct val="100000"/>
              <a:defRPr sz="4000" b="0">
                <a:solidFill>
                  <a:srgbClr val="8A418F"/>
                </a:solidFill>
              </a:defRPr>
            </a:pPr>
            <a:r>
              <a:rPr lang="en-GB" sz="1800" b="1" dirty="0">
                <a:solidFill>
                  <a:schemeClr val="accent1">
                    <a:lumMod val="50000"/>
                  </a:schemeClr>
                </a:solidFill>
                <a:hlinkClick r:id="rId4">
                  <a:extLst>
                    <a:ext uri="{A12FA001-AC4F-418D-AE19-62706E023703}">
                      <ahyp:hlinkClr xmlns:ahyp="http://schemas.microsoft.com/office/drawing/2018/hyperlinkcolor" val="tx"/>
                    </a:ext>
                  </a:extLst>
                </a:hlinkClick>
              </a:rPr>
              <a:t>Explore the B2C Elements of Value Pyramid | Bain &amp; Company</a:t>
            </a:r>
            <a:endParaRPr lang="en-GB" sz="18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89076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0F95C8-EFD0-B658-FEBF-6F91733476BA}"/>
              </a:ext>
            </a:extLst>
          </p:cNvPr>
          <p:cNvSpPr txBox="1"/>
          <p:nvPr/>
        </p:nvSpPr>
        <p:spPr>
          <a:xfrm>
            <a:off x="1440531" y="1843950"/>
            <a:ext cx="9310937" cy="3170099"/>
          </a:xfrm>
          <a:prstGeom prst="rect">
            <a:avLst/>
          </a:prstGeom>
          <a:noFill/>
        </p:spPr>
        <p:txBody>
          <a:bodyPr wrap="square">
            <a:spAutoFit/>
          </a:bodyPr>
          <a:lstStyle/>
          <a:p>
            <a:pPr algn="ctr"/>
            <a:r>
              <a:rPr lang="en-US" sz="4000" b="1" dirty="0">
                <a:solidFill>
                  <a:schemeClr val="accent1">
                    <a:lumMod val="50000"/>
                  </a:schemeClr>
                </a:solidFill>
              </a:rPr>
              <a:t> Entrepreneurial Mindsets in Business</a:t>
            </a:r>
          </a:p>
          <a:p>
            <a:pPr algn="ctr"/>
            <a:r>
              <a:rPr lang="en-US" sz="4000" b="1" dirty="0">
                <a:solidFill>
                  <a:schemeClr val="accent1">
                    <a:lumMod val="50000"/>
                  </a:schemeClr>
                </a:solidFill>
              </a:rPr>
              <a:t>VMV</a:t>
            </a:r>
          </a:p>
          <a:p>
            <a:pPr algn="ctr"/>
            <a:r>
              <a:rPr lang="en-US" sz="4000" b="1" dirty="0">
                <a:solidFill>
                  <a:schemeClr val="accent1">
                    <a:lumMod val="50000"/>
                  </a:schemeClr>
                </a:solidFill>
              </a:rPr>
              <a:t>Culture</a:t>
            </a:r>
          </a:p>
          <a:p>
            <a:pPr algn="ctr"/>
            <a:r>
              <a:rPr lang="en-US" sz="4000" b="1" dirty="0">
                <a:solidFill>
                  <a:schemeClr val="accent1">
                    <a:lumMod val="50000"/>
                  </a:schemeClr>
                </a:solidFill>
              </a:rPr>
              <a:t>Value Pyramid</a:t>
            </a:r>
          </a:p>
          <a:p>
            <a:pPr algn="ctr"/>
            <a:r>
              <a:rPr lang="en-US" sz="4000" b="1" dirty="0">
                <a:solidFill>
                  <a:schemeClr val="accent1">
                    <a:lumMod val="50000"/>
                  </a:schemeClr>
                </a:solidFill>
              </a:rPr>
              <a:t>Strategy &amp; Innovation </a:t>
            </a:r>
          </a:p>
        </p:txBody>
      </p:sp>
      <p:pic>
        <p:nvPicPr>
          <p:cNvPr id="2" name="Picture 1" descr="A picture containing colorfulness, graphics, screenshot, graphic design&#10;&#10;Description automatically generated">
            <a:extLst>
              <a:ext uri="{FF2B5EF4-FFF2-40B4-BE49-F238E27FC236}">
                <a16:creationId xmlns:a16="http://schemas.microsoft.com/office/drawing/2014/main" id="{CB8486B6-8603-223E-1809-D0D965CBD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8885" y="5362542"/>
            <a:ext cx="2338942" cy="1648368"/>
          </a:xfrm>
          <a:prstGeom prst="rect">
            <a:avLst/>
          </a:prstGeom>
        </p:spPr>
      </p:pic>
    </p:spTree>
    <p:extLst>
      <p:ext uri="{BB962C8B-B14F-4D97-AF65-F5344CB8AC3E}">
        <p14:creationId xmlns:p14="http://schemas.microsoft.com/office/powerpoint/2010/main" val="3145967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486707-3DC3-D748-A74C-2FD5202E6774}"/>
              </a:ext>
            </a:extLst>
          </p:cNvPr>
          <p:cNvSpPr/>
          <p:nvPr/>
        </p:nvSpPr>
        <p:spPr>
          <a:xfrm>
            <a:off x="2325757" y="1130764"/>
            <a:ext cx="7467335" cy="2200602"/>
          </a:xfrm>
          <a:prstGeom prst="rect">
            <a:avLst/>
          </a:prstGeom>
        </p:spPr>
        <p:txBody>
          <a:bodyPr wrap="square">
            <a:spAutoFit/>
          </a:bodyPr>
          <a:lstStyle/>
          <a:p>
            <a:pPr marL="285750" indent="-285750">
              <a:spcAft>
                <a:spcPts val="1500"/>
              </a:spcAft>
              <a:buFont typeface="Arial" panose="020B0604020202020204" pitchFamily="34" charset="0"/>
              <a:buChar char="•"/>
            </a:pPr>
            <a:r>
              <a:rPr lang="en-GB" sz="2800" b="1" dirty="0">
                <a:solidFill>
                  <a:schemeClr val="bg1"/>
                </a:solidFill>
                <a:cs typeface="Arial" panose="020B0604020202020204" pitchFamily="34" charset="0"/>
              </a:rPr>
              <a:t>MISSION: </a:t>
            </a:r>
            <a:r>
              <a:rPr lang="en-GB" sz="2800" dirty="0">
                <a:solidFill>
                  <a:schemeClr val="bg1"/>
                </a:solidFill>
                <a:cs typeface="Arial" panose="020B0604020202020204" pitchFamily="34" charset="0"/>
              </a:rPr>
              <a:t>why we exist and what we do </a:t>
            </a:r>
            <a:r>
              <a:rPr lang="en-GB" sz="2800" b="1" dirty="0">
                <a:solidFill>
                  <a:schemeClr val="bg1"/>
                </a:solidFill>
                <a:cs typeface="Arial" panose="020B0604020202020204" pitchFamily="34" charset="0"/>
              </a:rPr>
              <a:t>NOW</a:t>
            </a:r>
            <a:r>
              <a:rPr lang="en-GB" sz="2800" dirty="0">
                <a:solidFill>
                  <a:schemeClr val="bg1"/>
                </a:solidFill>
                <a:cs typeface="Arial" panose="020B0604020202020204" pitchFamily="34" charset="0"/>
              </a:rPr>
              <a:t> </a:t>
            </a:r>
          </a:p>
          <a:p>
            <a:pPr marL="285750" indent="-285750">
              <a:spcAft>
                <a:spcPts val="1500"/>
              </a:spcAft>
              <a:buFont typeface="Arial" panose="020B0604020202020204" pitchFamily="34" charset="0"/>
              <a:buChar char="•"/>
            </a:pPr>
            <a:r>
              <a:rPr lang="en-GB" sz="2800" b="1" dirty="0">
                <a:solidFill>
                  <a:schemeClr val="bg1"/>
                </a:solidFill>
                <a:cs typeface="Arial" panose="020B0604020202020204" pitchFamily="34" charset="0"/>
              </a:rPr>
              <a:t>VISION: </a:t>
            </a:r>
            <a:r>
              <a:rPr lang="en-GB" sz="2800" dirty="0">
                <a:solidFill>
                  <a:schemeClr val="bg1"/>
                </a:solidFill>
                <a:cs typeface="Arial" panose="020B0604020202020204" pitchFamily="34" charset="0"/>
              </a:rPr>
              <a:t>what we want to be </a:t>
            </a:r>
            <a:r>
              <a:rPr lang="en-GB" sz="2800" b="1" dirty="0">
                <a:solidFill>
                  <a:schemeClr val="bg1"/>
                </a:solidFill>
                <a:cs typeface="Arial" panose="020B0604020202020204" pitchFamily="34" charset="0"/>
              </a:rPr>
              <a:t>IN THE FUTURE</a:t>
            </a:r>
          </a:p>
          <a:p>
            <a:pPr marL="285750" indent="-285750">
              <a:spcAft>
                <a:spcPts val="1500"/>
              </a:spcAft>
              <a:buFont typeface="Arial" panose="020B0604020202020204" pitchFamily="34" charset="0"/>
              <a:buChar char="•"/>
            </a:pPr>
            <a:r>
              <a:rPr lang="en-GB" sz="2800" b="1" dirty="0">
                <a:solidFill>
                  <a:schemeClr val="bg1"/>
                </a:solidFill>
                <a:cs typeface="Arial" panose="020B0604020202020204" pitchFamily="34" charset="0"/>
              </a:rPr>
              <a:t>VALUES: </a:t>
            </a:r>
            <a:r>
              <a:rPr lang="en-GB" sz="2800" dirty="0">
                <a:solidFill>
                  <a:schemeClr val="bg1"/>
                </a:solidFill>
                <a:cs typeface="Arial" panose="020B0604020202020204" pitchFamily="34" charset="0"/>
              </a:rPr>
              <a:t>the guiding principles </a:t>
            </a:r>
            <a:r>
              <a:rPr lang="en-GB" sz="2800" b="1" dirty="0">
                <a:solidFill>
                  <a:schemeClr val="bg1"/>
                </a:solidFill>
                <a:cs typeface="Arial" panose="020B0604020202020204" pitchFamily="34" charset="0"/>
              </a:rPr>
              <a:t>AT THE HEART OF OUR BUSINESS</a:t>
            </a:r>
          </a:p>
        </p:txBody>
      </p:sp>
    </p:spTree>
    <p:extLst>
      <p:ext uri="{BB962C8B-B14F-4D97-AF65-F5344CB8AC3E}">
        <p14:creationId xmlns:p14="http://schemas.microsoft.com/office/powerpoint/2010/main" val="2724892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9E88D1-3DF6-5149-8824-07BC699D4556}"/>
              </a:ext>
            </a:extLst>
          </p:cNvPr>
          <p:cNvSpPr txBox="1"/>
          <p:nvPr/>
        </p:nvSpPr>
        <p:spPr>
          <a:xfrm>
            <a:off x="814479" y="1055138"/>
            <a:ext cx="5665304" cy="4154984"/>
          </a:xfrm>
          <a:prstGeom prst="rect">
            <a:avLst/>
          </a:prstGeom>
          <a:noFill/>
        </p:spPr>
        <p:txBody>
          <a:bodyPr wrap="square" rtlCol="0">
            <a:spAutoFit/>
          </a:bodyPr>
          <a:lstStyle/>
          <a:p>
            <a:r>
              <a:rPr lang="en-US" sz="2800" b="1" dirty="0"/>
              <a:t>VISION</a:t>
            </a:r>
          </a:p>
          <a:p>
            <a:r>
              <a:rPr lang="en-GB" b="1" dirty="0"/>
              <a:t>To create a better everyday life for the many people</a:t>
            </a:r>
          </a:p>
          <a:p>
            <a:endParaRPr lang="en-GB" b="1" dirty="0"/>
          </a:p>
          <a:p>
            <a:r>
              <a:rPr lang="en-GB" sz="2800" b="1" dirty="0"/>
              <a:t>VALUES </a:t>
            </a:r>
          </a:p>
          <a:p>
            <a:endParaRPr lang="en-GB" sz="2800" b="1" dirty="0"/>
          </a:p>
          <a:p>
            <a:r>
              <a:rPr lang="en-GB" b="1" dirty="0"/>
              <a:t>Togetherness</a:t>
            </a:r>
          </a:p>
          <a:p>
            <a:r>
              <a:rPr lang="en-GB" b="1" dirty="0"/>
              <a:t>Caring for people and planet</a:t>
            </a:r>
          </a:p>
          <a:p>
            <a:r>
              <a:rPr lang="en-GB" b="1" dirty="0"/>
              <a:t>Cost consciousness</a:t>
            </a:r>
          </a:p>
          <a:p>
            <a:r>
              <a:rPr lang="en-GB" b="1" dirty="0"/>
              <a:t>Simplicity</a:t>
            </a:r>
          </a:p>
          <a:p>
            <a:r>
              <a:rPr lang="en-GB" b="1" dirty="0"/>
              <a:t>Renew and improve</a:t>
            </a:r>
          </a:p>
          <a:p>
            <a:r>
              <a:rPr lang="en-GB" b="1" dirty="0"/>
              <a:t>Different- with a meaning</a:t>
            </a:r>
          </a:p>
          <a:p>
            <a:r>
              <a:rPr lang="en-GB" b="1" dirty="0"/>
              <a:t>Give and take responsibility</a:t>
            </a:r>
          </a:p>
          <a:p>
            <a:r>
              <a:rPr lang="en-GB" b="1" dirty="0"/>
              <a:t>Lead by example.</a:t>
            </a:r>
            <a:endParaRPr lang="en-US" dirty="0"/>
          </a:p>
        </p:txBody>
      </p:sp>
      <p:pic>
        <p:nvPicPr>
          <p:cNvPr id="3" name="Picture 2">
            <a:extLst>
              <a:ext uri="{FF2B5EF4-FFF2-40B4-BE49-F238E27FC236}">
                <a16:creationId xmlns:a16="http://schemas.microsoft.com/office/drawing/2014/main" id="{676DBCC7-CB74-A94E-BB9A-E72408BA1853}"/>
              </a:ext>
            </a:extLst>
          </p:cNvPr>
          <p:cNvPicPr>
            <a:picLocks noChangeAspect="1"/>
          </p:cNvPicPr>
          <p:nvPr/>
        </p:nvPicPr>
        <p:blipFill>
          <a:blip r:embed="rId2"/>
          <a:stretch>
            <a:fillRect/>
          </a:stretch>
        </p:blipFill>
        <p:spPr>
          <a:xfrm>
            <a:off x="7028624" y="938784"/>
            <a:ext cx="4695573" cy="1878229"/>
          </a:xfrm>
          <a:prstGeom prst="rect">
            <a:avLst/>
          </a:prstGeom>
        </p:spPr>
      </p:pic>
    </p:spTree>
    <p:extLst>
      <p:ext uri="{BB962C8B-B14F-4D97-AF65-F5344CB8AC3E}">
        <p14:creationId xmlns:p14="http://schemas.microsoft.com/office/powerpoint/2010/main" val="8271434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orange rectangular text box&#10;&#10;AI-generated content may be incorrect.">
            <a:extLst>
              <a:ext uri="{FF2B5EF4-FFF2-40B4-BE49-F238E27FC236}">
                <a16:creationId xmlns:a16="http://schemas.microsoft.com/office/drawing/2014/main" id="{5346EE99-7C7F-B792-F3D1-86B921DBAF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14" y="0"/>
            <a:ext cx="6034486" cy="6858000"/>
          </a:xfrm>
          <a:prstGeom prst="rect">
            <a:avLst/>
          </a:prstGeom>
        </p:spPr>
      </p:pic>
      <p:pic>
        <p:nvPicPr>
          <p:cNvPr id="5" name="Picture 4" descr="A group of blue and orange stripes&#10;&#10;AI-generated content may be incorrect.">
            <a:extLst>
              <a:ext uri="{FF2B5EF4-FFF2-40B4-BE49-F238E27FC236}">
                <a16:creationId xmlns:a16="http://schemas.microsoft.com/office/drawing/2014/main" id="{838EFF00-76BE-8BB2-EAFE-095F15567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149828"/>
            <a:ext cx="5820074" cy="2708172"/>
          </a:xfrm>
          <a:prstGeom prst="rect">
            <a:avLst/>
          </a:prstGeom>
        </p:spPr>
      </p:pic>
      <p:sp>
        <p:nvSpPr>
          <p:cNvPr id="2" name="TextBox 1">
            <a:extLst>
              <a:ext uri="{FF2B5EF4-FFF2-40B4-BE49-F238E27FC236}">
                <a16:creationId xmlns:a16="http://schemas.microsoft.com/office/drawing/2014/main" id="{D5F20DAF-0E12-CA4B-9762-DF602E2977D9}"/>
              </a:ext>
            </a:extLst>
          </p:cNvPr>
          <p:cNvSpPr txBox="1"/>
          <p:nvPr/>
        </p:nvSpPr>
        <p:spPr>
          <a:xfrm>
            <a:off x="6715875" y="1243173"/>
            <a:ext cx="5476125" cy="1323439"/>
          </a:xfrm>
          <a:prstGeom prst="rect">
            <a:avLst/>
          </a:prstGeom>
          <a:noFill/>
        </p:spPr>
        <p:txBody>
          <a:bodyPr wrap="square" rtlCol="0">
            <a:spAutoFit/>
          </a:bodyPr>
          <a:lstStyle/>
          <a:p>
            <a:r>
              <a:rPr lang="en-GB" sz="4000" b="1" dirty="0"/>
              <a:t>What Industry do you think this is?</a:t>
            </a:r>
          </a:p>
        </p:txBody>
      </p:sp>
      <p:pic>
        <p:nvPicPr>
          <p:cNvPr id="6" name="Picture 5" descr="A solar panels on a construction site&#10;&#10;AI-generated content may be incorrect.">
            <a:extLst>
              <a:ext uri="{FF2B5EF4-FFF2-40B4-BE49-F238E27FC236}">
                <a16:creationId xmlns:a16="http://schemas.microsoft.com/office/drawing/2014/main" id="{F8A9ADC8-B01C-14CF-764A-9000548AA3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46706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72B2E8-1834-9D47-BF52-2A90007BB2B9}"/>
              </a:ext>
            </a:extLst>
          </p:cNvPr>
          <p:cNvSpPr txBox="1"/>
          <p:nvPr/>
        </p:nvSpPr>
        <p:spPr>
          <a:xfrm>
            <a:off x="1493521" y="4629779"/>
            <a:ext cx="2542032" cy="1631216"/>
          </a:xfrm>
          <a:prstGeom prst="rect">
            <a:avLst/>
          </a:prstGeom>
          <a:noFill/>
        </p:spPr>
        <p:txBody>
          <a:bodyPr wrap="square" rtlCol="0">
            <a:spAutoFit/>
          </a:bodyPr>
          <a:lstStyle/>
          <a:p>
            <a:r>
              <a:rPr lang="en-US" sz="2800" b="1" dirty="0"/>
              <a:t>MICROSOFT</a:t>
            </a:r>
          </a:p>
          <a:p>
            <a:r>
              <a:rPr lang="en-US" b="1" dirty="0"/>
              <a:t>Respect</a:t>
            </a:r>
          </a:p>
          <a:p>
            <a:r>
              <a:rPr lang="en-US" b="1" dirty="0"/>
              <a:t>Integrity</a:t>
            </a:r>
          </a:p>
          <a:p>
            <a:r>
              <a:rPr lang="en-US" b="1" dirty="0"/>
              <a:t>Accountability</a:t>
            </a:r>
          </a:p>
          <a:p>
            <a:endParaRPr lang="en-US" dirty="0"/>
          </a:p>
        </p:txBody>
      </p:sp>
      <p:pic>
        <p:nvPicPr>
          <p:cNvPr id="6" name="Picture 5">
            <a:extLst>
              <a:ext uri="{FF2B5EF4-FFF2-40B4-BE49-F238E27FC236}">
                <a16:creationId xmlns:a16="http://schemas.microsoft.com/office/drawing/2014/main" id="{4508D92A-62AF-744A-B2BE-05D39FA014A0}"/>
              </a:ext>
            </a:extLst>
          </p:cNvPr>
          <p:cNvPicPr>
            <a:picLocks noChangeAspect="1"/>
          </p:cNvPicPr>
          <p:nvPr/>
        </p:nvPicPr>
        <p:blipFill>
          <a:blip r:embed="rId2"/>
          <a:stretch>
            <a:fillRect/>
          </a:stretch>
        </p:blipFill>
        <p:spPr>
          <a:xfrm>
            <a:off x="1247437" y="0"/>
            <a:ext cx="11119227" cy="4267199"/>
          </a:xfrm>
          <a:prstGeom prst="rect">
            <a:avLst/>
          </a:prstGeom>
        </p:spPr>
      </p:pic>
    </p:spTree>
    <p:extLst>
      <p:ext uri="{BB962C8B-B14F-4D97-AF65-F5344CB8AC3E}">
        <p14:creationId xmlns:p14="http://schemas.microsoft.com/office/powerpoint/2010/main" val="28451140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1983F7-EA9D-6641-B4FA-E2B6BE6D642F}"/>
              </a:ext>
            </a:extLst>
          </p:cNvPr>
          <p:cNvSpPr/>
          <p:nvPr/>
        </p:nvSpPr>
        <p:spPr>
          <a:xfrm>
            <a:off x="6294081" y="4221464"/>
            <a:ext cx="2559204" cy="2031325"/>
          </a:xfrm>
          <a:prstGeom prst="rect">
            <a:avLst/>
          </a:prstGeom>
        </p:spPr>
        <p:txBody>
          <a:bodyPr wrap="square">
            <a:spAutoFit/>
          </a:bodyPr>
          <a:lstStyle/>
          <a:p>
            <a:r>
              <a:rPr lang="en-GB" b="1" i="0" dirty="0">
                <a:solidFill>
                  <a:srgbClr val="474543"/>
                </a:solidFill>
                <a:effectLst/>
              </a:rPr>
              <a:t>The mission of The Walt Disney Company is to entertain, inform and inspire people around the globe through the power of unparalleled storytelling</a:t>
            </a:r>
            <a:endParaRPr lang="en-US" b="1" dirty="0"/>
          </a:p>
        </p:txBody>
      </p:sp>
      <p:sp>
        <p:nvSpPr>
          <p:cNvPr id="4" name="Rectangle 3">
            <a:extLst>
              <a:ext uri="{FF2B5EF4-FFF2-40B4-BE49-F238E27FC236}">
                <a16:creationId xmlns:a16="http://schemas.microsoft.com/office/drawing/2014/main" id="{5A0B3CB0-D993-6541-A9B6-264C41C4719C}"/>
              </a:ext>
            </a:extLst>
          </p:cNvPr>
          <p:cNvSpPr/>
          <p:nvPr/>
        </p:nvSpPr>
        <p:spPr>
          <a:xfrm>
            <a:off x="9294497" y="4221464"/>
            <a:ext cx="1978119" cy="1477328"/>
          </a:xfrm>
          <a:prstGeom prst="rect">
            <a:avLst/>
          </a:prstGeom>
        </p:spPr>
        <p:txBody>
          <a:bodyPr wrap="square">
            <a:spAutoFit/>
          </a:bodyPr>
          <a:lstStyle/>
          <a:p>
            <a:r>
              <a:rPr lang="en-GB" b="1" i="0" dirty="0">
                <a:solidFill>
                  <a:srgbClr val="081351"/>
                </a:solidFill>
                <a:effectLst/>
              </a:rPr>
              <a:t>PURPOSE: At Disney, we are committed to creating a better world.</a:t>
            </a:r>
          </a:p>
        </p:txBody>
      </p:sp>
      <p:sp>
        <p:nvSpPr>
          <p:cNvPr id="5" name="Rectangle 4">
            <a:extLst>
              <a:ext uri="{FF2B5EF4-FFF2-40B4-BE49-F238E27FC236}">
                <a16:creationId xmlns:a16="http://schemas.microsoft.com/office/drawing/2014/main" id="{1C4FB631-5A99-5B4D-8AFB-D20D2F06BE16}"/>
              </a:ext>
            </a:extLst>
          </p:cNvPr>
          <p:cNvSpPr/>
          <p:nvPr/>
        </p:nvSpPr>
        <p:spPr>
          <a:xfrm>
            <a:off x="753274" y="3113468"/>
            <a:ext cx="4050759" cy="3139321"/>
          </a:xfrm>
          <a:prstGeom prst="rect">
            <a:avLst/>
          </a:prstGeom>
        </p:spPr>
        <p:txBody>
          <a:bodyPr wrap="square">
            <a:spAutoFit/>
          </a:bodyPr>
          <a:lstStyle/>
          <a:p>
            <a:r>
              <a:rPr lang="en-GB" b="1" i="0" dirty="0">
                <a:solidFill>
                  <a:srgbClr val="081351"/>
                </a:solidFill>
                <a:effectLst/>
                <a:latin typeface="Museo Sans"/>
              </a:rPr>
              <a:t>Culture</a:t>
            </a:r>
          </a:p>
          <a:p>
            <a:r>
              <a:rPr lang="en-GB" b="1" i="0" dirty="0">
                <a:solidFill>
                  <a:srgbClr val="081351"/>
                </a:solidFill>
                <a:effectLst/>
              </a:rPr>
              <a:t>Across Disney, we cultivate, value, and encourage curiosity, collaboration, and creativity from everyone and we strive to build supportive environments that inspire optimism and drive innovation. We work to create a culture that is welcoming to all, celebrates our unique perspectives, and promotes respect for one another, regardless of identity or background</a:t>
            </a:r>
          </a:p>
        </p:txBody>
      </p:sp>
      <p:pic>
        <p:nvPicPr>
          <p:cNvPr id="6" name="Picture 5">
            <a:extLst>
              <a:ext uri="{FF2B5EF4-FFF2-40B4-BE49-F238E27FC236}">
                <a16:creationId xmlns:a16="http://schemas.microsoft.com/office/drawing/2014/main" id="{936851AC-61DF-3048-AAA1-499A7E2FD8F4}"/>
              </a:ext>
            </a:extLst>
          </p:cNvPr>
          <p:cNvPicPr>
            <a:picLocks noChangeAspect="1"/>
          </p:cNvPicPr>
          <p:nvPr/>
        </p:nvPicPr>
        <p:blipFill>
          <a:blip r:embed="rId2"/>
          <a:stretch>
            <a:fillRect/>
          </a:stretch>
        </p:blipFill>
        <p:spPr>
          <a:xfrm>
            <a:off x="139034" y="349732"/>
            <a:ext cx="3884884" cy="2589923"/>
          </a:xfrm>
          <a:prstGeom prst="rect">
            <a:avLst/>
          </a:prstGeom>
        </p:spPr>
      </p:pic>
      <p:pic>
        <p:nvPicPr>
          <p:cNvPr id="7" name="Picture 6">
            <a:extLst>
              <a:ext uri="{FF2B5EF4-FFF2-40B4-BE49-F238E27FC236}">
                <a16:creationId xmlns:a16="http://schemas.microsoft.com/office/drawing/2014/main" id="{49965AD6-4DC7-C042-B41D-766486CF2E91}"/>
              </a:ext>
            </a:extLst>
          </p:cNvPr>
          <p:cNvPicPr>
            <a:picLocks noChangeAspect="1"/>
          </p:cNvPicPr>
          <p:nvPr/>
        </p:nvPicPr>
        <p:blipFill>
          <a:blip r:embed="rId3"/>
          <a:stretch>
            <a:fillRect/>
          </a:stretch>
        </p:blipFill>
        <p:spPr>
          <a:xfrm>
            <a:off x="6091401" y="47492"/>
            <a:ext cx="5466615" cy="4082662"/>
          </a:xfrm>
          <a:prstGeom prst="rect">
            <a:avLst/>
          </a:prstGeom>
        </p:spPr>
      </p:pic>
      <p:sp>
        <p:nvSpPr>
          <p:cNvPr id="8" name="TextBox 7">
            <a:extLst>
              <a:ext uri="{FF2B5EF4-FFF2-40B4-BE49-F238E27FC236}">
                <a16:creationId xmlns:a16="http://schemas.microsoft.com/office/drawing/2014/main" id="{05F376B6-8B38-694B-8489-039DEC8E9843}"/>
              </a:ext>
            </a:extLst>
          </p:cNvPr>
          <p:cNvSpPr txBox="1"/>
          <p:nvPr/>
        </p:nvSpPr>
        <p:spPr>
          <a:xfrm>
            <a:off x="4713705" y="2390031"/>
            <a:ext cx="1377696" cy="923330"/>
          </a:xfrm>
          <a:prstGeom prst="rect">
            <a:avLst/>
          </a:prstGeom>
          <a:noFill/>
        </p:spPr>
        <p:txBody>
          <a:bodyPr wrap="square" rtlCol="0">
            <a:spAutoFit/>
          </a:bodyPr>
          <a:lstStyle/>
          <a:p>
            <a:r>
              <a:rPr lang="en-US" b="1" dirty="0">
                <a:solidFill>
                  <a:srgbClr val="FF0000"/>
                </a:solidFill>
              </a:rPr>
              <a:t>NASA- put humans on the moon</a:t>
            </a:r>
          </a:p>
        </p:txBody>
      </p:sp>
      <p:sp>
        <p:nvSpPr>
          <p:cNvPr id="9" name="Down Arrow 8">
            <a:extLst>
              <a:ext uri="{FF2B5EF4-FFF2-40B4-BE49-F238E27FC236}">
                <a16:creationId xmlns:a16="http://schemas.microsoft.com/office/drawing/2014/main" id="{8D521BBD-AF0A-8142-B643-9533220071C3}"/>
              </a:ext>
            </a:extLst>
          </p:cNvPr>
          <p:cNvSpPr/>
          <p:nvPr/>
        </p:nvSpPr>
        <p:spPr>
          <a:xfrm rot="17160565" flipH="1">
            <a:off x="6001227" y="2921767"/>
            <a:ext cx="140174" cy="133460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96087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FF9149-D519-C04A-A535-E7ED0A4114AC}"/>
              </a:ext>
            </a:extLst>
          </p:cNvPr>
          <p:cNvSpPr/>
          <p:nvPr/>
        </p:nvSpPr>
        <p:spPr>
          <a:xfrm>
            <a:off x="951948" y="39757"/>
            <a:ext cx="4017617" cy="2677656"/>
          </a:xfrm>
          <a:prstGeom prst="rect">
            <a:avLst/>
          </a:prstGeom>
        </p:spPr>
        <p:txBody>
          <a:bodyPr wrap="square">
            <a:spAutoFit/>
          </a:bodyPr>
          <a:lstStyle/>
          <a:p>
            <a:r>
              <a:rPr lang="en-GB" sz="2400" b="1" dirty="0">
                <a:solidFill>
                  <a:schemeClr val="bg1"/>
                </a:solidFill>
              </a:rPr>
              <a:t> Our Value Proposition:</a:t>
            </a:r>
          </a:p>
          <a:p>
            <a:endParaRPr lang="en-GB" sz="2400" b="1" dirty="0">
              <a:solidFill>
                <a:schemeClr val="bg1"/>
              </a:solidFill>
            </a:endParaRPr>
          </a:p>
          <a:p>
            <a:r>
              <a:rPr lang="en-GB" sz="2400" b="1" dirty="0">
                <a:solidFill>
                  <a:schemeClr val="bg1"/>
                </a:solidFill>
              </a:rPr>
              <a:t>To provide real life retail theatre &amp; gamification to support your sustainable choices through specialised play all across the world! </a:t>
            </a:r>
            <a:r>
              <a:rPr lang="en-GB" sz="2400" b="1" i="1" dirty="0">
                <a:solidFill>
                  <a:schemeClr val="bg1"/>
                </a:solidFill>
              </a:rPr>
              <a:t> </a:t>
            </a:r>
            <a:endParaRPr lang="en-GB" sz="2400" b="1" dirty="0">
              <a:solidFill>
                <a:schemeClr val="bg1"/>
              </a:solidFill>
            </a:endParaRPr>
          </a:p>
        </p:txBody>
      </p:sp>
      <p:sp>
        <p:nvSpPr>
          <p:cNvPr id="2" name="Rectangle 1">
            <a:extLst>
              <a:ext uri="{FF2B5EF4-FFF2-40B4-BE49-F238E27FC236}">
                <a16:creationId xmlns:a16="http://schemas.microsoft.com/office/drawing/2014/main" id="{6D80EBF5-9C35-2D4A-97C0-4B37AD5FC14C}"/>
              </a:ext>
            </a:extLst>
          </p:cNvPr>
          <p:cNvSpPr/>
          <p:nvPr/>
        </p:nvSpPr>
        <p:spPr>
          <a:xfrm>
            <a:off x="9162539" y="3210692"/>
            <a:ext cx="2809461" cy="3508653"/>
          </a:xfrm>
          <a:prstGeom prst="rect">
            <a:avLst/>
          </a:prstGeom>
        </p:spPr>
        <p:txBody>
          <a:bodyPr wrap="square">
            <a:spAutoFit/>
          </a:bodyPr>
          <a:lstStyle/>
          <a:p>
            <a:pPr algn="r"/>
            <a:r>
              <a:rPr lang="en-GB" sz="2400" b="1" dirty="0">
                <a:solidFill>
                  <a:schemeClr val="bg1"/>
                </a:solidFill>
              </a:rPr>
              <a:t>Our Mission</a:t>
            </a:r>
          </a:p>
          <a:p>
            <a:pPr algn="r"/>
            <a:r>
              <a:rPr lang="en-GB" b="1" dirty="0">
                <a:solidFill>
                  <a:schemeClr val="bg1"/>
                </a:solidFill>
              </a:rPr>
              <a:t>We will achieve our vision through experiential vacations; gamification; retail theatre and through The Carbon Shift- for you and I- the consumers-locally and globally in our (rural) natural capital, by framing the 17SDG’s in all that we do</a:t>
            </a:r>
            <a:r>
              <a:rPr lang="en-GB" dirty="0">
                <a:solidFill>
                  <a:schemeClr val="bg1"/>
                </a:solidFill>
              </a:rPr>
              <a:t>.</a:t>
            </a:r>
          </a:p>
        </p:txBody>
      </p:sp>
      <p:sp>
        <p:nvSpPr>
          <p:cNvPr id="3" name="Rectangle 2">
            <a:extLst>
              <a:ext uri="{FF2B5EF4-FFF2-40B4-BE49-F238E27FC236}">
                <a16:creationId xmlns:a16="http://schemas.microsoft.com/office/drawing/2014/main" id="{C34F5556-6E87-D940-B577-64381C8D151F}"/>
              </a:ext>
            </a:extLst>
          </p:cNvPr>
          <p:cNvSpPr/>
          <p:nvPr/>
        </p:nvSpPr>
        <p:spPr>
          <a:xfrm>
            <a:off x="7990279" y="224423"/>
            <a:ext cx="4578626" cy="2308324"/>
          </a:xfrm>
          <a:prstGeom prst="rect">
            <a:avLst/>
          </a:prstGeom>
        </p:spPr>
        <p:txBody>
          <a:bodyPr wrap="square">
            <a:spAutoFit/>
          </a:bodyPr>
          <a:lstStyle/>
          <a:p>
            <a:r>
              <a:rPr lang="en-US" sz="2400" b="1" dirty="0">
                <a:solidFill>
                  <a:schemeClr val="bg1"/>
                </a:solidFill>
              </a:rPr>
              <a:t>Our Values:</a:t>
            </a:r>
          </a:p>
          <a:p>
            <a:endParaRPr lang="en-US" sz="2400" b="1" dirty="0">
              <a:solidFill>
                <a:schemeClr val="bg1"/>
              </a:solidFill>
            </a:endParaRPr>
          </a:p>
          <a:p>
            <a:r>
              <a:rPr lang="en-US" sz="2400" b="1" dirty="0">
                <a:solidFill>
                  <a:schemeClr val="bg1"/>
                </a:solidFill>
              </a:rPr>
              <a:t>Supporting Choice </a:t>
            </a:r>
          </a:p>
          <a:p>
            <a:r>
              <a:rPr lang="en-US" sz="2400" b="1" dirty="0">
                <a:solidFill>
                  <a:schemeClr val="bg1"/>
                </a:solidFill>
              </a:rPr>
              <a:t>Playful Curiosity</a:t>
            </a:r>
          </a:p>
          <a:p>
            <a:r>
              <a:rPr lang="en-US" sz="2400" b="1" dirty="0">
                <a:solidFill>
                  <a:schemeClr val="bg1"/>
                </a:solidFill>
              </a:rPr>
              <a:t>Transparent Communication Always Circular</a:t>
            </a:r>
          </a:p>
        </p:txBody>
      </p:sp>
      <p:sp>
        <p:nvSpPr>
          <p:cNvPr id="4" name="Rectangle 3">
            <a:extLst>
              <a:ext uri="{FF2B5EF4-FFF2-40B4-BE49-F238E27FC236}">
                <a16:creationId xmlns:a16="http://schemas.microsoft.com/office/drawing/2014/main" id="{01C2B8BA-0348-C64A-8356-9C0E8CE74619}"/>
              </a:ext>
            </a:extLst>
          </p:cNvPr>
          <p:cNvSpPr/>
          <p:nvPr/>
        </p:nvSpPr>
        <p:spPr>
          <a:xfrm>
            <a:off x="951948" y="3292886"/>
            <a:ext cx="2745409" cy="2954655"/>
          </a:xfrm>
          <a:prstGeom prst="rect">
            <a:avLst/>
          </a:prstGeom>
        </p:spPr>
        <p:txBody>
          <a:bodyPr wrap="square">
            <a:spAutoFit/>
          </a:bodyPr>
          <a:lstStyle/>
          <a:p>
            <a:r>
              <a:rPr lang="en-GB" sz="2400" b="1" dirty="0">
                <a:solidFill>
                  <a:schemeClr val="bg1"/>
                </a:solidFill>
              </a:rPr>
              <a:t>Our Vision</a:t>
            </a:r>
          </a:p>
          <a:p>
            <a:r>
              <a:rPr lang="en-GB" b="1" dirty="0">
                <a:solidFill>
                  <a:schemeClr val="bg1"/>
                </a:solidFill>
              </a:rPr>
              <a:t>By 2045 we aim to have inspired; empowered; supported and nudged over 10- million unique customers to raise their biodiversity footprints and lower their carbon footprints</a:t>
            </a:r>
          </a:p>
          <a:p>
            <a:r>
              <a:rPr lang="en-GB" b="1" dirty="0">
                <a:solidFill>
                  <a:schemeClr val="bg1"/>
                </a:solidFill>
              </a:rPr>
              <a:t> </a:t>
            </a:r>
          </a:p>
        </p:txBody>
      </p:sp>
      <p:pic>
        <p:nvPicPr>
          <p:cNvPr id="6" name="Picture 5">
            <a:extLst>
              <a:ext uri="{FF2B5EF4-FFF2-40B4-BE49-F238E27FC236}">
                <a16:creationId xmlns:a16="http://schemas.microsoft.com/office/drawing/2014/main" id="{3F5EE98B-D115-DC40-AEAB-8F956452F695}"/>
              </a:ext>
            </a:extLst>
          </p:cNvPr>
          <p:cNvPicPr>
            <a:picLocks noChangeAspect="1"/>
          </p:cNvPicPr>
          <p:nvPr/>
        </p:nvPicPr>
        <p:blipFill>
          <a:blip r:embed="rId2">
            <a:alphaModFix amt="45000"/>
          </a:blip>
          <a:stretch>
            <a:fillRect/>
          </a:stretch>
        </p:blipFill>
        <p:spPr>
          <a:xfrm>
            <a:off x="4969565" y="39757"/>
            <a:ext cx="2764735" cy="3686313"/>
          </a:xfrm>
          <a:prstGeom prst="rect">
            <a:avLst/>
          </a:prstGeom>
        </p:spPr>
      </p:pic>
    </p:spTree>
    <p:extLst>
      <p:ext uri="{BB962C8B-B14F-4D97-AF65-F5344CB8AC3E}">
        <p14:creationId xmlns:p14="http://schemas.microsoft.com/office/powerpoint/2010/main" val="7837857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5D952C-1299-1142-BB2F-B71FE8BDD8B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673469" y="118634"/>
            <a:ext cx="5880780" cy="6432103"/>
          </a:xfrm>
          <a:prstGeom prst="rect">
            <a:avLst/>
          </a:prstGeom>
        </p:spPr>
      </p:pic>
      <p:pic>
        <p:nvPicPr>
          <p:cNvPr id="7" name="Picture 6">
            <a:extLst>
              <a:ext uri="{FF2B5EF4-FFF2-40B4-BE49-F238E27FC236}">
                <a16:creationId xmlns:a16="http://schemas.microsoft.com/office/drawing/2014/main" id="{A8B345AA-EB3A-EB43-B94C-0A4B95E064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331871" y="-167955"/>
            <a:ext cx="7277100" cy="6858000"/>
          </a:xfrm>
          <a:prstGeom prst="rect">
            <a:avLst/>
          </a:prstGeom>
        </p:spPr>
      </p:pic>
      <p:sp>
        <p:nvSpPr>
          <p:cNvPr id="3" name="Cloud tech for SMEs">
            <a:extLst>
              <a:ext uri="{FF2B5EF4-FFF2-40B4-BE49-F238E27FC236}">
                <a16:creationId xmlns:a16="http://schemas.microsoft.com/office/drawing/2014/main" id="{11E0B4A0-15D2-354B-AB49-37D081D029A0}"/>
              </a:ext>
            </a:extLst>
          </p:cNvPr>
          <p:cNvSpPr txBox="1"/>
          <p:nvPr/>
        </p:nvSpPr>
        <p:spPr>
          <a:xfrm>
            <a:off x="9518086" y="471562"/>
            <a:ext cx="2226969" cy="7945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t" anchorCtr="0">
            <a:noAutofit/>
          </a:bodyPr>
          <a:lstStyle>
            <a:lvl1pPr algn="l">
              <a:defRPr sz="10600">
                <a:solidFill>
                  <a:srgbClr val="D5233E"/>
                </a:solidFill>
              </a:defRPr>
            </a:lvl1pPr>
          </a:lstStyle>
          <a:p>
            <a:r>
              <a:rPr lang="en-GB" sz="2000" dirty="0">
                <a:solidFill>
                  <a:srgbClr val="201F41"/>
                </a:solidFill>
                <a:latin typeface="Arial" panose="020B0604020202020204" pitchFamily="34" charset="0"/>
                <a:cs typeface="Arial" panose="020B0604020202020204" pitchFamily="34" charset="0"/>
              </a:rPr>
              <a:t>There are structured ways of thinking about what people value</a:t>
            </a:r>
            <a:endParaRPr sz="2000" dirty="0">
              <a:solidFill>
                <a:srgbClr val="201F4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325B75B-24E8-F347-B2F8-518BF41F05C2}"/>
              </a:ext>
            </a:extLst>
          </p:cNvPr>
          <p:cNvSpPr txBox="1"/>
          <p:nvPr/>
        </p:nvSpPr>
        <p:spPr>
          <a:xfrm>
            <a:off x="964514" y="6364463"/>
            <a:ext cx="4708955" cy="300082"/>
          </a:xfrm>
          <a:prstGeom prst="rect">
            <a:avLst/>
          </a:prstGeom>
          <a:noFill/>
        </p:spPr>
        <p:txBody>
          <a:bodyPr wrap="square" rtlCol="0">
            <a:spAutoFit/>
          </a:bodyPr>
          <a:lstStyle/>
          <a:p>
            <a:pPr>
              <a:lnSpc>
                <a:spcPct val="90000"/>
              </a:lnSpc>
              <a:spcBef>
                <a:spcPts val="750"/>
              </a:spcBef>
              <a:buSzPct val="125000"/>
              <a:defRPr sz="4000" b="0">
                <a:solidFill>
                  <a:srgbClr val="8A418F"/>
                </a:solidFill>
              </a:defRPr>
            </a:pPr>
            <a:r>
              <a:rPr lang="en-GB" sz="1500">
                <a:solidFill>
                  <a:schemeClr val="bg1">
                    <a:lumMod val="50000"/>
                  </a:schemeClr>
                </a:solidFill>
                <a:latin typeface="Arial" panose="020B0604020202020204" pitchFamily="34" charset="0"/>
                <a:cs typeface="Arial" panose="020B0604020202020204" pitchFamily="34" charset="0"/>
              </a:rPr>
              <a:t>https://</a:t>
            </a:r>
            <a:r>
              <a:rPr lang="en-GB" sz="1500" err="1">
                <a:solidFill>
                  <a:schemeClr val="bg1">
                    <a:lumMod val="50000"/>
                  </a:schemeClr>
                </a:solidFill>
                <a:latin typeface="Arial" panose="020B0604020202020204" pitchFamily="34" charset="0"/>
                <a:cs typeface="Arial" panose="020B0604020202020204" pitchFamily="34" charset="0"/>
              </a:rPr>
              <a:t>media.bain.com</a:t>
            </a:r>
            <a:r>
              <a:rPr lang="en-GB" sz="1500">
                <a:solidFill>
                  <a:schemeClr val="bg1">
                    <a:lumMod val="50000"/>
                  </a:schemeClr>
                </a:solidFill>
                <a:latin typeface="Arial" panose="020B0604020202020204" pitchFamily="34" charset="0"/>
                <a:cs typeface="Arial" panose="020B0604020202020204" pitchFamily="34" charset="0"/>
              </a:rPr>
              <a:t>/elements-of-value/</a:t>
            </a:r>
          </a:p>
        </p:txBody>
      </p:sp>
      <p:sp>
        <p:nvSpPr>
          <p:cNvPr id="6" name="Rectangle 5">
            <a:extLst>
              <a:ext uri="{FF2B5EF4-FFF2-40B4-BE49-F238E27FC236}">
                <a16:creationId xmlns:a16="http://schemas.microsoft.com/office/drawing/2014/main" id="{372D5825-F029-5A47-BA74-96827D23462D}"/>
              </a:ext>
            </a:extLst>
          </p:cNvPr>
          <p:cNvSpPr/>
          <p:nvPr/>
        </p:nvSpPr>
        <p:spPr>
          <a:xfrm>
            <a:off x="5735679" y="6550737"/>
            <a:ext cx="4895892" cy="246221"/>
          </a:xfrm>
          <a:prstGeom prst="rect">
            <a:avLst/>
          </a:prstGeom>
        </p:spPr>
        <p:txBody>
          <a:bodyPr wrap="none">
            <a:spAutoFit/>
          </a:bodyPr>
          <a:lstStyle/>
          <a:p>
            <a:r>
              <a:rPr lang="en-US" sz="1000">
                <a:solidFill>
                  <a:schemeClr val="bg1">
                    <a:lumMod val="65000"/>
                  </a:schemeClr>
                </a:solidFill>
              </a:rPr>
              <a:t>Used with permission from Bain &amp; Company: https://</a:t>
            </a:r>
            <a:r>
              <a:rPr lang="en-US" sz="1000" err="1">
                <a:solidFill>
                  <a:schemeClr val="bg1">
                    <a:lumMod val="65000"/>
                  </a:schemeClr>
                </a:solidFill>
              </a:rPr>
              <a:t>media.bain.com</a:t>
            </a:r>
            <a:r>
              <a:rPr lang="en-US" sz="1000">
                <a:solidFill>
                  <a:schemeClr val="bg1">
                    <a:lumMod val="65000"/>
                  </a:schemeClr>
                </a:solidFill>
              </a:rPr>
              <a:t>/elements-of-value/#</a:t>
            </a:r>
          </a:p>
        </p:txBody>
      </p:sp>
      <p:sp>
        <p:nvSpPr>
          <p:cNvPr id="2" name="Rectangle 1">
            <a:extLst>
              <a:ext uri="{FF2B5EF4-FFF2-40B4-BE49-F238E27FC236}">
                <a16:creationId xmlns:a16="http://schemas.microsoft.com/office/drawing/2014/main" id="{52ABF078-669A-634C-B593-A817BAF96A77}"/>
              </a:ext>
            </a:extLst>
          </p:cNvPr>
          <p:cNvSpPr/>
          <p:nvPr/>
        </p:nvSpPr>
        <p:spPr>
          <a:xfrm>
            <a:off x="6500370" y="40675"/>
            <a:ext cx="4402808" cy="369332"/>
          </a:xfrm>
          <a:prstGeom prst="rect">
            <a:avLst/>
          </a:prstGeom>
        </p:spPr>
        <p:txBody>
          <a:bodyPr wrap="none">
            <a:spAutoFit/>
          </a:bodyPr>
          <a:lstStyle/>
          <a:p>
            <a:r>
              <a:rPr lang="en-US" b="1" dirty="0"/>
              <a:t>https://</a:t>
            </a:r>
            <a:r>
              <a:rPr lang="en-US" b="1" dirty="0" err="1"/>
              <a:t>media.bain.com</a:t>
            </a:r>
            <a:r>
              <a:rPr lang="en-US" b="1" dirty="0"/>
              <a:t>/elements-of-value/</a:t>
            </a:r>
          </a:p>
        </p:txBody>
      </p:sp>
    </p:spTree>
    <p:extLst>
      <p:ext uri="{BB962C8B-B14F-4D97-AF65-F5344CB8AC3E}">
        <p14:creationId xmlns:p14="http://schemas.microsoft.com/office/powerpoint/2010/main" val="3045647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and black sign with black arrows&#10;&#10;AI-generated content may be incorrect.">
            <a:extLst>
              <a:ext uri="{FF2B5EF4-FFF2-40B4-BE49-F238E27FC236}">
                <a16:creationId xmlns:a16="http://schemas.microsoft.com/office/drawing/2014/main" id="{92575039-BA64-4031-09E3-F2C23CA15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470" y="795603"/>
            <a:ext cx="2342043" cy="2342043"/>
          </a:xfrm>
          <a:prstGeom prst="rect">
            <a:avLst/>
          </a:prstGeom>
        </p:spPr>
      </p:pic>
      <p:pic>
        <p:nvPicPr>
          <p:cNvPr id="3" name="Picture 2">
            <a:extLst>
              <a:ext uri="{FF2B5EF4-FFF2-40B4-BE49-F238E27FC236}">
                <a16:creationId xmlns:a16="http://schemas.microsoft.com/office/drawing/2014/main" id="{53BF4CF6-C3E2-4D4B-86A1-740ACDC08AD7}"/>
              </a:ext>
            </a:extLst>
          </p:cNvPr>
          <p:cNvPicPr>
            <a:picLocks noChangeAspect="1"/>
          </p:cNvPicPr>
          <p:nvPr/>
        </p:nvPicPr>
        <p:blipFill>
          <a:blip r:embed="rId3"/>
          <a:stretch>
            <a:fillRect/>
          </a:stretch>
        </p:blipFill>
        <p:spPr>
          <a:xfrm>
            <a:off x="1047264" y="3337701"/>
            <a:ext cx="2002454" cy="1411228"/>
          </a:xfrm>
          <a:prstGeom prst="rect">
            <a:avLst/>
          </a:prstGeom>
        </p:spPr>
      </p:pic>
      <p:sp>
        <p:nvSpPr>
          <p:cNvPr id="4" name="TextBox 3">
            <a:extLst>
              <a:ext uri="{FF2B5EF4-FFF2-40B4-BE49-F238E27FC236}">
                <a16:creationId xmlns:a16="http://schemas.microsoft.com/office/drawing/2014/main" id="{C6F48145-48CF-CB8A-D14B-2777A09F6670}"/>
              </a:ext>
            </a:extLst>
          </p:cNvPr>
          <p:cNvSpPr txBox="1"/>
          <p:nvPr/>
        </p:nvSpPr>
        <p:spPr>
          <a:xfrm>
            <a:off x="877470" y="3137646"/>
            <a:ext cx="2342043" cy="400110"/>
          </a:xfrm>
          <a:prstGeom prst="rect">
            <a:avLst/>
          </a:prstGeom>
          <a:noFill/>
        </p:spPr>
        <p:txBody>
          <a:bodyPr wrap="square" rtlCol="0">
            <a:spAutoFit/>
          </a:bodyPr>
          <a:lstStyle/>
          <a:p>
            <a:r>
              <a:rPr lang="en-GB" sz="2000" b="1" dirty="0"/>
              <a:t>Brought to you by</a:t>
            </a:r>
          </a:p>
        </p:txBody>
      </p:sp>
      <p:sp>
        <p:nvSpPr>
          <p:cNvPr id="5" name="TextBox 4">
            <a:extLst>
              <a:ext uri="{FF2B5EF4-FFF2-40B4-BE49-F238E27FC236}">
                <a16:creationId xmlns:a16="http://schemas.microsoft.com/office/drawing/2014/main" id="{4644F7FE-16EA-A3B9-5653-020C5B00A03C}"/>
              </a:ext>
            </a:extLst>
          </p:cNvPr>
          <p:cNvSpPr txBox="1"/>
          <p:nvPr/>
        </p:nvSpPr>
        <p:spPr>
          <a:xfrm>
            <a:off x="5386192" y="795603"/>
            <a:ext cx="6425852" cy="5262979"/>
          </a:xfrm>
          <a:prstGeom prst="rect">
            <a:avLst/>
          </a:prstGeom>
          <a:noFill/>
        </p:spPr>
        <p:txBody>
          <a:bodyPr wrap="square" rtlCol="0">
            <a:spAutoFit/>
          </a:bodyPr>
          <a:lstStyle/>
          <a:p>
            <a:r>
              <a:rPr lang="en-GB" sz="2800" b="1" dirty="0"/>
              <a:t>Vision</a:t>
            </a:r>
          </a:p>
          <a:p>
            <a:r>
              <a:rPr lang="en-GB" sz="2000" dirty="0"/>
              <a:t>Moving the needle on Monday Morning Tasks to reach 10 Million  people by 2045</a:t>
            </a:r>
          </a:p>
          <a:p>
            <a:endParaRPr lang="en-GB" sz="2000" dirty="0"/>
          </a:p>
          <a:p>
            <a:r>
              <a:rPr lang="en-GB" sz="2400" b="1" dirty="0"/>
              <a:t>Mission</a:t>
            </a:r>
          </a:p>
          <a:p>
            <a:r>
              <a:rPr lang="en-GB" sz="2000" dirty="0"/>
              <a:t>We don’t just teach a shift on carbon- we engineer action from it!</a:t>
            </a:r>
          </a:p>
          <a:p>
            <a:r>
              <a:rPr lang="en-GB" sz="2000" dirty="0"/>
              <a:t>We debunk myths…show you how to avoid greenwashing and try to make a serious, difficult subject…fun &amp; part of your business strategy</a:t>
            </a:r>
          </a:p>
          <a:p>
            <a:endParaRPr lang="en-GB" sz="2000" dirty="0"/>
          </a:p>
          <a:p>
            <a:r>
              <a:rPr lang="en-GB" sz="2400" b="1" dirty="0"/>
              <a:t>Values</a:t>
            </a:r>
          </a:p>
          <a:p>
            <a:r>
              <a:rPr lang="en-GB" sz="2000" dirty="0"/>
              <a:t>Always Circular</a:t>
            </a:r>
          </a:p>
          <a:p>
            <a:r>
              <a:rPr lang="en-GB" sz="2000" dirty="0"/>
              <a:t>Supporting Choice</a:t>
            </a:r>
          </a:p>
          <a:p>
            <a:r>
              <a:rPr lang="en-GB" sz="2000" dirty="0"/>
              <a:t>Transparent Communication</a:t>
            </a:r>
          </a:p>
          <a:p>
            <a:r>
              <a:rPr lang="en-GB" sz="2000" dirty="0"/>
              <a:t>Playful Curiosity</a:t>
            </a:r>
          </a:p>
        </p:txBody>
      </p:sp>
    </p:spTree>
    <p:extLst>
      <p:ext uri="{BB962C8B-B14F-4D97-AF65-F5344CB8AC3E}">
        <p14:creationId xmlns:p14="http://schemas.microsoft.com/office/powerpoint/2010/main" val="356948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urvey&#10;&#10;AI-generated content may be incorrect.">
            <a:extLst>
              <a:ext uri="{FF2B5EF4-FFF2-40B4-BE49-F238E27FC236}">
                <a16:creationId xmlns:a16="http://schemas.microsoft.com/office/drawing/2014/main" id="{202D9B11-B6C4-5DA7-F8D0-0C63131A5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608337" cy="6858000"/>
          </a:xfrm>
          <a:prstGeom prst="rect">
            <a:avLst/>
          </a:prstGeom>
        </p:spPr>
      </p:pic>
      <p:pic>
        <p:nvPicPr>
          <p:cNvPr id="4" name="Picture 3" descr="A screenshot of a company values website&#10;&#10;AI-generated content may be incorrect.">
            <a:extLst>
              <a:ext uri="{FF2B5EF4-FFF2-40B4-BE49-F238E27FC236}">
                <a16:creationId xmlns:a16="http://schemas.microsoft.com/office/drawing/2014/main" id="{E51B3816-B292-FE2A-566E-ADAB27D43C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16644" cy="6554115"/>
          </a:xfrm>
          <a:prstGeom prst="rect">
            <a:avLst/>
          </a:prstGeom>
        </p:spPr>
      </p:pic>
      <p:pic>
        <p:nvPicPr>
          <p:cNvPr id="5" name="Picture 4" descr="A close up of text&#10;&#10;AI-generated content may be incorrect.">
            <a:extLst>
              <a:ext uri="{FF2B5EF4-FFF2-40B4-BE49-F238E27FC236}">
                <a16:creationId xmlns:a16="http://schemas.microsoft.com/office/drawing/2014/main" id="{912A051A-116F-7410-B9D5-681B9B679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069859" cy="4020111"/>
          </a:xfrm>
          <a:prstGeom prst="rect">
            <a:avLst/>
          </a:prstGeom>
        </p:spPr>
      </p:pic>
    </p:spTree>
    <p:extLst>
      <p:ext uri="{BB962C8B-B14F-4D97-AF65-F5344CB8AC3E}">
        <p14:creationId xmlns:p14="http://schemas.microsoft.com/office/powerpoint/2010/main" val="135620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fficid ea sunditias ab ipid estio vollupt atibus dolorerferum qui dolore sedit esequi voloreped mi, sanisqu aerorerest…">
            <a:extLst>
              <a:ext uri="{FF2B5EF4-FFF2-40B4-BE49-F238E27FC236}">
                <a16:creationId xmlns:a16="http://schemas.microsoft.com/office/drawing/2014/main" id="{460C3142-4640-7042-8C3F-1B6FF50D832F}"/>
              </a:ext>
            </a:extLst>
          </p:cNvPr>
          <p:cNvSpPr txBox="1"/>
          <p:nvPr/>
        </p:nvSpPr>
        <p:spPr>
          <a:xfrm>
            <a:off x="5578868" y="296270"/>
            <a:ext cx="4453584" cy="26051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342900" indent="-342900">
              <a:lnSpc>
                <a:spcPct val="90000"/>
              </a:lnSpc>
              <a:spcBef>
                <a:spcPts val="1350"/>
              </a:spcBef>
              <a:buClr>
                <a:srgbClr val="201F41"/>
              </a:buClr>
              <a:buSzPct val="100000"/>
              <a:buFont typeface="Arial" panose="020B0604020202020204" pitchFamily="34" charset="0"/>
              <a:buChar char="•"/>
              <a:defRPr sz="4000" b="0">
                <a:solidFill>
                  <a:srgbClr val="8A418F"/>
                </a:solidFill>
              </a:defRPr>
            </a:pPr>
            <a:r>
              <a:rPr lang="en-GB" sz="1600" b="1" dirty="0">
                <a:solidFill>
                  <a:srgbClr val="201F41"/>
                </a:solidFill>
                <a:latin typeface="Arial"/>
                <a:cs typeface="Arial"/>
              </a:rPr>
              <a:t>When the mission statement is not right – think FED EX</a:t>
            </a:r>
          </a:p>
          <a:p>
            <a:pPr marL="342900" indent="-342900">
              <a:lnSpc>
                <a:spcPct val="90000"/>
              </a:lnSpc>
              <a:spcBef>
                <a:spcPts val="1350"/>
              </a:spcBef>
              <a:buClr>
                <a:srgbClr val="201F41"/>
              </a:buClr>
              <a:buSzPct val="100000"/>
              <a:buFont typeface="Arial" panose="020B0604020202020204" pitchFamily="34" charset="0"/>
              <a:buChar char="•"/>
              <a:defRPr sz="4000" b="0">
                <a:solidFill>
                  <a:srgbClr val="8A418F"/>
                </a:solidFill>
              </a:defRPr>
            </a:pPr>
            <a:r>
              <a:rPr lang="en-GB" sz="1600" dirty="0">
                <a:solidFill>
                  <a:srgbClr val="201F41"/>
                </a:solidFill>
                <a:latin typeface="Arial"/>
                <a:cs typeface="Arial"/>
              </a:rPr>
              <a:t>We aim to be the best telecommunications     organisation in the world.</a:t>
            </a:r>
          </a:p>
          <a:p>
            <a:pPr marL="342900" indent="-342900">
              <a:lnSpc>
                <a:spcPct val="90000"/>
              </a:lnSpc>
              <a:spcBef>
                <a:spcPts val="1350"/>
              </a:spcBef>
              <a:buClr>
                <a:srgbClr val="201F41"/>
              </a:buClr>
              <a:buSzPct val="100000"/>
              <a:buFont typeface="Arial" panose="020B0604020202020204" pitchFamily="34" charset="0"/>
              <a:buChar char="•"/>
              <a:defRPr sz="4000" b="0">
                <a:solidFill>
                  <a:srgbClr val="8A418F"/>
                </a:solidFill>
              </a:defRPr>
            </a:pPr>
            <a:r>
              <a:rPr lang="en-GB" sz="1600" dirty="0">
                <a:solidFill>
                  <a:srgbClr val="201F41"/>
                </a:solidFill>
                <a:latin typeface="Arial"/>
                <a:cs typeface="Arial"/>
              </a:rPr>
              <a:t>Our purpose is to provide the best solution to our customers’ communications needs.</a:t>
            </a:r>
          </a:p>
          <a:p>
            <a:pPr marL="342900" indent="-342900">
              <a:lnSpc>
                <a:spcPct val="90000"/>
              </a:lnSpc>
              <a:spcBef>
                <a:spcPts val="1350"/>
              </a:spcBef>
              <a:buClr>
                <a:srgbClr val="201F41"/>
              </a:buClr>
              <a:buSzPct val="100000"/>
              <a:buFont typeface="Arial" panose="020B0604020202020204" pitchFamily="34" charset="0"/>
              <a:buChar char="•"/>
              <a:defRPr sz="4000" b="0">
                <a:solidFill>
                  <a:srgbClr val="8A418F"/>
                </a:solidFill>
              </a:defRPr>
            </a:pPr>
            <a:r>
              <a:rPr lang="en-GB" sz="1600" dirty="0">
                <a:solidFill>
                  <a:srgbClr val="201F41"/>
                </a:solidFill>
                <a:latin typeface="Arial"/>
                <a:cs typeface="Arial"/>
              </a:rPr>
              <a:t>To become the most respected and profitable insurance company in the United States. </a:t>
            </a:r>
          </a:p>
        </p:txBody>
      </p:sp>
      <p:pic>
        <p:nvPicPr>
          <p:cNvPr id="4" name="Picture 3">
            <a:extLst>
              <a:ext uri="{FF2B5EF4-FFF2-40B4-BE49-F238E27FC236}">
                <a16:creationId xmlns:a16="http://schemas.microsoft.com/office/drawing/2014/main" id="{B98F300D-074F-0C48-8CB8-7CEDB19D6461}"/>
              </a:ext>
            </a:extLst>
          </p:cNvPr>
          <p:cNvPicPr>
            <a:picLocks noChangeAspect="1"/>
          </p:cNvPicPr>
          <p:nvPr/>
        </p:nvPicPr>
        <p:blipFill>
          <a:blip r:embed="rId2"/>
          <a:stretch>
            <a:fillRect/>
          </a:stretch>
        </p:blipFill>
        <p:spPr>
          <a:xfrm>
            <a:off x="9835281" y="5401056"/>
            <a:ext cx="2356719" cy="1660897"/>
          </a:xfrm>
          <a:prstGeom prst="rect">
            <a:avLst/>
          </a:prstGeom>
        </p:spPr>
      </p:pic>
      <p:pic>
        <p:nvPicPr>
          <p:cNvPr id="5" name="Picture 4">
            <a:extLst>
              <a:ext uri="{FF2B5EF4-FFF2-40B4-BE49-F238E27FC236}">
                <a16:creationId xmlns:a16="http://schemas.microsoft.com/office/drawing/2014/main" id="{065738F6-FE48-824B-8719-E4DE0FAC3DCC}"/>
              </a:ext>
            </a:extLst>
          </p:cNvPr>
          <p:cNvPicPr>
            <a:picLocks noChangeAspect="1"/>
          </p:cNvPicPr>
          <p:nvPr/>
        </p:nvPicPr>
        <p:blipFill>
          <a:blip r:embed="rId3"/>
          <a:stretch>
            <a:fillRect/>
          </a:stretch>
        </p:blipFill>
        <p:spPr>
          <a:xfrm>
            <a:off x="890016" y="88462"/>
            <a:ext cx="3009900" cy="1409700"/>
          </a:xfrm>
          <a:prstGeom prst="rect">
            <a:avLst/>
          </a:prstGeom>
        </p:spPr>
      </p:pic>
      <p:pic>
        <p:nvPicPr>
          <p:cNvPr id="6" name="Picture 5">
            <a:extLst>
              <a:ext uri="{FF2B5EF4-FFF2-40B4-BE49-F238E27FC236}">
                <a16:creationId xmlns:a16="http://schemas.microsoft.com/office/drawing/2014/main" id="{4204B3D8-EE45-5446-A8C5-0ED7EAF45E10}"/>
              </a:ext>
            </a:extLst>
          </p:cNvPr>
          <p:cNvPicPr>
            <a:picLocks noChangeAspect="1"/>
          </p:cNvPicPr>
          <p:nvPr/>
        </p:nvPicPr>
        <p:blipFill>
          <a:blip r:embed="rId4"/>
          <a:stretch>
            <a:fillRect/>
          </a:stretch>
        </p:blipFill>
        <p:spPr>
          <a:xfrm>
            <a:off x="487680" y="1354074"/>
            <a:ext cx="3687318" cy="2753820"/>
          </a:xfrm>
          <a:prstGeom prst="rect">
            <a:avLst/>
          </a:prstGeom>
        </p:spPr>
      </p:pic>
      <p:pic>
        <p:nvPicPr>
          <p:cNvPr id="7" name="Picture 6">
            <a:extLst>
              <a:ext uri="{FF2B5EF4-FFF2-40B4-BE49-F238E27FC236}">
                <a16:creationId xmlns:a16="http://schemas.microsoft.com/office/drawing/2014/main" id="{82171812-EF0B-CD4A-AA9B-9807A6A3055A}"/>
              </a:ext>
            </a:extLst>
          </p:cNvPr>
          <p:cNvPicPr>
            <a:picLocks noChangeAspect="1"/>
          </p:cNvPicPr>
          <p:nvPr/>
        </p:nvPicPr>
        <p:blipFill>
          <a:blip r:embed="rId5"/>
          <a:stretch>
            <a:fillRect/>
          </a:stretch>
        </p:blipFill>
        <p:spPr>
          <a:xfrm>
            <a:off x="402336" y="4275515"/>
            <a:ext cx="4572000" cy="2565721"/>
          </a:xfrm>
          <a:prstGeom prst="rect">
            <a:avLst/>
          </a:prstGeom>
        </p:spPr>
      </p:pic>
      <p:sp>
        <p:nvSpPr>
          <p:cNvPr id="8" name="TextBox 7">
            <a:extLst>
              <a:ext uri="{FF2B5EF4-FFF2-40B4-BE49-F238E27FC236}">
                <a16:creationId xmlns:a16="http://schemas.microsoft.com/office/drawing/2014/main" id="{EE3120E7-D006-EB48-8B24-AE56BF5225AC}"/>
              </a:ext>
            </a:extLst>
          </p:cNvPr>
          <p:cNvSpPr txBox="1"/>
          <p:nvPr/>
        </p:nvSpPr>
        <p:spPr>
          <a:xfrm>
            <a:off x="5763802" y="3333202"/>
            <a:ext cx="5345027" cy="2554545"/>
          </a:xfrm>
          <a:prstGeom prst="rect">
            <a:avLst/>
          </a:prstGeom>
          <a:noFill/>
        </p:spPr>
        <p:txBody>
          <a:bodyPr wrap="square" rtlCol="0">
            <a:spAutoFit/>
          </a:bodyPr>
          <a:lstStyle/>
          <a:p>
            <a:r>
              <a:rPr lang="en-US" sz="4000" b="1" dirty="0">
                <a:solidFill>
                  <a:srgbClr val="002060"/>
                </a:solidFill>
              </a:rPr>
              <a:t>What do you think happens when these are not clear or consistent?</a:t>
            </a:r>
          </a:p>
        </p:txBody>
      </p:sp>
    </p:spTree>
    <p:extLst>
      <p:ext uri="{BB962C8B-B14F-4D97-AF65-F5344CB8AC3E}">
        <p14:creationId xmlns:p14="http://schemas.microsoft.com/office/powerpoint/2010/main" val="383695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1779214-10B7-F04A-985B-8CBCF6AD96AE}" type="slidenum">
              <a:rPr lang="en-US" smtClean="0"/>
              <a:t>49</a:t>
            </a:fld>
            <a:endParaRPr lang="en-US"/>
          </a:p>
        </p:txBody>
      </p:sp>
      <p:pic>
        <p:nvPicPr>
          <p:cNvPr id="7" name="Picture 3">
            <a:extLst>
              <a:ext uri="{FF2B5EF4-FFF2-40B4-BE49-F238E27FC236}">
                <a16:creationId xmlns:a16="http://schemas.microsoft.com/office/drawing/2014/main" id="{AD4E45AD-9AAD-CB4D-8B74-2CC5AEBF32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1" y="136"/>
            <a:ext cx="12191520" cy="685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657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CA0EFE-0A24-47B8-886E-86465F4A8A69}"/>
              </a:ext>
            </a:extLst>
          </p:cNvPr>
          <p:cNvSpPr/>
          <p:nvPr/>
        </p:nvSpPr>
        <p:spPr>
          <a:xfrm>
            <a:off x="467774" y="2308741"/>
            <a:ext cx="7280776" cy="3877985"/>
          </a:xfrm>
          <a:prstGeom prst="rect">
            <a:avLst/>
          </a:prstGeom>
        </p:spPr>
        <p:txBody>
          <a:bodyPr wrap="square">
            <a:spAutoFit/>
          </a:bodyPr>
          <a:lstStyle/>
          <a:p>
            <a:pPr marL="285750" indent="-285750">
              <a:buFont typeface="Arial" panose="020B0604020202020204" pitchFamily="34" charset="0"/>
              <a:buChar char="•"/>
            </a:pPr>
            <a:r>
              <a:rPr lang="en-GB" sz="2200" dirty="0">
                <a:solidFill>
                  <a:srgbClr val="201F41"/>
                </a:solidFill>
                <a:latin typeface="Dyslexie" panose="02000000000000000000" pitchFamily="2" charset="77"/>
              </a:rPr>
              <a:t>The value a company promises to deliver to customers should they choose to buy their product or service.</a:t>
            </a:r>
          </a:p>
          <a:p>
            <a:pPr marL="285750" indent="-285750">
              <a:buFont typeface="Arial" panose="020B0604020202020204" pitchFamily="34" charset="0"/>
              <a:buChar char="•"/>
            </a:pPr>
            <a:r>
              <a:rPr lang="en-GB" sz="2200" dirty="0">
                <a:solidFill>
                  <a:srgbClr val="201F41"/>
                </a:solidFill>
                <a:latin typeface="Dyslexie" panose="02000000000000000000" pitchFamily="2" charset="77"/>
              </a:rPr>
              <a:t>The reason customers choose one company over another.</a:t>
            </a:r>
          </a:p>
          <a:p>
            <a:pPr marL="285750" indent="-285750">
              <a:buFont typeface="Arial" panose="020B0604020202020204" pitchFamily="34" charset="0"/>
              <a:buChar char="•"/>
            </a:pPr>
            <a:r>
              <a:rPr lang="en-GB" sz="2200" dirty="0">
                <a:solidFill>
                  <a:srgbClr val="201F41"/>
                </a:solidFill>
                <a:latin typeface="Dyslexie" panose="02000000000000000000" pitchFamily="2" charset="77"/>
              </a:rPr>
              <a:t>A bundle of products and services delivering BENEFITS </a:t>
            </a:r>
          </a:p>
          <a:p>
            <a:pPr marL="285750" indent="-285750">
              <a:buFont typeface="Arial" panose="020B0604020202020204" pitchFamily="34" charset="0"/>
              <a:buChar char="•"/>
            </a:pPr>
            <a:r>
              <a:rPr lang="en-GB" sz="2200" dirty="0">
                <a:solidFill>
                  <a:srgbClr val="201F41"/>
                </a:solidFill>
                <a:latin typeface="Dyslexie" panose="02000000000000000000" pitchFamily="2" charset="77"/>
              </a:rPr>
              <a:t>What problem are you solving?</a:t>
            </a:r>
          </a:p>
          <a:p>
            <a:pPr marL="285750" indent="-285750">
              <a:buFont typeface="Arial" panose="020B0604020202020204" pitchFamily="34" charset="0"/>
              <a:buChar char="•"/>
            </a:pPr>
            <a:r>
              <a:rPr lang="en-GB" sz="2200" dirty="0">
                <a:solidFill>
                  <a:srgbClr val="201F41"/>
                </a:solidFill>
                <a:latin typeface="Dyslexie" panose="02000000000000000000" pitchFamily="2" charset="77"/>
              </a:rPr>
              <a:t>What need are you meeting?</a:t>
            </a:r>
          </a:p>
          <a:p>
            <a:pPr marL="285750" indent="-285750">
              <a:buFont typeface="Arial" panose="020B0604020202020204" pitchFamily="34" charset="0"/>
              <a:buChar char="•"/>
            </a:pPr>
            <a:r>
              <a:rPr lang="en-GB" sz="2200" dirty="0">
                <a:solidFill>
                  <a:srgbClr val="201F41"/>
                </a:solidFill>
                <a:latin typeface="Dyslexie" panose="02000000000000000000" pitchFamily="2" charset="77"/>
              </a:rPr>
              <a:t>What is getting done for your customers?</a:t>
            </a:r>
          </a:p>
          <a:p>
            <a:pPr marL="285750" indent="-285750">
              <a:buFont typeface="Arial" panose="020B0604020202020204" pitchFamily="34" charset="0"/>
              <a:buChar char="•"/>
            </a:pPr>
            <a:endParaRPr lang="en-GB" sz="2200" dirty="0">
              <a:solidFill>
                <a:srgbClr val="201F41"/>
              </a:solidFill>
              <a:latin typeface="Dyslexie" panose="02000000000000000000" pitchFamily="2" charset="77"/>
            </a:endParaRPr>
          </a:p>
          <a:p>
            <a:endParaRPr lang="en-GB" sz="2400" dirty="0"/>
          </a:p>
          <a:p>
            <a:endParaRPr lang="en-GB" sz="2400" dirty="0"/>
          </a:p>
          <a:p>
            <a:endParaRPr lang="en-GB" sz="2200" dirty="0">
              <a:solidFill>
                <a:srgbClr val="201F41"/>
              </a:solidFill>
              <a:latin typeface="Dyslexie" panose="02000000000000000000" pitchFamily="2" charset="77"/>
            </a:endParaRPr>
          </a:p>
        </p:txBody>
      </p:sp>
      <p:sp>
        <p:nvSpPr>
          <p:cNvPr id="3" name="Cloud tech for SMEs">
            <a:extLst>
              <a:ext uri="{FF2B5EF4-FFF2-40B4-BE49-F238E27FC236}">
                <a16:creationId xmlns:a16="http://schemas.microsoft.com/office/drawing/2014/main" id="{4AD4CB7A-7F80-4337-BF9D-7B0AD4F86351}"/>
              </a:ext>
            </a:extLst>
          </p:cNvPr>
          <p:cNvSpPr txBox="1"/>
          <p:nvPr/>
        </p:nvSpPr>
        <p:spPr>
          <a:xfrm>
            <a:off x="640518" y="1066965"/>
            <a:ext cx="6565944" cy="854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noAutofit/>
          </a:bodyPr>
          <a:lstStyle>
            <a:lvl1pPr algn="l">
              <a:defRPr sz="10600">
                <a:solidFill>
                  <a:srgbClr val="D5233E"/>
                </a:solidFill>
              </a:defRPr>
            </a:lvl1pPr>
          </a:lstStyle>
          <a:p>
            <a:r>
              <a:rPr lang="en-GB" sz="3200" b="1" dirty="0">
                <a:solidFill>
                  <a:srgbClr val="201F41"/>
                </a:solidFill>
                <a:latin typeface="Arial" panose="020B0604020202020204" pitchFamily="34" charset="0"/>
                <a:cs typeface="Arial" panose="020B0604020202020204" pitchFamily="34" charset="0"/>
              </a:rPr>
              <a:t>What is a Value Proposition</a:t>
            </a:r>
            <a:endParaRPr sz="3200" b="1" dirty="0">
              <a:solidFill>
                <a:srgbClr val="201F41"/>
              </a:solidFill>
              <a:latin typeface="Arial" panose="020B0604020202020204" pitchFamily="34" charset="0"/>
              <a:cs typeface="Arial" panose="020B0604020202020204" pitchFamily="34" charset="0"/>
            </a:endParaRPr>
          </a:p>
        </p:txBody>
      </p:sp>
      <p:pic>
        <p:nvPicPr>
          <p:cNvPr id="4" name="Picture 3" descr="A picture containing colorfulness, graphics, screenshot, graphic design&#10;&#10;Description automatically generated">
            <a:extLst>
              <a:ext uri="{FF2B5EF4-FFF2-40B4-BE49-F238E27FC236}">
                <a16:creationId xmlns:a16="http://schemas.microsoft.com/office/drawing/2014/main" id="{427F2DC4-2048-78E4-5860-BAAFA53E5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8885" y="5362542"/>
            <a:ext cx="2338942" cy="1648368"/>
          </a:xfrm>
          <a:prstGeom prst="rect">
            <a:avLst/>
          </a:prstGeom>
        </p:spPr>
      </p:pic>
      <p:sp>
        <p:nvSpPr>
          <p:cNvPr id="12" name="TextBox 11">
            <a:extLst>
              <a:ext uri="{FF2B5EF4-FFF2-40B4-BE49-F238E27FC236}">
                <a16:creationId xmlns:a16="http://schemas.microsoft.com/office/drawing/2014/main" id="{DAB73626-F718-DA10-D48E-E8E83280B46F}"/>
              </a:ext>
            </a:extLst>
          </p:cNvPr>
          <p:cNvSpPr txBox="1"/>
          <p:nvPr/>
        </p:nvSpPr>
        <p:spPr>
          <a:xfrm>
            <a:off x="8134947" y="2146730"/>
            <a:ext cx="3352974" cy="2308324"/>
          </a:xfrm>
          <a:prstGeom prst="rect">
            <a:avLst/>
          </a:prstGeom>
          <a:noFill/>
        </p:spPr>
        <p:txBody>
          <a:bodyPr wrap="square">
            <a:spAutoFit/>
          </a:bodyPr>
          <a:lstStyle/>
          <a:p>
            <a:r>
              <a:rPr lang="en-GB" sz="2400" b="1" dirty="0">
                <a:solidFill>
                  <a:schemeClr val="accent1">
                    <a:lumMod val="50000"/>
                  </a:schemeClr>
                </a:solidFill>
                <a:latin typeface="Arial" panose="020B0604020202020204" pitchFamily="34" charset="0"/>
                <a:ea typeface="Cascadia Mono ExtraLight" panose="020B0609020000020004" pitchFamily="49" charset="0"/>
                <a:cs typeface="Arial" panose="020B0604020202020204" pitchFamily="34" charset="0"/>
              </a:rPr>
              <a:t>In a nutshell, your value proposition is a succinct explanation or illustration of why a customer should do business with you</a:t>
            </a:r>
            <a:endParaRPr lang="en-US" sz="2400" b="1" dirty="0">
              <a:solidFill>
                <a:schemeClr val="accent1">
                  <a:lumMod val="50000"/>
                </a:schemeClr>
              </a:solidFill>
              <a:latin typeface="Arial" panose="020B0604020202020204" pitchFamily="34" charset="0"/>
              <a:ea typeface="Cascadia Mono ExtraLight" panose="020B0609020000020004" pitchFamily="49" charset="0"/>
              <a:cs typeface="Arial" panose="020B0604020202020204" pitchFamily="34" charset="0"/>
            </a:endParaRPr>
          </a:p>
        </p:txBody>
      </p:sp>
    </p:spTree>
    <p:extLst>
      <p:ext uri="{BB962C8B-B14F-4D97-AF65-F5344CB8AC3E}">
        <p14:creationId xmlns:p14="http://schemas.microsoft.com/office/powerpoint/2010/main" val="6167995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fficid ea sunditias ab ipid estio vollupt atibus dolorerferum qui dolore sedit esequi voloreped mi, sanisqu aerorerest…">
            <a:extLst>
              <a:ext uri="{FF2B5EF4-FFF2-40B4-BE49-F238E27FC236}">
                <a16:creationId xmlns:a16="http://schemas.microsoft.com/office/drawing/2014/main" id="{DD72BFC3-89FE-9244-92EA-8F146EB0D114}"/>
              </a:ext>
            </a:extLst>
          </p:cNvPr>
          <p:cNvSpPr txBox="1"/>
          <p:nvPr/>
        </p:nvSpPr>
        <p:spPr>
          <a:xfrm>
            <a:off x="703636" y="149359"/>
            <a:ext cx="10784727" cy="46764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a:lnSpc>
                <a:spcPct val="90000"/>
              </a:lnSpc>
              <a:spcBef>
                <a:spcPts val="750"/>
              </a:spcBef>
              <a:buClr>
                <a:srgbClr val="201F41"/>
              </a:buClr>
              <a:buSzPct val="100000"/>
              <a:defRPr sz="4000" b="0">
                <a:solidFill>
                  <a:srgbClr val="8A418F"/>
                </a:solidFill>
              </a:defRPr>
            </a:pPr>
            <a:r>
              <a:rPr lang="en-GB" sz="2400" b="1" dirty="0">
                <a:solidFill>
                  <a:srgbClr val="201F41"/>
                </a:solidFill>
                <a:latin typeface="Arial" panose="020B0604020202020204" pitchFamily="34" charset="0"/>
                <a:cs typeface="Arial" panose="020B0604020202020204" pitchFamily="34" charset="0"/>
              </a:rPr>
              <a:t>Task Group Activity</a:t>
            </a:r>
          </a:p>
          <a:p>
            <a:pPr>
              <a:lnSpc>
                <a:spcPct val="90000"/>
              </a:lnSpc>
              <a:spcBef>
                <a:spcPts val="750"/>
              </a:spcBef>
              <a:buClr>
                <a:srgbClr val="201F41"/>
              </a:buClr>
              <a:buSzPct val="100000"/>
              <a:defRPr sz="4000" b="0">
                <a:solidFill>
                  <a:srgbClr val="8A418F"/>
                </a:solidFill>
              </a:defRPr>
            </a:pPr>
            <a:endParaRPr lang="en-GB" sz="2400" b="1" dirty="0">
              <a:solidFill>
                <a:srgbClr val="201F41"/>
              </a:solidFill>
              <a:latin typeface="Arial" panose="020B0604020202020204" pitchFamily="34" charset="0"/>
              <a:cs typeface="Arial" panose="020B0604020202020204" pitchFamily="34" charset="0"/>
            </a:endParaRPr>
          </a:p>
          <a:p>
            <a:pPr marL="180000" indent="-180000">
              <a:lnSpc>
                <a:spcPct val="90000"/>
              </a:lnSpc>
              <a:spcBef>
                <a:spcPts val="750"/>
              </a:spcBef>
              <a:buClr>
                <a:srgbClr val="201F41"/>
              </a:buClr>
              <a:buSzPct val="100000"/>
              <a:buChar char="•"/>
              <a:defRPr sz="4000" b="0">
                <a:solidFill>
                  <a:srgbClr val="8A418F"/>
                </a:solidFill>
              </a:defRPr>
            </a:pPr>
            <a:r>
              <a:rPr lang="en-GB" sz="2400" dirty="0">
                <a:solidFill>
                  <a:srgbClr val="201F41"/>
                </a:solidFill>
                <a:latin typeface="Arial" panose="020B0604020202020204" pitchFamily="34" charset="0"/>
                <a:cs typeface="Arial" panose="020B0604020202020204" pitchFamily="34" charset="0"/>
              </a:rPr>
              <a:t>Consider the examples of business vision and mission statement- what do you think makes a good mission statement?</a:t>
            </a:r>
          </a:p>
          <a:p>
            <a:pPr marL="180000" indent="-180000">
              <a:lnSpc>
                <a:spcPct val="90000"/>
              </a:lnSpc>
              <a:spcBef>
                <a:spcPts val="750"/>
              </a:spcBef>
              <a:buClr>
                <a:srgbClr val="201F41"/>
              </a:buClr>
              <a:buSzPct val="100000"/>
              <a:buChar char="•"/>
              <a:defRPr sz="4000" b="0">
                <a:solidFill>
                  <a:srgbClr val="8A418F"/>
                </a:solidFill>
              </a:defRPr>
            </a:pPr>
            <a:r>
              <a:rPr lang="en-GB" sz="2400" dirty="0">
                <a:solidFill>
                  <a:srgbClr val="201F41"/>
                </a:solidFill>
                <a:latin typeface="Arial" panose="020B0604020202020204" pitchFamily="34" charset="0"/>
                <a:cs typeface="Arial" panose="020B0604020202020204" pitchFamily="34" charset="0"/>
              </a:rPr>
              <a:t>  Discuss YOUR OWN- 5 minutes </a:t>
            </a:r>
          </a:p>
          <a:p>
            <a:pPr marL="180000" indent="-180000">
              <a:lnSpc>
                <a:spcPct val="90000"/>
              </a:lnSpc>
              <a:spcBef>
                <a:spcPts val="750"/>
              </a:spcBef>
              <a:buClr>
                <a:srgbClr val="201F41"/>
              </a:buClr>
              <a:buSzPct val="100000"/>
              <a:buChar char="•"/>
              <a:defRPr sz="4000" b="0">
                <a:solidFill>
                  <a:srgbClr val="8A418F"/>
                </a:solidFill>
              </a:defRPr>
            </a:pPr>
            <a:r>
              <a:rPr lang="en-GB" sz="2400" dirty="0">
                <a:solidFill>
                  <a:srgbClr val="201F41"/>
                </a:solidFill>
                <a:latin typeface="Arial" panose="020B0604020202020204" pitchFamily="34" charset="0"/>
                <a:cs typeface="Arial" panose="020B0604020202020204" pitchFamily="34" charset="0"/>
              </a:rPr>
              <a:t>&amp; then pick a local SME- name them check their webs/socials- list anything you see is it correct is it true how do they make you feel? -5 minutes</a:t>
            </a:r>
            <a:endParaRPr sz="2400" dirty="0">
              <a:solidFill>
                <a:srgbClr val="201F41"/>
              </a:solidFill>
              <a:latin typeface="Arial" panose="020B0604020202020204" pitchFamily="34" charset="0"/>
              <a:cs typeface="Arial" panose="020B0604020202020204" pitchFamily="34" charset="0"/>
            </a:endParaRPr>
          </a:p>
          <a:p>
            <a:pPr marL="180000" indent="-180000">
              <a:lnSpc>
                <a:spcPct val="90000"/>
              </a:lnSpc>
              <a:spcBef>
                <a:spcPts val="750"/>
              </a:spcBef>
              <a:buClr>
                <a:srgbClr val="201F41"/>
              </a:buClr>
              <a:buSzPct val="100000"/>
              <a:buChar char="•"/>
              <a:defRPr sz="4000" b="0">
                <a:solidFill>
                  <a:srgbClr val="8A418F"/>
                </a:solidFill>
              </a:defRPr>
            </a:pPr>
            <a:r>
              <a:rPr lang="en-GB" sz="2400" dirty="0">
                <a:solidFill>
                  <a:srgbClr val="201F41"/>
                </a:solidFill>
                <a:latin typeface="Arial" panose="020B0604020202020204" pitchFamily="34" charset="0"/>
                <a:cs typeface="Arial" panose="020B0604020202020204" pitchFamily="34" charset="0"/>
              </a:rPr>
              <a:t>Draft a business purpose Vision, Mission &amp; Values(outwards looking, customer-focused, motivational, emotional, responsible) for </a:t>
            </a:r>
            <a:r>
              <a:rPr lang="en-GB" sz="2400" b="1" dirty="0">
                <a:solidFill>
                  <a:srgbClr val="201F41"/>
                </a:solidFill>
                <a:latin typeface="Arial" panose="020B0604020202020204" pitchFamily="34" charset="0"/>
                <a:cs typeface="Arial" panose="020B0604020202020204" pitchFamily="34" charset="0"/>
              </a:rPr>
              <a:t>their</a:t>
            </a:r>
            <a:r>
              <a:rPr lang="en-GB" sz="2400" dirty="0">
                <a:solidFill>
                  <a:srgbClr val="201F41"/>
                </a:solidFill>
                <a:latin typeface="Arial" panose="020B0604020202020204" pitchFamily="34" charset="0"/>
                <a:cs typeface="Arial" panose="020B0604020202020204" pitchFamily="34" charset="0"/>
              </a:rPr>
              <a:t> business. 10 mins</a:t>
            </a:r>
            <a:endParaRPr sz="2400" dirty="0">
              <a:solidFill>
                <a:srgbClr val="201F41"/>
              </a:solidFill>
              <a:latin typeface="Arial" panose="020B0604020202020204" pitchFamily="34" charset="0"/>
              <a:cs typeface="Arial" panose="020B0604020202020204" pitchFamily="34" charset="0"/>
            </a:endParaRPr>
          </a:p>
          <a:p>
            <a:pPr marL="180000" indent="-180000">
              <a:lnSpc>
                <a:spcPct val="90000"/>
              </a:lnSpc>
              <a:spcBef>
                <a:spcPts val="750"/>
              </a:spcBef>
              <a:buClr>
                <a:srgbClr val="201F41"/>
              </a:buClr>
              <a:buSzPct val="100000"/>
              <a:buChar char="•"/>
              <a:defRPr sz="4000" b="0">
                <a:solidFill>
                  <a:srgbClr val="8A418F"/>
                </a:solidFill>
              </a:defRPr>
            </a:pPr>
            <a:r>
              <a:rPr lang="en-GB" sz="2400" dirty="0">
                <a:solidFill>
                  <a:srgbClr val="201F41"/>
                </a:solidFill>
                <a:latin typeface="Arial" panose="020B0604020202020204" pitchFamily="34" charset="0"/>
                <a:cs typeface="Arial" panose="020B0604020202020204" pitchFamily="34" charset="0"/>
              </a:rPr>
              <a:t>Specify the implications you think this purpose would have for </a:t>
            </a:r>
            <a:r>
              <a:rPr lang="en-GB" sz="2400" b="1" dirty="0">
                <a:solidFill>
                  <a:srgbClr val="201F41"/>
                </a:solidFill>
                <a:latin typeface="Arial" panose="020B0604020202020204" pitchFamily="34" charset="0"/>
                <a:cs typeface="Arial" panose="020B0604020202020204" pitchFamily="34" charset="0"/>
              </a:rPr>
              <a:t>operations, customer services, marketing and human resources functions. </a:t>
            </a:r>
            <a:endParaRPr sz="2400" b="1" dirty="0">
              <a:solidFill>
                <a:srgbClr val="201F4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A69E224-7C4A-BA40-8CFA-94F1BA919002}"/>
              </a:ext>
            </a:extLst>
          </p:cNvPr>
          <p:cNvSpPr/>
          <p:nvPr/>
        </p:nvSpPr>
        <p:spPr>
          <a:xfrm>
            <a:off x="544747" y="5401056"/>
            <a:ext cx="11245175" cy="1200329"/>
          </a:xfrm>
          <a:prstGeom prst="rect">
            <a:avLst/>
          </a:prstGeom>
        </p:spPr>
        <p:txBody>
          <a:bodyPr wrap="square">
            <a:spAutoFit/>
          </a:bodyPr>
          <a:lstStyle/>
          <a:p>
            <a:pPr algn="ctr"/>
            <a:r>
              <a:rPr lang="en-GB" sz="2400" b="1" i="0" dirty="0">
                <a:solidFill>
                  <a:schemeClr val="accent6"/>
                </a:solidFill>
                <a:effectLst/>
              </a:rPr>
              <a:t>The main difference between a mission statement and a value proposition is that one is internal, and one is for your customer. </a:t>
            </a:r>
          </a:p>
          <a:p>
            <a:pPr algn="ctr"/>
            <a:r>
              <a:rPr lang="en-GB" sz="2400" b="1" dirty="0">
                <a:solidFill>
                  <a:schemeClr val="accent6"/>
                </a:solidFill>
              </a:rPr>
              <a:t>Do they both align?</a:t>
            </a:r>
            <a:endParaRPr lang="en-US" sz="2400" b="1" dirty="0">
              <a:solidFill>
                <a:schemeClr val="accent6"/>
              </a:solidFill>
            </a:endParaRPr>
          </a:p>
        </p:txBody>
      </p:sp>
      <p:pic>
        <p:nvPicPr>
          <p:cNvPr id="7" name="Picture 6">
            <a:extLst>
              <a:ext uri="{FF2B5EF4-FFF2-40B4-BE49-F238E27FC236}">
                <a16:creationId xmlns:a16="http://schemas.microsoft.com/office/drawing/2014/main" id="{03887D30-8121-BA44-8748-B27BC4C757BF}"/>
              </a:ext>
            </a:extLst>
          </p:cNvPr>
          <p:cNvPicPr>
            <a:picLocks noChangeAspect="1"/>
          </p:cNvPicPr>
          <p:nvPr/>
        </p:nvPicPr>
        <p:blipFill>
          <a:blip r:embed="rId3"/>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7214958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B77803-3029-683F-3C02-F1DF9F0C32F4}"/>
              </a:ext>
            </a:extLst>
          </p:cNvPr>
          <p:cNvSpPr txBox="1"/>
          <p:nvPr/>
        </p:nvSpPr>
        <p:spPr>
          <a:xfrm>
            <a:off x="2365624" y="1982913"/>
            <a:ext cx="7460751" cy="2554545"/>
          </a:xfrm>
          <a:prstGeom prst="rect">
            <a:avLst/>
          </a:prstGeom>
          <a:noFill/>
        </p:spPr>
        <p:txBody>
          <a:bodyPr wrap="square" rtlCol="0">
            <a:spAutoFit/>
          </a:bodyPr>
          <a:lstStyle/>
          <a:p>
            <a:pPr algn="ctr"/>
            <a:r>
              <a:rPr lang="en-GB" sz="3200" dirty="0">
                <a:solidFill>
                  <a:schemeClr val="accent1">
                    <a:lumMod val="50000"/>
                  </a:schemeClr>
                </a:solidFill>
                <a:latin typeface="Arial" panose="020B0604020202020204" pitchFamily="34" charset="0"/>
                <a:cs typeface="Arial" panose="020B0604020202020204" pitchFamily="34" charset="0"/>
              </a:rPr>
              <a:t>LETS FOCUS ON WHAT AN SME IS AND HOW THIS LOOKS LIKE FROM A PRIVATE BUSINESS PERSPECTIVE.</a:t>
            </a:r>
          </a:p>
          <a:p>
            <a:pPr algn="ctr"/>
            <a:endParaRPr lang="en-GB" sz="3200" dirty="0">
              <a:solidFill>
                <a:schemeClr val="accent1">
                  <a:lumMod val="50000"/>
                </a:schemeClr>
              </a:solidFill>
              <a:latin typeface="Arial" panose="020B0604020202020204" pitchFamily="34" charset="0"/>
              <a:cs typeface="Arial" panose="020B0604020202020204" pitchFamily="34" charset="0"/>
            </a:endParaRPr>
          </a:p>
          <a:p>
            <a:pPr algn="ctr"/>
            <a:r>
              <a:rPr lang="en-GB" sz="3200" dirty="0">
                <a:solidFill>
                  <a:schemeClr val="accent1">
                    <a:lumMod val="50000"/>
                  </a:schemeClr>
                </a:solidFill>
                <a:latin typeface="Arial" panose="020B0604020202020204" pitchFamily="34" charset="0"/>
                <a:cs typeface="Arial" panose="020B0604020202020204" pitchFamily="34" charset="0"/>
              </a:rPr>
              <a:t>WHAT MIGHT BE  HARDER?</a:t>
            </a:r>
          </a:p>
        </p:txBody>
      </p:sp>
    </p:spTree>
    <p:extLst>
      <p:ext uri="{BB962C8B-B14F-4D97-AF65-F5344CB8AC3E}">
        <p14:creationId xmlns:p14="http://schemas.microsoft.com/office/powerpoint/2010/main" val="292364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ew shape"/>
          <p:cNvSpPr/>
          <p:nvPr/>
        </p:nvSpPr>
        <p:spPr>
          <a:xfrm>
            <a:off x="500400" y="6228000"/>
            <a:ext cx="50400" cy="23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9" name="New shape"/>
          <p:cNvSpPr/>
          <p:nvPr/>
        </p:nvSpPr>
        <p:spPr>
          <a:xfrm>
            <a:off x="10447200" y="6228000"/>
            <a:ext cx="1170000" cy="237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8" name="New shape"/>
          <p:cNvSpPr/>
          <p:nvPr/>
        </p:nvSpPr>
        <p:spPr>
          <a:xfrm>
            <a:off x="-7200" y="-7200"/>
            <a:ext cx="12211200" cy="54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2" name="New shape"/>
          <p:cNvSpPr/>
          <p:nvPr/>
        </p:nvSpPr>
        <p:spPr>
          <a:xfrm>
            <a:off x="586800" y="6224400"/>
            <a:ext cx="9576000" cy="52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Description: </a:t>
            </a:r>
            <a:r>
              <a:rPr kumimoji="0" sz="600" b="0" i="0" u="none" strike="noStrike" kern="1200" cap="none" spc="0" normalizeH="0" baseline="0" noProof="0">
                <a:ln>
                  <a:noFill/>
                </a:ln>
                <a:solidFill>
                  <a:srgbClr val="0F2741"/>
                </a:solidFill>
                <a:effectLst/>
                <a:uLnTx/>
                <a:uFillTx/>
                <a:latin typeface="Open Sans"/>
                <a:cs typeface="Arial"/>
              </a:rPr>
              <a:t>In 2025, although just 0.2 percent of businesses in the UK were large-sized enterprises, they accounted for 40 percent of employment, and almost half of overall business turnover. </a:t>
            </a:r>
            <a:r>
              <a:rPr kumimoji="0" sz="600" b="0" i="0" u="none" strike="noStrike" kern="1200" cap="none" spc="0" normalizeH="0" baseline="0" noProof="0">
                <a:ln>
                  <a:noFill/>
                </a:ln>
                <a:solidFill>
                  <a:srgbClr val="0F2741"/>
                </a:solidFill>
                <a:effectLst/>
                <a:uLnTx/>
                <a:uFillTx/>
                <a:latin typeface="Open Sans"/>
                <a:cs typeface="Arial"/>
                <a:hlinkClick r:id="rId5">
                  <a:extLst>
                    <a:ext uri="{A12FA001-AC4F-418D-AE19-62706E023703}">
                      <ahyp:hlinkClr xmlns:ahyp="http://schemas.microsoft.com/office/drawing/2018/hyperlinkcolor" val="tx"/>
                    </a:ext>
                  </a:extLst>
                </a:hlinkClick>
              </a:rPr>
              <a:t>Read more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Note(s): </a:t>
            </a:r>
            <a:r>
              <a:rPr kumimoji="0" sz="600" b="0" i="0" u="none" strike="noStrike" kern="1200" cap="none" spc="0" normalizeH="0" baseline="0" noProof="0">
                <a:ln>
                  <a:noFill/>
                </a:ln>
                <a:solidFill>
                  <a:srgbClr val="0F2741"/>
                </a:solidFill>
                <a:effectLst/>
                <a:uLnTx/>
                <a:uFillTx/>
                <a:latin typeface="Open Sans"/>
                <a:cs typeface="Arial"/>
              </a:rPr>
              <a:t>United Kingdom;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Source(s): </a:t>
            </a:r>
            <a:r>
              <a:rPr kumimoji="0" sz="600" b="0" i="0" u="none" strike="noStrike" kern="1200" cap="none" spc="0" normalizeH="0" baseline="0" noProof="0">
                <a:ln>
                  <a:noFill/>
                </a:ln>
                <a:solidFill>
                  <a:srgbClr val="0F2741"/>
                </a:solidFill>
                <a:effectLst/>
                <a:uLnTx/>
                <a:uFillTx/>
                <a:latin typeface="Open Sans"/>
                <a:cs typeface="Arial"/>
              </a:rPr>
              <a:t>GOV.UK </a:t>
            </a: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endParaRPr kumimoji="0" sz="600" b="0" i="0" u="none" strike="noStrike" kern="1200" cap="none" spc="0" normalizeH="0" baseline="0" noProof="0">
              <a:ln>
                <a:noFill/>
              </a:ln>
              <a:solidFill>
                <a:srgbClr val="455F7C"/>
              </a:solidFill>
              <a:effectLst/>
              <a:uLnTx/>
              <a:uFillTx/>
              <a:latin typeface="Open Sans"/>
              <a:cs typeface="Arial"/>
            </a:endParaRPr>
          </a:p>
        </p:txBody>
      </p:sp>
      <p:graphicFrame>
        <p:nvGraphicFramePr>
          <p:cNvPr id="4" name="ChartObject"/>
          <p:cNvGraphicFramePr/>
          <p:nvPr/>
        </p:nvGraphicFramePr>
        <p:xfrm>
          <a:off x="586800" y="1882800"/>
          <a:ext cx="11016000" cy="4148550"/>
        </p:xfrm>
        <a:graphic>
          <a:graphicData uri="http://schemas.openxmlformats.org/drawingml/2006/chart">
            <c:chart xmlns:c="http://schemas.openxmlformats.org/drawingml/2006/chart" xmlns:r="http://schemas.openxmlformats.org/officeDocument/2006/relationships" r:id="rId6"/>
          </a:graphicData>
        </a:graphic>
      </p:graphicFrame>
      <p:sp>
        <p:nvSpPr>
          <p:cNvPr id="5" name="New shape"/>
          <p:cNvSpPr/>
          <p:nvPr/>
        </p:nvSpPr>
        <p:spPr>
          <a:xfrm>
            <a:off x="-90000" y="6224400"/>
            <a:ext cx="662400" cy="27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marL="0" marR="0" lvl="0" indent="0" algn="r" defTabSz="914400" rtl="0" eaLnBrk="1" fontAlgn="auto" latinLnBrk="0" hangingPunct="1">
              <a:lnSpc>
                <a:spcPct val="100000"/>
              </a:lnSpc>
              <a:spcBef>
                <a:spcPts val="0"/>
              </a:spcBef>
              <a:spcAft>
                <a:spcPct val="20000"/>
              </a:spcAft>
              <a:buClrTx/>
              <a:buSzTx/>
              <a:buFontTx/>
              <a:buNone/>
              <a:tabLst/>
              <a:defRPr/>
            </a:pPr>
            <a:r>
              <a:rPr kumimoji="0" sz="600" b="1" i="0" u="none" strike="noStrike" kern="1200" cap="none" spc="0" normalizeH="0" baseline="0" noProof="0">
                <a:ln>
                  <a:noFill/>
                </a:ln>
                <a:solidFill>
                  <a:srgbClr val="455F7C"/>
                </a:solidFill>
                <a:effectLst/>
                <a:uLnTx/>
                <a:uFillTx/>
                <a:latin typeface="Open Sans"/>
                <a:cs typeface="Arial"/>
              </a:rPr>
              <a:t>3</a:t>
            </a:r>
          </a:p>
        </p:txBody>
      </p:sp>
      <p:sp>
        <p:nvSpPr>
          <p:cNvPr id="6"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2500" b="0" i="0" u="none" strike="noStrike" kern="1200" cap="none" spc="0" normalizeH="0" baseline="0" noProof="0">
                <a:ln>
                  <a:noFill/>
                </a:ln>
                <a:solidFill>
                  <a:srgbClr val="0F2741"/>
                </a:solidFill>
                <a:effectLst/>
                <a:uLnTx/>
                <a:uFillTx/>
                <a:latin typeface="Open Sans Light"/>
                <a:cs typeface="Arial"/>
              </a:rPr>
              <a:t>Contribution of businesses to overall number of enterprises, employment, and turnover in the United Kingdom in 2025, by enterprise size</a:t>
            </a:r>
          </a:p>
        </p:txBody>
      </p:sp>
      <p:sp>
        <p:nvSpPr>
          <p:cNvPr id="7"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1100" b="0" i="0" u="none" strike="noStrike" kern="1200" cap="none" spc="0" normalizeH="0" baseline="0" noProof="0">
                <a:ln>
                  <a:noFill/>
                </a:ln>
                <a:solidFill>
                  <a:srgbClr val="455F7C"/>
                </a:solidFill>
                <a:effectLst/>
                <a:uLnTx/>
                <a:uFillTx/>
                <a:latin typeface="Open Sans"/>
                <a:cs typeface="Arial"/>
              </a:rPr>
              <a:t>Contribution of businesses to overall enterprises, employment, and turnover UK 2025</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ew shape"/>
          <p:cNvSpPr/>
          <p:nvPr/>
        </p:nvSpPr>
        <p:spPr>
          <a:xfrm>
            <a:off x="500400" y="6228000"/>
            <a:ext cx="50400" cy="23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9" name="New shape"/>
          <p:cNvSpPr/>
          <p:nvPr/>
        </p:nvSpPr>
        <p:spPr>
          <a:xfrm>
            <a:off x="10447200" y="6228000"/>
            <a:ext cx="1170000" cy="237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8" name="New shape"/>
          <p:cNvSpPr/>
          <p:nvPr/>
        </p:nvSpPr>
        <p:spPr>
          <a:xfrm>
            <a:off x="-7200" y="-7200"/>
            <a:ext cx="12211200" cy="54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2" name="New shape"/>
          <p:cNvSpPr/>
          <p:nvPr/>
        </p:nvSpPr>
        <p:spPr>
          <a:xfrm>
            <a:off x="586800" y="6224400"/>
            <a:ext cx="9576000" cy="52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Description: </a:t>
            </a:r>
            <a:r>
              <a:rPr kumimoji="0" sz="600" b="0" i="0" u="none" strike="noStrike" kern="1200" cap="none" spc="0" normalizeH="0" baseline="0" noProof="0">
                <a:ln>
                  <a:noFill/>
                </a:ln>
                <a:solidFill>
                  <a:srgbClr val="0F2741"/>
                </a:solidFill>
                <a:effectLst/>
                <a:uLnTx/>
                <a:uFillTx/>
                <a:latin typeface="Open Sans"/>
                <a:cs typeface="Arial"/>
              </a:rPr>
              <a:t>In 2025, there were approximately 5.68 million small and medium-sized enterprises operating in the United Kingdom. Micro-sized enterprises that employ up to nine people constitute the majority of SMEs in the UK, at over 5.4 million. Enterprises that have between 10 and 49 employees are classed as small enterprises, and numbered around 220,090 in the UK, while there were 38,440 medium-sized enterprises. </a:t>
            </a:r>
            <a:r>
              <a:rPr kumimoji="0" sz="600" b="0" i="0" u="none" strike="noStrike" kern="1200" cap="none" spc="0" normalizeH="0" baseline="0" noProof="0">
                <a:ln>
                  <a:noFill/>
                </a:ln>
                <a:solidFill>
                  <a:srgbClr val="0F2741"/>
                </a:solidFill>
                <a:effectLst/>
                <a:uLnTx/>
                <a:uFillTx/>
                <a:latin typeface="Open Sans"/>
                <a:cs typeface="Arial"/>
                <a:hlinkClick r:id="rId5">
                  <a:extLst>
                    <a:ext uri="{A12FA001-AC4F-418D-AE19-62706E023703}">
                      <ahyp:hlinkClr xmlns:ahyp="http://schemas.microsoft.com/office/drawing/2018/hyperlinkcolor" val="tx"/>
                    </a:ext>
                  </a:extLst>
                </a:hlinkClick>
              </a:rPr>
              <a:t>Read more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Note(s): </a:t>
            </a:r>
            <a:r>
              <a:rPr kumimoji="0" sz="600" b="0" i="0" u="none" strike="noStrike" kern="1200" cap="none" spc="0" normalizeH="0" baseline="0" noProof="0">
                <a:ln>
                  <a:noFill/>
                </a:ln>
                <a:solidFill>
                  <a:srgbClr val="0F2741"/>
                </a:solidFill>
                <a:effectLst/>
                <a:uLnTx/>
                <a:uFillTx/>
                <a:latin typeface="Open Sans"/>
                <a:cs typeface="Arial"/>
              </a:rPr>
              <a:t>United Kingdom; 2010 to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Source(s): </a:t>
            </a:r>
            <a:r>
              <a:rPr kumimoji="0" sz="600" b="0" i="0" u="none" strike="noStrike" kern="1200" cap="none" spc="0" normalizeH="0" baseline="0" noProof="0">
                <a:ln>
                  <a:noFill/>
                </a:ln>
                <a:solidFill>
                  <a:srgbClr val="0F2741"/>
                </a:solidFill>
                <a:effectLst/>
                <a:uLnTx/>
                <a:uFillTx/>
                <a:latin typeface="Open Sans"/>
                <a:cs typeface="Arial"/>
              </a:rPr>
              <a:t>GOV.UK </a:t>
            </a: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endParaRPr kumimoji="0" sz="600" b="0" i="0" u="none" strike="noStrike" kern="1200" cap="none" spc="0" normalizeH="0" baseline="0" noProof="0">
              <a:ln>
                <a:noFill/>
              </a:ln>
              <a:solidFill>
                <a:srgbClr val="455F7C"/>
              </a:solidFill>
              <a:effectLst/>
              <a:uLnTx/>
              <a:uFillTx/>
              <a:latin typeface="Open Sans"/>
              <a:cs typeface="Arial"/>
            </a:endParaRPr>
          </a:p>
        </p:txBody>
      </p:sp>
      <p:graphicFrame>
        <p:nvGraphicFramePr>
          <p:cNvPr id="4" name="ChartObject"/>
          <p:cNvGraphicFramePr/>
          <p:nvPr/>
        </p:nvGraphicFramePr>
        <p:xfrm>
          <a:off x="586800" y="1882800"/>
          <a:ext cx="11016000" cy="4148550"/>
        </p:xfrm>
        <a:graphic>
          <a:graphicData uri="http://schemas.openxmlformats.org/drawingml/2006/chart">
            <c:chart xmlns:c="http://schemas.openxmlformats.org/drawingml/2006/chart" xmlns:r="http://schemas.openxmlformats.org/officeDocument/2006/relationships" r:id="rId6"/>
          </a:graphicData>
        </a:graphic>
      </p:graphicFrame>
      <p:sp>
        <p:nvSpPr>
          <p:cNvPr id="5" name="New shape"/>
          <p:cNvSpPr/>
          <p:nvPr/>
        </p:nvSpPr>
        <p:spPr>
          <a:xfrm>
            <a:off x="-90000" y="6224400"/>
            <a:ext cx="662400" cy="27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marL="0" marR="0" lvl="0" indent="0" algn="r" defTabSz="914400" rtl="0" eaLnBrk="1" fontAlgn="auto" latinLnBrk="0" hangingPunct="1">
              <a:lnSpc>
                <a:spcPct val="100000"/>
              </a:lnSpc>
              <a:spcBef>
                <a:spcPts val="0"/>
              </a:spcBef>
              <a:spcAft>
                <a:spcPct val="20000"/>
              </a:spcAft>
              <a:buClrTx/>
              <a:buSzTx/>
              <a:buFontTx/>
              <a:buNone/>
              <a:tabLst/>
              <a:defRPr/>
            </a:pPr>
            <a:r>
              <a:rPr kumimoji="0" sz="600" b="1" i="0" u="none" strike="noStrike" kern="1200" cap="none" spc="0" normalizeH="0" baseline="0" noProof="0">
                <a:ln>
                  <a:noFill/>
                </a:ln>
                <a:solidFill>
                  <a:srgbClr val="455F7C"/>
                </a:solidFill>
                <a:effectLst/>
                <a:uLnTx/>
                <a:uFillTx/>
                <a:latin typeface="Open Sans"/>
                <a:cs typeface="Arial"/>
              </a:rPr>
              <a:t>4</a:t>
            </a:r>
          </a:p>
        </p:txBody>
      </p:sp>
      <p:sp>
        <p:nvSpPr>
          <p:cNvPr id="6"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2500" b="0" i="0" u="none" strike="noStrike" kern="1200" cap="none" spc="0" normalizeH="0" baseline="0" noProof="0">
                <a:ln>
                  <a:noFill/>
                </a:ln>
                <a:solidFill>
                  <a:srgbClr val="0F2741"/>
                </a:solidFill>
                <a:effectLst/>
                <a:uLnTx/>
                <a:uFillTx/>
                <a:latin typeface="Open Sans Light"/>
                <a:cs typeface="Arial"/>
              </a:rPr>
              <a:t>Number of small and medium-sized enterprises (SMEs) in the United Kingdom from 2010 to 2025, by size (in 1,000s)</a:t>
            </a:r>
          </a:p>
        </p:txBody>
      </p:sp>
      <p:sp>
        <p:nvSpPr>
          <p:cNvPr id="7"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1100" b="0" i="0" u="none" strike="noStrike" kern="1200" cap="none" spc="0" normalizeH="0" baseline="0" noProof="0">
                <a:ln>
                  <a:noFill/>
                </a:ln>
                <a:solidFill>
                  <a:srgbClr val="455F7C"/>
                </a:solidFill>
                <a:effectLst/>
                <a:uLnTx/>
                <a:uFillTx/>
                <a:latin typeface="Open Sans"/>
                <a:cs typeface="Arial"/>
              </a:rPr>
              <a:t>Number of SMEs in the UK 2010-2025, by size</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ew shape"/>
          <p:cNvSpPr/>
          <p:nvPr/>
        </p:nvSpPr>
        <p:spPr>
          <a:xfrm>
            <a:off x="500400" y="6228000"/>
            <a:ext cx="50400" cy="23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12" name="New shape"/>
          <p:cNvSpPr/>
          <p:nvPr/>
        </p:nvSpPr>
        <p:spPr>
          <a:xfrm>
            <a:off x="10447200" y="6228000"/>
            <a:ext cx="1170000" cy="237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11" name="New shape"/>
          <p:cNvSpPr/>
          <p:nvPr/>
        </p:nvSpPr>
        <p:spPr>
          <a:xfrm>
            <a:off x="-7200" y="-7200"/>
            <a:ext cx="12211200" cy="54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sp>
        <p:nvSpPr>
          <p:cNvPr id="2" name="New shape"/>
          <p:cNvSpPr/>
          <p:nvPr/>
        </p:nvSpPr>
        <p:spPr>
          <a:xfrm>
            <a:off x="586800" y="6224400"/>
            <a:ext cx="9576000" cy="52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Description: </a:t>
            </a:r>
            <a:r>
              <a:rPr kumimoji="0" sz="600" b="0" i="0" u="none" strike="noStrike" kern="1200" cap="none" spc="0" normalizeH="0" baseline="0" noProof="0">
                <a:ln>
                  <a:noFill/>
                </a:ln>
                <a:solidFill>
                  <a:srgbClr val="0F2741"/>
                </a:solidFill>
                <a:effectLst/>
                <a:uLnTx/>
                <a:uFillTx/>
                <a:latin typeface="Open Sans"/>
                <a:cs typeface="Arial"/>
              </a:rPr>
              <a:t>In 2024, there were approximately 870,040 small and medium-sized enterprises (SMEs) in the construction sector in the United Kingdom, the most of any sector in that year. The sector with the second-highest number of SMEs was the Professional, Scientific and Technical activities sector, at 754,520 SMEs. </a:t>
            </a:r>
            <a:r>
              <a:rPr kumimoji="0" sz="600" b="0" i="0" u="none" strike="noStrike" kern="1200" cap="none" spc="0" normalizeH="0" baseline="0" noProof="0">
                <a:ln>
                  <a:noFill/>
                </a:ln>
                <a:solidFill>
                  <a:srgbClr val="0F2741"/>
                </a:solidFill>
                <a:effectLst/>
                <a:uLnTx/>
                <a:uFillTx/>
                <a:latin typeface="Open Sans"/>
                <a:cs typeface="Arial"/>
                <a:hlinkClick r:id="rId5">
                  <a:extLst>
                    <a:ext uri="{A12FA001-AC4F-418D-AE19-62706E023703}">
                      <ahyp:hlinkClr xmlns:ahyp="http://schemas.microsoft.com/office/drawing/2018/hyperlinkcolor" val="tx"/>
                    </a:ext>
                  </a:extLst>
                </a:hlinkClick>
              </a:rPr>
              <a:t>Read more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Note(s): </a:t>
            </a:r>
            <a:r>
              <a:rPr kumimoji="0" sz="600" b="0" i="0" u="none" strike="noStrike" kern="1200" cap="none" spc="0" normalizeH="0" baseline="0" noProof="0">
                <a:ln>
                  <a:noFill/>
                </a:ln>
                <a:solidFill>
                  <a:srgbClr val="0F2741"/>
                </a:solidFill>
                <a:effectLst/>
                <a:uLnTx/>
                <a:uFillTx/>
                <a:latin typeface="Open Sans"/>
                <a:cs typeface="Arial"/>
              </a:rPr>
              <a:t>United Kingdom;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600" b="1" i="0" u="none" strike="noStrike" kern="1200" cap="none" spc="0" normalizeH="0" baseline="0" noProof="0">
                <a:ln>
                  <a:noFill/>
                </a:ln>
                <a:solidFill>
                  <a:srgbClr val="0F2741"/>
                </a:solidFill>
                <a:effectLst/>
                <a:uLnTx/>
                <a:uFillTx/>
                <a:latin typeface="Open Sans"/>
                <a:cs typeface="Arial"/>
              </a:rPr>
              <a:t>Source(s): </a:t>
            </a:r>
            <a:r>
              <a:rPr kumimoji="0" sz="600" b="0" i="0" u="none" strike="noStrike" kern="1200" cap="none" spc="0" normalizeH="0" baseline="0" noProof="0">
                <a:ln>
                  <a:noFill/>
                </a:ln>
                <a:solidFill>
                  <a:srgbClr val="0F2741"/>
                </a:solidFill>
                <a:effectLst/>
                <a:uLnTx/>
                <a:uFillTx/>
                <a:latin typeface="Open Sans"/>
                <a:cs typeface="Arial"/>
              </a:rPr>
              <a:t>GOV.UK; UK Department for Business, Energy and Industrial Strategy </a:t>
            </a: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endParaRPr kumimoji="0" sz="600" b="0" i="0" u="none" strike="noStrike" kern="1200" cap="none" spc="0" normalizeH="0" baseline="0" noProof="0">
              <a:ln>
                <a:noFill/>
              </a:ln>
              <a:solidFill>
                <a:srgbClr val="455F7C"/>
              </a:solidFill>
              <a:effectLst/>
              <a:uLnTx/>
              <a:uFillTx/>
              <a:latin typeface="Open Sans"/>
              <a:cs typeface="Arial"/>
            </a:endParaRPr>
          </a:p>
        </p:txBody>
      </p:sp>
      <p:graphicFrame>
        <p:nvGraphicFramePr>
          <p:cNvPr id="4" name="ChartObject"/>
          <p:cNvGraphicFramePr/>
          <p:nvPr/>
        </p:nvGraphicFramePr>
        <p:xfrm>
          <a:off x="586800" y="2098700"/>
          <a:ext cx="11016000" cy="3932650"/>
        </p:xfrm>
        <a:graphic>
          <a:graphicData uri="http://schemas.openxmlformats.org/drawingml/2006/chart">
            <c:chart xmlns:c="http://schemas.openxmlformats.org/drawingml/2006/chart" xmlns:r="http://schemas.openxmlformats.org/officeDocument/2006/relationships" r:id="rId6"/>
          </a:graphicData>
        </a:graphic>
      </p:graphicFrame>
      <p:sp>
        <p:nvSpPr>
          <p:cNvPr id="5" name="New shape"/>
          <p:cNvSpPr/>
          <p:nvPr/>
        </p:nvSpPr>
        <p:spPr>
          <a:xfrm>
            <a:off x="523300" y="5339925"/>
            <a:ext cx="11143000" cy="691425"/>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cs typeface="Arial"/>
            </a:endParaRPr>
          </a:p>
        </p:txBody>
      </p:sp>
      <p:graphicFrame>
        <p:nvGraphicFramePr>
          <p:cNvPr id="6" name="OleObject"/>
          <p:cNvGraphicFramePr>
            <a:graphicFrameLocks noChangeAspect="1"/>
          </p:cNvGraphicFramePr>
          <p:nvPr/>
        </p:nvGraphicFramePr>
        <p:xfrm>
          <a:off x="9399600" y="5401865"/>
          <a:ext cx="2203200" cy="629486"/>
        </p:xfrm>
        <a:graphic>
          <a:graphicData uri="http://schemas.openxmlformats.org/presentationml/2006/ole">
            <mc:AlternateContent xmlns:mc="http://schemas.openxmlformats.org/markup-compatibility/2006">
              <mc:Choice xmlns:v="urn:schemas-microsoft-com:vml" Requires="v">
                <p:oleObj r:id="rId8" imgW="2203200" imgH="629486" progId=".xls">
                  <p:embed/>
                </p:oleObj>
              </mc:Choice>
              <mc:Fallback>
                <p:oleObj r:id="rId8" imgW="2203200" imgH="629486" progId=".xls">
                  <p:embed/>
                  <p:pic>
                    <p:nvPicPr>
                      <p:cNvPr id="6" name="OleObject"/>
                      <p:cNvPicPr/>
                      <p:nvPr/>
                    </p:nvPicPr>
                    <p:blipFill>
                      <a:blip r:embed="rId9"/>
                      <a:srcRect t="100000"/>
                      <a:tile tx="0" ty="0" sx="100000" sy="100000" flip="none" algn="tl"/>
                    </p:blipFill>
                    <p:spPr>
                      <a:xfrm>
                        <a:off x="9399600" y="5401865"/>
                        <a:ext cx="2203200" cy="629486"/>
                      </a:xfrm>
                      <a:prstGeom prst="rect">
                        <a:avLst/>
                      </a:prstGeom>
                      <a:blipFill>
                        <a:blip r:embed="rId10"/>
                        <a:stretch>
                          <a:fillRect/>
                        </a:stretch>
                      </a:blipFill>
                      <a:ln>
                        <a:noFill/>
                      </a:ln>
                    </p:spPr>
                  </p:pic>
                </p:oleObj>
              </mc:Fallback>
            </mc:AlternateContent>
          </a:graphicData>
        </a:graphic>
      </p:graphicFrame>
      <p:sp>
        <p:nvSpPr>
          <p:cNvPr id="7" name="New shape"/>
          <p:cNvSpPr/>
          <p:nvPr/>
        </p:nvSpPr>
        <p:spPr>
          <a:xfrm>
            <a:off x="5212150" y="1882800"/>
            <a:ext cx="17653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marL="0" marR="0" lvl="0" indent="0" algn="ctr" defTabSz="914400" rtl="0" eaLnBrk="1" fontAlgn="auto" latinLnBrk="0" hangingPunct="1">
              <a:lnSpc>
                <a:spcPct val="100000"/>
              </a:lnSpc>
              <a:spcBef>
                <a:spcPts val="0"/>
              </a:spcBef>
              <a:spcAft>
                <a:spcPct val="20000"/>
              </a:spcAft>
              <a:buClrTx/>
              <a:buSzTx/>
              <a:buFontTx/>
              <a:buNone/>
              <a:tabLst/>
              <a:defRPr/>
            </a:pPr>
            <a:r>
              <a:rPr kumimoji="0" sz="1100" b="0" i="0" u="none" strike="noStrike" kern="1200" cap="none" spc="0" normalizeH="0" baseline="0" noProof="0">
                <a:ln>
                  <a:noFill/>
                </a:ln>
                <a:solidFill>
                  <a:srgbClr val="0F2741"/>
                </a:solidFill>
                <a:effectLst/>
                <a:uLnTx/>
                <a:uFillTx/>
                <a:latin typeface="Open Sans"/>
                <a:cs typeface="Arial"/>
              </a:rPr>
              <a:t>Number of SMEs</a:t>
            </a:r>
          </a:p>
        </p:txBody>
      </p:sp>
      <p:sp>
        <p:nvSpPr>
          <p:cNvPr id="8" name="New shape"/>
          <p:cNvSpPr/>
          <p:nvPr/>
        </p:nvSpPr>
        <p:spPr>
          <a:xfrm>
            <a:off x="-90000" y="6224400"/>
            <a:ext cx="662400" cy="27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marL="0" marR="0" lvl="0" indent="0" algn="r" defTabSz="914400" rtl="0" eaLnBrk="1" fontAlgn="auto" latinLnBrk="0" hangingPunct="1">
              <a:lnSpc>
                <a:spcPct val="100000"/>
              </a:lnSpc>
              <a:spcBef>
                <a:spcPts val="0"/>
              </a:spcBef>
              <a:spcAft>
                <a:spcPct val="20000"/>
              </a:spcAft>
              <a:buClrTx/>
              <a:buSzTx/>
              <a:buFontTx/>
              <a:buNone/>
              <a:tabLst/>
              <a:defRPr/>
            </a:pPr>
            <a:r>
              <a:rPr kumimoji="0" sz="600" b="1" i="0" u="none" strike="noStrike" kern="1200" cap="none" spc="0" normalizeH="0" baseline="0" noProof="0">
                <a:ln>
                  <a:noFill/>
                </a:ln>
                <a:solidFill>
                  <a:srgbClr val="455F7C"/>
                </a:solidFill>
                <a:effectLst/>
                <a:uLnTx/>
                <a:uFillTx/>
                <a:latin typeface="Open Sans"/>
                <a:cs typeface="Arial"/>
              </a:rPr>
              <a:t>5</a:t>
            </a:r>
          </a:p>
        </p:txBody>
      </p:sp>
      <p:sp>
        <p:nvSpPr>
          <p:cNvPr id="9"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2500" b="0" i="0" u="none" strike="noStrike" kern="1200" cap="none" spc="0" normalizeH="0" baseline="0" noProof="0">
                <a:ln>
                  <a:noFill/>
                </a:ln>
                <a:solidFill>
                  <a:srgbClr val="0F2741"/>
                </a:solidFill>
                <a:effectLst/>
                <a:uLnTx/>
                <a:uFillTx/>
                <a:latin typeface="Open Sans Light"/>
                <a:cs typeface="Arial"/>
              </a:rPr>
              <a:t>Number of small and medium-sized enterprises in the United Kingdom in 2024, by sector</a:t>
            </a:r>
          </a:p>
        </p:txBody>
      </p:sp>
      <p:sp>
        <p:nvSpPr>
          <p:cNvPr id="10"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marL="0" marR="0" lvl="0" indent="0" algn="l" defTabSz="914400" rtl="0" eaLnBrk="1" fontAlgn="auto" latinLnBrk="0" hangingPunct="1">
              <a:lnSpc>
                <a:spcPct val="100000"/>
              </a:lnSpc>
              <a:spcBef>
                <a:spcPts val="0"/>
              </a:spcBef>
              <a:spcAft>
                <a:spcPct val="20000"/>
              </a:spcAft>
              <a:buClrTx/>
              <a:buSzTx/>
              <a:buFontTx/>
              <a:buNone/>
              <a:tabLst/>
              <a:defRPr/>
            </a:pPr>
            <a:r>
              <a:rPr kumimoji="0" sz="1100" b="0" i="0" u="none" strike="noStrike" kern="1200" cap="none" spc="0" normalizeH="0" baseline="0" noProof="0">
                <a:ln>
                  <a:noFill/>
                </a:ln>
                <a:solidFill>
                  <a:srgbClr val="455F7C"/>
                </a:solidFill>
                <a:effectLst/>
                <a:uLnTx/>
                <a:uFillTx/>
                <a:latin typeface="Open Sans"/>
                <a:cs typeface="Arial"/>
              </a:rPr>
              <a:t>Number of SMEs in the UK 2024, by sector</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7CF5A2-3E8D-CBFE-38D9-408DB3663178}"/>
              </a:ext>
            </a:extLst>
          </p:cNvPr>
          <p:cNvSpPr>
            <a:spLocks noGrp="1"/>
          </p:cNvSpPr>
          <p:nvPr>
            <p:ph type="title"/>
          </p:nvPr>
        </p:nvSpPr>
        <p:spPr>
          <a:xfrm>
            <a:off x="1127208" y="857251"/>
            <a:ext cx="4747280" cy="3098061"/>
          </a:xfrm>
        </p:spPr>
        <p:txBody>
          <a:bodyPr vert="horz" lIns="91440" tIns="45720" rIns="91440" bIns="45720" rtlCol="0" anchor="b">
            <a:normAutofit/>
          </a:bodyPr>
          <a:lstStyle/>
          <a:p>
            <a:r>
              <a:rPr lang="en-US" sz="4800" kern="1200">
                <a:solidFill>
                  <a:srgbClr val="FFFFFF"/>
                </a:solidFill>
                <a:latin typeface="+mj-lt"/>
                <a:ea typeface="+mj-ea"/>
                <a:cs typeface="+mj-cs"/>
              </a:rPr>
              <a:t>WHY DOES ALL THIS MATTER</a:t>
            </a:r>
          </a:p>
        </p:txBody>
      </p:sp>
      <p:sp>
        <p:nvSpPr>
          <p:cNvPr id="18" name="Rectangle 17">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22770CE-440B-8609-08C3-CB9D60673812}"/>
              </a:ext>
            </a:extLst>
          </p:cNvPr>
          <p:cNvPicPr>
            <a:picLocks noChangeAspect="1"/>
          </p:cNvPicPr>
          <p:nvPr/>
        </p:nvPicPr>
        <p:blipFill>
          <a:blip r:embed="rId2"/>
          <a:stretch>
            <a:fillRect/>
          </a:stretch>
        </p:blipFill>
        <p:spPr>
          <a:xfrm>
            <a:off x="6920559" y="2118792"/>
            <a:ext cx="3737164" cy="2634702"/>
          </a:xfrm>
          <a:prstGeom prst="rect">
            <a:avLst/>
          </a:prstGeom>
        </p:spPr>
      </p:pic>
    </p:spTree>
    <p:extLst>
      <p:ext uri="{BB962C8B-B14F-4D97-AF65-F5344CB8AC3E}">
        <p14:creationId xmlns:p14="http://schemas.microsoft.com/office/powerpoint/2010/main" val="1003677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0A612F-383B-2B44-8CFB-E9B8D471C79E}"/>
              </a:ext>
            </a:extLst>
          </p:cNvPr>
          <p:cNvSpPr/>
          <p:nvPr/>
        </p:nvSpPr>
        <p:spPr>
          <a:xfrm>
            <a:off x="1035601" y="1420843"/>
            <a:ext cx="4583262" cy="4001095"/>
          </a:xfrm>
          <a:prstGeom prst="rect">
            <a:avLst/>
          </a:prstGeom>
        </p:spPr>
        <p:txBody>
          <a:bodyPr wrap="square">
            <a:spAutoFit/>
          </a:bodyPr>
          <a:lstStyle/>
          <a:p>
            <a:pPr marL="180000" indent="-205200" fontAlgn="base">
              <a:spcAft>
                <a:spcPts val="900"/>
              </a:spcAft>
              <a:buClr>
                <a:srgbClr val="201F41"/>
              </a:buClr>
              <a:buFont typeface="Arial" panose="020B0604020202020204" pitchFamily="34" charset="0"/>
              <a:buChar char="•"/>
            </a:pPr>
            <a:r>
              <a:rPr lang="en-GB" sz="3200" dirty="0">
                <a:solidFill>
                  <a:srgbClr val="201F41"/>
                </a:solidFill>
                <a:cs typeface="Arial" panose="020B0604020202020204" pitchFamily="34" charset="0"/>
              </a:rPr>
              <a:t>Ethical business practice</a:t>
            </a:r>
          </a:p>
          <a:p>
            <a:pPr marL="180000" indent="-205200" fontAlgn="base">
              <a:spcAft>
                <a:spcPts val="900"/>
              </a:spcAft>
              <a:buClr>
                <a:srgbClr val="201F41"/>
              </a:buClr>
              <a:buFont typeface="Arial" panose="020B0604020202020204" pitchFamily="34" charset="0"/>
              <a:buChar char="•"/>
            </a:pPr>
            <a:r>
              <a:rPr lang="en-GB" sz="3200" dirty="0">
                <a:solidFill>
                  <a:srgbClr val="201F41"/>
                </a:solidFill>
                <a:cs typeface="Arial" panose="020B0604020202020204" pitchFamily="34" charset="0"/>
              </a:rPr>
              <a:t>Business with purpose</a:t>
            </a:r>
          </a:p>
          <a:p>
            <a:pPr marL="180000" indent="-205200" fontAlgn="base">
              <a:spcAft>
                <a:spcPts val="900"/>
              </a:spcAft>
              <a:buClr>
                <a:srgbClr val="201F41"/>
              </a:buClr>
              <a:buFont typeface="Arial" panose="020B0604020202020204" pitchFamily="34" charset="0"/>
              <a:buChar char="•"/>
            </a:pPr>
            <a:r>
              <a:rPr lang="en-GB" sz="3200" dirty="0">
                <a:solidFill>
                  <a:srgbClr val="201F41"/>
                </a:solidFill>
                <a:cs typeface="Arial" panose="020B0604020202020204" pitchFamily="34" charset="0"/>
              </a:rPr>
              <a:t>Beyond financial objectives</a:t>
            </a:r>
          </a:p>
          <a:p>
            <a:pPr marL="180000" indent="-205200" fontAlgn="base">
              <a:spcAft>
                <a:spcPts val="900"/>
              </a:spcAft>
              <a:buClr>
                <a:srgbClr val="201F41"/>
              </a:buClr>
              <a:buFont typeface="Arial" panose="020B0604020202020204" pitchFamily="34" charset="0"/>
              <a:buChar char="•"/>
            </a:pPr>
            <a:r>
              <a:rPr lang="en-GB" sz="3200" dirty="0">
                <a:solidFill>
                  <a:srgbClr val="201F41"/>
                </a:solidFill>
                <a:cs typeface="Arial" panose="020B0604020202020204" pitchFamily="34" charset="0"/>
              </a:rPr>
              <a:t>Responsibility to society and communities </a:t>
            </a:r>
          </a:p>
          <a:p>
            <a:pPr marL="180000" indent="-205200" fontAlgn="base">
              <a:spcAft>
                <a:spcPts val="900"/>
              </a:spcAft>
              <a:buClr>
                <a:srgbClr val="FFAE24"/>
              </a:buClr>
            </a:pPr>
            <a:r>
              <a:rPr lang="en-GB" sz="3200" b="1" dirty="0">
                <a:solidFill>
                  <a:srgbClr val="201F41"/>
                </a:solidFill>
                <a:cs typeface="Arial" panose="020B0604020202020204" pitchFamily="34" charset="0"/>
              </a:rPr>
              <a:t>   Ruck (2019)</a:t>
            </a:r>
          </a:p>
        </p:txBody>
      </p:sp>
      <p:sp>
        <p:nvSpPr>
          <p:cNvPr id="3" name="Rectangle 2">
            <a:extLst>
              <a:ext uri="{FF2B5EF4-FFF2-40B4-BE49-F238E27FC236}">
                <a16:creationId xmlns:a16="http://schemas.microsoft.com/office/drawing/2014/main" id="{B87E12AA-B12D-6241-A201-DBF5EDF98B2C}"/>
              </a:ext>
            </a:extLst>
          </p:cNvPr>
          <p:cNvSpPr/>
          <p:nvPr/>
        </p:nvSpPr>
        <p:spPr>
          <a:xfrm>
            <a:off x="3449152" y="290689"/>
            <a:ext cx="5519460" cy="646331"/>
          </a:xfrm>
          <a:prstGeom prst="rect">
            <a:avLst/>
          </a:prstGeom>
        </p:spPr>
        <p:txBody>
          <a:bodyPr wrap="none">
            <a:spAutoFit/>
          </a:bodyPr>
          <a:lstStyle/>
          <a:p>
            <a:r>
              <a:rPr lang="en-GB" sz="3600" b="1" dirty="0">
                <a:solidFill>
                  <a:srgbClr val="002060"/>
                </a:solidFill>
                <a:latin typeface="Arial" panose="020B0604020202020204" pitchFamily="34" charset="0"/>
                <a:cs typeface="Arial" panose="020B0604020202020204" pitchFamily="34" charset="0"/>
              </a:rPr>
              <a:t>Responsible Leadership</a:t>
            </a:r>
          </a:p>
        </p:txBody>
      </p:sp>
      <p:sp>
        <p:nvSpPr>
          <p:cNvPr id="4" name="Rectangle 3">
            <a:extLst>
              <a:ext uri="{FF2B5EF4-FFF2-40B4-BE49-F238E27FC236}">
                <a16:creationId xmlns:a16="http://schemas.microsoft.com/office/drawing/2014/main" id="{FA4CA7E8-B70C-5B4E-9543-CB53964DA1A1}"/>
              </a:ext>
            </a:extLst>
          </p:cNvPr>
          <p:cNvSpPr/>
          <p:nvPr/>
        </p:nvSpPr>
        <p:spPr>
          <a:xfrm>
            <a:off x="6406131" y="1420843"/>
            <a:ext cx="5368760" cy="3208571"/>
          </a:xfrm>
          <a:prstGeom prst="rect">
            <a:avLst/>
          </a:prstGeom>
        </p:spPr>
        <p:txBody>
          <a:bodyPr wrap="square">
            <a:spAutoFit/>
          </a:bodyPr>
          <a:lstStyle/>
          <a:p>
            <a:pPr marL="198900" indent="-198900" fontAlgn="base">
              <a:spcAft>
                <a:spcPts val="900"/>
              </a:spcAft>
              <a:buClr>
                <a:srgbClr val="201F41"/>
              </a:buClr>
              <a:buFont typeface="Arial" panose="020B0604020202020204" pitchFamily="34" charset="0"/>
              <a:buChar char="•"/>
            </a:pPr>
            <a:r>
              <a:rPr lang="en-GB" sz="2000" dirty="0">
                <a:solidFill>
                  <a:srgbClr val="201F41"/>
                </a:solidFill>
                <a:latin typeface="Arial" panose="020B0604020202020204" pitchFamily="34" charset="0"/>
                <a:cs typeface="Arial" panose="020B0604020202020204" pitchFamily="34" charset="0"/>
              </a:rPr>
              <a:t>Demonstrating and enabling sustainable behaviours</a:t>
            </a:r>
          </a:p>
          <a:p>
            <a:pPr marL="198900" indent="-198900" fontAlgn="base">
              <a:spcAft>
                <a:spcPts val="900"/>
              </a:spcAft>
              <a:buClr>
                <a:srgbClr val="201F41"/>
              </a:buClr>
              <a:buFont typeface="Arial" panose="020B0604020202020204" pitchFamily="34" charset="0"/>
              <a:buChar char="•"/>
            </a:pPr>
            <a:r>
              <a:rPr lang="en-GB" sz="2000" dirty="0">
                <a:solidFill>
                  <a:srgbClr val="201F41"/>
                </a:solidFill>
                <a:latin typeface="Arial" panose="020B0604020202020204" pitchFamily="34" charset="0"/>
                <a:cs typeface="Arial" panose="020B0604020202020204" pitchFamily="34" charset="0"/>
              </a:rPr>
              <a:t>Values at the heart of your business culture – relationship to reputation</a:t>
            </a:r>
          </a:p>
          <a:p>
            <a:pPr marL="198900" indent="-198900" fontAlgn="base">
              <a:spcAft>
                <a:spcPts val="900"/>
              </a:spcAft>
              <a:buClr>
                <a:srgbClr val="201F41"/>
              </a:buClr>
              <a:buFont typeface="Arial" panose="020B0604020202020204" pitchFamily="34" charset="0"/>
              <a:buChar char="•"/>
            </a:pPr>
            <a:r>
              <a:rPr lang="en-GB" sz="2000" dirty="0">
                <a:solidFill>
                  <a:srgbClr val="201F41"/>
                </a:solidFill>
                <a:latin typeface="Arial" panose="020B0604020202020204" pitchFamily="34" charset="0"/>
                <a:cs typeface="Arial" panose="020B0604020202020204" pitchFamily="34" charset="0"/>
              </a:rPr>
              <a:t>The articulation of vision, mission and purpose in relation to a brand</a:t>
            </a:r>
          </a:p>
          <a:p>
            <a:pPr marL="198900" indent="-198900" fontAlgn="base">
              <a:spcAft>
                <a:spcPts val="900"/>
              </a:spcAft>
              <a:buClr>
                <a:srgbClr val="201F41"/>
              </a:buClr>
              <a:buFont typeface="Arial" panose="020B0604020202020204" pitchFamily="34" charset="0"/>
              <a:buChar char="•"/>
            </a:pPr>
            <a:r>
              <a:rPr lang="en-GB" sz="2000" dirty="0">
                <a:solidFill>
                  <a:srgbClr val="201F41"/>
                </a:solidFill>
                <a:latin typeface="Arial" panose="020B0604020202020204" pitchFamily="34" charset="0"/>
                <a:cs typeface="Arial" panose="020B0604020202020204" pitchFamily="34" charset="0"/>
              </a:rPr>
              <a:t>Equality, diversity and inclusivity as elements of your business culture for both consumers and employees</a:t>
            </a:r>
          </a:p>
        </p:txBody>
      </p:sp>
    </p:spTree>
    <p:extLst>
      <p:ext uri="{BB962C8B-B14F-4D97-AF65-F5344CB8AC3E}">
        <p14:creationId xmlns:p14="http://schemas.microsoft.com/office/powerpoint/2010/main" val="35305512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A131-52E0-F345-9949-E02C968595E4}"/>
              </a:ext>
            </a:extLst>
          </p:cNvPr>
          <p:cNvSpPr>
            <a:spLocks noGrp="1"/>
          </p:cNvSpPr>
          <p:nvPr>
            <p:ph type="title"/>
          </p:nvPr>
        </p:nvSpPr>
        <p:spPr/>
        <p:txBody>
          <a:bodyPr/>
          <a:lstStyle/>
          <a:p>
            <a:r>
              <a:rPr lang="en-US" dirty="0"/>
              <a:t>Why do we need to consider these factors?</a:t>
            </a:r>
          </a:p>
        </p:txBody>
      </p:sp>
      <p:sp>
        <p:nvSpPr>
          <p:cNvPr id="3" name="Content Placeholder 2">
            <a:extLst>
              <a:ext uri="{FF2B5EF4-FFF2-40B4-BE49-F238E27FC236}">
                <a16:creationId xmlns:a16="http://schemas.microsoft.com/office/drawing/2014/main" id="{231E72E9-9120-194F-8FE6-8F5F64DBF1B4}"/>
              </a:ext>
            </a:extLst>
          </p:cNvPr>
          <p:cNvSpPr>
            <a:spLocks noGrp="1"/>
          </p:cNvSpPr>
          <p:nvPr>
            <p:ph idx="1"/>
          </p:nvPr>
        </p:nvSpPr>
        <p:spPr>
          <a:xfrm>
            <a:off x="6880993" y="2279632"/>
            <a:ext cx="4744949" cy="2635267"/>
          </a:xfrm>
        </p:spPr>
        <p:txBody>
          <a:bodyPr>
            <a:normAutofit lnSpcReduction="10000"/>
          </a:bodyPr>
          <a:lstStyle/>
          <a:p>
            <a:r>
              <a:rPr lang="en-US" sz="3600" b="1" dirty="0">
                <a:solidFill>
                  <a:schemeClr val="accent6">
                    <a:lumMod val="75000"/>
                  </a:schemeClr>
                </a:solidFill>
              </a:rPr>
              <a:t>Purpose</a:t>
            </a:r>
          </a:p>
          <a:p>
            <a:r>
              <a:rPr lang="en-US" sz="3600" b="1" dirty="0">
                <a:solidFill>
                  <a:schemeClr val="accent6">
                    <a:lumMod val="75000"/>
                  </a:schemeClr>
                </a:solidFill>
              </a:rPr>
              <a:t>People </a:t>
            </a:r>
            <a:r>
              <a:rPr lang="en-US" sz="2200" b="1" dirty="0">
                <a:solidFill>
                  <a:schemeClr val="accent6">
                    <a:lumMod val="60000"/>
                    <a:lumOff val="40000"/>
                  </a:schemeClr>
                </a:solidFill>
              </a:rPr>
              <a:t>(are the strongest influence on the adoption of purposeful practices by business?)</a:t>
            </a:r>
          </a:p>
          <a:p>
            <a:r>
              <a:rPr lang="en-US" sz="3600" b="1" dirty="0">
                <a:solidFill>
                  <a:schemeClr val="accent6">
                    <a:lumMod val="75000"/>
                  </a:schemeClr>
                </a:solidFill>
              </a:rPr>
              <a:t>Planet</a:t>
            </a:r>
          </a:p>
          <a:p>
            <a:pPr marL="0" indent="0">
              <a:buNone/>
            </a:pPr>
            <a:endParaRPr lang="en-US" dirty="0"/>
          </a:p>
        </p:txBody>
      </p:sp>
      <p:pic>
        <p:nvPicPr>
          <p:cNvPr id="5124" name="Picture 4" descr="Top issues consumers identify with while making decisions about brands">
            <a:extLst>
              <a:ext uri="{FF2B5EF4-FFF2-40B4-BE49-F238E27FC236}">
                <a16:creationId xmlns:a16="http://schemas.microsoft.com/office/drawing/2014/main" id="{AE2C1F3B-5C93-F646-9552-C98D8237D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957" y="1350873"/>
            <a:ext cx="4021051" cy="47293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6897FC4-8838-8845-9541-3C3DBB268FC3}"/>
              </a:ext>
            </a:extLst>
          </p:cNvPr>
          <p:cNvPicPr>
            <a:picLocks noChangeAspect="1"/>
          </p:cNvPicPr>
          <p:nvPr/>
        </p:nvPicPr>
        <p:blipFill>
          <a:blip r:embed="rId3"/>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30994843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4FA9D7-58CE-A84C-900C-B59CEFF101E1}"/>
              </a:ext>
            </a:extLst>
          </p:cNvPr>
          <p:cNvSpPr/>
          <p:nvPr/>
        </p:nvSpPr>
        <p:spPr>
          <a:xfrm>
            <a:off x="308760" y="396038"/>
            <a:ext cx="5287368" cy="5693866"/>
          </a:xfrm>
          <a:prstGeom prst="rect">
            <a:avLst/>
          </a:prstGeom>
        </p:spPr>
        <p:txBody>
          <a:bodyPr wrap="square">
            <a:spAutoFit/>
          </a:bodyPr>
          <a:lstStyle/>
          <a:p>
            <a:r>
              <a:rPr lang="en-GB" sz="2800" b="1" i="1" dirty="0">
                <a:latin typeface="Dyslexie" panose="02000000000000000000" pitchFamily="2" charset="77"/>
              </a:rPr>
              <a:t>B</a:t>
            </a:r>
            <a:r>
              <a:rPr lang="en-GB" sz="2800" b="1" i="1" dirty="0">
                <a:effectLst/>
                <a:latin typeface="Dyslexie" panose="02000000000000000000" pitchFamily="2" charset="77"/>
              </a:rPr>
              <a:t>usinesses can no longer operate with the sole aim of making profits at the expense of the environment, society, economy, consumers and employees. Companies need to consider how they can give back to society, and this can help you attract customers and keep your best employees. Customer satisfaction and employee retention are the keys to any successful business, after all</a:t>
            </a:r>
            <a:r>
              <a:rPr lang="en-GB" sz="2800" b="0" i="0" dirty="0">
                <a:effectLst/>
                <a:latin typeface="Dyslexie" panose="02000000000000000000" pitchFamily="2" charset="77"/>
              </a:rPr>
              <a:t>. </a:t>
            </a:r>
            <a:r>
              <a:rPr lang="en-GB" b="0" i="0" dirty="0">
                <a:solidFill>
                  <a:srgbClr val="333333"/>
                </a:solidFill>
                <a:effectLst/>
                <a:latin typeface="Georgia" panose="02040502050405020303" pitchFamily="18" charset="0"/>
              </a:rPr>
              <a:t>Forbes Nov 2020</a:t>
            </a:r>
            <a:endParaRPr lang="en-US" dirty="0"/>
          </a:p>
        </p:txBody>
      </p:sp>
      <p:sp>
        <p:nvSpPr>
          <p:cNvPr id="4" name="Rectangle 3">
            <a:extLst>
              <a:ext uri="{FF2B5EF4-FFF2-40B4-BE49-F238E27FC236}">
                <a16:creationId xmlns:a16="http://schemas.microsoft.com/office/drawing/2014/main" id="{669C8417-260C-6545-84A1-FFAC3599EEA3}"/>
              </a:ext>
            </a:extLst>
          </p:cNvPr>
          <p:cNvSpPr/>
          <p:nvPr/>
        </p:nvSpPr>
        <p:spPr>
          <a:xfrm>
            <a:off x="5803392" y="1311673"/>
            <a:ext cx="6096000" cy="3862596"/>
          </a:xfrm>
          <a:prstGeom prst="rect">
            <a:avLst/>
          </a:prstGeom>
        </p:spPr>
        <p:txBody>
          <a:bodyPr>
            <a:spAutoFit/>
          </a:bodyPr>
          <a:lstStyle/>
          <a:p>
            <a:endParaRPr lang="en-US" i="1" dirty="0">
              <a:solidFill>
                <a:srgbClr val="002060"/>
              </a:solidFill>
              <a:latin typeface="Dyslexie" panose="02000000000000000000" pitchFamily="2" charset="77"/>
            </a:endParaRPr>
          </a:p>
          <a:p>
            <a:r>
              <a:rPr lang="en-US" i="1" dirty="0">
                <a:latin typeface="Dyslexie" panose="02000000000000000000" pitchFamily="2" charset="77"/>
              </a:rPr>
              <a:t>A business’s purpose is its reason for  being-defining, guiding and  driving all of its activities. (</a:t>
            </a:r>
            <a:r>
              <a:rPr lang="en-US" b="1" i="1" dirty="0">
                <a:latin typeface="Dyslexie" panose="02000000000000000000" pitchFamily="2" charset="77"/>
              </a:rPr>
              <a:t>and appropriate for your size market and stage on your business journey)</a:t>
            </a:r>
          </a:p>
          <a:p>
            <a:endParaRPr lang="en-US" i="1" dirty="0">
              <a:latin typeface="Dyslexie" panose="02000000000000000000" pitchFamily="2" charset="77"/>
            </a:endParaRPr>
          </a:p>
          <a:p>
            <a:r>
              <a:rPr lang="en-US" i="1" dirty="0">
                <a:latin typeface="Dyslexie" panose="02000000000000000000" pitchFamily="2" charset="77"/>
              </a:rPr>
              <a:t>A vision of: By 2030 all businesses in Scotland will have become purposeful businesses which profit from finding solutions for people and planet.</a:t>
            </a:r>
          </a:p>
          <a:p>
            <a:endParaRPr lang="en-US" i="1" dirty="0">
              <a:latin typeface="Dyslexie" panose="02000000000000000000" pitchFamily="2" charset="77"/>
            </a:endParaRPr>
          </a:p>
          <a:p>
            <a:r>
              <a:rPr lang="en-US" i="1" dirty="0">
                <a:latin typeface="Dyslexie" panose="02000000000000000000" pitchFamily="2" charset="77"/>
              </a:rPr>
              <a:t>3 Opportunities(themes) identified</a:t>
            </a:r>
          </a:p>
          <a:p>
            <a:r>
              <a:rPr lang="en-US" i="1" dirty="0">
                <a:latin typeface="Dyslexie" panose="02000000000000000000" pitchFamily="2" charset="77"/>
              </a:rPr>
              <a:t>Supporting Business with purpose</a:t>
            </a:r>
          </a:p>
          <a:p>
            <a:r>
              <a:rPr lang="en-US" i="1" dirty="0">
                <a:latin typeface="Dyslexie" panose="02000000000000000000" pitchFamily="2" charset="77"/>
              </a:rPr>
              <a:t>Financing Purposeful Business</a:t>
            </a:r>
          </a:p>
          <a:p>
            <a:r>
              <a:rPr lang="en-US" i="1" dirty="0">
                <a:latin typeface="Dyslexie" panose="02000000000000000000" pitchFamily="2" charset="77"/>
              </a:rPr>
              <a:t>Empowering Employees to drive purpose</a:t>
            </a:r>
          </a:p>
          <a:p>
            <a:r>
              <a:rPr lang="en-US" sz="1100" i="1" dirty="0">
                <a:latin typeface="Dyslexie" panose="02000000000000000000" pitchFamily="2" charset="77"/>
              </a:rPr>
              <a:t>Source: SCDI-Now is the Time for Purpose June 2022</a:t>
            </a:r>
          </a:p>
        </p:txBody>
      </p:sp>
      <p:pic>
        <p:nvPicPr>
          <p:cNvPr id="5" name="Picture 4">
            <a:extLst>
              <a:ext uri="{FF2B5EF4-FFF2-40B4-BE49-F238E27FC236}">
                <a16:creationId xmlns:a16="http://schemas.microsoft.com/office/drawing/2014/main" id="{E27B3970-35CD-474C-92CE-21B00FCB6C62}"/>
              </a:ext>
            </a:extLst>
          </p:cNvPr>
          <p:cNvPicPr>
            <a:picLocks noChangeAspect="1"/>
          </p:cNvPicPr>
          <p:nvPr/>
        </p:nvPicPr>
        <p:blipFill>
          <a:blip r:embed="rId2"/>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35029272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DA3D03-5B2B-8545-A68B-EBAC1DF3A34F}"/>
              </a:ext>
            </a:extLst>
          </p:cNvPr>
          <p:cNvSpPr txBox="1"/>
          <p:nvPr/>
        </p:nvSpPr>
        <p:spPr>
          <a:xfrm>
            <a:off x="2307771" y="1410135"/>
            <a:ext cx="8180615" cy="3385542"/>
          </a:xfrm>
          <a:prstGeom prst="rect">
            <a:avLst/>
          </a:prstGeom>
          <a:noFill/>
        </p:spPr>
        <p:txBody>
          <a:bodyPr wrap="square" rtlCol="0">
            <a:spAutoFit/>
          </a:bodyPr>
          <a:lstStyle/>
          <a:p>
            <a:r>
              <a:rPr lang="en-US" b="1" dirty="0">
                <a:latin typeface="Dyslexie" panose="02000000000000000000" pitchFamily="2" charset="77"/>
              </a:rPr>
              <a:t>They also state: </a:t>
            </a:r>
          </a:p>
          <a:p>
            <a:endParaRPr lang="en-US" sz="2800" b="1" i="1" dirty="0">
              <a:latin typeface="Dyslexie" panose="02000000000000000000" pitchFamily="2" charset="77"/>
            </a:endParaRPr>
          </a:p>
          <a:p>
            <a:r>
              <a:rPr lang="en-US" sz="2800" b="1" i="1" dirty="0">
                <a:latin typeface="Dyslexie" panose="02000000000000000000" pitchFamily="2" charset="77"/>
              </a:rPr>
              <a:t>“On the reverse side, the risks for businesses that do not become  more purposeful will increase further and  will continue to be amplified by digital technologies and  social media”</a:t>
            </a:r>
          </a:p>
        </p:txBody>
      </p:sp>
      <p:pic>
        <p:nvPicPr>
          <p:cNvPr id="4" name="Picture 3">
            <a:extLst>
              <a:ext uri="{FF2B5EF4-FFF2-40B4-BE49-F238E27FC236}">
                <a16:creationId xmlns:a16="http://schemas.microsoft.com/office/drawing/2014/main" id="{DDFD86F4-9F30-AC4E-9BFF-BA51104D8D94}"/>
              </a:ext>
            </a:extLst>
          </p:cNvPr>
          <p:cNvPicPr>
            <a:picLocks noChangeAspect="1"/>
          </p:cNvPicPr>
          <p:nvPr/>
        </p:nvPicPr>
        <p:blipFill>
          <a:blip r:embed="rId2"/>
          <a:stretch>
            <a:fillRect/>
          </a:stretch>
        </p:blipFill>
        <p:spPr>
          <a:xfrm>
            <a:off x="9835281" y="5401056"/>
            <a:ext cx="2356719" cy="1660897"/>
          </a:xfrm>
          <a:prstGeom prst="rect">
            <a:avLst/>
          </a:prstGeom>
        </p:spPr>
      </p:pic>
    </p:spTree>
    <p:extLst>
      <p:ext uri="{BB962C8B-B14F-4D97-AF65-F5344CB8AC3E}">
        <p14:creationId xmlns:p14="http://schemas.microsoft.com/office/powerpoint/2010/main" val="4354196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5" name="Rectangle 4104">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07" name="Rectangle 4106">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FBDF64-A729-5444-BC2F-238353CC72C3}"/>
              </a:ext>
            </a:extLst>
          </p:cNvPr>
          <p:cNvSpPr>
            <a:spLocks noGrp="1"/>
          </p:cNvSpPr>
          <p:nvPr>
            <p:ph type="title"/>
          </p:nvPr>
        </p:nvSpPr>
        <p:spPr>
          <a:xfrm>
            <a:off x="798257" y="637523"/>
            <a:ext cx="3608896" cy="1690993"/>
          </a:xfrm>
        </p:spPr>
        <p:txBody>
          <a:bodyPr anchor="b">
            <a:normAutofit/>
          </a:bodyPr>
          <a:lstStyle/>
          <a:p>
            <a:r>
              <a:rPr lang="en-US" sz="3600">
                <a:solidFill>
                  <a:srgbClr val="FFFFFF"/>
                </a:solidFill>
              </a:rPr>
              <a:t>What are some Frameworks?</a:t>
            </a:r>
          </a:p>
        </p:txBody>
      </p:sp>
      <p:pic>
        <p:nvPicPr>
          <p:cNvPr id="7" name="Google Shape;75;gf5a80b521d_0_13">
            <a:extLst>
              <a:ext uri="{FF2B5EF4-FFF2-40B4-BE49-F238E27FC236}">
                <a16:creationId xmlns:a16="http://schemas.microsoft.com/office/drawing/2014/main" id="{B85A0097-2D24-074D-BDDA-B9E578621D3F}"/>
              </a:ext>
            </a:extLst>
          </p:cNvPr>
          <p:cNvPicPr preferRelativeResize="0"/>
          <p:nvPr/>
        </p:nvPicPr>
        <p:blipFill>
          <a:blip r:embed="rId2"/>
          <a:stretch>
            <a:fillRect/>
          </a:stretch>
        </p:blipFill>
        <p:spPr>
          <a:xfrm>
            <a:off x="5273321" y="321732"/>
            <a:ext cx="4165579" cy="2747145"/>
          </a:xfrm>
          <a:prstGeom prst="rect">
            <a:avLst/>
          </a:prstGeom>
          <a:noFill/>
        </p:spPr>
      </p:pic>
      <p:sp>
        <p:nvSpPr>
          <p:cNvPr id="3" name="Content Placeholder 2">
            <a:extLst>
              <a:ext uri="{FF2B5EF4-FFF2-40B4-BE49-F238E27FC236}">
                <a16:creationId xmlns:a16="http://schemas.microsoft.com/office/drawing/2014/main" id="{32EA574C-E4D1-0848-88DE-4911C247D530}"/>
              </a:ext>
            </a:extLst>
          </p:cNvPr>
          <p:cNvSpPr>
            <a:spLocks noGrp="1"/>
          </p:cNvSpPr>
          <p:nvPr>
            <p:ph idx="1"/>
          </p:nvPr>
        </p:nvSpPr>
        <p:spPr>
          <a:xfrm>
            <a:off x="798256" y="2474260"/>
            <a:ext cx="3607930" cy="3677158"/>
          </a:xfrm>
        </p:spPr>
        <p:txBody>
          <a:bodyPr anchor="t">
            <a:normAutofit/>
          </a:bodyPr>
          <a:lstStyle/>
          <a:p>
            <a:r>
              <a:rPr lang="en-US" sz="2000" dirty="0">
                <a:solidFill>
                  <a:srgbClr val="FFFFFF"/>
                </a:solidFill>
              </a:rPr>
              <a:t>Wellbeing Economy Alliance</a:t>
            </a:r>
          </a:p>
          <a:p>
            <a:r>
              <a:rPr lang="en-US" sz="2000" dirty="0">
                <a:solidFill>
                  <a:srgbClr val="FFFFFF"/>
                </a:solidFill>
              </a:rPr>
              <a:t>National Performance Frameworks</a:t>
            </a:r>
          </a:p>
          <a:p>
            <a:r>
              <a:rPr lang="en-US" sz="2000" dirty="0">
                <a:solidFill>
                  <a:srgbClr val="FFFFFF"/>
                </a:solidFill>
              </a:rPr>
              <a:t>Community Wealth Building</a:t>
            </a:r>
          </a:p>
          <a:p>
            <a:r>
              <a:rPr lang="en-US" sz="2000" dirty="0">
                <a:solidFill>
                  <a:srgbClr val="FFFFFF"/>
                </a:solidFill>
              </a:rPr>
              <a:t>UN17 SDG’s</a:t>
            </a:r>
          </a:p>
          <a:p>
            <a:r>
              <a:rPr lang="en-US" sz="2000" dirty="0">
                <a:solidFill>
                  <a:srgbClr val="FFFFFF"/>
                </a:solidFill>
              </a:rPr>
              <a:t>B Corporation</a:t>
            </a:r>
          </a:p>
        </p:txBody>
      </p:sp>
      <p:pic>
        <p:nvPicPr>
          <p:cNvPr id="4100" name="Picture 4" descr="999 Design makes Scottish Business Pledge">
            <a:extLst>
              <a:ext uri="{FF2B5EF4-FFF2-40B4-BE49-F238E27FC236}">
                <a16:creationId xmlns:a16="http://schemas.microsoft.com/office/drawing/2014/main" id="{DF49CB04-1689-48CE-D97B-DA402B1FB1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80419" y="419451"/>
            <a:ext cx="1867334" cy="7516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13085B0-9304-0048-BF29-707E22497CBB}"/>
              </a:ext>
            </a:extLst>
          </p:cNvPr>
          <p:cNvPicPr>
            <a:picLocks noChangeAspect="1"/>
          </p:cNvPicPr>
          <p:nvPr/>
        </p:nvPicPr>
        <p:blipFill>
          <a:blip r:embed="rId4"/>
          <a:stretch>
            <a:fillRect/>
          </a:stretch>
        </p:blipFill>
        <p:spPr>
          <a:xfrm>
            <a:off x="7097092" y="3917850"/>
            <a:ext cx="3612403" cy="2555776"/>
          </a:xfrm>
          <a:prstGeom prst="rect">
            <a:avLst/>
          </a:prstGeom>
        </p:spPr>
      </p:pic>
      <p:pic>
        <p:nvPicPr>
          <p:cNvPr id="2050" name="Picture 2" descr="Here's How Thousands of B Corps are Making the World a Better Place - gb&amp;d">
            <a:extLst>
              <a:ext uri="{FF2B5EF4-FFF2-40B4-BE49-F238E27FC236}">
                <a16:creationId xmlns:a16="http://schemas.microsoft.com/office/drawing/2014/main" id="{C785B315-E638-0891-CFC0-769D7648BC5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32540" y="3789125"/>
            <a:ext cx="1265504" cy="18785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ational Performance Framework | National Performance Framework">
            <a:extLst>
              <a:ext uri="{FF2B5EF4-FFF2-40B4-BE49-F238E27FC236}">
                <a16:creationId xmlns:a16="http://schemas.microsoft.com/office/drawing/2014/main" id="{B09B31CA-6A03-994F-B2C6-D9E1B09D18A2}"/>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823436" y="2015101"/>
            <a:ext cx="1867333" cy="1850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0311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0FFD45-D652-C447-B0BB-EFD1678D9086}"/>
              </a:ext>
            </a:extLst>
          </p:cNvPr>
          <p:cNvPicPr>
            <a:picLocks noChangeAspect="1"/>
          </p:cNvPicPr>
          <p:nvPr/>
        </p:nvPicPr>
        <p:blipFill>
          <a:blip r:embed="rId2"/>
          <a:stretch>
            <a:fillRect/>
          </a:stretch>
        </p:blipFill>
        <p:spPr>
          <a:xfrm>
            <a:off x="-114909" y="46953"/>
            <a:ext cx="6210909" cy="2705100"/>
          </a:xfrm>
          <a:prstGeom prst="rect">
            <a:avLst/>
          </a:prstGeom>
        </p:spPr>
      </p:pic>
      <p:pic>
        <p:nvPicPr>
          <p:cNvPr id="3" name="Picture 2">
            <a:extLst>
              <a:ext uri="{FF2B5EF4-FFF2-40B4-BE49-F238E27FC236}">
                <a16:creationId xmlns:a16="http://schemas.microsoft.com/office/drawing/2014/main" id="{1CFECB98-32CD-4A42-802B-E7859B2AD7B6}"/>
              </a:ext>
            </a:extLst>
          </p:cNvPr>
          <p:cNvPicPr>
            <a:picLocks noChangeAspect="1"/>
          </p:cNvPicPr>
          <p:nvPr/>
        </p:nvPicPr>
        <p:blipFill>
          <a:blip r:embed="rId3"/>
          <a:stretch>
            <a:fillRect/>
          </a:stretch>
        </p:blipFill>
        <p:spPr>
          <a:xfrm>
            <a:off x="6210909" y="0"/>
            <a:ext cx="5981091" cy="2792932"/>
          </a:xfrm>
          <a:prstGeom prst="rect">
            <a:avLst/>
          </a:prstGeom>
        </p:spPr>
      </p:pic>
      <p:pic>
        <p:nvPicPr>
          <p:cNvPr id="4" name="Picture 3">
            <a:extLst>
              <a:ext uri="{FF2B5EF4-FFF2-40B4-BE49-F238E27FC236}">
                <a16:creationId xmlns:a16="http://schemas.microsoft.com/office/drawing/2014/main" id="{CDE5DEE4-76C7-2048-8EDB-3A893670644D}"/>
              </a:ext>
            </a:extLst>
          </p:cNvPr>
          <p:cNvPicPr>
            <a:picLocks noChangeAspect="1"/>
          </p:cNvPicPr>
          <p:nvPr/>
        </p:nvPicPr>
        <p:blipFill>
          <a:blip r:embed="rId4"/>
          <a:stretch>
            <a:fillRect/>
          </a:stretch>
        </p:blipFill>
        <p:spPr>
          <a:xfrm>
            <a:off x="0" y="5352288"/>
            <a:ext cx="2356719" cy="1660897"/>
          </a:xfrm>
          <a:prstGeom prst="rect">
            <a:avLst/>
          </a:prstGeom>
        </p:spPr>
      </p:pic>
      <p:sp>
        <p:nvSpPr>
          <p:cNvPr id="5" name="Rectangle 4">
            <a:extLst>
              <a:ext uri="{FF2B5EF4-FFF2-40B4-BE49-F238E27FC236}">
                <a16:creationId xmlns:a16="http://schemas.microsoft.com/office/drawing/2014/main" id="{86E64F5D-E7AC-414F-9228-4CB6D9E14A9F}"/>
              </a:ext>
            </a:extLst>
          </p:cNvPr>
          <p:cNvSpPr/>
          <p:nvPr/>
        </p:nvSpPr>
        <p:spPr>
          <a:xfrm>
            <a:off x="2453473" y="4105947"/>
            <a:ext cx="2752292" cy="584775"/>
          </a:xfrm>
          <a:prstGeom prst="rect">
            <a:avLst/>
          </a:prstGeom>
        </p:spPr>
        <p:txBody>
          <a:bodyPr wrap="none">
            <a:spAutoFit/>
          </a:bodyPr>
          <a:lstStyle/>
          <a:p>
            <a:r>
              <a:rPr lang="en-US" sz="3200" b="1" dirty="0">
                <a:solidFill>
                  <a:srgbClr val="002060"/>
                </a:solidFill>
                <a:hlinkClick r:id="rId5">
                  <a:extLst>
                    <a:ext uri="{A12FA001-AC4F-418D-AE19-62706E023703}">
                      <ahyp:hlinkClr xmlns:ahyp="http://schemas.microsoft.com/office/drawing/2018/hyperlinkcolor" val="tx"/>
                    </a:ext>
                  </a:extLst>
                </a:hlinkClick>
              </a:rPr>
              <a:t>Mother Nature</a:t>
            </a:r>
            <a:endParaRPr lang="en-US" sz="3200" b="1" dirty="0">
              <a:solidFill>
                <a:srgbClr val="002060"/>
              </a:solidFill>
            </a:endParaRPr>
          </a:p>
        </p:txBody>
      </p:sp>
      <p:sp>
        <p:nvSpPr>
          <p:cNvPr id="6" name="TextBox 5">
            <a:extLst>
              <a:ext uri="{FF2B5EF4-FFF2-40B4-BE49-F238E27FC236}">
                <a16:creationId xmlns:a16="http://schemas.microsoft.com/office/drawing/2014/main" id="{0A2740C7-B760-4D4E-A170-1F70E9F035A9}"/>
              </a:ext>
            </a:extLst>
          </p:cNvPr>
          <p:cNvSpPr txBox="1"/>
          <p:nvPr/>
        </p:nvSpPr>
        <p:spPr>
          <a:xfrm>
            <a:off x="5411839" y="4112942"/>
            <a:ext cx="3563329" cy="584775"/>
          </a:xfrm>
          <a:prstGeom prst="rect">
            <a:avLst/>
          </a:prstGeom>
          <a:noFill/>
        </p:spPr>
        <p:txBody>
          <a:bodyPr wrap="square" rtlCol="0">
            <a:spAutoFit/>
          </a:bodyPr>
          <a:lstStyle/>
          <a:p>
            <a:r>
              <a:rPr lang="en-US" sz="3200" b="1" dirty="0">
                <a:solidFill>
                  <a:srgbClr val="002060"/>
                </a:solidFill>
              </a:rPr>
              <a:t>Vs Faith In Nature</a:t>
            </a:r>
            <a:r>
              <a:rPr lang="en-US" sz="3200" b="1" dirty="0"/>
              <a:t>!</a:t>
            </a:r>
          </a:p>
        </p:txBody>
      </p:sp>
    </p:spTree>
    <p:extLst>
      <p:ext uri="{BB962C8B-B14F-4D97-AF65-F5344CB8AC3E}">
        <p14:creationId xmlns:p14="http://schemas.microsoft.com/office/powerpoint/2010/main" val="17253647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 page&#10;&#10;AI-generated content may be incorrect.">
            <a:extLst>
              <a:ext uri="{FF2B5EF4-FFF2-40B4-BE49-F238E27FC236}">
                <a16:creationId xmlns:a16="http://schemas.microsoft.com/office/drawing/2014/main" id="{B2A412DA-E259-E562-52C5-21DEC560D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07826" cy="6858000"/>
          </a:xfrm>
          <a:prstGeom prst="rect">
            <a:avLst/>
          </a:prstGeom>
        </p:spPr>
      </p:pic>
      <p:sp>
        <p:nvSpPr>
          <p:cNvPr id="4" name="TextBox 3">
            <a:extLst>
              <a:ext uri="{FF2B5EF4-FFF2-40B4-BE49-F238E27FC236}">
                <a16:creationId xmlns:a16="http://schemas.microsoft.com/office/drawing/2014/main" id="{02AD3ECE-017F-8669-4236-6D6129CECA1D}"/>
              </a:ext>
            </a:extLst>
          </p:cNvPr>
          <p:cNvSpPr txBox="1"/>
          <p:nvPr/>
        </p:nvSpPr>
        <p:spPr>
          <a:xfrm>
            <a:off x="8326877" y="2721114"/>
            <a:ext cx="2976663" cy="830997"/>
          </a:xfrm>
          <a:prstGeom prst="rect">
            <a:avLst/>
          </a:prstGeom>
          <a:noFill/>
        </p:spPr>
        <p:txBody>
          <a:bodyPr wrap="square" rtlCol="0">
            <a:spAutoFit/>
          </a:bodyPr>
          <a:lstStyle/>
          <a:p>
            <a:r>
              <a:rPr lang="en-GB" sz="4800" b="1" dirty="0">
                <a:solidFill>
                  <a:schemeClr val="accent1">
                    <a:lumMod val="50000"/>
                  </a:schemeClr>
                </a:solidFill>
              </a:rPr>
              <a:t>PENCILS</a:t>
            </a:r>
          </a:p>
        </p:txBody>
      </p:sp>
    </p:spTree>
    <p:extLst>
      <p:ext uri="{BB962C8B-B14F-4D97-AF65-F5344CB8AC3E}">
        <p14:creationId xmlns:p14="http://schemas.microsoft.com/office/powerpoint/2010/main" val="20492145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website&#10;&#10;AI-generated content may be incorrect.">
            <a:extLst>
              <a:ext uri="{FF2B5EF4-FFF2-40B4-BE49-F238E27FC236}">
                <a16:creationId xmlns:a16="http://schemas.microsoft.com/office/drawing/2014/main" id="{3E1B0AD3-BD9A-33F5-BBC7-8075F08CA4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7984" y="0"/>
            <a:ext cx="8704016" cy="6858000"/>
          </a:xfrm>
        </p:spPr>
      </p:pic>
      <p:pic>
        <p:nvPicPr>
          <p:cNvPr id="9" name="Picture 8" descr="A house with trees in the background&#10;&#10;AI-generated content may be incorrect.">
            <a:extLst>
              <a:ext uri="{FF2B5EF4-FFF2-40B4-BE49-F238E27FC236}">
                <a16:creationId xmlns:a16="http://schemas.microsoft.com/office/drawing/2014/main" id="{ED838F8C-007B-9738-368A-614E9F838A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193"/>
            <a:ext cx="12192000" cy="6587836"/>
          </a:xfrm>
          <a:prstGeom prst="rect">
            <a:avLst/>
          </a:prstGeom>
        </p:spPr>
      </p:pic>
    </p:spTree>
    <p:extLst>
      <p:ext uri="{BB962C8B-B14F-4D97-AF65-F5344CB8AC3E}">
        <p14:creationId xmlns:p14="http://schemas.microsoft.com/office/powerpoint/2010/main" val="322182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website&#10;&#10;AI-generated content may be incorrect.">
            <a:extLst>
              <a:ext uri="{FF2B5EF4-FFF2-40B4-BE49-F238E27FC236}">
                <a16:creationId xmlns:a16="http://schemas.microsoft.com/office/drawing/2014/main" id="{5D18FBF0-D6CD-8D19-7B48-8252930CC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6275" y="0"/>
            <a:ext cx="8939449" cy="6858000"/>
          </a:xfrm>
          <a:prstGeom prst="rect">
            <a:avLst/>
          </a:prstGeom>
        </p:spPr>
      </p:pic>
      <p:pic>
        <p:nvPicPr>
          <p:cNvPr id="9" name="Picture 8" descr="A close-up of a website&#10;&#10;AI-generated content may be incorrect.">
            <a:extLst>
              <a:ext uri="{FF2B5EF4-FFF2-40B4-BE49-F238E27FC236}">
                <a16:creationId xmlns:a16="http://schemas.microsoft.com/office/drawing/2014/main" id="{B60ECCA0-3BCB-B8B6-3B1D-DA167F883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4600"/>
            <a:ext cx="12192000" cy="4368800"/>
          </a:xfrm>
          <a:prstGeom prst="rect">
            <a:avLst/>
          </a:prstGeom>
        </p:spPr>
      </p:pic>
    </p:spTree>
    <p:extLst>
      <p:ext uri="{BB962C8B-B14F-4D97-AF65-F5344CB8AC3E}">
        <p14:creationId xmlns:p14="http://schemas.microsoft.com/office/powerpoint/2010/main" val="17446003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421F2F97-8A79-9C0C-9932-AE73E432A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9899" y="0"/>
            <a:ext cx="6692202" cy="6858000"/>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F4AEF0A1-4A36-473A-E894-B634410F6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5890"/>
            <a:ext cx="12192000" cy="5166220"/>
          </a:xfrm>
          <a:prstGeom prst="rect">
            <a:avLst/>
          </a:prstGeom>
        </p:spPr>
      </p:pic>
    </p:spTree>
    <p:extLst>
      <p:ext uri="{BB962C8B-B14F-4D97-AF65-F5344CB8AC3E}">
        <p14:creationId xmlns:p14="http://schemas.microsoft.com/office/powerpoint/2010/main" val="89589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F8039C4D-B7AE-20AE-A830-FFC5AA4C9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0931" y="0"/>
            <a:ext cx="9030138" cy="6858000"/>
          </a:xfrm>
          <a:prstGeom prst="rect">
            <a:avLst/>
          </a:prstGeom>
        </p:spPr>
      </p:pic>
      <p:pic>
        <p:nvPicPr>
          <p:cNvPr id="5" name="Picture 4" descr="A close up of a tree&#10;&#10;AI-generated content may be incorrect.">
            <a:extLst>
              <a:ext uri="{FF2B5EF4-FFF2-40B4-BE49-F238E27FC236}">
                <a16:creationId xmlns:a16="http://schemas.microsoft.com/office/drawing/2014/main" id="{6638FA83-06A9-FE84-16C0-36D7DFC7B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7158"/>
            <a:ext cx="12192000" cy="3383683"/>
          </a:xfrm>
          <a:prstGeom prst="rect">
            <a:avLst/>
          </a:prstGeom>
        </p:spPr>
      </p:pic>
    </p:spTree>
    <p:extLst>
      <p:ext uri="{BB962C8B-B14F-4D97-AF65-F5344CB8AC3E}">
        <p14:creationId xmlns:p14="http://schemas.microsoft.com/office/powerpoint/2010/main" val="79505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12B364F-77C8-1BEE-65FC-FCCB52218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4054"/>
            <a:ext cx="12192000" cy="4249892"/>
          </a:xfrm>
          <a:prstGeom prst="rect">
            <a:avLst/>
          </a:prstGeom>
        </p:spPr>
      </p:pic>
      <p:pic>
        <p:nvPicPr>
          <p:cNvPr id="5" name="Picture 4" descr="A person in a suit&#10;&#10;AI-generated content may be incorrect.">
            <a:extLst>
              <a:ext uri="{FF2B5EF4-FFF2-40B4-BE49-F238E27FC236}">
                <a16:creationId xmlns:a16="http://schemas.microsoft.com/office/drawing/2014/main" id="{2B7595CA-79FE-EFE5-0318-BB9FC2C11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1958"/>
            <a:ext cx="12192000" cy="5014083"/>
          </a:xfrm>
          <a:prstGeom prst="rect">
            <a:avLst/>
          </a:prstGeom>
        </p:spPr>
      </p:pic>
    </p:spTree>
    <p:extLst>
      <p:ext uri="{BB962C8B-B14F-4D97-AF65-F5344CB8AC3E}">
        <p14:creationId xmlns:p14="http://schemas.microsoft.com/office/powerpoint/2010/main" val="8602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463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3615F7-E4D2-9694-42F0-5C85BBD5F000}"/>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Introduction to innovation and strategy</a:t>
            </a:r>
          </a:p>
        </p:txBody>
      </p:sp>
      <p:pic>
        <p:nvPicPr>
          <p:cNvPr id="5" name="Content Placeholder 4" descr="A screenshot of a video&#10;&#10;AI-generated content may be incorrect.">
            <a:extLst>
              <a:ext uri="{FF2B5EF4-FFF2-40B4-BE49-F238E27FC236}">
                <a16:creationId xmlns:a16="http://schemas.microsoft.com/office/drawing/2014/main" id="{90675179-1393-2728-6992-534443DBA3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38600" y="1342728"/>
            <a:ext cx="7188199" cy="4169154"/>
          </a:xfrm>
          <a:prstGeom prst="rect">
            <a:avLst/>
          </a:prstGeom>
        </p:spPr>
      </p:pic>
      <p:sp>
        <p:nvSpPr>
          <p:cNvPr id="7" name="TextBox 6">
            <a:extLst>
              <a:ext uri="{FF2B5EF4-FFF2-40B4-BE49-F238E27FC236}">
                <a16:creationId xmlns:a16="http://schemas.microsoft.com/office/drawing/2014/main" id="{0CDE8DEB-C025-2153-B531-4BC68153CBC4}"/>
              </a:ext>
            </a:extLst>
          </p:cNvPr>
          <p:cNvSpPr txBox="1"/>
          <p:nvPr/>
        </p:nvSpPr>
        <p:spPr>
          <a:xfrm>
            <a:off x="4057954" y="5815609"/>
            <a:ext cx="2445588" cy="369434"/>
          </a:xfrm>
          <a:prstGeom prst="rect">
            <a:avLst/>
          </a:prstGeom>
          <a:noFill/>
        </p:spPr>
        <p:txBody>
          <a:bodyPr wrap="square">
            <a:spAutoFit/>
          </a:bodyPr>
          <a:lstStyle/>
          <a:p>
            <a:r>
              <a:rPr lang="en-GB" dirty="0">
                <a:hlinkClick r:id="rId3"/>
              </a:rPr>
              <a:t>#ShowYourStripes</a:t>
            </a:r>
            <a:endParaRPr lang="en-GB" dirty="0"/>
          </a:p>
        </p:txBody>
      </p:sp>
      <p:sp>
        <p:nvSpPr>
          <p:cNvPr id="9" name="TextBox 8">
            <a:extLst>
              <a:ext uri="{FF2B5EF4-FFF2-40B4-BE49-F238E27FC236}">
                <a16:creationId xmlns:a16="http://schemas.microsoft.com/office/drawing/2014/main" id="{DEFCCE3F-1CAB-9E14-D2FF-35B9756A4D6E}"/>
              </a:ext>
            </a:extLst>
          </p:cNvPr>
          <p:cNvSpPr txBox="1"/>
          <p:nvPr/>
        </p:nvSpPr>
        <p:spPr>
          <a:xfrm>
            <a:off x="4038600" y="6185043"/>
            <a:ext cx="6097712" cy="430887"/>
          </a:xfrm>
          <a:prstGeom prst="rect">
            <a:avLst/>
          </a:prstGeom>
          <a:noFill/>
        </p:spPr>
        <p:txBody>
          <a:bodyPr wrap="square">
            <a:spAutoFit/>
          </a:bodyPr>
          <a:lstStyle/>
          <a:p>
            <a:r>
              <a:rPr lang="en-GB" sz="1100" b="0" i="0" dirty="0">
                <a:solidFill>
                  <a:schemeClr val="accent1">
                    <a:lumMod val="50000"/>
                  </a:schemeClr>
                </a:solidFill>
                <a:effectLst/>
                <a:latin typeface="Arial" panose="020B0604020202020204" pitchFamily="34" charset="0"/>
                <a:cs typeface="Arial" panose="020B0604020202020204" pitchFamily="34" charset="0"/>
              </a:rPr>
              <a:t>The graphics have a </a:t>
            </a:r>
            <a:r>
              <a:rPr lang="en-GB" sz="1100" b="0" i="0" dirty="0">
                <a:solidFill>
                  <a:schemeClr val="accent1">
                    <a:lumMod val="50000"/>
                  </a:schemeClr>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CC-BY</a:t>
            </a:r>
            <a:r>
              <a:rPr lang="en-GB" sz="1100" b="0" i="0" dirty="0">
                <a:solidFill>
                  <a:schemeClr val="accent1">
                    <a:lumMod val="50000"/>
                  </a:schemeClr>
                </a:solidFill>
                <a:effectLst/>
                <a:latin typeface="Arial" panose="020B0604020202020204" pitchFamily="34" charset="0"/>
                <a:cs typeface="Arial" panose="020B0604020202020204" pitchFamily="34" charset="0"/>
              </a:rPr>
              <a:t>4.0 license, so can be used for any purpose as long as credit is given to Professor Ed Hawkins (University of Reading) and a link is provided to this website.</a:t>
            </a:r>
            <a:endParaRPr lang="en-GB" sz="110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782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B3276EEE-F338-1E42-989E-CA6CD9319799}"/>
              </a:ext>
            </a:extLst>
          </p:cNvPr>
          <p:cNvSpPr txBox="1">
            <a:spLocks noChangeArrowheads="1"/>
          </p:cNvSpPr>
          <p:nvPr/>
        </p:nvSpPr>
        <p:spPr>
          <a:xfrm>
            <a:off x="213405" y="233251"/>
            <a:ext cx="5944402" cy="202999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3600" b="1" dirty="0">
                <a:solidFill>
                  <a:srgbClr val="201F41"/>
                </a:solidFill>
                <a:latin typeface="Arial" panose="020B0604020202020204" pitchFamily="34" charset="0"/>
                <a:ea typeface="ＭＳ Ｐゴシック" panose="020B0600070205080204" pitchFamily="34" charset="-128"/>
                <a:cs typeface="Arial" panose="020B0604020202020204" pitchFamily="34" charset="0"/>
              </a:rPr>
              <a:t>Strategy as a position…</a:t>
            </a:r>
          </a:p>
        </p:txBody>
      </p:sp>
      <p:sp>
        <p:nvSpPr>
          <p:cNvPr id="59394" name="Rectangle 3">
            <a:extLst>
              <a:ext uri="{FF2B5EF4-FFF2-40B4-BE49-F238E27FC236}">
                <a16:creationId xmlns:a16="http://schemas.microsoft.com/office/drawing/2014/main" id="{669E6F35-D71A-B340-B826-EA6B344FE230}"/>
              </a:ext>
            </a:extLst>
          </p:cNvPr>
          <p:cNvSpPr txBox="1">
            <a:spLocks noChangeArrowheads="1"/>
          </p:cNvSpPr>
          <p:nvPr/>
        </p:nvSpPr>
        <p:spPr>
          <a:xfrm>
            <a:off x="213405" y="1025318"/>
            <a:ext cx="11509056" cy="10174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altLang="en-US" sz="3200" b="1" dirty="0">
                <a:solidFill>
                  <a:srgbClr val="201F41"/>
                </a:solidFill>
                <a:latin typeface="Arial" panose="020B0604020202020204" pitchFamily="34" charset="0"/>
                <a:ea typeface="ＭＳ Ｐゴシック" panose="020B0600070205080204" pitchFamily="34" charset="-128"/>
                <a:cs typeface="Arial" panose="020B0604020202020204" pitchFamily="34" charset="0"/>
              </a:rPr>
              <a:t>“Strategy is the creation of a unique and valuable position involving a set of different activities.”</a:t>
            </a:r>
          </a:p>
        </p:txBody>
      </p:sp>
      <p:sp>
        <p:nvSpPr>
          <p:cNvPr id="7" name="TextBox 6"/>
          <p:cNvSpPr txBox="1"/>
          <p:nvPr/>
        </p:nvSpPr>
        <p:spPr>
          <a:xfrm>
            <a:off x="-227799" y="2132243"/>
            <a:ext cx="11509056" cy="2029993"/>
          </a:xfrm>
          <a:prstGeom prst="rect">
            <a:avLst/>
          </a:prstGeom>
          <a:noFill/>
        </p:spPr>
        <p:txBody>
          <a:bodyPr wrap="square" lIns="0" tIns="0" rIns="0" bIns="0" rtlCol="0" anchor="ctr" anchorCtr="1">
            <a:noAutofit/>
          </a:bodyPr>
          <a:lstStyle/>
          <a:p>
            <a:pPr algn="just"/>
            <a:r>
              <a:rPr lang="en-GB" sz="2000" dirty="0">
                <a:solidFill>
                  <a:srgbClr val="201F41"/>
                </a:solidFill>
                <a:latin typeface="Arial" panose="020B0604020202020204" pitchFamily="34" charset="0"/>
                <a:ea typeface="Garamond" charset="0"/>
                <a:cs typeface="Arial" panose="020B0604020202020204" pitchFamily="34" charset="0"/>
              </a:rPr>
              <a:t>A critical analysis of those factors that will influence the long-term success of the organisation</a:t>
            </a:r>
          </a:p>
          <a:p>
            <a:pPr algn="just"/>
            <a:r>
              <a:rPr lang="en-GB" sz="2000" dirty="0">
                <a:solidFill>
                  <a:srgbClr val="201F41"/>
                </a:solidFill>
                <a:latin typeface="Arial" panose="020B0604020202020204" pitchFamily="34" charset="0"/>
                <a:ea typeface="Garamond" charset="0"/>
                <a:cs typeface="Arial" panose="020B0604020202020204" pitchFamily="34" charset="0"/>
              </a:rPr>
              <a:t>Broad and long-term (contrast tactical thinking)</a:t>
            </a:r>
          </a:p>
          <a:p>
            <a:pPr algn="just"/>
            <a:r>
              <a:rPr lang="en-GB" sz="2000" dirty="0">
                <a:solidFill>
                  <a:srgbClr val="201F41"/>
                </a:solidFill>
                <a:latin typeface="Arial" panose="020B0604020202020204" pitchFamily="34" charset="0"/>
                <a:ea typeface="Garamond" charset="0"/>
                <a:cs typeface="Arial" panose="020B0604020202020204" pitchFamily="34" charset="0"/>
              </a:rPr>
              <a:t>Often expressed in a strategic narrative or plan</a:t>
            </a:r>
          </a:p>
          <a:p>
            <a:pPr algn="just"/>
            <a:r>
              <a:rPr lang="en-GB" sz="2000" dirty="0">
                <a:solidFill>
                  <a:srgbClr val="201F41"/>
                </a:solidFill>
                <a:latin typeface="Arial" panose="020B0604020202020204" pitchFamily="34" charset="0"/>
                <a:ea typeface="Garamond" charset="0"/>
                <a:cs typeface="Arial" panose="020B0604020202020204" pitchFamily="34" charset="0"/>
              </a:rPr>
              <a:t>Guided by the vision for the organization</a:t>
            </a:r>
          </a:p>
        </p:txBody>
      </p:sp>
      <p:sp>
        <p:nvSpPr>
          <p:cNvPr id="5" name="TextBox 4"/>
          <p:cNvSpPr txBox="1"/>
          <p:nvPr/>
        </p:nvSpPr>
        <p:spPr>
          <a:xfrm>
            <a:off x="213405" y="3579760"/>
            <a:ext cx="11696691" cy="2029993"/>
          </a:xfrm>
          <a:prstGeom prst="rect">
            <a:avLst/>
          </a:prstGeom>
          <a:noFill/>
        </p:spPr>
        <p:txBody>
          <a:bodyPr wrap="square" lIns="0" tIns="0" rIns="0" bIns="0" rtlCol="0" anchor="t" anchorCtr="1">
            <a:noAutofit/>
          </a:bodyPr>
          <a:lstStyle/>
          <a:p>
            <a:pPr marL="518236" indent="-518236">
              <a:buFont typeface="Arial" panose="020B0604020202020204" pitchFamily="34" charset="0"/>
              <a:buChar char="•"/>
            </a:pPr>
            <a:endParaRPr lang="en-GB" sz="2000" dirty="0">
              <a:solidFill>
                <a:srgbClr val="201F41"/>
              </a:solidFill>
              <a:latin typeface="Arial" panose="020B0604020202020204" pitchFamily="34" charset="0"/>
              <a:ea typeface="Garamond" charset="0"/>
              <a:cs typeface="Arial" panose="020B0604020202020204" pitchFamily="34" charset="0"/>
            </a:endParaRPr>
          </a:p>
          <a:p>
            <a:r>
              <a:rPr lang="en-GB" sz="2000" dirty="0">
                <a:solidFill>
                  <a:srgbClr val="201F41"/>
                </a:solidFill>
                <a:latin typeface="Arial" panose="020B0604020202020204" pitchFamily="34" charset="0"/>
                <a:ea typeface="Garamond" charset="0"/>
                <a:cs typeface="Arial" panose="020B0604020202020204" pitchFamily="34" charset="0"/>
              </a:rPr>
              <a:t>Strategy is about delivering </a:t>
            </a:r>
            <a:r>
              <a:rPr lang="en-GB" sz="2000" dirty="0">
                <a:solidFill>
                  <a:schemeClr val="accent6"/>
                </a:solidFill>
                <a:latin typeface="Arial" panose="020B0604020202020204" pitchFamily="34" charset="0"/>
                <a:ea typeface="Garamond" charset="0"/>
                <a:cs typeface="Arial" panose="020B0604020202020204" pitchFamily="34" charset="0"/>
              </a:rPr>
              <a:t>greater value to customers </a:t>
            </a:r>
            <a:r>
              <a:rPr lang="en-GB" sz="2000" dirty="0">
                <a:solidFill>
                  <a:srgbClr val="201F41"/>
                </a:solidFill>
                <a:latin typeface="Arial" panose="020B0604020202020204" pitchFamily="34" charset="0"/>
                <a:ea typeface="Garamond" charset="0"/>
                <a:cs typeface="Arial" panose="020B0604020202020204" pitchFamily="34" charset="0"/>
              </a:rPr>
              <a:t>or comparable value at lower costs. It means being different to deliver a unique mix of value for the customer.</a:t>
            </a:r>
            <a:r>
              <a:rPr lang="en-GB" sz="2000" b="1" i="1" dirty="0">
                <a:solidFill>
                  <a:srgbClr val="272727"/>
                </a:solidFill>
                <a:latin typeface="Arial" panose="020B0604020202020204" pitchFamily="34" charset="0"/>
                <a:cs typeface="Arial" panose="020B0604020202020204" pitchFamily="34" charset="0"/>
              </a:rPr>
              <a:t> Entrepreneurial Mindset “They're about looking to others, and the value you can create for others by solving problems for others</a:t>
            </a:r>
            <a:endParaRPr lang="en-GB" sz="2000" dirty="0">
              <a:solidFill>
                <a:srgbClr val="201F41"/>
              </a:solidFill>
              <a:latin typeface="Arial" panose="020B0604020202020204" pitchFamily="34" charset="0"/>
              <a:ea typeface="Garamond" charset="0"/>
              <a:cs typeface="Arial" panose="020B0604020202020204" pitchFamily="34" charset="0"/>
            </a:endParaRPr>
          </a:p>
          <a:p>
            <a:pPr marL="518236" indent="-518236">
              <a:buFont typeface="Arial" panose="020B0604020202020204" pitchFamily="34" charset="0"/>
              <a:buChar char="•"/>
            </a:pPr>
            <a:endParaRPr lang="en-GB" sz="2000" dirty="0">
              <a:solidFill>
                <a:srgbClr val="201F41"/>
              </a:solidFill>
              <a:latin typeface="Arial" panose="020B0604020202020204" pitchFamily="34" charset="0"/>
              <a:ea typeface="Garamond" charset="0"/>
              <a:cs typeface="Arial" panose="020B0604020202020204" pitchFamily="34" charset="0"/>
            </a:endParaRPr>
          </a:p>
          <a:p>
            <a:r>
              <a:rPr lang="en-GB" sz="2000" dirty="0">
                <a:solidFill>
                  <a:srgbClr val="201F41"/>
                </a:solidFill>
                <a:latin typeface="Arial" panose="020B0604020202020204" pitchFamily="34" charset="0"/>
                <a:ea typeface="Garamond" charset="0"/>
                <a:cs typeface="Arial" panose="020B0604020202020204" pitchFamily="34" charset="0"/>
              </a:rPr>
              <a:t>Strategy is about how to establish a difference that can be preserved over time to </a:t>
            </a:r>
            <a:r>
              <a:rPr lang="en-GB" sz="2000" dirty="0">
                <a:solidFill>
                  <a:schemeClr val="accent6"/>
                </a:solidFill>
                <a:latin typeface="Arial" panose="020B0604020202020204" pitchFamily="34" charset="0"/>
                <a:ea typeface="Garamond" charset="0"/>
                <a:cs typeface="Arial" panose="020B0604020202020204" pitchFamily="34" charset="0"/>
              </a:rPr>
              <a:t>form a competitive advantage</a:t>
            </a:r>
          </a:p>
          <a:p>
            <a:pPr marL="518236" indent="-518236">
              <a:buFont typeface="Arial" panose="020B0604020202020204" pitchFamily="34" charset="0"/>
              <a:buChar char="•"/>
            </a:pPr>
            <a:endParaRPr lang="en-GB" sz="2000" dirty="0">
              <a:solidFill>
                <a:schemeClr val="accent6"/>
              </a:solidFill>
              <a:latin typeface="Arial" panose="020B0604020202020204" pitchFamily="34" charset="0"/>
              <a:ea typeface="Garamond" charset="0"/>
              <a:cs typeface="Arial" panose="020B0604020202020204" pitchFamily="34" charset="0"/>
            </a:endParaRPr>
          </a:p>
          <a:p>
            <a:r>
              <a:rPr lang="en-GB" sz="2000" dirty="0">
                <a:solidFill>
                  <a:srgbClr val="201F41"/>
                </a:solidFill>
                <a:latin typeface="Arial" panose="020B0604020202020204" pitchFamily="34" charset="0"/>
                <a:ea typeface="Garamond" charset="0"/>
                <a:cs typeface="Arial" panose="020B0604020202020204" pitchFamily="34" charset="0"/>
              </a:rPr>
              <a:t>Strategy is</a:t>
            </a:r>
            <a:r>
              <a:rPr lang="en-GB" sz="2000" dirty="0">
                <a:solidFill>
                  <a:schemeClr val="accent6"/>
                </a:solidFill>
                <a:latin typeface="Arial" panose="020B0604020202020204" pitchFamily="34" charset="0"/>
                <a:ea typeface="Garamond" charset="0"/>
                <a:cs typeface="Arial" panose="020B0604020202020204" pitchFamily="34" charset="0"/>
              </a:rPr>
              <a:t> NOT </a:t>
            </a:r>
            <a:r>
              <a:rPr lang="en-GB" sz="2000" dirty="0">
                <a:solidFill>
                  <a:srgbClr val="201F41"/>
                </a:solidFill>
                <a:latin typeface="Arial" panose="020B0604020202020204" pitchFamily="34" charset="0"/>
                <a:ea typeface="Garamond" charset="0"/>
                <a:cs typeface="Arial" panose="020B0604020202020204" pitchFamily="34" charset="0"/>
              </a:rPr>
              <a:t>simply about improvements in efficiency</a:t>
            </a:r>
          </a:p>
        </p:txBody>
      </p:sp>
    </p:spTree>
    <p:extLst>
      <p:ext uri="{BB962C8B-B14F-4D97-AF65-F5344CB8AC3E}">
        <p14:creationId xmlns:p14="http://schemas.microsoft.com/office/powerpoint/2010/main" val="396776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1000"/>
                                        <p:tgtEl>
                                          <p:spTgt spid="5">
                                            <p:txEl>
                                              <p:pRg st="1" end="1"/>
                                            </p:txEl>
                                          </p:spTgt>
                                        </p:tgtEl>
                                      </p:cBhvr>
                                    </p:animEffect>
                                    <p:anim calcmode="lin" valueType="num">
                                      <p:cBhvr>
                                        <p:cTn id="2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1000"/>
                                        <p:tgtEl>
                                          <p:spTgt spid="5">
                                            <p:txEl>
                                              <p:pRg st="3" end="3"/>
                                            </p:txEl>
                                          </p:spTgt>
                                        </p:tgtEl>
                                      </p:cBhvr>
                                    </p:animEffect>
                                    <p:anim calcmode="lin" valueType="num">
                                      <p:cBhvr>
                                        <p:cTn id="3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1000"/>
                                        <p:tgtEl>
                                          <p:spTgt spid="5">
                                            <p:txEl>
                                              <p:pRg st="5" end="5"/>
                                            </p:txEl>
                                          </p:spTgt>
                                        </p:tgtEl>
                                      </p:cBhvr>
                                    </p:animEffect>
                                    <p:anim calcmode="lin" valueType="num">
                                      <p:cBhvr>
                                        <p:cTn id="4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P spid="7" grpId="0" build="p"/>
      <p:bldP spid="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F3644382-20A9-F24C-B203-BCA155D3F790}"/>
              </a:ext>
            </a:extLst>
          </p:cNvPr>
          <p:cNvSpPr>
            <a:spLocks noGrp="1" noChangeArrowheads="1"/>
          </p:cNvSpPr>
          <p:nvPr>
            <p:ph type="title"/>
          </p:nvPr>
        </p:nvSpPr>
        <p:spPr>
          <a:xfrm>
            <a:off x="86302" y="7626"/>
            <a:ext cx="10515187" cy="1070686"/>
          </a:xfrm>
        </p:spPr>
        <p:txBody>
          <a:bodyPr>
            <a:normAutofit/>
          </a:bodyPr>
          <a:lstStyle/>
          <a:p>
            <a:pPr eaLnBrk="1" hangingPunct="1"/>
            <a:r>
              <a:rPr lang="en-GB" altLang="en-US" sz="3200" b="1" dirty="0">
                <a:solidFill>
                  <a:srgbClr val="201F41"/>
                </a:solidFill>
                <a:latin typeface="Arial" panose="020B0604020202020204" pitchFamily="34" charset="0"/>
                <a:ea typeface="ＭＳ Ｐゴシック" panose="020B0600070205080204" pitchFamily="34" charset="-128"/>
                <a:cs typeface="Arial" panose="020B0604020202020204" pitchFamily="34" charset="0"/>
              </a:rPr>
              <a:t>Strategy as a pattern…</a:t>
            </a:r>
          </a:p>
        </p:txBody>
      </p:sp>
      <p:sp>
        <p:nvSpPr>
          <p:cNvPr id="61442" name="Rectangle 3">
            <a:extLst>
              <a:ext uri="{FF2B5EF4-FFF2-40B4-BE49-F238E27FC236}">
                <a16:creationId xmlns:a16="http://schemas.microsoft.com/office/drawing/2014/main" id="{F4B9A95C-34D2-6D49-8C32-53001D680C79}"/>
              </a:ext>
            </a:extLst>
          </p:cNvPr>
          <p:cNvSpPr>
            <a:spLocks noGrp="1" noChangeArrowheads="1"/>
          </p:cNvSpPr>
          <p:nvPr>
            <p:ph type="body" idx="1"/>
          </p:nvPr>
        </p:nvSpPr>
        <p:spPr>
          <a:xfrm>
            <a:off x="415168" y="1796577"/>
            <a:ext cx="10578102" cy="3493933"/>
          </a:xfrm>
        </p:spPr>
        <p:txBody>
          <a:bodyPr>
            <a:normAutofit/>
          </a:bodyPr>
          <a:lstStyle/>
          <a:p>
            <a:pPr marL="0" indent="0" algn="just">
              <a:lnSpc>
                <a:spcPct val="110000"/>
              </a:lnSpc>
            </a:pPr>
            <a:r>
              <a:rPr lang="en-GB" altLang="en-US" sz="2200" dirty="0">
                <a:solidFill>
                  <a:srgbClr val="201F41"/>
                </a:solidFill>
                <a:latin typeface="Dyslexie" panose="02000000000000000000" pitchFamily="2" charset="77"/>
                <a:ea typeface="ＭＳ Ｐゴシック" panose="020B0600070205080204" pitchFamily="34" charset="-128"/>
              </a:rPr>
              <a:t> “Corporate Strategy is the pattern of decisions in a company that determines and reveals its objectives, purposes, or goals, produces the principal policies and plans for achieving those goals, and defines the range of business the company is to pursue, the kind of economic and human organization it is or intends to be, and the nature of the economic and non-economic contribution it intends to make to its shareholders, employees, customers, and communities.”</a:t>
            </a:r>
          </a:p>
        </p:txBody>
      </p:sp>
      <p:sp>
        <p:nvSpPr>
          <p:cNvPr id="61443" name="Text Box 5">
            <a:extLst>
              <a:ext uri="{FF2B5EF4-FFF2-40B4-BE49-F238E27FC236}">
                <a16:creationId xmlns:a16="http://schemas.microsoft.com/office/drawing/2014/main" id="{81FF36B5-8004-9E44-B54C-3B4A100C92AF}"/>
              </a:ext>
            </a:extLst>
          </p:cNvPr>
          <p:cNvSpPr txBox="1">
            <a:spLocks noChangeArrowheads="1"/>
          </p:cNvSpPr>
          <p:nvPr/>
        </p:nvSpPr>
        <p:spPr bwMode="auto">
          <a:xfrm>
            <a:off x="5650102" y="6432659"/>
            <a:ext cx="6181692" cy="34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rgbClr val="808080"/>
                </a:solidFill>
                <a:latin typeface="Arial" panose="020B0604020202020204" pitchFamily="34" charset="0"/>
                <a:ea typeface="ＭＳ Ｐゴシック" panose="020B0600070205080204" pitchFamily="34" charset="-128"/>
              </a:defRPr>
            </a:lvl1pPr>
            <a:lvl2pPr marL="742950" indent="-285750" eaLnBrk="0" hangingPunct="0">
              <a:defRPr sz="2800">
                <a:solidFill>
                  <a:srgbClr val="808080"/>
                </a:solidFill>
                <a:latin typeface="Arial" panose="020B0604020202020204" pitchFamily="34" charset="0"/>
                <a:ea typeface="ＭＳ Ｐゴシック" panose="020B0600070205080204" pitchFamily="34" charset="-128"/>
              </a:defRPr>
            </a:lvl2pPr>
            <a:lvl3pPr marL="1143000" indent="-228600" eaLnBrk="0" hangingPunct="0">
              <a:defRPr sz="2800">
                <a:solidFill>
                  <a:srgbClr val="808080"/>
                </a:solidFill>
                <a:latin typeface="Arial" panose="020B0604020202020204" pitchFamily="34" charset="0"/>
                <a:ea typeface="ＭＳ Ｐゴシック" panose="020B0600070205080204" pitchFamily="34" charset="-128"/>
              </a:defRPr>
            </a:lvl3pPr>
            <a:lvl4pPr marL="1600200" indent="-228600" eaLnBrk="0" hangingPunct="0">
              <a:defRPr sz="2800">
                <a:solidFill>
                  <a:srgbClr val="808080"/>
                </a:solidFill>
                <a:latin typeface="Arial" panose="020B0604020202020204" pitchFamily="34" charset="0"/>
                <a:ea typeface="ＭＳ Ｐゴシック" panose="020B0600070205080204" pitchFamily="34" charset="-128"/>
              </a:defRPr>
            </a:lvl4pPr>
            <a:lvl5pPr marL="2057400" indent="-228600" eaLnBrk="0" hangingPunct="0">
              <a:defRPr sz="2800">
                <a:solidFill>
                  <a:srgbClr val="808080"/>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rgbClr val="808080"/>
                </a:solidFill>
                <a:latin typeface="Arial" panose="020B0604020202020204" pitchFamily="34" charset="0"/>
                <a:ea typeface="ＭＳ Ｐゴシック" panose="020B0600070205080204" pitchFamily="34" charset="-128"/>
              </a:defRPr>
            </a:lvl9pPr>
          </a:lstStyle>
          <a:p>
            <a:r>
              <a:rPr lang="en-GB" altLang="en-US" sz="1632" dirty="0">
                <a:solidFill>
                  <a:schemeClr val="tx1"/>
                </a:solidFill>
                <a:latin typeface="Garamond" panose="02020404030301010803" pitchFamily="18" charset="0"/>
              </a:rPr>
              <a:t>Andrews, K. 1987. The concept of corporate strategy. Homewood: Irwin.</a:t>
            </a:r>
          </a:p>
        </p:txBody>
      </p:sp>
    </p:spTree>
    <p:extLst>
      <p:ext uri="{BB962C8B-B14F-4D97-AF65-F5344CB8AC3E}">
        <p14:creationId xmlns:p14="http://schemas.microsoft.com/office/powerpoint/2010/main" val="6879711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fficid ea sunditias ab ipid estio vollupt atibus dolorerferum qui dolore sedit esequi voloreped mi, sanisqu aerorerest…">
            <a:extLst>
              <a:ext uri="{FF2B5EF4-FFF2-40B4-BE49-F238E27FC236}">
                <a16:creationId xmlns:a16="http://schemas.microsoft.com/office/drawing/2014/main" id="{F3E9AE79-4A21-8444-A040-2F0FB6D1AFD4}"/>
              </a:ext>
            </a:extLst>
          </p:cNvPr>
          <p:cNvSpPr txBox="1"/>
          <p:nvPr/>
        </p:nvSpPr>
        <p:spPr>
          <a:xfrm>
            <a:off x="231559" y="1799024"/>
            <a:ext cx="5157564" cy="3259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t" anchorCtr="0">
            <a:noAutofit/>
          </a:bodyPr>
          <a:lstStyle/>
          <a:p>
            <a:pPr>
              <a:lnSpc>
                <a:spcPct val="90000"/>
              </a:lnSpc>
              <a:spcBef>
                <a:spcPts val="750"/>
              </a:spcBef>
              <a:buSzPct val="125000"/>
              <a:defRPr sz="4000" b="0">
                <a:solidFill>
                  <a:srgbClr val="8A418F"/>
                </a:solidFill>
              </a:defRPr>
            </a:pPr>
            <a:r>
              <a:rPr lang="en-GB" sz="2000" dirty="0">
                <a:solidFill>
                  <a:srgbClr val="201F41"/>
                </a:solidFill>
                <a:latin typeface="Arial "/>
              </a:rPr>
              <a:t>Risk is an inevitable part of innovation. </a:t>
            </a:r>
          </a:p>
          <a:p>
            <a:pPr>
              <a:lnSpc>
                <a:spcPct val="90000"/>
              </a:lnSpc>
              <a:spcBef>
                <a:spcPts val="750"/>
              </a:spcBef>
              <a:buSzPct val="125000"/>
              <a:defRPr sz="4000" b="0">
                <a:solidFill>
                  <a:srgbClr val="8A418F"/>
                </a:solidFill>
              </a:defRPr>
            </a:pPr>
            <a:r>
              <a:rPr lang="en-GB" sz="2000" dirty="0">
                <a:solidFill>
                  <a:srgbClr val="201F41"/>
                </a:solidFill>
                <a:latin typeface="Arial "/>
              </a:rPr>
              <a:t>The </a:t>
            </a:r>
            <a:r>
              <a:rPr lang="en-GB" sz="2000" b="1" dirty="0">
                <a:solidFill>
                  <a:srgbClr val="201F41"/>
                </a:solidFill>
                <a:latin typeface="Arial "/>
              </a:rPr>
              <a:t>Ansoff Matrix </a:t>
            </a:r>
            <a:r>
              <a:rPr lang="en-GB" sz="2000" dirty="0">
                <a:solidFill>
                  <a:srgbClr val="201F41"/>
                </a:solidFill>
                <a:latin typeface="Arial "/>
              </a:rPr>
              <a:t>shown here helps us map possible areas of growth for our current organisation – it helps structure our thinking and plan for the risks involved in new opportunities.</a:t>
            </a:r>
          </a:p>
          <a:p>
            <a:pPr>
              <a:lnSpc>
                <a:spcPct val="90000"/>
              </a:lnSpc>
              <a:spcBef>
                <a:spcPts val="750"/>
              </a:spcBef>
              <a:buSzPct val="125000"/>
              <a:defRPr sz="4000" b="0">
                <a:solidFill>
                  <a:srgbClr val="8A418F"/>
                </a:solidFill>
              </a:defRPr>
            </a:pPr>
            <a:r>
              <a:rPr lang="en-GB" sz="2000" b="1" dirty="0">
                <a:solidFill>
                  <a:schemeClr val="accent6">
                    <a:lumMod val="50000"/>
                  </a:schemeClr>
                </a:solidFill>
                <a:latin typeface="Arial "/>
              </a:rPr>
              <a:t>To use the matrix we ask two questions:</a:t>
            </a:r>
          </a:p>
          <a:p>
            <a:pPr>
              <a:lnSpc>
                <a:spcPct val="90000"/>
              </a:lnSpc>
              <a:spcBef>
                <a:spcPts val="750"/>
              </a:spcBef>
              <a:buSzPct val="125000"/>
              <a:defRPr sz="4000" b="0">
                <a:solidFill>
                  <a:srgbClr val="8A418F"/>
                </a:solidFill>
              </a:defRPr>
            </a:pPr>
            <a:endParaRPr lang="en-GB" sz="2000" b="1" dirty="0">
              <a:solidFill>
                <a:schemeClr val="accent6">
                  <a:lumMod val="50000"/>
                </a:schemeClr>
              </a:solidFill>
              <a:latin typeface="Arial "/>
            </a:endParaRPr>
          </a:p>
          <a:p>
            <a:pPr>
              <a:lnSpc>
                <a:spcPct val="90000"/>
              </a:lnSpc>
              <a:spcBef>
                <a:spcPts val="750"/>
              </a:spcBef>
              <a:buSzPct val="125000"/>
              <a:defRPr sz="4000" b="0">
                <a:solidFill>
                  <a:srgbClr val="8A418F"/>
                </a:solidFill>
              </a:defRPr>
            </a:pPr>
            <a:r>
              <a:rPr lang="en-GB" sz="2000" i="1" dirty="0">
                <a:solidFill>
                  <a:srgbClr val="201F41"/>
                </a:solidFill>
                <a:latin typeface="Arial "/>
              </a:rPr>
              <a:t>Is this opportunity aimed at a market which is new (to you) or at your existing market?</a:t>
            </a:r>
          </a:p>
          <a:p>
            <a:pPr>
              <a:lnSpc>
                <a:spcPct val="90000"/>
              </a:lnSpc>
              <a:spcBef>
                <a:spcPts val="750"/>
              </a:spcBef>
              <a:buSzPct val="125000"/>
              <a:defRPr sz="4000" b="0">
                <a:solidFill>
                  <a:srgbClr val="8A418F"/>
                </a:solidFill>
              </a:defRPr>
            </a:pPr>
            <a:endParaRPr lang="en-GB" sz="2000" i="1" dirty="0">
              <a:solidFill>
                <a:srgbClr val="201F41"/>
              </a:solidFill>
              <a:latin typeface="Arial "/>
            </a:endParaRPr>
          </a:p>
          <a:p>
            <a:pPr>
              <a:lnSpc>
                <a:spcPct val="90000"/>
              </a:lnSpc>
              <a:spcBef>
                <a:spcPts val="750"/>
              </a:spcBef>
              <a:buSzPct val="125000"/>
              <a:defRPr sz="4000" b="0">
                <a:solidFill>
                  <a:srgbClr val="8A418F"/>
                </a:solidFill>
              </a:defRPr>
            </a:pPr>
            <a:r>
              <a:rPr lang="en-GB" sz="2000" i="1" dirty="0">
                <a:solidFill>
                  <a:srgbClr val="201F41"/>
                </a:solidFill>
                <a:latin typeface="Arial "/>
              </a:rPr>
              <a:t>Does a new product/service need to be developed, or will your existing offer work?</a:t>
            </a:r>
            <a:endParaRPr lang="en-GB" sz="2000" i="1" dirty="0">
              <a:solidFill>
                <a:schemeClr val="bg1"/>
              </a:solidFill>
              <a:latin typeface="Arial "/>
            </a:endParaRPr>
          </a:p>
        </p:txBody>
      </p:sp>
      <p:sp>
        <p:nvSpPr>
          <p:cNvPr id="7" name="Cloud tech for SMEs">
            <a:extLst>
              <a:ext uri="{FF2B5EF4-FFF2-40B4-BE49-F238E27FC236}">
                <a16:creationId xmlns:a16="http://schemas.microsoft.com/office/drawing/2014/main" id="{37964FC7-6614-AF41-97B6-2C8820227F18}"/>
              </a:ext>
            </a:extLst>
          </p:cNvPr>
          <p:cNvSpPr txBox="1"/>
          <p:nvPr/>
        </p:nvSpPr>
        <p:spPr>
          <a:xfrm>
            <a:off x="231559" y="98866"/>
            <a:ext cx="5399958" cy="12612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t" anchorCtr="0">
            <a:noAutofit/>
          </a:bodyPr>
          <a:lstStyle>
            <a:lvl1pPr algn="l">
              <a:defRPr sz="10600">
                <a:solidFill>
                  <a:srgbClr val="D5233E"/>
                </a:solidFill>
              </a:defRPr>
            </a:lvl1pPr>
          </a:lstStyle>
          <a:p>
            <a:pPr>
              <a:lnSpc>
                <a:spcPts val="2730"/>
              </a:lnSpc>
            </a:pPr>
            <a:r>
              <a:rPr lang="en-GB" sz="2400" b="1" dirty="0">
                <a:solidFill>
                  <a:schemeClr val="accent1">
                    <a:lumMod val="50000"/>
                  </a:schemeClr>
                </a:solidFill>
                <a:latin typeface="Arial" panose="020B0604020202020204" pitchFamily="34" charset="0"/>
                <a:cs typeface="Arial" panose="020B0604020202020204" pitchFamily="34" charset="0"/>
              </a:rPr>
              <a:t>STRATEGIC OPTIONS</a:t>
            </a:r>
          </a:p>
          <a:p>
            <a:pPr>
              <a:lnSpc>
                <a:spcPts val="2730"/>
              </a:lnSpc>
            </a:pPr>
            <a:endParaRPr lang="en-GB" sz="2400" b="1" dirty="0">
              <a:solidFill>
                <a:schemeClr val="accent1">
                  <a:lumMod val="50000"/>
                </a:schemeClr>
              </a:solidFill>
              <a:latin typeface="Arial" panose="020B0604020202020204" pitchFamily="34" charset="0"/>
              <a:cs typeface="Arial" panose="020B0604020202020204" pitchFamily="34" charset="0"/>
            </a:endParaRPr>
          </a:p>
          <a:p>
            <a:pPr>
              <a:lnSpc>
                <a:spcPts val="2730"/>
              </a:lnSpc>
            </a:pPr>
            <a:r>
              <a:rPr lang="en-GB" sz="2400" b="1" dirty="0">
                <a:solidFill>
                  <a:schemeClr val="accent1">
                    <a:lumMod val="50000"/>
                  </a:schemeClr>
                </a:solidFill>
                <a:latin typeface="Arial" panose="020B0604020202020204" pitchFamily="34" charset="0"/>
                <a:cs typeface="Arial" panose="020B0604020202020204" pitchFamily="34" charset="0"/>
              </a:rPr>
              <a:t>How can we compare opportunities and the associated risks?</a:t>
            </a:r>
            <a:endParaRPr sz="2400" b="1" dirty="0">
              <a:solidFill>
                <a:schemeClr val="accent1">
                  <a:lumMod val="5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7EB811F-7BA9-4E41-87CB-A88DD2D83024}"/>
              </a:ext>
            </a:extLst>
          </p:cNvPr>
          <p:cNvSpPr txBox="1"/>
          <p:nvPr/>
        </p:nvSpPr>
        <p:spPr>
          <a:xfrm>
            <a:off x="5631517" y="6164700"/>
            <a:ext cx="5907307" cy="230832"/>
          </a:xfrm>
          <a:prstGeom prst="rect">
            <a:avLst/>
          </a:prstGeom>
          <a:noFill/>
        </p:spPr>
        <p:txBody>
          <a:bodyPr wrap="square" rtlCol="0">
            <a:spAutoFit/>
          </a:bodyPr>
          <a:lstStyle/>
          <a:p>
            <a:r>
              <a:rPr lang="en-GB" sz="900" dirty="0">
                <a:solidFill>
                  <a:schemeClr val="bg1">
                    <a:lumMod val="85000"/>
                  </a:schemeClr>
                </a:solidFill>
                <a:latin typeface="Arial "/>
              </a:rPr>
              <a:t>Original source: ‘Strategies for Diversification’ (</a:t>
            </a:r>
            <a:r>
              <a:rPr lang="en-GB" sz="900" i="1" dirty="0">
                <a:solidFill>
                  <a:schemeClr val="bg1">
                    <a:lumMod val="85000"/>
                  </a:schemeClr>
                </a:solidFill>
                <a:latin typeface="Arial "/>
              </a:rPr>
              <a:t>Harvard Business Review</a:t>
            </a:r>
            <a:r>
              <a:rPr lang="en-GB" sz="900" dirty="0">
                <a:solidFill>
                  <a:schemeClr val="bg1">
                    <a:lumMod val="85000"/>
                  </a:schemeClr>
                </a:solidFill>
                <a:latin typeface="Arial "/>
              </a:rPr>
              <a:t>, September–October 1957</a:t>
            </a:r>
            <a:endParaRPr lang="en-US" sz="900" dirty="0">
              <a:solidFill>
                <a:schemeClr val="bg1">
                  <a:lumMod val="85000"/>
                </a:schemeClr>
              </a:solidFill>
            </a:endParaRPr>
          </a:p>
        </p:txBody>
      </p:sp>
      <p:sp>
        <p:nvSpPr>
          <p:cNvPr id="22" name="Rectangle 21">
            <a:extLst>
              <a:ext uri="{FF2B5EF4-FFF2-40B4-BE49-F238E27FC236}">
                <a16:creationId xmlns:a16="http://schemas.microsoft.com/office/drawing/2014/main" id="{743E3C97-97F0-DD4E-A977-E9A0AAB06AD6}"/>
              </a:ext>
            </a:extLst>
          </p:cNvPr>
          <p:cNvSpPr/>
          <p:nvPr/>
        </p:nvSpPr>
        <p:spPr>
          <a:xfrm>
            <a:off x="9018033" y="3951131"/>
            <a:ext cx="402203" cy="369332"/>
          </a:xfrm>
          <a:prstGeom prst="rect">
            <a:avLst/>
          </a:prstGeom>
        </p:spPr>
        <p:txBody>
          <a:bodyPr wrap="square">
            <a:spAutoFit/>
          </a:bodyPr>
          <a:lstStyle/>
          <a:p>
            <a:endParaRPr lang="en-US" dirty="0">
              <a:solidFill>
                <a:srgbClr val="201F41"/>
              </a:solidFill>
            </a:endParaRPr>
          </a:p>
        </p:txBody>
      </p:sp>
      <p:pic>
        <p:nvPicPr>
          <p:cNvPr id="5" name="Picture 4" descr="A blue square with white text&#10;&#10;AI-generated content may be incorrect.">
            <a:extLst>
              <a:ext uri="{FF2B5EF4-FFF2-40B4-BE49-F238E27FC236}">
                <a16:creationId xmlns:a16="http://schemas.microsoft.com/office/drawing/2014/main" id="{78893BB1-CD32-F956-112E-87070BF45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1429" y="0"/>
            <a:ext cx="6140571" cy="6858000"/>
          </a:xfrm>
          <a:prstGeom prst="rect">
            <a:avLst/>
          </a:prstGeom>
        </p:spPr>
      </p:pic>
    </p:spTree>
    <p:extLst>
      <p:ext uri="{BB962C8B-B14F-4D97-AF65-F5344CB8AC3E}">
        <p14:creationId xmlns:p14="http://schemas.microsoft.com/office/powerpoint/2010/main" val="161965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AAC63489-082D-62D4-DDEE-BD40EEDDF5D7}"/>
              </a:ext>
            </a:extLst>
          </p:cNvPr>
          <p:cNvSpPr txBox="1">
            <a:spLocks/>
          </p:cNvSpPr>
          <p:nvPr/>
        </p:nvSpPr>
        <p:spPr>
          <a:xfrm>
            <a:off x="408702" y="344292"/>
            <a:ext cx="6054728" cy="5969000"/>
          </a:xfrm>
          <a:prstGeom prst="rect">
            <a:avLst/>
          </a:prstGeom>
        </p:spPr>
        <p:txBody>
          <a:bodyPr rtlCol="0">
            <a:normAutofit fontScale="62500" lnSpcReduction="20000"/>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lvl="1" indent="0">
              <a:lnSpc>
                <a:spcPct val="120000"/>
              </a:lnSpc>
              <a:spcBef>
                <a:spcPts val="525"/>
              </a:spcBef>
            </a:pPr>
            <a:r>
              <a:rPr lang="en-US" sz="4600" dirty="0">
                <a:solidFill>
                  <a:srgbClr val="201F41"/>
                </a:solidFill>
                <a:latin typeface="Dyslexie" panose="02000000000000000000" pitchFamily="2" charset="77"/>
              </a:rPr>
              <a:t>Innovation doesn’t just happen – it is driven by entrepreneurship. </a:t>
            </a:r>
          </a:p>
          <a:p>
            <a:pPr lvl="1" indent="0">
              <a:lnSpc>
                <a:spcPct val="120000"/>
              </a:lnSpc>
              <a:spcBef>
                <a:spcPts val="525"/>
              </a:spcBef>
            </a:pPr>
            <a:endParaRPr lang="en-US" sz="2850" dirty="0">
              <a:solidFill>
                <a:srgbClr val="201F41"/>
              </a:solidFill>
              <a:latin typeface="Dyslexie" panose="02000000000000000000" pitchFamily="2" charset="77"/>
            </a:endParaRPr>
          </a:p>
          <a:p>
            <a:pPr lvl="1">
              <a:lnSpc>
                <a:spcPct val="120000"/>
              </a:lnSpc>
            </a:pPr>
            <a:r>
              <a:rPr lang="en-US" sz="2850" dirty="0">
                <a:solidFill>
                  <a:srgbClr val="201F41"/>
                </a:solidFill>
                <a:latin typeface="Dyslexie" panose="02000000000000000000" pitchFamily="2" charset="77"/>
              </a:rPr>
              <a:t>This powerful mixture of energy, vision, passion, commitment, judgement and risk-taking – provides the engine behind the innovation process.  </a:t>
            </a:r>
          </a:p>
          <a:p>
            <a:pPr lvl="1">
              <a:lnSpc>
                <a:spcPct val="120000"/>
              </a:lnSpc>
            </a:pPr>
            <a:r>
              <a:rPr lang="en-US" sz="2850" dirty="0">
                <a:solidFill>
                  <a:srgbClr val="201F41"/>
                </a:solidFill>
                <a:latin typeface="Dyslexie" panose="02000000000000000000" pitchFamily="2" charset="77"/>
              </a:rPr>
              <a:t>It’s the same whether we are talking about a solo start-up venture or a key group within an established organization trying to renew its products or services.</a:t>
            </a:r>
            <a:endParaRPr lang="en-GB" sz="2850" dirty="0">
              <a:solidFill>
                <a:srgbClr val="201F41"/>
              </a:solidFill>
              <a:latin typeface="Dyslexie" panose="02000000000000000000" pitchFamily="2" charset="77"/>
            </a:endParaRPr>
          </a:p>
          <a:p>
            <a:pPr lvl="1" indent="0">
              <a:lnSpc>
                <a:spcPct val="120000"/>
              </a:lnSpc>
              <a:spcBef>
                <a:spcPts val="525"/>
              </a:spcBef>
            </a:pPr>
            <a:r>
              <a:rPr lang="en-US" sz="2850" dirty="0">
                <a:solidFill>
                  <a:srgbClr val="201F41"/>
                </a:solidFill>
                <a:latin typeface="Dyslexie" panose="02000000000000000000" pitchFamily="2" charset="77"/>
              </a:rPr>
              <a:t>Innovation doesn’t happen simply because we hope it will – it’s a complex process which carries risks and needs careful and systematic management.</a:t>
            </a:r>
          </a:p>
          <a:p>
            <a:pPr lvl="1" indent="0">
              <a:lnSpc>
                <a:spcPct val="120000"/>
              </a:lnSpc>
              <a:spcBef>
                <a:spcPts val="525"/>
              </a:spcBef>
            </a:pPr>
            <a:endParaRPr lang="en-US" sz="2850" dirty="0">
              <a:solidFill>
                <a:srgbClr val="201F41"/>
              </a:solidFill>
              <a:latin typeface="Dyslexie" panose="02000000000000000000" pitchFamily="2" charset="77"/>
            </a:endParaRPr>
          </a:p>
          <a:p>
            <a:pPr lvl="1">
              <a:lnSpc>
                <a:spcPct val="120000"/>
              </a:lnSpc>
            </a:pPr>
            <a:r>
              <a:rPr lang="en-US" sz="2850" dirty="0">
                <a:solidFill>
                  <a:srgbClr val="201F41"/>
                </a:solidFill>
                <a:latin typeface="Dyslexie" panose="02000000000000000000" pitchFamily="2" charset="77"/>
              </a:rPr>
              <a:t>Innovation isn’t a single event, like the light bulb going off above a cartoon character’s head. It’s an extended process of picking up on ideas for change and turning them through into effective reality. </a:t>
            </a:r>
            <a:r>
              <a:rPr lang="en-US" sz="2850" dirty="0">
                <a:solidFill>
                  <a:schemeClr val="accent6"/>
                </a:solidFill>
                <a:latin typeface="Dyslexie" panose="02000000000000000000" pitchFamily="2" charset="77"/>
              </a:rPr>
              <a:t>So what can you all do to make that happen?</a:t>
            </a:r>
            <a:endParaRPr lang="en-GB" sz="2850" dirty="0">
              <a:solidFill>
                <a:schemeClr val="accent6"/>
              </a:solidFill>
              <a:latin typeface="Dyslexie" panose="02000000000000000000" pitchFamily="2" charset="77"/>
            </a:endParaRPr>
          </a:p>
          <a:p>
            <a:pPr>
              <a:defRPr/>
            </a:pPr>
            <a:endParaRPr lang="en-GB" sz="1600" dirty="0"/>
          </a:p>
          <a:p>
            <a:pPr>
              <a:defRPr/>
            </a:pPr>
            <a:endParaRPr lang="en-GB" sz="1600" dirty="0"/>
          </a:p>
          <a:p>
            <a:pPr marL="240030" indent="-240030">
              <a:defRPr/>
            </a:pPr>
            <a:endParaRPr lang="en-GB" sz="1600" dirty="0"/>
          </a:p>
          <a:p>
            <a:pPr marL="240030" indent="-240030">
              <a:defRPr/>
            </a:pPr>
            <a:endParaRPr lang="en-GB" sz="1600" dirty="0"/>
          </a:p>
          <a:p>
            <a:pPr>
              <a:defRPr/>
            </a:pPr>
            <a:endParaRPr lang="en-GB" sz="1600" dirty="0"/>
          </a:p>
          <a:p>
            <a:pPr marL="240030" indent="-240030">
              <a:defRPr/>
            </a:pPr>
            <a:endParaRPr lang="en-GB" sz="1600" dirty="0"/>
          </a:p>
          <a:p>
            <a:pPr marL="240030" indent="-240030">
              <a:defRPr/>
            </a:pPr>
            <a:endParaRPr lang="en-GB" sz="1600" dirty="0"/>
          </a:p>
          <a:p>
            <a:pPr marL="240030" indent="-240030">
              <a:defRPr/>
            </a:pPr>
            <a:endParaRPr lang="en-GB" sz="1600" dirty="0"/>
          </a:p>
        </p:txBody>
      </p:sp>
      <p:pic>
        <p:nvPicPr>
          <p:cNvPr id="4" name="Picture 3" descr="A diagram of a innovation wheel&#10;&#10;AI-generated content may be incorrect.">
            <a:extLst>
              <a:ext uri="{FF2B5EF4-FFF2-40B4-BE49-F238E27FC236}">
                <a16:creationId xmlns:a16="http://schemas.microsoft.com/office/drawing/2014/main" id="{A119EE40-AD53-B8E7-0AB1-E65141AA29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2978" y="0"/>
            <a:ext cx="5259022" cy="6858000"/>
          </a:xfrm>
          <a:prstGeom prst="rect">
            <a:avLst/>
          </a:prstGeom>
        </p:spPr>
      </p:pic>
    </p:spTree>
    <p:extLst>
      <p:ext uri="{BB962C8B-B14F-4D97-AF65-F5344CB8AC3E}">
        <p14:creationId xmlns:p14="http://schemas.microsoft.com/office/powerpoint/2010/main" val="22503583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BA4508-1EF8-ADBF-D1C0-0896A2DA6A4E}"/>
              </a:ext>
            </a:extLst>
          </p:cNvPr>
          <p:cNvPicPr>
            <a:picLocks noChangeAspect="1"/>
          </p:cNvPicPr>
          <p:nvPr/>
        </p:nvPicPr>
        <p:blipFill>
          <a:blip r:embed="rId2"/>
          <a:srcRect l="8036" t="-1" r="9669" b="20"/>
          <a:stretch/>
        </p:blipFill>
        <p:spPr>
          <a:xfrm>
            <a:off x="0" y="1282"/>
            <a:ext cx="11880000" cy="6856718"/>
          </a:xfrm>
          <a:prstGeom prst="rect">
            <a:avLst/>
          </a:prstGeom>
        </p:spPr>
      </p:pic>
      <p:pic>
        <p:nvPicPr>
          <p:cNvPr id="4" name="Picture 3" descr="A book cover of a book&#10;&#10;AI-generated content may be incorrect.">
            <a:extLst>
              <a:ext uri="{FF2B5EF4-FFF2-40B4-BE49-F238E27FC236}">
                <a16:creationId xmlns:a16="http://schemas.microsoft.com/office/drawing/2014/main" id="{FA774F58-67CF-CD78-AE7D-44BC52CD0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9687" y="4921321"/>
            <a:ext cx="1425515" cy="1935397"/>
          </a:xfrm>
          <a:prstGeom prst="rect">
            <a:avLst/>
          </a:prstGeom>
        </p:spPr>
      </p:pic>
    </p:spTree>
    <p:extLst>
      <p:ext uri="{BB962C8B-B14F-4D97-AF65-F5344CB8AC3E}">
        <p14:creationId xmlns:p14="http://schemas.microsoft.com/office/powerpoint/2010/main" val="32420032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49823AE-2AFD-B529-BCB4-2B36050206D6}"/>
              </a:ext>
            </a:extLst>
          </p:cNvPr>
          <p:cNvSpPr>
            <a:spLocks noGrp="1"/>
          </p:cNvSpPr>
          <p:nvPr>
            <p:ph type="title"/>
          </p:nvPr>
        </p:nvSpPr>
        <p:spPr>
          <a:xfrm>
            <a:off x="463824" y="2099285"/>
            <a:ext cx="3120849"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SDG ‘CAKE’</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A TRIPLE BOTTOM LINE APPROACH</a:t>
            </a:r>
          </a:p>
        </p:txBody>
      </p:sp>
      <p:pic>
        <p:nvPicPr>
          <p:cNvPr id="3" name="Picture 2" descr="A diagram of a diagram&#10;&#10;AI-generated content may be incorrect.">
            <a:extLst>
              <a:ext uri="{FF2B5EF4-FFF2-40B4-BE49-F238E27FC236}">
                <a16:creationId xmlns:a16="http://schemas.microsoft.com/office/drawing/2014/main" id="{7344DFFD-9B3D-5FB4-A945-2F5E5BB049B7}"/>
              </a:ext>
            </a:extLst>
          </p:cNvPr>
          <p:cNvPicPr>
            <a:picLocks noChangeAspect="1"/>
          </p:cNvPicPr>
          <p:nvPr/>
        </p:nvPicPr>
        <p:blipFill>
          <a:blip r:embed="rId2"/>
          <a:stretch>
            <a:fillRect/>
          </a:stretch>
        </p:blipFill>
        <p:spPr>
          <a:xfrm>
            <a:off x="4502428" y="854827"/>
            <a:ext cx="7225748" cy="5148345"/>
          </a:xfrm>
          <a:prstGeom prst="rect">
            <a:avLst/>
          </a:prstGeom>
        </p:spPr>
      </p:pic>
      <p:sp>
        <p:nvSpPr>
          <p:cNvPr id="5" name="TextBox 4">
            <a:extLst>
              <a:ext uri="{FF2B5EF4-FFF2-40B4-BE49-F238E27FC236}">
                <a16:creationId xmlns:a16="http://schemas.microsoft.com/office/drawing/2014/main" id="{C2D256B3-BEA3-6AD5-2125-A61186098498}"/>
              </a:ext>
            </a:extLst>
          </p:cNvPr>
          <p:cNvSpPr txBox="1"/>
          <p:nvPr/>
        </p:nvSpPr>
        <p:spPr>
          <a:xfrm>
            <a:off x="4143840" y="6102289"/>
            <a:ext cx="6097712" cy="553998"/>
          </a:xfrm>
          <a:prstGeom prst="rect">
            <a:avLst/>
          </a:prstGeom>
          <a:noFill/>
        </p:spPr>
        <p:txBody>
          <a:bodyPr wrap="square">
            <a:spAutoFit/>
          </a:bodyPr>
          <a:lstStyle/>
          <a:p>
            <a:r>
              <a:rPr lang="en-GB" sz="1000" b="0" i="0" dirty="0">
                <a:solidFill>
                  <a:schemeClr val="accent1">
                    <a:lumMod val="50000"/>
                  </a:schemeClr>
                </a:solidFill>
                <a:effectLst/>
                <a:latin typeface="Lato" panose="020F0502020204030203" pitchFamily="34" charset="0"/>
              </a:rPr>
              <a:t>The illustration above is free to use under the Creative Commons license CC BY-ND 3.0. You are free to share — copy and redistribute the material in any medium or format. Credit: Azote for Stockholm Resilience Centre, Stockholm University CC BY-ND 3.0</a:t>
            </a:r>
            <a:endParaRPr lang="en-GB" sz="1000" dirty="0">
              <a:solidFill>
                <a:schemeClr val="accent1">
                  <a:lumMod val="50000"/>
                </a:schemeClr>
              </a:solidFill>
            </a:endParaRPr>
          </a:p>
        </p:txBody>
      </p:sp>
    </p:spTree>
    <p:extLst>
      <p:ext uri="{BB962C8B-B14F-4D97-AF65-F5344CB8AC3E}">
        <p14:creationId xmlns:p14="http://schemas.microsoft.com/office/powerpoint/2010/main" val="25786504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85B73-03E2-6F45-9EB3-287ADFCD6150}"/>
              </a:ext>
            </a:extLst>
          </p:cNvPr>
          <p:cNvPicPr>
            <a:picLocks noChangeAspect="1"/>
          </p:cNvPicPr>
          <p:nvPr/>
        </p:nvPicPr>
        <p:blipFill>
          <a:blip r:embed="rId2"/>
          <a:stretch>
            <a:fillRect/>
          </a:stretch>
        </p:blipFill>
        <p:spPr>
          <a:xfrm>
            <a:off x="3266661" y="0"/>
            <a:ext cx="8925339" cy="6719815"/>
          </a:xfrm>
          <a:prstGeom prst="rect">
            <a:avLst/>
          </a:prstGeom>
        </p:spPr>
      </p:pic>
      <p:sp>
        <p:nvSpPr>
          <p:cNvPr id="4" name="TextBox 3">
            <a:extLst>
              <a:ext uri="{FF2B5EF4-FFF2-40B4-BE49-F238E27FC236}">
                <a16:creationId xmlns:a16="http://schemas.microsoft.com/office/drawing/2014/main" id="{AD391137-E9FF-474B-84EE-7A85DEF5E1F8}"/>
              </a:ext>
            </a:extLst>
          </p:cNvPr>
          <p:cNvSpPr txBox="1"/>
          <p:nvPr/>
        </p:nvSpPr>
        <p:spPr>
          <a:xfrm>
            <a:off x="362053" y="320457"/>
            <a:ext cx="2904608" cy="1323439"/>
          </a:xfrm>
          <a:prstGeom prst="rect">
            <a:avLst/>
          </a:prstGeom>
          <a:noFill/>
        </p:spPr>
        <p:txBody>
          <a:bodyPr wrap="square" rtlCol="0">
            <a:spAutoFit/>
          </a:bodyPr>
          <a:lstStyle/>
          <a:p>
            <a:r>
              <a:rPr lang="en-US" sz="2000" b="1" dirty="0">
                <a:solidFill>
                  <a:schemeClr val="accent6"/>
                </a:solidFill>
              </a:rPr>
              <a:t>This is a BMC that builds into it from the beginning social and environmental impact</a:t>
            </a:r>
          </a:p>
        </p:txBody>
      </p:sp>
      <p:sp>
        <p:nvSpPr>
          <p:cNvPr id="5" name="TextBox 4">
            <a:extLst>
              <a:ext uri="{FF2B5EF4-FFF2-40B4-BE49-F238E27FC236}">
                <a16:creationId xmlns:a16="http://schemas.microsoft.com/office/drawing/2014/main" id="{07977948-F37E-4365-829A-C0C0B8FC6ADE}"/>
              </a:ext>
            </a:extLst>
          </p:cNvPr>
          <p:cNvSpPr txBox="1"/>
          <p:nvPr/>
        </p:nvSpPr>
        <p:spPr>
          <a:xfrm>
            <a:off x="362053" y="1798235"/>
            <a:ext cx="2609636" cy="1938992"/>
          </a:xfrm>
          <a:prstGeom prst="rect">
            <a:avLst/>
          </a:prstGeom>
          <a:noFill/>
        </p:spPr>
        <p:txBody>
          <a:bodyPr wrap="square">
            <a:spAutoFit/>
          </a:bodyPr>
          <a:lstStyle/>
          <a:p>
            <a:r>
              <a:rPr lang="en-GB" sz="2400" b="1" dirty="0">
                <a:solidFill>
                  <a:schemeClr val="accent1">
                    <a:lumMod val="50000"/>
                  </a:schemeClr>
                </a:solidFill>
                <a:hlinkClick r:id="rId3">
                  <a:extLst>
                    <a:ext uri="{A12FA001-AC4F-418D-AE19-62706E023703}">
                      <ahyp:hlinkClr xmlns:ahyp="http://schemas.microsoft.com/office/drawing/2018/hyperlinkcolor" val="tx"/>
                    </a:ext>
                  </a:extLst>
                </a:hlinkClick>
              </a:rPr>
              <a:t>Business Model Canvas Explained with Examples</a:t>
            </a:r>
            <a:r>
              <a:rPr lang="en-GB" sz="2400" b="1" dirty="0">
                <a:solidFill>
                  <a:schemeClr val="accent1">
                    <a:lumMod val="50000"/>
                  </a:schemeClr>
                </a:solidFill>
              </a:rPr>
              <a:t>  - 16 minutes long</a:t>
            </a:r>
          </a:p>
        </p:txBody>
      </p:sp>
      <p:sp>
        <p:nvSpPr>
          <p:cNvPr id="6" name="TextBox 5">
            <a:extLst>
              <a:ext uri="{FF2B5EF4-FFF2-40B4-BE49-F238E27FC236}">
                <a16:creationId xmlns:a16="http://schemas.microsoft.com/office/drawing/2014/main" id="{06143B4D-1B8E-A6E6-BCAD-F5237D5A0D0C}"/>
              </a:ext>
            </a:extLst>
          </p:cNvPr>
          <p:cNvSpPr txBox="1"/>
          <p:nvPr/>
        </p:nvSpPr>
        <p:spPr>
          <a:xfrm>
            <a:off x="217805" y="3737227"/>
            <a:ext cx="2753884" cy="1754326"/>
          </a:xfrm>
          <a:prstGeom prst="rect">
            <a:avLst/>
          </a:prstGeom>
          <a:noFill/>
        </p:spPr>
        <p:txBody>
          <a:bodyPr wrap="square">
            <a:spAutoFit/>
          </a:bodyPr>
          <a:lstStyle/>
          <a:p>
            <a:r>
              <a:rPr lang="en-GB" sz="1800" dirty="0">
                <a:hlinkClick r:id="rId4"/>
              </a:rPr>
              <a:t>Business Model Canvas Explained</a:t>
            </a:r>
            <a:r>
              <a:rPr lang="en-GB" sz="1800" dirty="0"/>
              <a:t>- how  do we put everything together </a:t>
            </a:r>
          </a:p>
          <a:p>
            <a:r>
              <a:rPr lang="en-GB" sz="1800" dirty="0">
                <a:hlinkClick r:id="rId5"/>
              </a:rPr>
              <a:t>Value Proposition Canvas Explained</a:t>
            </a:r>
            <a:r>
              <a:rPr lang="en-GB" sz="1800" dirty="0"/>
              <a:t>- what pain or gain are we creating</a:t>
            </a:r>
          </a:p>
        </p:txBody>
      </p:sp>
      <p:sp>
        <p:nvSpPr>
          <p:cNvPr id="7" name="TextBox 6">
            <a:extLst>
              <a:ext uri="{FF2B5EF4-FFF2-40B4-BE49-F238E27FC236}">
                <a16:creationId xmlns:a16="http://schemas.microsoft.com/office/drawing/2014/main" id="{B00FFA59-11E8-F861-EA42-6F098BD1CBE5}"/>
              </a:ext>
            </a:extLst>
          </p:cNvPr>
          <p:cNvSpPr txBox="1"/>
          <p:nvPr/>
        </p:nvSpPr>
        <p:spPr>
          <a:xfrm>
            <a:off x="217805" y="5676219"/>
            <a:ext cx="2401174" cy="830997"/>
          </a:xfrm>
          <a:prstGeom prst="rect">
            <a:avLst/>
          </a:prstGeom>
          <a:noFill/>
        </p:spPr>
        <p:txBody>
          <a:bodyPr wrap="square">
            <a:spAutoFit/>
          </a:bodyPr>
          <a:lstStyle/>
          <a:p>
            <a:r>
              <a:rPr lang="en-GB" sz="2400" dirty="0">
                <a:hlinkClick r:id="rId6"/>
              </a:rPr>
              <a:t>The Business Model Theatre</a:t>
            </a:r>
            <a:endParaRPr lang="en-GB" sz="2400" dirty="0"/>
          </a:p>
        </p:txBody>
      </p:sp>
    </p:spTree>
    <p:extLst>
      <p:ext uri="{BB962C8B-B14F-4D97-AF65-F5344CB8AC3E}">
        <p14:creationId xmlns:p14="http://schemas.microsoft.com/office/powerpoint/2010/main" val="25032280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74" y="274529"/>
            <a:ext cx="10515600" cy="1325563"/>
          </a:xfrm>
        </p:spPr>
        <p:txBody>
          <a:bodyPr/>
          <a:lstStyle/>
          <a:p>
            <a:r>
              <a:rPr lang="en-GB" sz="2700" dirty="0">
                <a:solidFill>
                  <a:srgbClr val="23826F"/>
                </a:solidFill>
                <a:latin typeface="Arial" panose="020B0604020202020204" pitchFamily="34" charset="0"/>
                <a:cs typeface="Arial" panose="020B0604020202020204" pitchFamily="34" charset="0"/>
              </a:rPr>
              <a:t>BMC Example: Lemonade Stand</a:t>
            </a:r>
          </a:p>
        </p:txBody>
      </p:sp>
      <p:pic>
        <p:nvPicPr>
          <p:cNvPr id="24578" name="Picture 2" descr="Lemonade stand digital background summer lemons image 0">
            <a:extLst>
              <a:ext uri="{FF2B5EF4-FFF2-40B4-BE49-F238E27FC236}">
                <a16:creationId xmlns:a16="http://schemas.microsoft.com/office/drawing/2014/main" id="{AC60C8CD-7AF1-48BA-BF22-457CDA77D21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30441" y="1825625"/>
            <a:ext cx="6531119"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246734"/>
      </p:ext>
    </p:extLst>
  </p:cSld>
  <p:clrMapOvr>
    <a:masterClrMapping/>
  </p:clrMapOvr>
  <mc:AlternateContent xmlns:mc="http://schemas.openxmlformats.org/markup-compatibility/2006" xmlns:p14="http://schemas.microsoft.com/office/powerpoint/2010/main">
    <mc:Choice Requires="p14">
      <p:transition spd="slow" p14:dur="2000" advTm="12206"/>
    </mc:Choice>
    <mc:Fallback xmlns="">
      <p:transition spd="slow" advTm="12206"/>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6575-42BF-4F8C-8ABC-1D370166C22F}"/>
              </a:ext>
            </a:extLst>
          </p:cNvPr>
          <p:cNvSpPr>
            <a:spLocks noGrp="1"/>
          </p:cNvSpPr>
          <p:nvPr>
            <p:ph type="title"/>
          </p:nvPr>
        </p:nvSpPr>
        <p:spPr/>
        <p:txBody>
          <a:bodyPr/>
          <a:lstStyle/>
          <a:p>
            <a:endParaRPr lang="en-GB"/>
          </a:p>
        </p:txBody>
      </p:sp>
      <p:pic>
        <p:nvPicPr>
          <p:cNvPr id="23554" name="Picture 2" descr="Business Model Canvas – Download the Official Template">
            <a:extLst>
              <a:ext uri="{FF2B5EF4-FFF2-40B4-BE49-F238E27FC236}">
                <a16:creationId xmlns:a16="http://schemas.microsoft.com/office/drawing/2014/main" id="{9AB755AB-2276-44D6-9AB3-81651F7AA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018"/>
            <a:ext cx="1245280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9B5B15A-BA0E-4204-8EED-CDD93306D2C4}"/>
              </a:ext>
            </a:extLst>
          </p:cNvPr>
          <p:cNvSpPr txBox="1"/>
          <p:nvPr/>
        </p:nvSpPr>
        <p:spPr>
          <a:xfrm>
            <a:off x="9652670" y="1172018"/>
            <a:ext cx="1187777"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Passers-by</a:t>
            </a:r>
          </a:p>
        </p:txBody>
      </p:sp>
      <p:sp>
        <p:nvSpPr>
          <p:cNvPr id="6" name="TextBox 5">
            <a:extLst>
              <a:ext uri="{FF2B5EF4-FFF2-40B4-BE49-F238E27FC236}">
                <a16:creationId xmlns:a16="http://schemas.microsoft.com/office/drawing/2014/main" id="{A942EA00-385D-4823-BE04-C43FC0828841}"/>
              </a:ext>
            </a:extLst>
          </p:cNvPr>
          <p:cNvSpPr txBox="1"/>
          <p:nvPr/>
        </p:nvSpPr>
        <p:spPr>
          <a:xfrm>
            <a:off x="9898144" y="2816290"/>
            <a:ext cx="1187777" cy="624423"/>
          </a:xfrm>
          <a:prstGeom prst="foldedCorne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Local Deli</a:t>
            </a:r>
          </a:p>
        </p:txBody>
      </p:sp>
      <p:sp>
        <p:nvSpPr>
          <p:cNvPr id="7" name="TextBox 6">
            <a:extLst>
              <a:ext uri="{FF2B5EF4-FFF2-40B4-BE49-F238E27FC236}">
                <a16:creationId xmlns:a16="http://schemas.microsoft.com/office/drawing/2014/main" id="{A4A8197D-B097-4156-A8A6-BB4D5AD39EDA}"/>
              </a:ext>
            </a:extLst>
          </p:cNvPr>
          <p:cNvSpPr txBox="1"/>
          <p:nvPr/>
        </p:nvSpPr>
        <p:spPr>
          <a:xfrm>
            <a:off x="5087718" y="2531693"/>
            <a:ext cx="2085618"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Convenience</a:t>
            </a:r>
          </a:p>
        </p:txBody>
      </p:sp>
      <p:sp>
        <p:nvSpPr>
          <p:cNvPr id="8" name="TextBox 7">
            <a:extLst>
              <a:ext uri="{FF2B5EF4-FFF2-40B4-BE49-F238E27FC236}">
                <a16:creationId xmlns:a16="http://schemas.microsoft.com/office/drawing/2014/main" id="{26EA1DFE-1DF2-47FA-A929-11828D22E95C}"/>
              </a:ext>
            </a:extLst>
          </p:cNvPr>
          <p:cNvSpPr txBox="1"/>
          <p:nvPr/>
        </p:nvSpPr>
        <p:spPr>
          <a:xfrm>
            <a:off x="5162592" y="1995205"/>
            <a:ext cx="2085618"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Freshly squeezed</a:t>
            </a:r>
          </a:p>
        </p:txBody>
      </p:sp>
      <p:sp>
        <p:nvSpPr>
          <p:cNvPr id="9" name="TextBox 8">
            <a:extLst>
              <a:ext uri="{FF2B5EF4-FFF2-40B4-BE49-F238E27FC236}">
                <a16:creationId xmlns:a16="http://schemas.microsoft.com/office/drawing/2014/main" id="{B15AB747-D77A-4E39-A658-BC05182DBE8D}"/>
              </a:ext>
            </a:extLst>
          </p:cNvPr>
          <p:cNvSpPr txBox="1"/>
          <p:nvPr/>
        </p:nvSpPr>
        <p:spPr>
          <a:xfrm>
            <a:off x="5122996" y="1100711"/>
            <a:ext cx="2085618" cy="624423"/>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Healthy (no additives) </a:t>
            </a:r>
          </a:p>
        </p:txBody>
      </p:sp>
      <p:sp>
        <p:nvSpPr>
          <p:cNvPr id="10" name="TextBox 9">
            <a:extLst>
              <a:ext uri="{FF2B5EF4-FFF2-40B4-BE49-F238E27FC236}">
                <a16:creationId xmlns:a16="http://schemas.microsoft.com/office/drawing/2014/main" id="{694A3D52-3BB8-4A6A-995B-08870F1B52D1}"/>
              </a:ext>
            </a:extLst>
          </p:cNvPr>
          <p:cNvSpPr txBox="1"/>
          <p:nvPr/>
        </p:nvSpPr>
        <p:spPr>
          <a:xfrm>
            <a:off x="5195209" y="3104097"/>
            <a:ext cx="2085618" cy="367308"/>
          </a:xfrm>
          <a:prstGeom prst="foldedCorne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Relatively cheap</a:t>
            </a:r>
          </a:p>
        </p:txBody>
      </p:sp>
      <p:pic>
        <p:nvPicPr>
          <p:cNvPr id="14" name="Content Placeholder 10" descr="Line arrow Counter clockwise curve">
            <a:extLst>
              <a:ext uri="{FF2B5EF4-FFF2-40B4-BE49-F238E27FC236}">
                <a16:creationId xmlns:a16="http://schemas.microsoft.com/office/drawing/2014/main" id="{2485CFF5-9E1A-40BE-8707-FDBC77E885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694215">
            <a:off x="7657431" y="2093028"/>
            <a:ext cx="1654438" cy="2800746"/>
          </a:xfrm>
          <a:prstGeom prst="rect">
            <a:avLst/>
          </a:prstGeom>
        </p:spPr>
      </p:pic>
      <p:sp>
        <p:nvSpPr>
          <p:cNvPr id="15" name="TextBox 14">
            <a:extLst>
              <a:ext uri="{FF2B5EF4-FFF2-40B4-BE49-F238E27FC236}">
                <a16:creationId xmlns:a16="http://schemas.microsoft.com/office/drawing/2014/main" id="{D04E108C-1E8D-48E3-952F-1013FB643EEE}"/>
              </a:ext>
            </a:extLst>
          </p:cNvPr>
          <p:cNvSpPr txBox="1"/>
          <p:nvPr/>
        </p:nvSpPr>
        <p:spPr>
          <a:xfrm>
            <a:off x="7632128" y="1739652"/>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Personal</a:t>
            </a:r>
          </a:p>
        </p:txBody>
      </p:sp>
      <p:sp>
        <p:nvSpPr>
          <p:cNvPr id="16" name="TextBox 15">
            <a:extLst>
              <a:ext uri="{FF2B5EF4-FFF2-40B4-BE49-F238E27FC236}">
                <a16:creationId xmlns:a16="http://schemas.microsoft.com/office/drawing/2014/main" id="{6B1511CC-8B2D-49B0-825A-6C171893602A}"/>
              </a:ext>
            </a:extLst>
          </p:cNvPr>
          <p:cNvSpPr txBox="1"/>
          <p:nvPr/>
        </p:nvSpPr>
        <p:spPr>
          <a:xfrm>
            <a:off x="7520483" y="2827865"/>
            <a:ext cx="1595237"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Stand Sale</a:t>
            </a:r>
          </a:p>
        </p:txBody>
      </p:sp>
      <p:sp>
        <p:nvSpPr>
          <p:cNvPr id="17" name="TextBox 16">
            <a:extLst>
              <a:ext uri="{FF2B5EF4-FFF2-40B4-BE49-F238E27FC236}">
                <a16:creationId xmlns:a16="http://schemas.microsoft.com/office/drawing/2014/main" id="{C15C978D-2997-443D-B78B-A0DC8901646E}"/>
              </a:ext>
            </a:extLst>
          </p:cNvPr>
          <p:cNvSpPr txBox="1"/>
          <p:nvPr/>
        </p:nvSpPr>
        <p:spPr>
          <a:xfrm>
            <a:off x="7829376" y="3656247"/>
            <a:ext cx="1595236" cy="624423"/>
          </a:xfrm>
          <a:prstGeom prst="foldedCorne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Direct Delivery</a:t>
            </a:r>
          </a:p>
        </p:txBody>
      </p:sp>
      <p:sp>
        <p:nvSpPr>
          <p:cNvPr id="20" name="TextBox 19">
            <a:extLst>
              <a:ext uri="{FF2B5EF4-FFF2-40B4-BE49-F238E27FC236}">
                <a16:creationId xmlns:a16="http://schemas.microsoft.com/office/drawing/2014/main" id="{8FC68FBE-560E-464D-8C72-1DA01F76A439}"/>
              </a:ext>
            </a:extLst>
          </p:cNvPr>
          <p:cNvSpPr txBox="1"/>
          <p:nvPr/>
        </p:nvSpPr>
        <p:spPr>
          <a:xfrm>
            <a:off x="2802119" y="1038355"/>
            <a:ext cx="1857080" cy="624423"/>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 Buying the lemons</a:t>
            </a:r>
          </a:p>
        </p:txBody>
      </p:sp>
      <p:sp>
        <p:nvSpPr>
          <p:cNvPr id="18" name="TextBox 17">
            <a:extLst>
              <a:ext uri="{FF2B5EF4-FFF2-40B4-BE49-F238E27FC236}">
                <a16:creationId xmlns:a16="http://schemas.microsoft.com/office/drawing/2014/main" id="{68DA2880-E848-4C18-85E6-58963A9FFF15}"/>
              </a:ext>
            </a:extLst>
          </p:cNvPr>
          <p:cNvSpPr txBox="1"/>
          <p:nvPr/>
        </p:nvSpPr>
        <p:spPr>
          <a:xfrm>
            <a:off x="3415988" y="1669562"/>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Making</a:t>
            </a:r>
          </a:p>
        </p:txBody>
      </p:sp>
      <p:sp>
        <p:nvSpPr>
          <p:cNvPr id="19" name="TextBox 18">
            <a:extLst>
              <a:ext uri="{FF2B5EF4-FFF2-40B4-BE49-F238E27FC236}">
                <a16:creationId xmlns:a16="http://schemas.microsoft.com/office/drawing/2014/main" id="{8C44E9D7-0FAF-44A8-A51E-C12240E2010D}"/>
              </a:ext>
            </a:extLst>
          </p:cNvPr>
          <p:cNvSpPr txBox="1"/>
          <p:nvPr/>
        </p:nvSpPr>
        <p:spPr>
          <a:xfrm>
            <a:off x="2815548" y="1949835"/>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Selling</a:t>
            </a:r>
          </a:p>
        </p:txBody>
      </p:sp>
      <p:sp>
        <p:nvSpPr>
          <p:cNvPr id="21" name="TextBox 20">
            <a:extLst>
              <a:ext uri="{FF2B5EF4-FFF2-40B4-BE49-F238E27FC236}">
                <a16:creationId xmlns:a16="http://schemas.microsoft.com/office/drawing/2014/main" id="{08CF73CC-AAD2-4BE3-AEA8-CF2E475BEBD0}"/>
              </a:ext>
            </a:extLst>
          </p:cNvPr>
          <p:cNvSpPr txBox="1"/>
          <p:nvPr/>
        </p:nvSpPr>
        <p:spPr>
          <a:xfrm>
            <a:off x="2815548" y="2761195"/>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Lemons</a:t>
            </a:r>
          </a:p>
        </p:txBody>
      </p:sp>
      <p:sp>
        <p:nvSpPr>
          <p:cNvPr id="22" name="TextBox 21">
            <a:extLst>
              <a:ext uri="{FF2B5EF4-FFF2-40B4-BE49-F238E27FC236}">
                <a16:creationId xmlns:a16="http://schemas.microsoft.com/office/drawing/2014/main" id="{AB8BA886-0F9B-4C6A-A848-6225F4E10907}"/>
              </a:ext>
            </a:extLst>
          </p:cNvPr>
          <p:cNvSpPr txBox="1"/>
          <p:nvPr/>
        </p:nvSpPr>
        <p:spPr>
          <a:xfrm>
            <a:off x="3348185" y="3048249"/>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Stand</a:t>
            </a:r>
          </a:p>
        </p:txBody>
      </p:sp>
      <p:sp>
        <p:nvSpPr>
          <p:cNvPr id="23" name="TextBox 22">
            <a:extLst>
              <a:ext uri="{FF2B5EF4-FFF2-40B4-BE49-F238E27FC236}">
                <a16:creationId xmlns:a16="http://schemas.microsoft.com/office/drawing/2014/main" id="{CDCE36A7-FFB8-4190-A217-18A460C58805}"/>
              </a:ext>
            </a:extLst>
          </p:cNvPr>
          <p:cNvSpPr txBox="1"/>
          <p:nvPr/>
        </p:nvSpPr>
        <p:spPr>
          <a:xfrm>
            <a:off x="2929193" y="3381842"/>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Cups</a:t>
            </a:r>
          </a:p>
        </p:txBody>
      </p:sp>
      <p:sp>
        <p:nvSpPr>
          <p:cNvPr id="24" name="TextBox 23">
            <a:extLst>
              <a:ext uri="{FF2B5EF4-FFF2-40B4-BE49-F238E27FC236}">
                <a16:creationId xmlns:a16="http://schemas.microsoft.com/office/drawing/2014/main" id="{8EF8AC6A-8E8D-40CC-9AC4-6D908448608C}"/>
              </a:ext>
            </a:extLst>
          </p:cNvPr>
          <p:cNvSpPr txBox="1"/>
          <p:nvPr/>
        </p:nvSpPr>
        <p:spPr>
          <a:xfrm>
            <a:off x="3482978" y="3694965"/>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Selling skills</a:t>
            </a:r>
          </a:p>
        </p:txBody>
      </p:sp>
      <p:sp>
        <p:nvSpPr>
          <p:cNvPr id="25" name="TextBox 24">
            <a:extLst>
              <a:ext uri="{FF2B5EF4-FFF2-40B4-BE49-F238E27FC236}">
                <a16:creationId xmlns:a16="http://schemas.microsoft.com/office/drawing/2014/main" id="{E5A1248A-F3D6-484C-89B3-C50655A26A08}"/>
              </a:ext>
            </a:extLst>
          </p:cNvPr>
          <p:cNvSpPr txBox="1"/>
          <p:nvPr/>
        </p:nvSpPr>
        <p:spPr>
          <a:xfrm>
            <a:off x="659264" y="1289180"/>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Family</a:t>
            </a:r>
          </a:p>
        </p:txBody>
      </p:sp>
      <p:sp>
        <p:nvSpPr>
          <p:cNvPr id="26" name="TextBox 25">
            <a:extLst>
              <a:ext uri="{FF2B5EF4-FFF2-40B4-BE49-F238E27FC236}">
                <a16:creationId xmlns:a16="http://schemas.microsoft.com/office/drawing/2014/main" id="{407ABA79-7B7D-4017-A6B0-3784DBEB8235}"/>
              </a:ext>
            </a:extLst>
          </p:cNvPr>
          <p:cNvSpPr txBox="1"/>
          <p:nvPr/>
        </p:nvSpPr>
        <p:spPr>
          <a:xfrm>
            <a:off x="838201" y="1638130"/>
            <a:ext cx="1649517" cy="624423"/>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Local Authorities</a:t>
            </a:r>
          </a:p>
        </p:txBody>
      </p:sp>
      <p:sp>
        <p:nvSpPr>
          <p:cNvPr id="27" name="TextBox 26">
            <a:extLst>
              <a:ext uri="{FF2B5EF4-FFF2-40B4-BE49-F238E27FC236}">
                <a16:creationId xmlns:a16="http://schemas.microsoft.com/office/drawing/2014/main" id="{FD00FE11-B15A-434F-A4AF-E576A0F476CB}"/>
              </a:ext>
            </a:extLst>
          </p:cNvPr>
          <p:cNvSpPr txBox="1"/>
          <p:nvPr/>
        </p:nvSpPr>
        <p:spPr>
          <a:xfrm>
            <a:off x="1017554" y="2322620"/>
            <a:ext cx="1483592"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Grocery store</a:t>
            </a:r>
          </a:p>
        </p:txBody>
      </p:sp>
      <p:sp>
        <p:nvSpPr>
          <p:cNvPr id="28" name="TextBox 27">
            <a:extLst>
              <a:ext uri="{FF2B5EF4-FFF2-40B4-BE49-F238E27FC236}">
                <a16:creationId xmlns:a16="http://schemas.microsoft.com/office/drawing/2014/main" id="{6DE7543E-F183-4AB9-ACA2-6DD1BCD0E93B}"/>
              </a:ext>
            </a:extLst>
          </p:cNvPr>
          <p:cNvSpPr txBox="1"/>
          <p:nvPr/>
        </p:nvSpPr>
        <p:spPr>
          <a:xfrm>
            <a:off x="6207455" y="4609822"/>
            <a:ext cx="1483592"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Sales</a:t>
            </a:r>
          </a:p>
        </p:txBody>
      </p:sp>
      <p:sp>
        <p:nvSpPr>
          <p:cNvPr id="29" name="TextBox 28">
            <a:extLst>
              <a:ext uri="{FF2B5EF4-FFF2-40B4-BE49-F238E27FC236}">
                <a16:creationId xmlns:a16="http://schemas.microsoft.com/office/drawing/2014/main" id="{2AE538B0-3C72-4BF0-BD93-911AE60C2450}"/>
              </a:ext>
            </a:extLst>
          </p:cNvPr>
          <p:cNvSpPr txBox="1"/>
          <p:nvPr/>
        </p:nvSpPr>
        <p:spPr>
          <a:xfrm>
            <a:off x="8414551" y="4618031"/>
            <a:ext cx="1483592" cy="367308"/>
          </a:xfrm>
          <a:prstGeom prst="foldedCorner">
            <a:avLst/>
          </a:prstGeom>
          <a:solidFill>
            <a:srgbClr val="FFFF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Tips</a:t>
            </a:r>
          </a:p>
        </p:txBody>
      </p:sp>
      <p:sp>
        <p:nvSpPr>
          <p:cNvPr id="30" name="TextBox 29">
            <a:extLst>
              <a:ext uri="{FF2B5EF4-FFF2-40B4-BE49-F238E27FC236}">
                <a16:creationId xmlns:a16="http://schemas.microsoft.com/office/drawing/2014/main" id="{FD3C7A24-A1EA-4775-B8FA-2D8123D8FAEF}"/>
              </a:ext>
            </a:extLst>
          </p:cNvPr>
          <p:cNvSpPr txBox="1"/>
          <p:nvPr/>
        </p:nvSpPr>
        <p:spPr>
          <a:xfrm>
            <a:off x="921162" y="4690053"/>
            <a:ext cx="1903197"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Ingredient</a:t>
            </a:r>
          </a:p>
        </p:txBody>
      </p:sp>
      <p:sp>
        <p:nvSpPr>
          <p:cNvPr id="31" name="TextBox 30">
            <a:extLst>
              <a:ext uri="{FF2B5EF4-FFF2-40B4-BE49-F238E27FC236}">
                <a16:creationId xmlns:a16="http://schemas.microsoft.com/office/drawing/2014/main" id="{2F2A2CFD-8C5E-408D-BD8E-716C57C19FD9}"/>
              </a:ext>
            </a:extLst>
          </p:cNvPr>
          <p:cNvSpPr txBox="1"/>
          <p:nvPr/>
        </p:nvSpPr>
        <p:spPr>
          <a:xfrm>
            <a:off x="2768766" y="4964902"/>
            <a:ext cx="1772228" cy="367308"/>
          </a:xfrm>
          <a:prstGeom prst="foldedCorner">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Equipment </a:t>
            </a:r>
          </a:p>
        </p:txBody>
      </p:sp>
      <p:pic>
        <p:nvPicPr>
          <p:cNvPr id="32" name="Content Placeholder 10" descr="Line arrow Counter clockwise curve">
            <a:extLst>
              <a:ext uri="{FF2B5EF4-FFF2-40B4-BE49-F238E27FC236}">
                <a16:creationId xmlns:a16="http://schemas.microsoft.com/office/drawing/2014/main" id="{80EFAED6-0B2C-4057-9533-56E87B0C2E4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217061" flipH="1">
            <a:off x="7948706" y="133392"/>
            <a:ext cx="892977" cy="2463412"/>
          </a:xfrm>
          <a:prstGeom prst="rect">
            <a:avLst/>
          </a:prstGeom>
        </p:spPr>
      </p:pic>
      <p:sp>
        <p:nvSpPr>
          <p:cNvPr id="35" name="TextBox 34">
            <a:extLst>
              <a:ext uri="{FF2B5EF4-FFF2-40B4-BE49-F238E27FC236}">
                <a16:creationId xmlns:a16="http://schemas.microsoft.com/office/drawing/2014/main" id="{2E847FF3-CD80-4C8D-86A0-69FB97519F80}"/>
              </a:ext>
            </a:extLst>
          </p:cNvPr>
          <p:cNvSpPr txBox="1"/>
          <p:nvPr/>
        </p:nvSpPr>
        <p:spPr>
          <a:xfrm>
            <a:off x="9701727" y="4807734"/>
            <a:ext cx="1483592" cy="367308"/>
          </a:xfrm>
          <a:prstGeom prst="foldedCorne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Sales</a:t>
            </a:r>
          </a:p>
        </p:txBody>
      </p:sp>
      <p:sp>
        <p:nvSpPr>
          <p:cNvPr id="33" name="TextBox 32">
            <a:extLst>
              <a:ext uri="{FF2B5EF4-FFF2-40B4-BE49-F238E27FC236}">
                <a16:creationId xmlns:a16="http://schemas.microsoft.com/office/drawing/2014/main" id="{3BEAAE46-E0BA-4A5B-B81F-B5A400B43CAA}"/>
              </a:ext>
            </a:extLst>
          </p:cNvPr>
          <p:cNvSpPr txBox="1"/>
          <p:nvPr/>
        </p:nvSpPr>
        <p:spPr>
          <a:xfrm>
            <a:off x="10208318" y="1638130"/>
            <a:ext cx="1745922" cy="367308"/>
          </a:xfrm>
          <a:prstGeom prst="foldedCorner">
            <a:avLst/>
          </a:prstGeom>
          <a:solidFill>
            <a:srgbClr val="FFFF99"/>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Dog Owners</a:t>
            </a:r>
          </a:p>
        </p:txBody>
      </p:sp>
      <p:sp>
        <p:nvSpPr>
          <p:cNvPr id="34" name="TextBox 33">
            <a:extLst>
              <a:ext uri="{FF2B5EF4-FFF2-40B4-BE49-F238E27FC236}">
                <a16:creationId xmlns:a16="http://schemas.microsoft.com/office/drawing/2014/main" id="{46E99C64-B6D8-4BEF-86F2-2C4C94302468}"/>
              </a:ext>
            </a:extLst>
          </p:cNvPr>
          <p:cNvSpPr txBox="1"/>
          <p:nvPr/>
        </p:nvSpPr>
        <p:spPr>
          <a:xfrm>
            <a:off x="10219356" y="2016538"/>
            <a:ext cx="1745922" cy="367308"/>
          </a:xfrm>
          <a:prstGeom prst="foldedCorner">
            <a:avLst/>
          </a:prstGeom>
          <a:solidFill>
            <a:srgbClr val="FFFF99"/>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Families</a:t>
            </a:r>
          </a:p>
        </p:txBody>
      </p:sp>
      <p:sp>
        <p:nvSpPr>
          <p:cNvPr id="37" name="TextBox 36">
            <a:extLst>
              <a:ext uri="{FF2B5EF4-FFF2-40B4-BE49-F238E27FC236}">
                <a16:creationId xmlns:a16="http://schemas.microsoft.com/office/drawing/2014/main" id="{D7DC6977-D24F-421C-AB55-428D1460472B}"/>
              </a:ext>
            </a:extLst>
          </p:cNvPr>
          <p:cNvSpPr txBox="1"/>
          <p:nvPr/>
        </p:nvSpPr>
        <p:spPr>
          <a:xfrm>
            <a:off x="7693649" y="4809132"/>
            <a:ext cx="1014596" cy="624423"/>
          </a:xfrm>
          <a:prstGeom prst="foldedCorner">
            <a:avLst/>
          </a:prstGeom>
          <a:solidFill>
            <a:srgbClr val="FFFF99"/>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Dog Treats</a:t>
            </a:r>
          </a:p>
        </p:txBody>
      </p:sp>
      <p:sp>
        <p:nvSpPr>
          <p:cNvPr id="38" name="TextBox 37">
            <a:extLst>
              <a:ext uri="{FF2B5EF4-FFF2-40B4-BE49-F238E27FC236}">
                <a16:creationId xmlns:a16="http://schemas.microsoft.com/office/drawing/2014/main" id="{760D8213-835A-4479-B72B-3333290A2C7C}"/>
              </a:ext>
            </a:extLst>
          </p:cNvPr>
          <p:cNvSpPr txBox="1"/>
          <p:nvPr/>
        </p:nvSpPr>
        <p:spPr>
          <a:xfrm>
            <a:off x="6147613" y="4899525"/>
            <a:ext cx="1014596" cy="624423"/>
          </a:xfrm>
          <a:prstGeom prst="foldedCorner">
            <a:avLst/>
          </a:prstGeom>
          <a:solidFill>
            <a:srgbClr val="FFFF99"/>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err="1">
                <a:latin typeface="Lucida Handwriting" panose="03010101010101010101" pitchFamily="66" charset="0"/>
              </a:rPr>
              <a:t>Lemo-nade</a:t>
            </a:r>
            <a:endParaRPr lang="en-GB" sz="1400" dirty="0">
              <a:latin typeface="Lucida Handwriting" panose="03010101010101010101" pitchFamily="66" charset="0"/>
            </a:endParaRPr>
          </a:p>
        </p:txBody>
      </p:sp>
      <p:sp>
        <p:nvSpPr>
          <p:cNvPr id="36" name="TextBox 35">
            <a:extLst>
              <a:ext uri="{FF2B5EF4-FFF2-40B4-BE49-F238E27FC236}">
                <a16:creationId xmlns:a16="http://schemas.microsoft.com/office/drawing/2014/main" id="{3172835B-2019-4C34-8D56-D5B70C1ADA99}"/>
              </a:ext>
            </a:extLst>
          </p:cNvPr>
          <p:cNvSpPr txBox="1"/>
          <p:nvPr/>
        </p:nvSpPr>
        <p:spPr>
          <a:xfrm>
            <a:off x="9924377" y="3858357"/>
            <a:ext cx="1187777" cy="367308"/>
          </a:xfrm>
          <a:prstGeom prst="foldedCorner">
            <a:avLst/>
          </a:prstGeom>
          <a:solidFill>
            <a:srgbClr val="FBCFF6"/>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Athletes</a:t>
            </a:r>
          </a:p>
        </p:txBody>
      </p:sp>
      <p:pic>
        <p:nvPicPr>
          <p:cNvPr id="39" name="Content Placeholder 10" descr="Line arrow Counter clockwise curve">
            <a:extLst>
              <a:ext uri="{FF2B5EF4-FFF2-40B4-BE49-F238E27FC236}">
                <a16:creationId xmlns:a16="http://schemas.microsoft.com/office/drawing/2014/main" id="{96ED7555-4A2C-4C99-92EF-CFBE31DE7A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6851313">
            <a:off x="8152111" y="1647949"/>
            <a:ext cx="544057" cy="3562102"/>
          </a:xfrm>
          <a:prstGeom prst="rect">
            <a:avLst/>
          </a:prstGeom>
        </p:spPr>
      </p:pic>
      <p:sp>
        <p:nvSpPr>
          <p:cNvPr id="41" name="TextBox 40">
            <a:extLst>
              <a:ext uri="{FF2B5EF4-FFF2-40B4-BE49-F238E27FC236}">
                <a16:creationId xmlns:a16="http://schemas.microsoft.com/office/drawing/2014/main" id="{BE48FCED-37C9-423F-8ED9-78F4FF026D7C}"/>
              </a:ext>
            </a:extLst>
          </p:cNvPr>
          <p:cNvSpPr txBox="1"/>
          <p:nvPr/>
        </p:nvSpPr>
        <p:spPr>
          <a:xfrm>
            <a:off x="3720715" y="2150968"/>
            <a:ext cx="1503997" cy="624423"/>
          </a:xfrm>
          <a:prstGeom prst="foldedCorner">
            <a:avLst/>
          </a:prstGeom>
          <a:solidFill>
            <a:srgbClr val="FBCFF6"/>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Buying NRG drinks</a:t>
            </a:r>
          </a:p>
        </p:txBody>
      </p:sp>
      <p:sp>
        <p:nvSpPr>
          <p:cNvPr id="42" name="TextBox 41">
            <a:extLst>
              <a:ext uri="{FF2B5EF4-FFF2-40B4-BE49-F238E27FC236}">
                <a16:creationId xmlns:a16="http://schemas.microsoft.com/office/drawing/2014/main" id="{4FD98356-26AF-41DE-A4EA-516443211075}"/>
              </a:ext>
            </a:extLst>
          </p:cNvPr>
          <p:cNvSpPr txBox="1"/>
          <p:nvPr/>
        </p:nvSpPr>
        <p:spPr>
          <a:xfrm>
            <a:off x="6848977" y="5241039"/>
            <a:ext cx="1306715" cy="624423"/>
          </a:xfrm>
          <a:prstGeom prst="foldedCorner">
            <a:avLst/>
          </a:prstGeom>
          <a:solidFill>
            <a:srgbClr val="FBCFF6"/>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latin typeface="Lucida Handwriting" panose="03010101010101010101" pitchFamily="66" charset="0"/>
              </a:rPr>
              <a:t>NRG drinks</a:t>
            </a:r>
          </a:p>
        </p:txBody>
      </p:sp>
    </p:spTree>
    <p:custDataLst>
      <p:tags r:id="rId1"/>
    </p:custDataLst>
    <p:extLst>
      <p:ext uri="{BB962C8B-B14F-4D97-AF65-F5344CB8AC3E}">
        <p14:creationId xmlns:p14="http://schemas.microsoft.com/office/powerpoint/2010/main" val="1387694246"/>
      </p:ext>
    </p:extLst>
  </p:cSld>
  <p:clrMapOvr>
    <a:masterClrMapping/>
  </p:clrMapOvr>
  <mc:AlternateContent xmlns:mc="http://schemas.openxmlformats.org/markup-compatibility/2006" xmlns:p14="http://schemas.microsoft.com/office/powerpoint/2010/main">
    <mc:Choice Requires="p14">
      <p:transition spd="slow" p14:dur="2000" advTm="182061"/>
    </mc:Choice>
    <mc:Fallback xmlns="">
      <p:transition spd="slow" advTm="1820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9"/>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9"/>
                                          </p:stCondLst>
                                        </p:cTn>
                                        <p:tgtEl>
                                          <p:spTgt spid="3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3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5" grpId="0" animBg="1"/>
      <p:bldP spid="16" grpId="0" animBg="1"/>
      <p:bldP spid="17" grpId="0" animBg="1"/>
      <p:bldP spid="20" grpId="0" animBg="1"/>
      <p:bldP spid="18" grpId="0" animBg="1"/>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5" grpId="0" animBg="1"/>
      <p:bldP spid="33" grpId="0" animBg="1"/>
      <p:bldP spid="34" grpId="0" animBg="1"/>
      <p:bldP spid="37" grpId="0" animBg="1"/>
      <p:bldP spid="38" grpId="0" animBg="1"/>
      <p:bldP spid="36" grpId="0" animBg="1"/>
      <p:bldP spid="41" grpId="0" animBg="1"/>
      <p:bldP spid="4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503A64-5555-F342-BFCA-BECB72408106}"/>
              </a:ext>
            </a:extLst>
          </p:cNvPr>
          <p:cNvSpPr txBox="1"/>
          <p:nvPr/>
        </p:nvSpPr>
        <p:spPr>
          <a:xfrm>
            <a:off x="248520" y="1822799"/>
            <a:ext cx="3496070" cy="4205728"/>
          </a:xfrm>
          <a:prstGeom prst="rect">
            <a:avLst/>
          </a:prstGeom>
        </p:spPr>
        <p:txBody>
          <a:bodyPr vert="horz" lIns="91440" tIns="45720" rIns="91440" bIns="45720" rtlCol="0" anchor="b">
            <a:normAutofit fontScale="92500"/>
          </a:bodyPr>
          <a:lstStyle/>
          <a:p>
            <a:pPr algn="r">
              <a:lnSpc>
                <a:spcPct val="90000"/>
              </a:lnSpc>
              <a:spcBef>
                <a:spcPct val="0"/>
              </a:spcBef>
              <a:spcAft>
                <a:spcPts val="600"/>
              </a:spcAft>
            </a:pPr>
            <a:r>
              <a:rPr lang="en-US" sz="3900" b="1">
                <a:solidFill>
                  <a:srgbClr val="FFFFFF"/>
                </a:solidFill>
                <a:latin typeface="Dyslexie" panose="02000000000000000000" pitchFamily="2" charset="77"/>
                <a:ea typeface="+mj-ea"/>
                <a:cs typeface="+mj-cs"/>
              </a:rPr>
              <a:t>The Carbon Shift</a:t>
            </a:r>
            <a:endParaRPr lang="en-US" sz="3900" b="1" kern="1200" dirty="0">
              <a:solidFill>
                <a:srgbClr val="FFFFFF"/>
              </a:solidFill>
              <a:latin typeface="Dyslexie" panose="02000000000000000000" pitchFamily="2" charset="77"/>
              <a:ea typeface="+mj-ea"/>
              <a:cs typeface="+mj-cs"/>
            </a:endParaRPr>
          </a:p>
          <a:p>
            <a:pPr algn="r">
              <a:lnSpc>
                <a:spcPct val="90000"/>
              </a:lnSpc>
              <a:spcBef>
                <a:spcPct val="0"/>
              </a:spcBef>
              <a:spcAft>
                <a:spcPts val="600"/>
              </a:spcAft>
            </a:pPr>
            <a:r>
              <a:rPr lang="en-US" sz="2400" b="1" kern="1200" dirty="0">
                <a:solidFill>
                  <a:srgbClr val="FFFFFF"/>
                </a:solidFill>
                <a:latin typeface="Dyslexie" panose="02000000000000000000" pitchFamily="2" charset="77"/>
                <a:ea typeface="+mj-ea"/>
                <a:cs typeface="+mj-cs"/>
              </a:rPr>
              <a:t> -Providing critical thinking &amp; problem solving to your </a:t>
            </a:r>
            <a:r>
              <a:rPr lang="en-US" sz="3200" b="1" kern="1200" dirty="0">
                <a:solidFill>
                  <a:srgbClr val="FFFFFF"/>
                </a:solidFill>
                <a:latin typeface="Dyslexie" panose="02000000000000000000" pitchFamily="2" charset="77"/>
                <a:ea typeface="+mj-ea"/>
                <a:cs typeface="+mj-cs"/>
              </a:rPr>
              <a:t>carbon literacy journey</a:t>
            </a:r>
          </a:p>
          <a:p>
            <a:pPr algn="r">
              <a:lnSpc>
                <a:spcPct val="90000"/>
              </a:lnSpc>
              <a:spcBef>
                <a:spcPct val="0"/>
              </a:spcBef>
              <a:spcAft>
                <a:spcPts val="600"/>
              </a:spcAft>
            </a:pPr>
            <a:endParaRPr lang="en-US" sz="2400" b="1" kern="1200" dirty="0">
              <a:solidFill>
                <a:srgbClr val="FFFFFF"/>
              </a:solidFill>
              <a:latin typeface="Dyslexie" panose="02000000000000000000" pitchFamily="2" charset="77"/>
              <a:ea typeface="+mj-ea"/>
              <a:cs typeface="+mj-cs"/>
            </a:endParaRPr>
          </a:p>
          <a:p>
            <a:pPr algn="r">
              <a:lnSpc>
                <a:spcPct val="90000"/>
              </a:lnSpc>
              <a:spcBef>
                <a:spcPct val="0"/>
              </a:spcBef>
              <a:spcAft>
                <a:spcPts val="600"/>
              </a:spcAft>
            </a:pPr>
            <a:endParaRPr lang="en-US" sz="2400" b="1" kern="1200" dirty="0">
              <a:solidFill>
                <a:srgbClr val="FFFFFF"/>
              </a:solidFill>
              <a:latin typeface="Dyslexie" panose="02000000000000000000" pitchFamily="2" charset="77"/>
              <a:ea typeface="+mj-ea"/>
              <a:cs typeface="+mj-cs"/>
            </a:endParaRPr>
          </a:p>
          <a:p>
            <a:pPr algn="r">
              <a:lnSpc>
                <a:spcPct val="90000"/>
              </a:lnSpc>
              <a:spcBef>
                <a:spcPct val="0"/>
              </a:spcBef>
              <a:spcAft>
                <a:spcPts val="600"/>
              </a:spcAft>
            </a:pPr>
            <a:r>
              <a:rPr lang="en-US" sz="2400" b="1" dirty="0">
                <a:solidFill>
                  <a:srgbClr val="FFFFFF"/>
                </a:solidFill>
                <a:latin typeface="Dyslexie" panose="02000000000000000000" pitchFamily="2" charset="77"/>
                <a:ea typeface="+mj-ea"/>
                <a:cs typeface="+mj-cs"/>
              </a:rPr>
              <a:t>Wicked Problems need to be approached with a different mindset from the ones that created them</a:t>
            </a:r>
            <a:endParaRPr lang="en-US" sz="2400" b="1" kern="1200" dirty="0">
              <a:solidFill>
                <a:srgbClr val="FFFFFF"/>
              </a:solidFill>
              <a:latin typeface="Dyslexie" panose="02000000000000000000" pitchFamily="2" charset="77"/>
              <a:ea typeface="+mj-ea"/>
              <a:cs typeface="+mj-cs"/>
            </a:endParaRPr>
          </a:p>
        </p:txBody>
      </p:sp>
      <p:graphicFrame>
        <p:nvGraphicFramePr>
          <p:cNvPr id="3" name="Table 2">
            <a:extLst>
              <a:ext uri="{FF2B5EF4-FFF2-40B4-BE49-F238E27FC236}">
                <a16:creationId xmlns:a16="http://schemas.microsoft.com/office/drawing/2014/main" id="{DA9B46FE-E395-654F-B236-500F597C5572}"/>
              </a:ext>
            </a:extLst>
          </p:cNvPr>
          <p:cNvGraphicFramePr>
            <a:graphicFrameLocks noGrp="1"/>
          </p:cNvGraphicFramePr>
          <p:nvPr/>
        </p:nvGraphicFramePr>
        <p:xfrm>
          <a:off x="4037824" y="1261132"/>
          <a:ext cx="8127999" cy="1123335"/>
        </p:xfrm>
        <a:graphic>
          <a:graphicData uri="http://schemas.openxmlformats.org/drawingml/2006/table">
            <a:tbl>
              <a:tblPr firstRow="1" bandRow="1">
                <a:tableStyleId>{125E5076-3810-47DD-B79F-674D7AD40C01}</a:tableStyleId>
              </a:tblPr>
              <a:tblGrid>
                <a:gridCol w="2709333">
                  <a:extLst>
                    <a:ext uri="{9D8B030D-6E8A-4147-A177-3AD203B41FA5}">
                      <a16:colId xmlns:a16="http://schemas.microsoft.com/office/drawing/2014/main" val="2134664355"/>
                    </a:ext>
                  </a:extLst>
                </a:gridCol>
                <a:gridCol w="2709333">
                  <a:extLst>
                    <a:ext uri="{9D8B030D-6E8A-4147-A177-3AD203B41FA5}">
                      <a16:colId xmlns:a16="http://schemas.microsoft.com/office/drawing/2014/main" val="1097581345"/>
                    </a:ext>
                  </a:extLst>
                </a:gridCol>
                <a:gridCol w="2709333">
                  <a:extLst>
                    <a:ext uri="{9D8B030D-6E8A-4147-A177-3AD203B41FA5}">
                      <a16:colId xmlns:a16="http://schemas.microsoft.com/office/drawing/2014/main" val="4174272213"/>
                    </a:ext>
                  </a:extLst>
                </a:gridCol>
              </a:tblGrid>
              <a:tr h="0">
                <a:tc>
                  <a:txBody>
                    <a:bodyPr/>
                    <a:lstStyle/>
                    <a:p>
                      <a:r>
                        <a:rPr lang="en-US" dirty="0"/>
                        <a:t>Business</a:t>
                      </a:r>
                    </a:p>
                  </a:txBody>
                  <a:tcPr/>
                </a:tc>
                <a:tc>
                  <a:txBody>
                    <a:bodyPr/>
                    <a:lstStyle/>
                    <a:p>
                      <a:r>
                        <a:rPr lang="en-US" dirty="0"/>
                        <a:t>Community</a:t>
                      </a:r>
                    </a:p>
                  </a:txBody>
                  <a:tcPr/>
                </a:tc>
                <a:tc>
                  <a:txBody>
                    <a:bodyPr/>
                    <a:lstStyle/>
                    <a:p>
                      <a:r>
                        <a:rPr lang="en-US" dirty="0"/>
                        <a:t>Education</a:t>
                      </a:r>
                    </a:p>
                  </a:txBody>
                  <a:tcPr/>
                </a:tc>
                <a:extLst>
                  <a:ext uri="{0D108BD9-81ED-4DB2-BD59-A6C34878D82A}">
                    <a16:rowId xmlns:a16="http://schemas.microsoft.com/office/drawing/2014/main" val="1956750029"/>
                  </a:ext>
                </a:extLst>
              </a:tr>
              <a:tr h="386735">
                <a:tc>
                  <a:txBody>
                    <a:bodyPr/>
                    <a:lstStyle/>
                    <a:p>
                      <a:r>
                        <a:rPr lang="en-US" dirty="0"/>
                        <a:t>Critical Thinking</a:t>
                      </a:r>
                    </a:p>
                  </a:txBody>
                  <a:tcPr/>
                </a:tc>
                <a:tc>
                  <a:txBody>
                    <a:bodyPr/>
                    <a:lstStyle/>
                    <a:p>
                      <a:r>
                        <a:rPr lang="en-US" dirty="0"/>
                        <a:t>Levelling Up</a:t>
                      </a:r>
                    </a:p>
                  </a:txBody>
                  <a:tcPr/>
                </a:tc>
                <a:tc>
                  <a:txBody>
                    <a:bodyPr/>
                    <a:lstStyle/>
                    <a:p>
                      <a:r>
                        <a:rPr lang="en-US" dirty="0"/>
                        <a:t>Quiet Quitting</a:t>
                      </a:r>
                    </a:p>
                  </a:txBody>
                  <a:tcPr/>
                </a:tc>
                <a:extLst>
                  <a:ext uri="{0D108BD9-81ED-4DB2-BD59-A6C34878D82A}">
                    <a16:rowId xmlns:a16="http://schemas.microsoft.com/office/drawing/2014/main" val="3318092678"/>
                  </a:ext>
                </a:extLst>
              </a:tr>
              <a:tr h="370840">
                <a:tc>
                  <a:txBody>
                    <a:bodyPr/>
                    <a:lstStyle/>
                    <a:p>
                      <a:r>
                        <a:rPr lang="en-US" dirty="0"/>
                        <a:t>Problem Solving</a:t>
                      </a:r>
                    </a:p>
                  </a:txBody>
                  <a:tcPr/>
                </a:tc>
                <a:tc>
                  <a:txBody>
                    <a:bodyPr/>
                    <a:lstStyle/>
                    <a:p>
                      <a:r>
                        <a:rPr lang="en-US" dirty="0"/>
                        <a:t>Fairer Platforms</a:t>
                      </a:r>
                    </a:p>
                  </a:txBody>
                  <a:tcPr/>
                </a:tc>
                <a:tc>
                  <a:txBody>
                    <a:bodyPr/>
                    <a:lstStyle/>
                    <a:p>
                      <a:r>
                        <a:rPr lang="en-US" dirty="0"/>
                        <a:t>Playful Curiosity</a:t>
                      </a:r>
                    </a:p>
                  </a:txBody>
                  <a:tcPr/>
                </a:tc>
                <a:extLst>
                  <a:ext uri="{0D108BD9-81ED-4DB2-BD59-A6C34878D82A}">
                    <a16:rowId xmlns:a16="http://schemas.microsoft.com/office/drawing/2014/main" val="1033069775"/>
                  </a:ext>
                </a:extLst>
              </a:tr>
            </a:tbl>
          </a:graphicData>
        </a:graphic>
      </p:graphicFrame>
      <p:pic>
        <p:nvPicPr>
          <p:cNvPr id="7" name="Picture 6">
            <a:extLst>
              <a:ext uri="{FF2B5EF4-FFF2-40B4-BE49-F238E27FC236}">
                <a16:creationId xmlns:a16="http://schemas.microsoft.com/office/drawing/2014/main" id="{1F7913A1-9AC0-326C-2C5F-455DE723DB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24302" y="2665376"/>
            <a:ext cx="6401792" cy="3869616"/>
          </a:xfrm>
          <a:prstGeom prst="rect">
            <a:avLst/>
          </a:prstGeom>
        </p:spPr>
      </p:pic>
      <p:pic>
        <p:nvPicPr>
          <p:cNvPr id="9" name="Picture 8" descr="Icon&#10;&#10;Description automatically generated">
            <a:extLst>
              <a:ext uri="{FF2B5EF4-FFF2-40B4-BE49-F238E27FC236}">
                <a16:creationId xmlns:a16="http://schemas.microsoft.com/office/drawing/2014/main" id="{D764EC1F-2261-EADB-FA19-F71FFC985D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8337" y="-10146"/>
            <a:ext cx="1789487" cy="1261140"/>
          </a:xfrm>
          <a:prstGeom prst="rect">
            <a:avLst/>
          </a:prstGeom>
          <a:solidFill>
            <a:schemeClr val="bg1"/>
          </a:solidFill>
        </p:spPr>
      </p:pic>
    </p:spTree>
    <p:extLst>
      <p:ext uri="{BB962C8B-B14F-4D97-AF65-F5344CB8AC3E}">
        <p14:creationId xmlns:p14="http://schemas.microsoft.com/office/powerpoint/2010/main" val="14858964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0FAE728-C5A9-4B0F-B89E-F4BED8250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F938B951-7EFC-40A2-B198-E73D39DFB3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92E4506E-6A0E-49A0-BC31-8CADBFF3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EED4D51-65BF-4AEE-B596-7CB61A70B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p:cNvSpPr>
            <a:spLocks noGrp="1"/>
          </p:cNvSpPr>
          <p:nvPr>
            <p:ph type="title"/>
          </p:nvPr>
        </p:nvSpPr>
        <p:spPr>
          <a:xfrm>
            <a:off x="550863" y="366639"/>
            <a:ext cx="11090274" cy="675441"/>
          </a:xfrm>
        </p:spPr>
        <p:txBody>
          <a:bodyPr vert="horz" wrap="square" lIns="91440" tIns="45720" rIns="91440" bIns="45720" rtlCol="0" anchor="t">
            <a:normAutofit/>
          </a:bodyPr>
          <a:lstStyle/>
          <a:p>
            <a:r>
              <a:rPr lang="en-US" sz="4200"/>
              <a:t>Triple-layered canvas</a:t>
            </a:r>
          </a:p>
        </p:txBody>
      </p:sp>
      <p:pic>
        <p:nvPicPr>
          <p:cNvPr id="8" name="Picture 7" descr="A screenshot of a computer screen&#10;&#10;AI-generated content may be incorrect.">
            <a:extLst>
              <a:ext uri="{FF2B5EF4-FFF2-40B4-BE49-F238E27FC236}">
                <a16:creationId xmlns:a16="http://schemas.microsoft.com/office/drawing/2014/main" id="{F6FDA84F-87A6-03E0-0652-EFB43945A05D}"/>
              </a:ext>
            </a:extLst>
          </p:cNvPr>
          <p:cNvPicPr>
            <a:picLocks noChangeAspect="1"/>
          </p:cNvPicPr>
          <p:nvPr/>
        </p:nvPicPr>
        <p:blipFill>
          <a:blip r:embed="rId2"/>
          <a:stretch>
            <a:fillRect/>
          </a:stretch>
        </p:blipFill>
        <p:spPr>
          <a:xfrm>
            <a:off x="550863" y="2810117"/>
            <a:ext cx="7561262" cy="3497084"/>
          </a:xfrm>
          <a:prstGeom prst="rect">
            <a:avLst/>
          </a:prstGeom>
          <a:effectLst>
            <a:outerShdw blurRad="508000" dist="101600" dir="5400000" algn="tl" rotWithShape="0">
              <a:prstClr val="black">
                <a:alpha val="10000"/>
              </a:prstClr>
            </a:outerShdw>
          </a:effectLst>
        </p:spPr>
      </p:pic>
      <p:sp>
        <p:nvSpPr>
          <p:cNvPr id="2" name="Slide Number Placeholder 1"/>
          <p:cNvSpPr>
            <a:spLocks noGrp="1"/>
          </p:cNvSpPr>
          <p:nvPr>
            <p:ph type="sldNum" sz="quarter" idx="10"/>
          </p:nvPr>
        </p:nvSpPr>
        <p:spPr>
          <a:xfrm rot="5400000">
            <a:off x="9033635" y="3148837"/>
            <a:ext cx="5768976" cy="550800"/>
          </a:xfrm>
        </p:spPr>
        <p:txBody>
          <a:bodyPr vert="horz" lIns="91440" tIns="45720" rIns="91440" bIns="45720" rtlCol="0" anchor="ctr">
            <a:normAutofit/>
          </a:bodyPr>
          <a:lstStyle/>
          <a:p>
            <a:pPr algn="ctr">
              <a:spcAft>
                <a:spcPts val="600"/>
              </a:spcAft>
            </a:pPr>
            <a:fld id="{D8D877B3-D348-4611-9BDB-C5374591D951}" type="slidenum">
              <a:rPr lang="en-US" sz="1000">
                <a:solidFill>
                  <a:schemeClr val="tx1">
                    <a:tint val="75000"/>
                  </a:schemeClr>
                </a:solidFill>
              </a:rPr>
              <a:pPr algn="ctr">
                <a:spcAft>
                  <a:spcPts val="600"/>
                </a:spcAft>
              </a:pPr>
              <a:t>80</a:t>
            </a:fld>
            <a:endParaRPr lang="en-US" sz="1000">
              <a:solidFill>
                <a:schemeClr val="tx1">
                  <a:tint val="75000"/>
                </a:schemeClr>
              </a:solidFill>
            </a:endParaRPr>
          </a:p>
        </p:txBody>
      </p:sp>
      <p:pic>
        <p:nvPicPr>
          <p:cNvPr id="9" name="Content Placeholder 8" descr="A screenshot of a business model&#10;&#10;AI-generated content may be incorrect.">
            <a:extLst>
              <a:ext uri="{FF2B5EF4-FFF2-40B4-BE49-F238E27FC236}">
                <a16:creationId xmlns:a16="http://schemas.microsoft.com/office/drawing/2014/main" id="{5758D61D-0B6D-0B62-A881-BA696C1FF783}"/>
              </a:ext>
            </a:extLst>
          </p:cNvPr>
          <p:cNvPicPr>
            <a:picLocks noGrp="1" noChangeAspect="1"/>
          </p:cNvPicPr>
          <p:nvPr>
            <p:ph idx="1"/>
          </p:nvPr>
        </p:nvPicPr>
        <p:blipFill>
          <a:blip r:embed="rId3"/>
          <a:stretch>
            <a:fillRect/>
          </a:stretch>
        </p:blipFill>
        <p:spPr>
          <a:xfrm>
            <a:off x="8292124" y="2265656"/>
            <a:ext cx="3359899" cy="1864743"/>
          </a:xfrm>
          <a:prstGeom prst="rect">
            <a:avLst/>
          </a:prstGeom>
          <a:effectLst>
            <a:outerShdw blurRad="508000" dist="101600" dir="5400000" algn="tl" rotWithShape="0">
              <a:prstClr val="black">
                <a:alpha val="10000"/>
              </a:prstClr>
            </a:outerShdw>
          </a:effectLst>
        </p:spPr>
      </p:pic>
      <p:pic>
        <p:nvPicPr>
          <p:cNvPr id="10" name="Picture 9" descr="A diagram of a model of social values&#10;&#10;AI-generated content may be incorrect.">
            <a:extLst>
              <a:ext uri="{FF2B5EF4-FFF2-40B4-BE49-F238E27FC236}">
                <a16:creationId xmlns:a16="http://schemas.microsoft.com/office/drawing/2014/main" id="{EE5860D8-3F05-88AF-03C5-41D585DAF9A9}"/>
              </a:ext>
            </a:extLst>
          </p:cNvPr>
          <p:cNvPicPr>
            <a:picLocks noChangeAspect="1"/>
          </p:cNvPicPr>
          <p:nvPr/>
        </p:nvPicPr>
        <p:blipFill>
          <a:blip r:embed="rId4"/>
          <a:stretch>
            <a:fillRect/>
          </a:stretch>
        </p:blipFill>
        <p:spPr>
          <a:xfrm>
            <a:off x="8292124" y="4366674"/>
            <a:ext cx="3358800" cy="1939706"/>
          </a:xfrm>
          <a:prstGeom prst="rect">
            <a:avLst/>
          </a:prstGeom>
          <a:effectLst>
            <a:outerShdw blurRad="508000" dist="101600" dir="5400000" algn="tl" rotWithShape="0">
              <a:prstClr val="black">
                <a:alpha val="10000"/>
              </a:prstClr>
            </a:outerShdw>
          </a:effectLst>
        </p:spPr>
      </p:pic>
    </p:spTree>
    <p:extLst>
      <p:ext uri="{BB962C8B-B14F-4D97-AF65-F5344CB8AC3E}">
        <p14:creationId xmlns:p14="http://schemas.microsoft.com/office/powerpoint/2010/main" val="2264739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027754-DF0E-7FC4-8C72-BE47A86FAE1C}"/>
              </a:ext>
            </a:extLst>
          </p:cNvPr>
          <p:cNvSpPr txBox="1"/>
          <p:nvPr/>
        </p:nvSpPr>
        <p:spPr>
          <a:xfrm>
            <a:off x="2662808" y="1023496"/>
            <a:ext cx="6866383" cy="2585323"/>
          </a:xfrm>
          <a:prstGeom prst="rect">
            <a:avLst/>
          </a:prstGeom>
          <a:noFill/>
        </p:spPr>
        <p:txBody>
          <a:bodyPr wrap="square" rtlCol="0">
            <a:spAutoFit/>
          </a:bodyPr>
          <a:lstStyle/>
          <a:p>
            <a:r>
              <a:rPr lang="en-US" sz="2400" b="1" dirty="0">
                <a:solidFill>
                  <a:schemeClr val="bg1"/>
                </a:solidFill>
              </a:rPr>
              <a:t>ACTIVITY</a:t>
            </a:r>
          </a:p>
          <a:p>
            <a:endParaRPr lang="en-US" sz="2400" b="1" dirty="0">
              <a:solidFill>
                <a:schemeClr val="bg1"/>
              </a:solidFill>
            </a:endParaRPr>
          </a:p>
          <a:p>
            <a:r>
              <a:rPr lang="en-US" sz="2400" b="1" dirty="0">
                <a:solidFill>
                  <a:schemeClr val="bg1"/>
                </a:solidFill>
              </a:rPr>
              <a:t>IN GROUPS YOU HAVE 30 MINUTES TO DO THE BMC BASED ON WHAT WE HAVE LEARNT TODAY</a:t>
            </a:r>
          </a:p>
          <a:p>
            <a:r>
              <a:rPr lang="en-US" sz="2400" b="1" dirty="0">
                <a:solidFill>
                  <a:schemeClr val="bg1"/>
                </a:solidFill>
              </a:rPr>
              <a:t>USE ALL YOUR OTHER  TOOLS THAT YOU HAVE PREPEARED TODAY</a:t>
            </a:r>
          </a:p>
          <a:p>
            <a:endParaRPr lang="en-US" sz="900" dirty="0">
              <a:solidFill>
                <a:schemeClr val="bg1"/>
              </a:solidFill>
            </a:endParaRPr>
          </a:p>
          <a:p>
            <a:r>
              <a:rPr lang="en-US" sz="900" dirty="0">
                <a:solidFill>
                  <a:schemeClr val="bg1"/>
                </a:solidFill>
              </a:rPr>
              <a:t>Feed Back from each group will be around 3-5 minutes from each.</a:t>
            </a:r>
          </a:p>
        </p:txBody>
      </p:sp>
    </p:spTree>
    <p:extLst>
      <p:ext uri="{BB962C8B-B14F-4D97-AF65-F5344CB8AC3E}">
        <p14:creationId xmlns:p14="http://schemas.microsoft.com/office/powerpoint/2010/main" val="18716484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97FA8A-3E32-474C-B368-5166B4EF908B}"/>
              </a:ext>
            </a:extLst>
          </p:cNvPr>
          <p:cNvSpPr/>
          <p:nvPr/>
        </p:nvSpPr>
        <p:spPr>
          <a:xfrm>
            <a:off x="2576355" y="1253335"/>
            <a:ext cx="7039290" cy="135421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rPr>
              <a:t>REFLECTIONS…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rPr>
              <a:t>What are the key new market opportunities for your organisation? </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1316C387-A98B-8F4E-98DA-B53F02294A21}"/>
              </a:ext>
            </a:extLst>
          </p:cNvPr>
          <p:cNvSpPr/>
          <p:nvPr/>
        </p:nvSpPr>
        <p:spPr>
          <a:xfrm>
            <a:off x="2576355" y="2695110"/>
            <a:ext cx="6096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rPr>
              <a:t>Note down your main take-aways and ideas from this session. What will these mean for your organisation? </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912E3BFC-9E30-6E4E-9F61-2101A604431B}"/>
              </a:ext>
            </a:extLst>
          </p:cNvPr>
          <p:cNvSpPr/>
          <p:nvPr/>
        </p:nvSpPr>
        <p:spPr>
          <a:xfrm>
            <a:off x="2576355" y="3428999"/>
            <a:ext cx="6096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rPr>
              <a:t>Note down some key actions that you need to take to put your ideas into practice. </a:t>
            </a: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16EE3BBB-C420-0247-B7BC-75CEE4DD0A16}"/>
              </a:ext>
            </a:extLst>
          </p:cNvPr>
          <p:cNvSpPr/>
          <p:nvPr/>
        </p:nvSpPr>
        <p:spPr>
          <a:xfrm>
            <a:off x="2576355" y="4250449"/>
            <a:ext cx="6096000" cy="92333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C1933"/>
                </a:solidFill>
                <a:effectLst/>
                <a:uLnTx/>
                <a:uFillTx/>
                <a:latin typeface="Arial" panose="020B0604020202020204" pitchFamily="34" charset="0"/>
                <a:ea typeface="+mn-ea"/>
                <a:cs typeface="Arial" panose="020B0604020202020204" pitchFamily="34" charset="0"/>
              </a:rPr>
              <a:t>Purpose : Reflect daily- Did you do needle moving work on your purpose- did you live the values? What action do you need to do daily to achieve this</a:t>
            </a:r>
            <a:r>
              <a:rPr kumimoji="0" lang="en-GB" sz="1800" b="1" i="0" u="none" strike="noStrike" kern="1200" cap="none" spc="0" normalizeH="0" baseline="0" noProof="0" dirty="0">
                <a:ln>
                  <a:noFill/>
                </a:ln>
                <a:solidFill>
                  <a:srgbClr val="1C1933"/>
                </a:solidFill>
                <a:effectLst/>
                <a:uLnTx/>
                <a:uFillTx/>
                <a:latin typeface="ProximaNova"/>
                <a:ea typeface="+mn-ea"/>
                <a:cs typeface="+mn-cs"/>
              </a:rPr>
              <a:t>?</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A2E04869-1033-934F-932C-CF61F060B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04" y="5002558"/>
            <a:ext cx="3030662" cy="2135858"/>
          </a:xfrm>
          <a:prstGeom prst="rect">
            <a:avLst/>
          </a:prstGeom>
        </p:spPr>
      </p:pic>
    </p:spTree>
    <p:extLst>
      <p:ext uri="{BB962C8B-B14F-4D97-AF65-F5344CB8AC3E}">
        <p14:creationId xmlns:p14="http://schemas.microsoft.com/office/powerpoint/2010/main" val="10343985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1.2|3|1.1|13.5|0.5|23.3|0.6|16.9|10.6|2.8|16|8.5|18.3|10.3|3.8|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12706</TotalTime>
  <Words>5637</Words>
  <Application>Microsoft Office PowerPoint</Application>
  <PresentationFormat>Widescreen</PresentationFormat>
  <Paragraphs>539</Paragraphs>
  <Slides>82</Slides>
  <Notes>15</Notes>
  <HiddenSlides>1</HiddenSlides>
  <MMClips>0</MMClips>
  <ScaleCrop>false</ScaleCrop>
  <HeadingPairs>
    <vt:vector size="8" baseType="variant">
      <vt:variant>
        <vt:lpstr>Fonts Used</vt:lpstr>
      </vt:variant>
      <vt:variant>
        <vt:i4>19</vt:i4>
      </vt:variant>
      <vt:variant>
        <vt:lpstr>Theme</vt:lpstr>
      </vt:variant>
      <vt:variant>
        <vt:i4>2</vt:i4>
      </vt:variant>
      <vt:variant>
        <vt:lpstr>Embedded OLE Servers</vt:lpstr>
      </vt:variant>
      <vt:variant>
        <vt:i4>1</vt:i4>
      </vt:variant>
      <vt:variant>
        <vt:lpstr>Slide Titles</vt:lpstr>
      </vt:variant>
      <vt:variant>
        <vt:i4>82</vt:i4>
      </vt:variant>
    </vt:vector>
  </HeadingPairs>
  <TitlesOfParts>
    <vt:vector size="104" baseType="lpstr">
      <vt:lpstr>Adelle W01 Regular</vt:lpstr>
      <vt:lpstr>Aptos</vt:lpstr>
      <vt:lpstr>Aptos Display</vt:lpstr>
      <vt:lpstr>Arial</vt:lpstr>
      <vt:lpstr>Arial </vt:lpstr>
      <vt:lpstr>Calibri</vt:lpstr>
      <vt:lpstr>Dyslexie</vt:lpstr>
      <vt:lpstr>Garamond</vt:lpstr>
      <vt:lpstr>Georgia</vt:lpstr>
      <vt:lpstr>Helvetica</vt:lpstr>
      <vt:lpstr>Lato</vt:lpstr>
      <vt:lpstr>Lucida Handwriting</vt:lpstr>
      <vt:lpstr>McKinsey Sans</vt:lpstr>
      <vt:lpstr>Museo Sans</vt:lpstr>
      <vt:lpstr>Open Sans</vt:lpstr>
      <vt:lpstr>Open Sans Light</vt:lpstr>
      <vt:lpstr>ProximaNova</vt:lpstr>
      <vt:lpstr>System Font Regular</vt:lpstr>
      <vt:lpstr>Wingdings</vt:lpstr>
      <vt:lpstr>Office Theme</vt:lpstr>
      <vt:lpstr>1_Office Theme</vt:lpstr>
      <vt:lpstr>Excel.Sheet.8</vt:lpstr>
      <vt:lpstr>PowerPoint Presentation</vt:lpstr>
      <vt:lpstr>PowerPoint Presentation</vt:lpstr>
      <vt:lpstr>Wendy White Finnigan CEng FICE </vt:lpstr>
      <vt:lpstr>PowerPoint Presentation</vt:lpstr>
      <vt:lpstr>PowerPoint Presentation</vt:lpstr>
      <vt:lpstr>PowerPoint Presentation</vt:lpstr>
      <vt:lpstr>PowerPoint Presentation</vt:lpstr>
      <vt:lpstr>PowerPoint Presentation</vt:lpstr>
      <vt:lpstr>PowerPoint Presentation</vt:lpstr>
      <vt:lpstr>Growth Vs Fixed Mindset: </vt:lpstr>
      <vt:lpstr>Growth Vs Fixed Mindset: Characteristics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Being an effective change leader  means taking people on a journey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DOES ALL THIS MATTER</vt:lpstr>
      <vt:lpstr>PowerPoint Presentation</vt:lpstr>
      <vt:lpstr>Why do we need to consider these factors?</vt:lpstr>
      <vt:lpstr>PowerPoint Presentation</vt:lpstr>
      <vt:lpstr>PowerPoint Presentation</vt:lpstr>
      <vt:lpstr>What are some Frameworks?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innovation and strategy</vt:lpstr>
      <vt:lpstr>PowerPoint Presentation</vt:lpstr>
      <vt:lpstr>Strategy as a pattern…</vt:lpstr>
      <vt:lpstr>PowerPoint Presentation</vt:lpstr>
      <vt:lpstr>PowerPoint Presentation</vt:lpstr>
      <vt:lpstr>PowerPoint Presentation</vt:lpstr>
      <vt:lpstr>SDG ‘CAKE’ A TRIPLE BOTTOM LINE APPROACH</vt:lpstr>
      <vt:lpstr>PowerPoint Presentation</vt:lpstr>
      <vt:lpstr>BMC Example: Lemonade Stand</vt:lpstr>
      <vt:lpstr>PowerPoint Presentation</vt:lpstr>
      <vt:lpstr>PowerPoint Presentation</vt:lpstr>
      <vt:lpstr>Triple-layered canvas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Wendy White-Finnigan</dc:creator>
  <cp:lastModifiedBy>Shelley Breckenridge</cp:lastModifiedBy>
  <cp:revision>7</cp:revision>
  <dcterms:created xsi:type="dcterms:W3CDTF">2025-06-12T08:55:19Z</dcterms:created>
  <dcterms:modified xsi:type="dcterms:W3CDTF">2026-08-24T08:24:18Z</dcterms:modified>
</cp:coreProperties>
</file>