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4726" r:id="rId3"/>
    <p:sldId id="4789" r:id="rId4"/>
    <p:sldId id="4500" r:id="rId5"/>
    <p:sldId id="4796" r:id="rId6"/>
    <p:sldId id="4797" r:id="rId7"/>
    <p:sldId id="4798" r:id="rId8"/>
    <p:sldId id="4799" r:id="rId9"/>
    <p:sldId id="4800" r:id="rId10"/>
    <p:sldId id="4801" r:id="rId11"/>
    <p:sldId id="4803" r:id="rId12"/>
    <p:sldId id="4802" r:id="rId13"/>
    <p:sldId id="658" r:id="rId14"/>
    <p:sldId id="4416" r:id="rId15"/>
    <p:sldId id="4742" r:id="rId16"/>
    <p:sldId id="4781" r:id="rId17"/>
    <p:sldId id="305" r:id="rId18"/>
    <p:sldId id="4769" r:id="rId19"/>
    <p:sldId id="3771" r:id="rId20"/>
    <p:sldId id="296" r:id="rId21"/>
    <p:sldId id="478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6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7344"/>
    </p:cViewPr>
  </p:sorter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ley Breckenridge" userId="04b0b1eb-30a3-4780-9de7-e769ac19837b" providerId="ADAL" clId="{A9101D79-3354-4D2D-B004-2EF4458642F8}"/>
    <pc:docChg chg="delSld">
      <pc:chgData name="Shelley Breckenridge" userId="04b0b1eb-30a3-4780-9de7-e769ac19837b" providerId="ADAL" clId="{A9101D79-3354-4D2D-B004-2EF4458642F8}" dt="2026-08-24T08:25:29.668" v="0" actId="2696"/>
      <pc:docMkLst>
        <pc:docMk/>
      </pc:docMkLst>
      <pc:sldChg chg="del">
        <pc:chgData name="Shelley Breckenridge" userId="04b0b1eb-30a3-4780-9de7-e769ac19837b" providerId="ADAL" clId="{A9101D79-3354-4D2D-B004-2EF4458642F8}" dt="2026-08-24T08:25:29.668" v="0" actId="2696"/>
        <pc:sldMkLst>
          <pc:docMk/>
          <pc:sldMk cId="2614723472" sldId="47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D4E32-DFBA-4206-876B-22DDD646A50B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FD450-6744-4B98-8CF3-02F11A9750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1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3C8B8-E2E2-4044-9419-E0FC032E54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0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D801-0704-E8E1-100B-521B7BF97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DA962-5D4B-ED6A-7D38-FBF596F1D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F05AC-2133-5997-979A-9FE2689CA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78AD1-2C83-CAB2-321E-FFED473A1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3C8B8-E2E2-4044-9419-E0FC032E54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30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68CCC8-51FB-432E-BD29-8CC2460509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68CCC8-51FB-432E-BD29-8CC2460509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591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18BAF-455D-2783-AA5A-7B1359284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4CF14-BB29-979D-A59A-1866E92F4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C7CA70-43CA-D654-6030-09909D0CE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02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Describe my shop- no one doing it – it was a beautiful </a:t>
            </a:r>
            <a:r>
              <a:rPr lang="en-US" sz="1200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traduional</a:t>
            </a:r>
            <a:r>
              <a:rPr lang="en-US" sz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protected building – we didn’t hide this we used it as part of our aesthetics and put a modern twist- to attract modern customers- most of the other shops looked liked they had been put together in the dark- we anted to attract a certain type of customer we knew they existed because w </a:t>
            </a:r>
            <a:r>
              <a:rPr lang="en-US" sz="1200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elived</a:t>
            </a:r>
            <a:r>
              <a:rPr lang="en-US" sz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in the area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EMERGENCVY ONE – THEY HAVE SOFTWARE ENGINEERS- SO THEY USE ALL CAPACITRY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THINK ABOUT COLLGE AND SAY A SMALL D7G FIRM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FD450-6744-4B98-8CF3-02F11A97504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7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96CC5-2072-BFB7-F112-AF66CE542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B155D-2149-D7E7-9301-6331B743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2AED1-D1E3-EA6D-C5E3-15FD52AB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B986-20EB-DF53-3915-8F469ECE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E0E41-BF1C-338B-A59F-F3CDA5F35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68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400D-C221-6049-9185-F22605598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1325-E4BE-C60D-1D30-2F892C7DA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BE89F-75AF-8AA3-4BBA-5009CD0A3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785A6-51F8-E735-05CE-69EC4BF81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54D5B-06B8-00C3-5587-6B76AFB5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89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58B43-FF4E-9D1A-B827-E12CA25B7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3AB1F-A986-8894-0F09-5DE8B929D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DAB0A-1177-18CD-8ED5-7266F272F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4BD51-EA08-42CC-CAD7-E6C669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C6E41-C759-1663-65DD-47B976BB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38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C63B4-3B24-1669-AA51-13DAEA8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50A09-CB85-D2C5-3650-5187BC231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A68B0-98EC-240A-D39D-1834FBA19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5D8B0-4D6C-8B89-0BA9-B3C0D2E3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FBBC2-628B-CA89-38F5-8E7128CD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D3861-E5F6-667B-4E37-D71946E79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37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AF07-AB26-0B41-6EB5-BE2B5BC5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7BD62-1493-21A7-F57F-C8CF0E381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C5496-834C-AF1C-7477-1AAAA4810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8D597-DF86-FBF1-DC49-D6B6FDDBB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CA078-BAB9-D1B1-111D-7202F44EF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FCBC1-FA7B-F292-F5F1-34AFFC915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F81809-E9DD-0898-0EBD-D42F1B7C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3DB9A7-308E-2B72-7C4E-BECA9D8C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18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8B1D-72D4-0CDA-A861-83BC5392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EDE245-EEFC-1F59-C530-6A627A819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3987A0-70F1-3DFA-4734-37759B07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23183-2704-E843-4929-22952B25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4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C25B6-B15A-1F40-7665-43CFBEB9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629294-8DC2-6B05-1151-38847D12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98133-F8F9-310F-3D0B-77261351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711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B244-7CD4-377B-FF50-A5BFAA40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20C83-7F68-8C33-137C-5F290CAAF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C646-9CDF-EF20-2EFC-FF3FFA78F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4A892-F9CD-6584-5D7C-E7B97D90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2A9AE-5C91-D3A3-1181-4E4E04FF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6EC4B-5492-1C94-AC19-F33C83FE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94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2B30-9263-CDB0-F8A7-E2AF4264B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6CDDFD-4D1F-9D2A-FFD2-56396F9BC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4EA11-3008-DFE2-E97D-ECB89774C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8BD59-5055-417A-8054-0AB4D21E8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4F405-3BF5-E275-EFD1-5E09D90FD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4A0FF-9189-107A-AAEB-3CD666B7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38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E070C-AF3D-A7C9-3A41-D44D1F42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E2781B-0642-A5DB-777F-2ACE4178A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F4395-2DEB-C5A8-28B4-A156B90BA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DADD2-93AE-6504-6328-0969C126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6804B-3159-54F2-54CF-EA6987F5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79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CCBC54-893A-EA13-EEFA-397F3E4D9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3E8F66-779A-D81B-5DFD-9EE17D0BC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C1AAA-8C90-D861-01BA-77E4C2ED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9D3CF-C802-59F9-11A0-D21E235F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6648-BB3C-86E6-AA36-FE8E93F1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418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Slide">
    <p:bg>
      <p:bgPr>
        <a:solidFill>
          <a:srgbClr val="181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2A471F-841D-4022-B389-2733552274BB}"/>
              </a:ext>
            </a:extLst>
          </p:cNvPr>
          <p:cNvCxnSpPr/>
          <p:nvPr userDrawn="1"/>
        </p:nvCxnSpPr>
        <p:spPr>
          <a:xfrm>
            <a:off x="928914" y="0"/>
            <a:ext cx="0" cy="68580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5F3EA5-F921-4026-8934-1AF5BC3ABC55}"/>
              </a:ext>
            </a:extLst>
          </p:cNvPr>
          <p:cNvCxnSpPr>
            <a:cxnSpLocks/>
          </p:cNvCxnSpPr>
          <p:nvPr userDrawn="1"/>
        </p:nvCxnSpPr>
        <p:spPr>
          <a:xfrm>
            <a:off x="928914" y="3024638"/>
            <a:ext cx="0" cy="80872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BE89A95-B808-41BF-A85E-A276B1B567AC}"/>
              </a:ext>
            </a:extLst>
          </p:cNvPr>
          <p:cNvSpPr/>
          <p:nvPr userDrawn="1"/>
        </p:nvSpPr>
        <p:spPr>
          <a:xfrm rot="10800000" flipV="1">
            <a:off x="8738318" y="0"/>
            <a:ext cx="3453684" cy="2898416"/>
          </a:xfrm>
          <a:custGeom>
            <a:avLst/>
            <a:gdLst>
              <a:gd name="connsiteX0" fmla="*/ 1860887 w 3453684"/>
              <a:gd name="connsiteY0" fmla="*/ 0 h 2898416"/>
              <a:gd name="connsiteX1" fmla="*/ 3453684 w 3453684"/>
              <a:gd name="connsiteY1" fmla="*/ 0 h 2898416"/>
              <a:gd name="connsiteX2" fmla="*/ 555268 w 3453684"/>
              <a:gd name="connsiteY2" fmla="*/ 2898416 h 2898416"/>
              <a:gd name="connsiteX3" fmla="*/ 258922 w 3453684"/>
              <a:gd name="connsiteY3" fmla="*/ 2883452 h 2898416"/>
              <a:gd name="connsiteX4" fmla="*/ 0 w 3453684"/>
              <a:gd name="connsiteY4" fmla="*/ 2843936 h 2898416"/>
              <a:gd name="connsiteX5" fmla="*/ 0 w 3453684"/>
              <a:gd name="connsiteY5" fmla="*/ 1180348 h 2898416"/>
              <a:gd name="connsiteX6" fmla="*/ 47061 w 3453684"/>
              <a:gd name="connsiteY6" fmla="*/ 1203018 h 2898416"/>
              <a:gd name="connsiteX7" fmla="*/ 555267 w 3453684"/>
              <a:gd name="connsiteY7" fmla="*/ 1305620 h 2898416"/>
              <a:gd name="connsiteX8" fmla="*/ 1860887 w 3453684"/>
              <a:gd name="connsiteY8" fmla="*/ 0 h 289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53684" h="2898416">
                <a:moveTo>
                  <a:pt x="1860887" y="0"/>
                </a:moveTo>
                <a:lnTo>
                  <a:pt x="3453684" y="0"/>
                </a:lnTo>
                <a:cubicBezTo>
                  <a:pt x="3453684" y="1600751"/>
                  <a:pt x="2156019" y="2898416"/>
                  <a:pt x="555268" y="2898416"/>
                </a:cubicBezTo>
                <a:cubicBezTo>
                  <a:pt x="455221" y="2898416"/>
                  <a:pt x="356358" y="2893347"/>
                  <a:pt x="258922" y="2883452"/>
                </a:cubicBezTo>
                <a:lnTo>
                  <a:pt x="0" y="2843936"/>
                </a:lnTo>
                <a:lnTo>
                  <a:pt x="0" y="1180348"/>
                </a:lnTo>
                <a:lnTo>
                  <a:pt x="47061" y="1203018"/>
                </a:lnTo>
                <a:cubicBezTo>
                  <a:pt x="203263" y="1269086"/>
                  <a:pt x="374998" y="1305620"/>
                  <a:pt x="555267" y="1305620"/>
                </a:cubicBezTo>
                <a:cubicBezTo>
                  <a:pt x="1276341" y="1305620"/>
                  <a:pt x="1860887" y="721074"/>
                  <a:pt x="1860887" y="0"/>
                </a:cubicBezTo>
                <a:close/>
              </a:path>
            </a:pathLst>
          </a:custGeom>
          <a:solidFill>
            <a:srgbClr val="1B1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4CCA4A-6A34-46CE-9740-8CBC75ABC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7266" y="3968292"/>
            <a:ext cx="4637467" cy="289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26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668190"/>
            <a:ext cx="12192000" cy="5968425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5262A-FB6C-4F6B-B9A8-C99997DC54E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MG822 Lecture I: Introduction and What is Innovation?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518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a_Custom Layout (Title &amp; Bulle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374904"/>
            <a:ext cx="9753600" cy="1161288"/>
          </a:xfrm>
        </p:spPr>
        <p:txBody>
          <a:bodyPr>
            <a:noAutofit/>
          </a:bodyPr>
          <a:lstStyle>
            <a:lvl1pPr algn="l">
              <a:defRPr sz="4000" spc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7C995C6-BBB5-3B4F-9763-5F55B3916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1661159"/>
            <a:ext cx="9753600" cy="47577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84400" indent="-284400">
              <a:buClrTx/>
              <a:buFont typeface="Arial" panose="020B0604020202020204" pitchFamily="34" charset="0"/>
              <a:buChar char="•"/>
              <a:defRPr/>
            </a:lvl1pPr>
            <a:lvl2pPr marL="568800" indent="-284400">
              <a:lnSpc>
                <a:spcPct val="100000"/>
              </a:lnSpc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600"/>
            </a:lvl2pPr>
            <a:lvl3pPr marL="568800" indent="-284400">
              <a:lnSpc>
                <a:spcPct val="100000"/>
              </a:lnSpc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400"/>
            </a:lvl3pPr>
            <a:lvl4pPr marL="568800" indent="-284400">
              <a:lnSpc>
                <a:spcPct val="100000"/>
              </a:lnSpc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200"/>
            </a:lvl4pPr>
            <a:lvl5pPr marL="568800" indent="-284400">
              <a:lnSpc>
                <a:spcPct val="100000"/>
              </a:lnSpc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839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5D73D5-6069-246A-A695-9FB3205D9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DEB9D-3DF6-1784-89D7-C3FF0BDA2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43FF1-CCF4-C8FE-480D-CB1D8E1FE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6F9995-A5FC-4208-8FCC-CC97C599BA2F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C877C-6E06-3292-20D8-60BE19CE9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82AC6-83F2-A623-4C1C-8A7CF49CB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FD8D2-33BF-4F5E-A44A-C9029F57B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8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2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akUeC1sCSs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LLKqthJOdN8&amp;list=PLBh9h0LWoawqBJk47Is8XWqaPg8h3WK4S&amp;index=3" TargetMode="External"/><Relationship Id="rId5" Type="http://schemas.openxmlformats.org/officeDocument/2006/relationships/hyperlink" Target="https://www.youtube.com/watch?v=aN36EcTE54Q&amp;list=PLBh9h0LWoawqBJk47Is8XWqaPg8h3WK4S&amp;index=2" TargetMode="External"/><Relationship Id="rId4" Type="http://schemas.openxmlformats.org/officeDocument/2006/relationships/hyperlink" Target="https://www.youtube.com/watch?v=QoAOzMTLP5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youtu.be/3cjnNPua7A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ravind.org/vision-mission/" TargetMode="Externa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se.org.uk/wp-content/uploads/2025/07/RSE-Prosper-AP-Productivity-The-Micro-Dimension-report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S0166497224001901" TargetMode="External"/><Relationship Id="rId2" Type="http://schemas.openxmlformats.org/officeDocument/2006/relationships/hyperlink" Target="https://www.forbes.com/companies/western-union/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met.reading.ac.uk/~ed/home/index.php" TargetMode="External"/><Relationship Id="rId4" Type="http://schemas.openxmlformats.org/officeDocument/2006/relationships/hyperlink" Target="https://showyourstripes.inf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242">
            <a:extLst>
              <a:ext uri="{FF2B5EF4-FFF2-40B4-BE49-F238E27FC236}">
                <a16:creationId xmlns:a16="http://schemas.microsoft.com/office/drawing/2014/main" id="{1BAD09A1-1885-443F-AD37-6D78A9234087}"/>
              </a:ext>
            </a:extLst>
          </p:cNvPr>
          <p:cNvSpPr txBox="1"/>
          <p:nvPr/>
        </p:nvSpPr>
        <p:spPr>
          <a:xfrm>
            <a:off x="1748977" y="2152820"/>
            <a:ext cx="69044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pc="200" dirty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Making  Stratospheric</a:t>
            </a:r>
          </a:p>
          <a:p>
            <a:r>
              <a:rPr lang="en-US" sz="3600" spc="200" dirty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Change Strategically Circular</a:t>
            </a:r>
            <a:endParaRPr lang="en-ID" sz="3200" spc="200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14436F-68FB-AA41-99AE-D9710886843D}"/>
              </a:ext>
            </a:extLst>
          </p:cNvPr>
          <p:cNvSpPr txBox="1"/>
          <p:nvPr/>
        </p:nvSpPr>
        <p:spPr>
          <a:xfrm>
            <a:off x="937549" y="31714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6D89AFC-04F3-42E1-85EC-3C96B9023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2613" y="742950"/>
            <a:ext cx="1589426" cy="8286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9246752-E9DD-45D6-A482-032CB4CEF8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4677" y="3447862"/>
            <a:ext cx="4867275" cy="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E106A-241A-609F-78BC-0B872AE2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242">
            <a:extLst>
              <a:ext uri="{FF2B5EF4-FFF2-40B4-BE49-F238E27FC236}">
                <a16:creationId xmlns:a16="http://schemas.microsoft.com/office/drawing/2014/main" id="{6DB0F9B8-464C-5152-A278-A3CC43A7CD98}"/>
              </a:ext>
            </a:extLst>
          </p:cNvPr>
          <p:cNvSpPr txBox="1"/>
          <p:nvPr/>
        </p:nvSpPr>
        <p:spPr>
          <a:xfrm>
            <a:off x="937549" y="1827161"/>
            <a:ext cx="9326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200" dirty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Taking Your Idea to Market</a:t>
            </a:r>
          </a:p>
          <a:p>
            <a:r>
              <a:rPr lang="en-US" sz="3600" spc="200" dirty="0" err="1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EiR</a:t>
            </a:r>
            <a:r>
              <a:rPr lang="en-US" sz="3600" spc="200" dirty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- Session 2</a:t>
            </a:r>
          </a:p>
          <a:p>
            <a:r>
              <a:rPr lang="en-US" spc="200" dirty="0">
                <a:solidFill>
                  <a:schemeClr val="bg1"/>
                </a:solidFill>
                <a:latin typeface="Arial" panose="020B06040202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South Lanarkshire/ Ayrshire and Dumfries &amp; Galloway colleges</a:t>
            </a:r>
            <a:endParaRPr lang="en-ID" spc="200" dirty="0">
              <a:solidFill>
                <a:schemeClr val="bg1"/>
              </a:solidFill>
              <a:latin typeface="Arial" panose="020B06040202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21662B-2A19-3073-7B79-F51F7C4D268C}"/>
              </a:ext>
            </a:extLst>
          </p:cNvPr>
          <p:cNvSpPr txBox="1"/>
          <p:nvPr/>
        </p:nvSpPr>
        <p:spPr>
          <a:xfrm>
            <a:off x="937549" y="31714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BB277E9-EC57-536B-133A-C2C28D766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2613" y="742950"/>
            <a:ext cx="1589426" cy="8286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425E066-BC48-8A91-6ADF-B50F5CCE8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4677" y="3447862"/>
            <a:ext cx="4867275" cy="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65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95C03-E2D1-A711-944B-B360B06E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What we will cover today…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386DB1-4DAF-DF05-6B54-4EC54436C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Innovation-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conundrum!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Strategy-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Frameworks and Curves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Markets to Customers: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research; early adopters; dynamic purchaser; B2B; B2C; TAM; Beachhead markets;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to Marketing: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4P’s; 10P’s; 4mm hole!; Start ups ; SME’s; STP; Disruption 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social media marketing?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</a:t>
            </a:r>
            <a:r>
              <a:rPr lang="en-GB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Personnas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passive revenue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Studies &amp; Activity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905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BA4508-1EF8-ADBF-D1C0-0896A2DA6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36" t="-1" r="9669" b="20"/>
          <a:stretch/>
        </p:blipFill>
        <p:spPr>
          <a:xfrm>
            <a:off x="0" y="1282"/>
            <a:ext cx="11880000" cy="6856718"/>
          </a:xfrm>
          <a:prstGeom prst="rect">
            <a:avLst/>
          </a:prstGeom>
        </p:spPr>
      </p:pic>
      <p:pic>
        <p:nvPicPr>
          <p:cNvPr id="4" name="Picture 3" descr="A book cover of a book&#10;&#10;AI-generated content may be incorrect.">
            <a:extLst>
              <a:ext uri="{FF2B5EF4-FFF2-40B4-BE49-F238E27FC236}">
                <a16:creationId xmlns:a16="http://schemas.microsoft.com/office/drawing/2014/main" id="{FA774F58-67CF-CD78-AE7D-44BC52CD0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687" y="4921321"/>
            <a:ext cx="1425515" cy="193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0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9823AE-2AFD-B529-BCB4-2B3605020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4" y="2099285"/>
            <a:ext cx="3120849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SDG ‘CAKE’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 TRIPLE BOTTOM LINE APPROACH</a:t>
            </a:r>
          </a:p>
        </p:txBody>
      </p:sp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7344DFFD-9B3D-5FB4-A945-2F5E5BB04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428" y="854827"/>
            <a:ext cx="7225748" cy="51483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D256B3-BEA3-6AD5-2125-A61186098498}"/>
              </a:ext>
            </a:extLst>
          </p:cNvPr>
          <p:cNvSpPr txBox="1"/>
          <p:nvPr/>
        </p:nvSpPr>
        <p:spPr>
          <a:xfrm>
            <a:off x="4143840" y="6102289"/>
            <a:ext cx="60977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The illustration above is free to use under the Creative Commons license CC BY-ND 3.0. You are free to share — copy and redistribute the material in any medium or format. Credit: Azote for Stockholm Resilience Centre, Stockholm University CC BY-ND 3.0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65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85B73-03E2-6F45-9EB3-287ADFCD6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661" y="0"/>
            <a:ext cx="8925339" cy="67198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91137-E9FF-474B-84EE-7A85DEF5E1F8}"/>
              </a:ext>
            </a:extLst>
          </p:cNvPr>
          <p:cNvSpPr txBox="1"/>
          <p:nvPr/>
        </p:nvSpPr>
        <p:spPr>
          <a:xfrm>
            <a:off x="362053" y="320457"/>
            <a:ext cx="2904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This is a BMC that builds into it from the beginning social and environmental impact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77948-F37E-4365-829A-C0C0B8FC6ADE}"/>
              </a:ext>
            </a:extLst>
          </p:cNvPr>
          <p:cNvSpPr txBox="1"/>
          <p:nvPr/>
        </p:nvSpPr>
        <p:spPr>
          <a:xfrm>
            <a:off x="362053" y="1798235"/>
            <a:ext cx="2609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Model Canvas Explained with Examples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- 16 minutes long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143B4D-1B8E-A6E6-BCAD-F5237D5A0D0C}"/>
              </a:ext>
            </a:extLst>
          </p:cNvPr>
          <p:cNvSpPr txBox="1"/>
          <p:nvPr/>
        </p:nvSpPr>
        <p:spPr>
          <a:xfrm>
            <a:off x="217805" y="3737227"/>
            <a:ext cx="27538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Business Model Canvas Explained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how  do we put everything together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Value Proposition Canvas Explained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what pain or gain are we creating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FFA59-11E8-F861-EA42-6F098BD1CBE5}"/>
              </a:ext>
            </a:extLst>
          </p:cNvPr>
          <p:cNvSpPr txBox="1"/>
          <p:nvPr/>
        </p:nvSpPr>
        <p:spPr>
          <a:xfrm>
            <a:off x="217805" y="5676219"/>
            <a:ext cx="2401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6"/>
              </a:rPr>
              <a:t>The Business Model Theatre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11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274" y="274529"/>
            <a:ext cx="10515600" cy="1325563"/>
          </a:xfrm>
        </p:spPr>
        <p:txBody>
          <a:bodyPr/>
          <a:lstStyle/>
          <a:p>
            <a:r>
              <a:rPr lang="en-GB" sz="2700" dirty="0">
                <a:solidFill>
                  <a:srgbClr val="238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BMC Example: Lemonade Stand</a:t>
            </a:r>
          </a:p>
        </p:txBody>
      </p:sp>
      <p:pic>
        <p:nvPicPr>
          <p:cNvPr id="24578" name="Picture 2" descr="Lemonade stand digital background summer lemons image 0">
            <a:extLst>
              <a:ext uri="{FF2B5EF4-FFF2-40B4-BE49-F238E27FC236}">
                <a16:creationId xmlns:a16="http://schemas.microsoft.com/office/drawing/2014/main" id="{AC60C8CD-7AF1-48BA-BF22-457CDA77D2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441" y="1825625"/>
            <a:ext cx="653111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7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6"/>
    </mc:Choice>
    <mc:Fallback xmlns="">
      <p:transition spd="slow" advTm="1220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6575-42BF-4F8C-8ABC-1D370166C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554" name="Picture 2" descr="Business Model Canvas – Download the Official Template">
            <a:extLst>
              <a:ext uri="{FF2B5EF4-FFF2-40B4-BE49-F238E27FC236}">
                <a16:creationId xmlns:a16="http://schemas.microsoft.com/office/drawing/2014/main" id="{9AB755AB-2276-44D6-9AB3-81651F7AA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18"/>
            <a:ext cx="124528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B5B15A-BA0E-4204-8EED-CDD93306D2C4}"/>
              </a:ext>
            </a:extLst>
          </p:cNvPr>
          <p:cNvSpPr txBox="1"/>
          <p:nvPr/>
        </p:nvSpPr>
        <p:spPr>
          <a:xfrm>
            <a:off x="9652670" y="1172018"/>
            <a:ext cx="1187777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Passers-by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2EA00-385D-4823-BE04-C43FC0828841}"/>
              </a:ext>
            </a:extLst>
          </p:cNvPr>
          <p:cNvSpPr txBox="1"/>
          <p:nvPr/>
        </p:nvSpPr>
        <p:spPr>
          <a:xfrm>
            <a:off x="9898144" y="2816290"/>
            <a:ext cx="1187777" cy="62442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Local Deli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8197D-B097-4156-A8A6-BB4D5AD39EDA}"/>
              </a:ext>
            </a:extLst>
          </p:cNvPr>
          <p:cNvSpPr txBox="1"/>
          <p:nvPr/>
        </p:nvSpPr>
        <p:spPr>
          <a:xfrm>
            <a:off x="5087718" y="2531693"/>
            <a:ext cx="2085618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Convenience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EA1DFE-1DF2-47FA-A929-11828D22E95C}"/>
              </a:ext>
            </a:extLst>
          </p:cNvPr>
          <p:cNvSpPr txBox="1"/>
          <p:nvPr/>
        </p:nvSpPr>
        <p:spPr>
          <a:xfrm>
            <a:off x="5162592" y="1995205"/>
            <a:ext cx="2085618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Freshly squeezed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AB747-D77A-4E39-A658-BC05182DBE8D}"/>
              </a:ext>
            </a:extLst>
          </p:cNvPr>
          <p:cNvSpPr txBox="1"/>
          <p:nvPr/>
        </p:nvSpPr>
        <p:spPr>
          <a:xfrm>
            <a:off x="5122996" y="1100711"/>
            <a:ext cx="2085618" cy="624423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Healthy (no additives)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A3D52-3BB8-4A6A-995B-08870F1B52D1}"/>
              </a:ext>
            </a:extLst>
          </p:cNvPr>
          <p:cNvSpPr txBox="1"/>
          <p:nvPr/>
        </p:nvSpPr>
        <p:spPr>
          <a:xfrm>
            <a:off x="5195209" y="3104097"/>
            <a:ext cx="2085618" cy="36730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Relatively cheap</a:t>
            </a:r>
          </a:p>
        </p:txBody>
      </p:sp>
      <p:pic>
        <p:nvPicPr>
          <p:cNvPr id="14" name="Content Placeholder 10" descr="Line arrow Counter clockwise curve">
            <a:extLst>
              <a:ext uri="{FF2B5EF4-FFF2-40B4-BE49-F238E27FC236}">
                <a16:creationId xmlns:a16="http://schemas.microsoft.com/office/drawing/2014/main" id="{2485CFF5-9E1A-40BE-8707-FDBC77E88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694215">
            <a:off x="7657431" y="2093028"/>
            <a:ext cx="1654438" cy="28007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4E108C-1E8D-48E3-952F-1013FB643EEE}"/>
              </a:ext>
            </a:extLst>
          </p:cNvPr>
          <p:cNvSpPr txBox="1"/>
          <p:nvPr/>
        </p:nvSpPr>
        <p:spPr>
          <a:xfrm>
            <a:off x="7632128" y="1739652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Personal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1511CC-8B2D-49B0-825A-6C171893602A}"/>
              </a:ext>
            </a:extLst>
          </p:cNvPr>
          <p:cNvSpPr txBox="1"/>
          <p:nvPr/>
        </p:nvSpPr>
        <p:spPr>
          <a:xfrm>
            <a:off x="7520483" y="2827865"/>
            <a:ext cx="1595237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Stand Sale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5C978D-2997-443D-B78B-A0DC8901646E}"/>
              </a:ext>
            </a:extLst>
          </p:cNvPr>
          <p:cNvSpPr txBox="1"/>
          <p:nvPr/>
        </p:nvSpPr>
        <p:spPr>
          <a:xfrm>
            <a:off x="7829376" y="3656247"/>
            <a:ext cx="1595236" cy="62442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Direct Delivery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C68FBE-560E-464D-8C72-1DA01F76A439}"/>
              </a:ext>
            </a:extLst>
          </p:cNvPr>
          <p:cNvSpPr txBox="1"/>
          <p:nvPr/>
        </p:nvSpPr>
        <p:spPr>
          <a:xfrm>
            <a:off x="2802119" y="1038355"/>
            <a:ext cx="1857080" cy="624423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 Buying the lemons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DA2880-E848-4C18-85E6-58963A9FFF15}"/>
              </a:ext>
            </a:extLst>
          </p:cNvPr>
          <p:cNvSpPr txBox="1"/>
          <p:nvPr/>
        </p:nvSpPr>
        <p:spPr>
          <a:xfrm>
            <a:off x="3415988" y="1669562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Making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44E9D7-0FAF-44A8-A51E-C12240E2010D}"/>
              </a:ext>
            </a:extLst>
          </p:cNvPr>
          <p:cNvSpPr txBox="1"/>
          <p:nvPr/>
        </p:nvSpPr>
        <p:spPr>
          <a:xfrm>
            <a:off x="2815548" y="1949835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Selling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CF73CC-AAD2-4BE3-AEA8-CF2E475BEBD0}"/>
              </a:ext>
            </a:extLst>
          </p:cNvPr>
          <p:cNvSpPr txBox="1"/>
          <p:nvPr/>
        </p:nvSpPr>
        <p:spPr>
          <a:xfrm>
            <a:off x="2815548" y="2761195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Lemons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8BA886-0F9B-4C6A-A848-6225F4E10907}"/>
              </a:ext>
            </a:extLst>
          </p:cNvPr>
          <p:cNvSpPr txBox="1"/>
          <p:nvPr/>
        </p:nvSpPr>
        <p:spPr>
          <a:xfrm>
            <a:off x="3348185" y="3048249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Stand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CE36A7-FFB8-4190-A217-18A460C58805}"/>
              </a:ext>
            </a:extLst>
          </p:cNvPr>
          <p:cNvSpPr txBox="1"/>
          <p:nvPr/>
        </p:nvSpPr>
        <p:spPr>
          <a:xfrm>
            <a:off x="2929193" y="3381842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Cups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F8AC6A-8E8D-40CC-9AC4-6D908448608C}"/>
              </a:ext>
            </a:extLst>
          </p:cNvPr>
          <p:cNvSpPr txBox="1"/>
          <p:nvPr/>
        </p:nvSpPr>
        <p:spPr>
          <a:xfrm>
            <a:off x="3482978" y="3694965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Selling 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A1248A-F3D6-484C-89B3-C50655A26A08}"/>
              </a:ext>
            </a:extLst>
          </p:cNvPr>
          <p:cNvSpPr txBox="1"/>
          <p:nvPr/>
        </p:nvSpPr>
        <p:spPr>
          <a:xfrm>
            <a:off x="659264" y="1289180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Family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7ABA79-7B7D-4017-A6B0-3784DBEB8235}"/>
              </a:ext>
            </a:extLst>
          </p:cNvPr>
          <p:cNvSpPr txBox="1"/>
          <p:nvPr/>
        </p:nvSpPr>
        <p:spPr>
          <a:xfrm>
            <a:off x="838201" y="1638130"/>
            <a:ext cx="1649517" cy="624423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Local Authorities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00FE11-B15A-434F-A4AF-E576A0F476CB}"/>
              </a:ext>
            </a:extLst>
          </p:cNvPr>
          <p:cNvSpPr txBox="1"/>
          <p:nvPr/>
        </p:nvSpPr>
        <p:spPr>
          <a:xfrm>
            <a:off x="1017554" y="2322620"/>
            <a:ext cx="1483592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Grocery store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E7543E-F183-4AB9-ACA2-6DD1BCD0E93B}"/>
              </a:ext>
            </a:extLst>
          </p:cNvPr>
          <p:cNvSpPr txBox="1"/>
          <p:nvPr/>
        </p:nvSpPr>
        <p:spPr>
          <a:xfrm>
            <a:off x="6207455" y="4609822"/>
            <a:ext cx="1483592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Sales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E538B0-3C72-4BF0-BD93-911AE60C2450}"/>
              </a:ext>
            </a:extLst>
          </p:cNvPr>
          <p:cNvSpPr txBox="1"/>
          <p:nvPr/>
        </p:nvSpPr>
        <p:spPr>
          <a:xfrm>
            <a:off x="8414551" y="4618031"/>
            <a:ext cx="1483592" cy="367308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Tips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3C7A24-A1EA-4775-B8FA-2D8123D8FAEF}"/>
              </a:ext>
            </a:extLst>
          </p:cNvPr>
          <p:cNvSpPr txBox="1"/>
          <p:nvPr/>
        </p:nvSpPr>
        <p:spPr>
          <a:xfrm>
            <a:off x="921162" y="4690053"/>
            <a:ext cx="1903197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Ingredient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2A2CFD-8C5E-408D-BD8E-716C57C19FD9}"/>
              </a:ext>
            </a:extLst>
          </p:cNvPr>
          <p:cNvSpPr txBox="1"/>
          <p:nvPr/>
        </p:nvSpPr>
        <p:spPr>
          <a:xfrm>
            <a:off x="2768766" y="4964902"/>
            <a:ext cx="1772228" cy="367308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Equipment </a:t>
            </a:r>
          </a:p>
        </p:txBody>
      </p:sp>
      <p:pic>
        <p:nvPicPr>
          <p:cNvPr id="32" name="Content Placeholder 10" descr="Line arrow Counter clockwise curve">
            <a:extLst>
              <a:ext uri="{FF2B5EF4-FFF2-40B4-BE49-F238E27FC236}">
                <a16:creationId xmlns:a16="http://schemas.microsoft.com/office/drawing/2014/main" id="{80EFAED6-0B2C-4057-9533-56E87B0C2E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217061" flipH="1">
            <a:off x="7948706" y="133392"/>
            <a:ext cx="892977" cy="24634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E847FF3-CD80-4C8D-86A0-69FB97519F80}"/>
              </a:ext>
            </a:extLst>
          </p:cNvPr>
          <p:cNvSpPr txBox="1"/>
          <p:nvPr/>
        </p:nvSpPr>
        <p:spPr>
          <a:xfrm>
            <a:off x="9701727" y="4807734"/>
            <a:ext cx="1483592" cy="367308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Sales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EAAE46-E0BA-4A5B-B81F-B5A400B43CAA}"/>
              </a:ext>
            </a:extLst>
          </p:cNvPr>
          <p:cNvSpPr txBox="1"/>
          <p:nvPr/>
        </p:nvSpPr>
        <p:spPr>
          <a:xfrm>
            <a:off x="10208318" y="1638130"/>
            <a:ext cx="1745922" cy="367308"/>
          </a:xfrm>
          <a:prstGeom prst="foldedCorner">
            <a:avLst/>
          </a:prstGeom>
          <a:solidFill>
            <a:srgbClr val="FF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Dog Owners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E99C64-B6D8-4BEF-86F2-2C4C94302468}"/>
              </a:ext>
            </a:extLst>
          </p:cNvPr>
          <p:cNvSpPr txBox="1"/>
          <p:nvPr/>
        </p:nvSpPr>
        <p:spPr>
          <a:xfrm>
            <a:off x="10219356" y="2016538"/>
            <a:ext cx="1745922" cy="367308"/>
          </a:xfrm>
          <a:prstGeom prst="foldedCorner">
            <a:avLst/>
          </a:prstGeom>
          <a:solidFill>
            <a:srgbClr val="FF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Families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DC6977-D24F-421C-AB55-428D1460472B}"/>
              </a:ext>
            </a:extLst>
          </p:cNvPr>
          <p:cNvSpPr txBox="1"/>
          <p:nvPr/>
        </p:nvSpPr>
        <p:spPr>
          <a:xfrm>
            <a:off x="7693649" y="4809132"/>
            <a:ext cx="1014596" cy="624423"/>
          </a:xfrm>
          <a:prstGeom prst="foldedCorner">
            <a:avLst/>
          </a:prstGeom>
          <a:solidFill>
            <a:srgbClr val="FF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Dog Treats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0D8213-835A-4479-B72B-3333290A2C7C}"/>
              </a:ext>
            </a:extLst>
          </p:cNvPr>
          <p:cNvSpPr txBox="1"/>
          <p:nvPr/>
        </p:nvSpPr>
        <p:spPr>
          <a:xfrm>
            <a:off x="6147613" y="4899525"/>
            <a:ext cx="1014596" cy="624423"/>
          </a:xfrm>
          <a:prstGeom prst="foldedCorner">
            <a:avLst/>
          </a:prstGeom>
          <a:solidFill>
            <a:srgbClr val="FFFF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Lemo-nade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Handwriting" panose="03010101010101010101" pitchFamily="66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72835B-2019-4C34-8D56-D5B70C1ADA99}"/>
              </a:ext>
            </a:extLst>
          </p:cNvPr>
          <p:cNvSpPr txBox="1"/>
          <p:nvPr/>
        </p:nvSpPr>
        <p:spPr>
          <a:xfrm>
            <a:off x="9924377" y="3858357"/>
            <a:ext cx="1187777" cy="367308"/>
          </a:xfrm>
          <a:prstGeom prst="foldedCorner">
            <a:avLst/>
          </a:prstGeom>
          <a:solidFill>
            <a:srgbClr val="FBCFF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Athletes</a:t>
            </a:r>
          </a:p>
        </p:txBody>
      </p:sp>
      <p:pic>
        <p:nvPicPr>
          <p:cNvPr id="39" name="Content Placeholder 10" descr="Line arrow Counter clockwise curve">
            <a:extLst>
              <a:ext uri="{FF2B5EF4-FFF2-40B4-BE49-F238E27FC236}">
                <a16:creationId xmlns:a16="http://schemas.microsoft.com/office/drawing/2014/main" id="{96ED7555-4A2C-4C99-92EF-CFBE31DE7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851313">
            <a:off x="8152111" y="1647949"/>
            <a:ext cx="544057" cy="356210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E48FCED-37C9-423F-8ED9-78F4FF026D7C}"/>
              </a:ext>
            </a:extLst>
          </p:cNvPr>
          <p:cNvSpPr txBox="1"/>
          <p:nvPr/>
        </p:nvSpPr>
        <p:spPr>
          <a:xfrm>
            <a:off x="3720715" y="2150968"/>
            <a:ext cx="1503997" cy="624423"/>
          </a:xfrm>
          <a:prstGeom prst="foldedCorner">
            <a:avLst/>
          </a:prstGeom>
          <a:solidFill>
            <a:srgbClr val="FBCFF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Buying NRG drinks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FD98356-26AF-41DE-A4EA-516443211075}"/>
              </a:ext>
            </a:extLst>
          </p:cNvPr>
          <p:cNvSpPr txBox="1"/>
          <p:nvPr/>
        </p:nvSpPr>
        <p:spPr>
          <a:xfrm>
            <a:off x="6848977" y="5241039"/>
            <a:ext cx="1306715" cy="624423"/>
          </a:xfrm>
          <a:prstGeom prst="foldedCorner">
            <a:avLst/>
          </a:prstGeom>
          <a:solidFill>
            <a:srgbClr val="FBCFF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0"/>
                <a:ea typeface="+mn-ea"/>
                <a:cs typeface="+mn-cs"/>
              </a:rPr>
              <a:t>NRG drinks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9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061"/>
    </mc:Choice>
    <mc:Fallback xmlns="">
      <p:transition spd="slow" advTm="182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20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5" grpId="0" animBg="1"/>
      <p:bldP spid="33" grpId="0" animBg="1"/>
      <p:bldP spid="34" grpId="0" animBg="1"/>
      <p:bldP spid="37" grpId="0" animBg="1"/>
      <p:bldP spid="38" grpId="0" animBg="1"/>
      <p:bldP spid="36" grpId="0" animBg="1"/>
      <p:bldP spid="4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503A64-5555-F342-BFCA-BECB72408106}"/>
              </a:ext>
            </a:extLst>
          </p:cNvPr>
          <p:cNvSpPr txBox="1"/>
          <p:nvPr/>
        </p:nvSpPr>
        <p:spPr>
          <a:xfrm>
            <a:off x="248520" y="1822799"/>
            <a:ext cx="3496070" cy="42057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yslexie" panose="02000000000000000000" pitchFamily="2" charset="77"/>
                <a:ea typeface="+mn-ea"/>
                <a:cs typeface="+mn-cs"/>
              </a:rPr>
              <a:t>The Carbon Shift</a:t>
            </a:r>
            <a:endParaRPr kumimoji="0" lang="en-US" sz="3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yslexie" panose="02000000000000000000" pitchFamily="2" charset="77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yslexie" panose="02000000000000000000" pitchFamily="2" charset="77"/>
                <a:ea typeface="+mn-ea"/>
                <a:cs typeface="+mn-cs"/>
              </a:rPr>
              <a:t> -Providing critical thinking &amp; problem solving to your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yslexie" panose="02000000000000000000" pitchFamily="2" charset="77"/>
                <a:ea typeface="+mn-ea"/>
                <a:cs typeface="+mn-cs"/>
              </a:rPr>
              <a:t>carbon literacy journey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yslexie" panose="02000000000000000000" pitchFamily="2" charset="77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yslexie" panose="02000000000000000000" pitchFamily="2" charset="77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yslexie" panose="02000000000000000000" pitchFamily="2" charset="77"/>
                <a:ea typeface="+mn-ea"/>
                <a:cs typeface="+mn-cs"/>
              </a:rPr>
              <a:t>Wicked Problems need to be approached with a different mindset from the ones that created them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9B46FE-E395-654F-B236-500F597C5572}"/>
              </a:ext>
            </a:extLst>
          </p:cNvPr>
          <p:cNvGraphicFramePr>
            <a:graphicFrameLocks noGrp="1"/>
          </p:cNvGraphicFramePr>
          <p:nvPr/>
        </p:nvGraphicFramePr>
        <p:xfrm>
          <a:off x="4037824" y="1261132"/>
          <a:ext cx="8127999" cy="1123335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3466435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975813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1742722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Education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50029"/>
                  </a:ext>
                </a:extLst>
              </a:tr>
              <a:tr h="386735">
                <a:tc>
                  <a:txBody>
                    <a:bodyPr/>
                    <a:lstStyle/>
                    <a:p>
                      <a:r>
                        <a:rPr lang="en-US" dirty="0"/>
                        <a:t>Critical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Levelling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Quiet Quitting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09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Problem Solving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Fairer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Playful Curiosity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6977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F7913A1-9AC0-326C-2C5F-455DE723DB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4302" y="2665376"/>
            <a:ext cx="6401792" cy="3869616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764EC1F-2261-EADB-FA19-F71FFC985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8337" y="-10146"/>
            <a:ext cx="1789487" cy="126114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24206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0FAE728-C5A9-4B0F-B89E-F4BED8250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38B951-7EFC-40A2-B198-E73D39DFB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E4506E-6A0E-49A0-BC31-8CADBFF3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EED4D51-65BF-4AEE-B596-7CB61A70B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200"/>
              <a:t>Triple-layered canvas</a:t>
            </a:r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6FDA84F-87A6-03E0-0652-EFB43945A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2810117"/>
            <a:ext cx="7561262" cy="349708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 rot="5400000">
            <a:off x="9033635" y="3148837"/>
            <a:ext cx="5768976" cy="55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8D877B3-D348-4611-9BDB-C5374591D951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Content Placeholder 8" descr="A screenshot of a business model&#10;&#10;AI-generated content may be incorrect.">
            <a:extLst>
              <a:ext uri="{FF2B5EF4-FFF2-40B4-BE49-F238E27FC236}">
                <a16:creationId xmlns:a16="http://schemas.microsoft.com/office/drawing/2014/main" id="{5758D61D-0B6D-0B62-A881-BA696C1FF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92124" y="2265656"/>
            <a:ext cx="3359899" cy="1864743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0" name="Picture 9" descr="A diagram of a model of social values&#10;&#10;AI-generated content may be incorrect.">
            <a:extLst>
              <a:ext uri="{FF2B5EF4-FFF2-40B4-BE49-F238E27FC236}">
                <a16:creationId xmlns:a16="http://schemas.microsoft.com/office/drawing/2014/main" id="{EE5860D8-3F05-88AF-03C5-41D585DAF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124" y="4366674"/>
            <a:ext cx="3358800" cy="1939706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85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186266-4851-5C99-8D5F-3EB8941746F3}"/>
              </a:ext>
            </a:extLst>
          </p:cNvPr>
          <p:cNvSpPr txBox="1"/>
          <p:nvPr/>
        </p:nvSpPr>
        <p:spPr>
          <a:xfrm>
            <a:off x="773526" y="1690782"/>
            <a:ext cx="3228738" cy="36810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95959"/>
                </a:solidFill>
              </a:rPr>
              <a:t>I WANT YOU TO GET INSIDE THE HEAD OF YOUR CHOSEN COMPANIES TODAY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595959"/>
              </a:solidFill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95959"/>
                </a:solidFill>
              </a:rPr>
              <a:t>How does it look from the outside ?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595959"/>
              </a:solidFill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95959"/>
                </a:solidFill>
              </a:rPr>
              <a:t>What does/ would your apprentices say?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8142D7C7-364C-D44B-73FC-8A17CDE8C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4"/>
          <a:stretch>
            <a:fillRect/>
          </a:stretch>
        </p:blipFill>
        <p:spPr bwMode="auto">
          <a:xfrm>
            <a:off x="5463094" y="685802"/>
            <a:ext cx="2931311" cy="548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483017005_17954269841920444_9125701422830583270_n.webp">
            <a:extLst>
              <a:ext uri="{FF2B5EF4-FFF2-40B4-BE49-F238E27FC236}">
                <a16:creationId xmlns:a16="http://schemas.microsoft.com/office/drawing/2014/main" id="{8C53136C-080A-023A-2803-A7DB6BA20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2" r="21592"/>
          <a:stretch>
            <a:fillRect/>
          </a:stretch>
        </p:blipFill>
        <p:spPr bwMode="auto">
          <a:xfrm>
            <a:off x="8558383" y="685801"/>
            <a:ext cx="290542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07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027754-DF0E-7FC4-8C72-BE47A86FAE1C}"/>
              </a:ext>
            </a:extLst>
          </p:cNvPr>
          <p:cNvSpPr txBox="1"/>
          <p:nvPr/>
        </p:nvSpPr>
        <p:spPr>
          <a:xfrm>
            <a:off x="1070314" y="386498"/>
            <a:ext cx="106422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GROUPS YOU HAVE</a:t>
            </a:r>
            <a:r>
              <a:rPr lang="en-US" sz="2000" b="1" dirty="0">
                <a:solidFill>
                  <a:prstClr val="white"/>
                </a:solidFill>
                <a:latin typeface="Aptos" panose="02110004020202020204"/>
              </a:rPr>
              <a:t> 15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MINUTES TO </a:t>
            </a:r>
            <a:r>
              <a:rPr lang="en-US" sz="2000" b="1" dirty="0">
                <a:solidFill>
                  <a:prstClr val="white"/>
                </a:solidFill>
                <a:latin typeface="Aptos" panose="02110004020202020204"/>
              </a:rPr>
              <a:t>REVIEW YOUR CHOSEN SME AND FILL IN THE FOLLOWING WITH SOME THOUGHTS: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VALUE PROPOSITON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ptos" panose="02110004020202020204"/>
              </a:rPr>
              <a:t>CUSTOMER SEGMENTS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CUSTOMER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ptos" panose="02110004020202020204"/>
              </a:rPr>
              <a:t>CHANNELS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ptos" panose="02110004020202020204"/>
              </a:rPr>
              <a:t>AND ONE IMPROVEMENT YOU CAN SEE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 WHAT SUPPORT IF ANY DO THEY GIVE THE COLLEGE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Feed Back from each group will be around 3-5 minutes from each.</a:t>
            </a:r>
          </a:p>
        </p:txBody>
      </p:sp>
    </p:spTree>
    <p:extLst>
      <p:ext uri="{BB962C8B-B14F-4D97-AF65-F5344CB8AC3E}">
        <p14:creationId xmlns:p14="http://schemas.microsoft.com/office/powerpoint/2010/main" val="2452099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0863" y="366639"/>
            <a:ext cx="11090274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200"/>
              <a:t>Triple-layered canvas</a:t>
            </a:r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6FDA84F-87A6-03E0-0652-EFB43945A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2810117"/>
            <a:ext cx="7561262" cy="3497084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 rot="5400000">
            <a:off x="9033635" y="3148837"/>
            <a:ext cx="5768976" cy="55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D8D877B3-D348-4611-9BDB-C5374591D951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 algn="ctr">
                <a:spcAft>
                  <a:spcPts val="600"/>
                </a:spcAft>
              </a:pPr>
              <a:t>13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9" name="Content Placeholder 8" descr="A screenshot of a business model&#10;&#10;AI-generated content may be incorrect.">
            <a:extLst>
              <a:ext uri="{FF2B5EF4-FFF2-40B4-BE49-F238E27FC236}">
                <a16:creationId xmlns:a16="http://schemas.microsoft.com/office/drawing/2014/main" id="{5758D61D-0B6D-0B62-A881-BA696C1FF7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92124" y="2265656"/>
            <a:ext cx="3359899" cy="1864743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0" name="Picture 9" descr="A diagram of a model of social values&#10;&#10;AI-generated content may be incorrect.">
            <a:extLst>
              <a:ext uri="{FF2B5EF4-FFF2-40B4-BE49-F238E27FC236}">
                <a16:creationId xmlns:a16="http://schemas.microsoft.com/office/drawing/2014/main" id="{EE5860D8-3F05-88AF-03C5-41D585DAF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124" y="4366674"/>
            <a:ext cx="3358800" cy="1939706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4739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97FA8A-3E32-474C-B368-5166B4EF908B}"/>
              </a:ext>
            </a:extLst>
          </p:cNvPr>
          <p:cNvSpPr/>
          <p:nvPr/>
        </p:nvSpPr>
        <p:spPr>
          <a:xfrm>
            <a:off x="2576355" y="1253335"/>
            <a:ext cx="703929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SESSION 1 REFLECTIONS…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93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What are the key new market opportunities for your organisation?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16C387-A98B-8F4E-98DA-B53F02294A21}"/>
              </a:ext>
            </a:extLst>
          </p:cNvPr>
          <p:cNvSpPr/>
          <p:nvPr/>
        </p:nvSpPr>
        <p:spPr>
          <a:xfrm>
            <a:off x="2576355" y="269511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Note down your main take-aways and ideas from this session. What will these mean for your organisation?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2E3BFC-9E30-6E4E-9F61-2101A604431B}"/>
              </a:ext>
            </a:extLst>
          </p:cNvPr>
          <p:cNvSpPr/>
          <p:nvPr/>
        </p:nvSpPr>
        <p:spPr>
          <a:xfrm>
            <a:off x="2576355" y="34289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Note down some key actions that you need to take to put your ideas into practice.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EE3BBB-C420-0247-B7BC-75CEE4DD0A16}"/>
              </a:ext>
            </a:extLst>
          </p:cNvPr>
          <p:cNvSpPr/>
          <p:nvPr/>
        </p:nvSpPr>
        <p:spPr>
          <a:xfrm>
            <a:off x="2576355" y="425044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Purpose : Reflect daily- Did you do needle moving work on your purpose- did you live the values? What action do you need to do daily to achieve this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C1933"/>
                </a:solidFill>
                <a:effectLst/>
                <a:uLnTx/>
                <a:uFillTx/>
                <a:latin typeface="ProximaNova"/>
                <a:ea typeface="+mn-ea"/>
                <a:cs typeface="+mn-cs"/>
              </a:rPr>
              <a:t>?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04869-1033-934F-932C-CF61F060B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504" y="5002558"/>
            <a:ext cx="3030662" cy="213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7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80F14-ECB2-3BC3-0F04-21AF68F838F2}"/>
              </a:ext>
            </a:extLst>
          </p:cNvPr>
          <p:cNvSpPr txBox="1"/>
          <p:nvPr/>
        </p:nvSpPr>
        <p:spPr>
          <a:xfrm>
            <a:off x="413670" y="357217"/>
            <a:ext cx="389162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</a:t>
            </a:r>
          </a:p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was the customer pain?</a:t>
            </a:r>
          </a:p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was the customer gain?</a:t>
            </a:r>
          </a:p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were they trying to drive productivity in?</a:t>
            </a:r>
          </a:p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they identify as key skills and what did they do?</a:t>
            </a:r>
          </a:p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they succeed?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CDEB62-4872-E013-B511-ABEC85A26143}"/>
              </a:ext>
            </a:extLst>
          </p:cNvPr>
          <p:cNvGrpSpPr/>
          <p:nvPr/>
        </p:nvGrpSpPr>
        <p:grpSpPr>
          <a:xfrm>
            <a:off x="1461062" y="5677579"/>
            <a:ext cx="4634938" cy="805948"/>
            <a:chOff x="2937363" y="5574197"/>
            <a:chExt cx="4634938" cy="80594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138499-2E6D-8CF8-9F6B-551E69AACD4C}"/>
                </a:ext>
              </a:extLst>
            </p:cNvPr>
            <p:cNvSpPr txBox="1"/>
            <p:nvPr/>
          </p:nvSpPr>
          <p:spPr>
            <a:xfrm>
              <a:off x="3179024" y="5733814"/>
              <a:ext cx="4393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entury Gothic" panose="020B0502020202020204" pitchFamily="34" charset="0"/>
                </a:rPr>
                <a:t>Video: </a:t>
              </a:r>
              <a:r>
                <a:rPr lang="en-GB" dirty="0">
                  <a:latin typeface="Century Gothic" panose="020B0502020202020204" pitchFamily="34" charset="0"/>
                  <a:hlinkClick r:id="rId2"/>
                </a:rPr>
                <a:t>https ://youtu.be/3cjnNPua7Ag</a:t>
              </a:r>
              <a:r>
                <a:rPr lang="en-GB" dirty="0">
                  <a:latin typeface="Century Gothic" panose="020B0502020202020204" pitchFamily="34" charset="0"/>
                </a:rPr>
                <a:t> </a:t>
              </a:r>
            </a:p>
          </p:txBody>
        </p:sp>
        <p:pic>
          <p:nvPicPr>
            <p:cNvPr id="5" name="Picture 10" descr="Image result for youtube icon">
              <a:extLst>
                <a:ext uri="{FF2B5EF4-FFF2-40B4-BE49-F238E27FC236}">
                  <a16:creationId xmlns:a16="http://schemas.microsoft.com/office/drawing/2014/main" id="{F57D51CE-ACB9-DDDD-CE20-481F0E004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363" y="5574197"/>
              <a:ext cx="483323" cy="483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 descr="A close-up of a flower&#10;&#10;AI-generated content may be incorrect.">
            <a:extLst>
              <a:ext uri="{FF2B5EF4-FFF2-40B4-BE49-F238E27FC236}">
                <a16:creationId xmlns:a16="http://schemas.microsoft.com/office/drawing/2014/main" id="{5BB140F8-91B6-A0E5-D2FC-BB9037F08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26" y="-71919"/>
            <a:ext cx="7630274" cy="5437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0D694F-CBA8-F6DC-48A7-A7B00EDAE941}"/>
              </a:ext>
            </a:extLst>
          </p:cNvPr>
          <p:cNvSpPr txBox="1"/>
          <p:nvPr/>
        </p:nvSpPr>
        <p:spPr>
          <a:xfrm>
            <a:off x="7343454" y="536530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Vision &amp; Mission - Aravind Eye Care System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730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86F2-075E-B5D0-68F7-6DA2D9FB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635" y="158890"/>
            <a:ext cx="8788685" cy="1325563"/>
          </a:xfrm>
        </p:spPr>
        <p:txBody>
          <a:bodyPr>
            <a:normAutofit/>
          </a:bodyPr>
          <a:lstStyle/>
          <a:p>
            <a:pPr algn="ctr"/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INNOVATION ARE KEY DRIVERS OF SUCCESS- TO CREATE THIS ENVIRONMENT REQUIRES A CLEAR STRATEGIC APPROACH</a:t>
            </a:r>
            <a:r>
              <a:rPr lang="en-GB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511A6-A824-3225-2AD6-4C74271C7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086" y="1966284"/>
            <a:ext cx="5591931" cy="20132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600" b="1" dirty="0">
                <a:solidFill>
                  <a:schemeClr val="accent1">
                    <a:lumMod val="50000"/>
                  </a:schemeClr>
                </a:solidFill>
              </a:rPr>
              <a:t>What comes first?</a:t>
            </a:r>
          </a:p>
          <a:p>
            <a:pPr marL="0" indent="0">
              <a:buNone/>
            </a:pPr>
            <a:endParaRPr lang="en-GB" sz="2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Innovation does not also happen in a vacuum- it needs the right conditions.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Innovation is a driver of productivity- the 1</a:t>
            </a:r>
            <a:r>
              <a:rPr lang="en-GB" sz="2200" baseline="300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st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driver</a:t>
            </a:r>
            <a:endParaRPr lang="en-GB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3D298-A75A-8395-C1D8-990FA56FD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087" y="3898752"/>
            <a:ext cx="5244101" cy="1663293"/>
          </a:xfrm>
        </p:spPr>
        <p:txBody>
          <a:bodyPr>
            <a:normAutofit fontScale="92500" lnSpcReduction="20000"/>
          </a:bodyPr>
          <a:lstStyle/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n-GB" sz="2200" baseline="300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nd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 driver of productivity is skills, so creating innovation pathways.</a:t>
            </a:r>
          </a:p>
          <a:p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Equally productivity fuels innovation and maintains the ‘S’ curve of innovation –</a:t>
            </a:r>
            <a:r>
              <a:rPr lang="en-GB" sz="2200" dirty="0" err="1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selfsustaining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pic>
        <p:nvPicPr>
          <p:cNvPr id="1026" name="Picture 2" descr="Rebecca Gets Fit: 21 Day Fix: Day 10 Almost Halfway Through">
            <a:extLst>
              <a:ext uri="{FF2B5EF4-FFF2-40B4-BE49-F238E27FC236}">
                <a16:creationId xmlns:a16="http://schemas.microsoft.com/office/drawing/2014/main" id="{C6E1CCC4-EE91-375A-AD3E-A417CB3DD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13" y="2432363"/>
            <a:ext cx="5591932" cy="279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940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24195" y="573962"/>
            <a:ext cx="5809181" cy="5177890"/>
          </a:xfrm>
        </p:spPr>
        <p:txBody>
          <a:bodyPr rtlCol="0">
            <a:normAutofit lnSpcReduction="10000"/>
          </a:bodyPr>
          <a:lstStyle/>
          <a:p>
            <a:pPr marL="0" lvl="1" indent="0">
              <a:spcBef>
                <a:spcPts val="525"/>
              </a:spcBef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 doesn’t just happen – it is driven by entrepreneurship.(or better put – by developing an entrepreneurial mindset!) </a:t>
            </a:r>
          </a:p>
          <a:p>
            <a:pPr marL="0" lvl="1" indent="0">
              <a:spcBef>
                <a:spcPts val="525"/>
              </a:spcBef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powerful mixture of energy, vision, passion, commitment, judgement and risk-taking – provides the engine behind the innovation process. 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the same whether we are talking about a solo start-up venture or a key group within an established organization trying to renew its products or services.</a:t>
            </a:r>
            <a:endParaRPr lang="en-GB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GB" dirty="0"/>
          </a:p>
          <a:p>
            <a:pPr marL="240030" indent="-240030"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  <a:p>
            <a:pPr marL="240030" indent="-240030"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DADEFEC0-BC93-4040-9741-B69ADA82ABA2}" type="slidenum">
              <a:rPr lang="en-GB" altLang="en-US">
                <a:solidFill>
                  <a:srgbClr val="7F7F7F"/>
                </a:solidFill>
                <a:latin typeface="Century Gothic" panose="020B0502020202020204" pitchFamily="34" charset="0"/>
              </a:rPr>
              <a:pPr/>
              <a:t>17</a:t>
            </a:fld>
            <a:endParaRPr lang="en-GB" altLang="en-US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 descr="A hand holding a clear ball with trees in the background&#10;&#10;AI-generated content may be incorrect.">
            <a:extLst>
              <a:ext uri="{FF2B5EF4-FFF2-40B4-BE49-F238E27FC236}">
                <a16:creationId xmlns:a16="http://schemas.microsoft.com/office/drawing/2014/main" id="{DA55612A-6265-C22E-A25E-3DBB85FC8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0" y="942155"/>
            <a:ext cx="4441504" cy="444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6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A53C-E416-FC05-55B2-1297BB3A4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oud tech for SMEs">
            <a:extLst>
              <a:ext uri="{FF2B5EF4-FFF2-40B4-BE49-F238E27FC236}">
                <a16:creationId xmlns:a16="http://schemas.microsoft.com/office/drawing/2014/main" id="{ACD6A107-EDF1-4545-8F57-A9A89ECD285B}"/>
              </a:ext>
            </a:extLst>
          </p:cNvPr>
          <p:cNvSpPr txBox="1"/>
          <p:nvPr/>
        </p:nvSpPr>
        <p:spPr>
          <a:xfrm>
            <a:off x="1081962" y="1769400"/>
            <a:ext cx="1935558" cy="887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10600">
                <a:solidFill>
                  <a:srgbClr val="D5233E"/>
                </a:solidFill>
              </a:defRPr>
            </a:lvl1pPr>
          </a:lstStyle>
          <a:p>
            <a:endParaRPr sz="5300">
              <a:solidFill>
                <a:srgbClr val="E6005B"/>
              </a:solidFill>
            </a:endParaRPr>
          </a:p>
        </p:txBody>
      </p:sp>
      <p:sp>
        <p:nvSpPr>
          <p:cNvPr id="8" name="Officid ea sunditias ab ipid estio vollupt atibus dolorerferum qui dolore sedit esequi voloreped mi, sanisqu aerorerest…">
            <a:extLst>
              <a:ext uri="{FF2B5EF4-FFF2-40B4-BE49-F238E27FC236}">
                <a16:creationId xmlns:a16="http://schemas.microsoft.com/office/drawing/2014/main" id="{0A161643-A43B-B444-1BF8-A9135E5D5F48}"/>
              </a:ext>
            </a:extLst>
          </p:cNvPr>
          <p:cNvSpPr txBox="1"/>
          <p:nvPr/>
        </p:nvSpPr>
        <p:spPr>
          <a:xfrm>
            <a:off x="543505" y="1113008"/>
            <a:ext cx="6715908" cy="5068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1.Empower teams- show them they can be  innovative- clear direction- do you know the VMV?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Provide autonomy in tasks- so no micro managing and  creating the space and environment to deal with failure= freedom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Culture-encourages risk taking we discussed the Intrapreneur and Entrepreneur- so provide space to do this- fail – try- fail again etc Google 20% on their own projects?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Continuous learning – lifelong learning- up to date skills- leads to empowerment and better confidence to try new things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Collaborative cross functional teams-diversity- inclusive perspectives- need space to brainstorm- less structure?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Tech to support efficiency and creativity-removing boring tasks – supports neurodivergent- develop critical thinking- what is the tech being used to do?</a:t>
            </a: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loud tech for SMEs">
            <a:extLst>
              <a:ext uri="{FF2B5EF4-FFF2-40B4-BE49-F238E27FC236}">
                <a16:creationId xmlns:a16="http://schemas.microsoft.com/office/drawing/2014/main" id="{DC4A615A-CE86-DF01-A290-EBDABF0F278D}"/>
              </a:ext>
            </a:extLst>
          </p:cNvPr>
          <p:cNvSpPr txBox="1"/>
          <p:nvPr/>
        </p:nvSpPr>
        <p:spPr>
          <a:xfrm>
            <a:off x="615424" y="504399"/>
            <a:ext cx="6715908" cy="560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t" anchorCtr="0">
            <a:noAutofit/>
          </a:bodyPr>
          <a:lstStyle>
            <a:lvl1pPr algn="l">
              <a:defRPr sz="10600">
                <a:solidFill>
                  <a:srgbClr val="D5233E"/>
                </a:solidFill>
              </a:defRPr>
            </a:lvl1pPr>
          </a:lstStyle>
          <a:p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Conditions to maximise  Innovation</a:t>
            </a:r>
            <a:endParaRPr sz="28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A41C70-9C2E-7F35-4893-E908608ED348}"/>
              </a:ext>
            </a:extLst>
          </p:cNvPr>
          <p:cNvSpPr txBox="1"/>
          <p:nvPr/>
        </p:nvSpPr>
        <p:spPr>
          <a:xfrm>
            <a:off x="8216408" y="4332750"/>
            <a:ext cx="3432087" cy="195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RSE-Prosper-AP-Productivity-The-Micro-Dimension-report.pdf</a:t>
            </a:r>
            <a:endParaRPr lang="en-GB" sz="1800" dirty="0"/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This is how we enable people to work more creatively and effectively not faster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BBAC4D-F26B-3910-1D3A-496CE60BD68F}"/>
              </a:ext>
            </a:extLst>
          </p:cNvPr>
          <p:cNvSpPr txBox="1"/>
          <p:nvPr/>
        </p:nvSpPr>
        <p:spPr>
          <a:xfrm>
            <a:off x="8079369" y="2145329"/>
            <a:ext cx="3863083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SzPct val="125000"/>
              <a:defRPr sz="4000" b="0">
                <a:solidFill>
                  <a:srgbClr val="8A418F"/>
                </a:solidFill>
              </a:defRPr>
            </a:pP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delivery and  vision clearly articulated and a  supportive culture that accepts failure</a:t>
            </a:r>
          </a:p>
        </p:txBody>
      </p:sp>
    </p:spTree>
    <p:extLst>
      <p:ext uri="{BB962C8B-B14F-4D97-AF65-F5344CB8AC3E}">
        <p14:creationId xmlns:p14="http://schemas.microsoft.com/office/powerpoint/2010/main" val="4017939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F5B4FA-C2A9-A44C-9EA4-952C06ADF32F}"/>
              </a:ext>
            </a:extLst>
          </p:cNvPr>
          <p:cNvSpPr/>
          <p:nvPr/>
        </p:nvSpPr>
        <p:spPr>
          <a:xfrm>
            <a:off x="509954" y="348343"/>
            <a:ext cx="1117209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282828"/>
                </a:solidFill>
              </a:rPr>
              <a:t>Without an innovation strategy, different parts of an organization can easily wind up pursuing conflicting priorities—even if there’s a clear business strategy.</a:t>
            </a:r>
          </a:p>
          <a:p>
            <a:endParaRPr lang="en-GB" sz="2000" dirty="0">
              <a:solidFill>
                <a:srgbClr val="282828"/>
              </a:solidFill>
            </a:endParaRPr>
          </a:p>
          <a:p>
            <a:r>
              <a:rPr lang="en-GB" sz="2000" dirty="0">
                <a:solidFill>
                  <a:srgbClr val="282828"/>
                </a:solidFill>
              </a:rPr>
              <a:t> Sales representatives hear daily about the pressing needs of the biggest customers- what are their motivators and drivers? </a:t>
            </a:r>
            <a:r>
              <a:rPr lang="en-GB" sz="2000" dirty="0">
                <a:solidFill>
                  <a:schemeClr val="accent6"/>
                </a:solidFill>
              </a:rPr>
              <a:t>How can KPIs help pull everyone together?</a:t>
            </a:r>
          </a:p>
          <a:p>
            <a:endParaRPr lang="en-GB" sz="2000" dirty="0">
              <a:solidFill>
                <a:srgbClr val="282828"/>
              </a:solidFill>
            </a:endParaRPr>
          </a:p>
          <a:p>
            <a:r>
              <a:rPr lang="en-GB" sz="2000" dirty="0">
                <a:solidFill>
                  <a:srgbClr val="282828"/>
                </a:solidFill>
              </a:rPr>
              <a:t> Marketing may see opportunities to leverage the brand through complementary products or to expand market share through new distribution channels.</a:t>
            </a:r>
            <a:r>
              <a:rPr lang="en-GB" sz="2000" dirty="0">
                <a:solidFill>
                  <a:schemeClr val="accent6"/>
                </a:solidFill>
              </a:rPr>
              <a:t> Or if no marketing what is your purpose and values?</a:t>
            </a:r>
          </a:p>
          <a:p>
            <a:endParaRPr lang="en-GB" sz="2000" dirty="0">
              <a:solidFill>
                <a:srgbClr val="282828"/>
              </a:solidFill>
            </a:endParaRPr>
          </a:p>
          <a:p>
            <a:r>
              <a:rPr lang="en-GB" sz="2000" dirty="0">
                <a:solidFill>
                  <a:srgbClr val="282828"/>
                </a:solidFill>
              </a:rPr>
              <a:t>Business unit heads are focused on their target markets and their particular P&amp;L pressures. </a:t>
            </a:r>
            <a:r>
              <a:rPr lang="en-GB" sz="2000" dirty="0">
                <a:solidFill>
                  <a:schemeClr val="accent6"/>
                </a:solidFill>
              </a:rPr>
              <a:t>Shared values-shared KPI’s?</a:t>
            </a:r>
          </a:p>
          <a:p>
            <a:endParaRPr lang="en-GB" sz="2000" dirty="0">
              <a:solidFill>
                <a:srgbClr val="282828"/>
              </a:solidFill>
            </a:endParaRPr>
          </a:p>
          <a:p>
            <a:r>
              <a:rPr lang="en-GB" sz="2000" dirty="0">
                <a:solidFill>
                  <a:srgbClr val="282828"/>
                </a:solidFill>
              </a:rPr>
              <a:t> R&amp;D scientists and engineers tend to see opportunities in new technologies. –</a:t>
            </a:r>
            <a:r>
              <a:rPr lang="en-GB" sz="2000" dirty="0">
                <a:solidFill>
                  <a:schemeClr val="accent6"/>
                </a:solidFill>
              </a:rPr>
              <a:t>Innovation for Customer pain- or individual pleasure?</a:t>
            </a:r>
          </a:p>
          <a:p>
            <a:endParaRPr lang="en-GB" sz="2000" dirty="0">
              <a:solidFill>
                <a:srgbClr val="282828"/>
              </a:solidFill>
            </a:endParaRPr>
          </a:p>
          <a:p>
            <a:r>
              <a:rPr lang="en-GB" sz="2000" dirty="0">
                <a:solidFill>
                  <a:srgbClr val="282828"/>
                </a:solidFill>
              </a:rPr>
              <a:t>Diverse perspectives are critical to successful innovation. But without a strategy to integrate and align those perspectives around common priorities, the power of diversity is blunted or, worse, becomes self-defeating. </a:t>
            </a:r>
            <a:r>
              <a:rPr lang="en-GB" sz="2000" dirty="0">
                <a:solidFill>
                  <a:schemeClr val="accent6"/>
                </a:solidFill>
              </a:rPr>
              <a:t>Gender: Race; Culture; Religion…what perspectives do your customers have?</a:t>
            </a:r>
            <a:endParaRPr lang="en-US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05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86063" y="0"/>
            <a:ext cx="6014787" cy="965771"/>
          </a:xfrm>
        </p:spPr>
        <p:txBody>
          <a:bodyPr>
            <a:normAutofit/>
          </a:bodyPr>
          <a:lstStyle/>
          <a:p>
            <a:r>
              <a:rPr lang="en-GB" alt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innovation not easy?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19782" y="1494516"/>
            <a:ext cx="6267416" cy="4285857"/>
          </a:xfrm>
        </p:spPr>
        <p:txBody>
          <a:bodyPr rtlCol="0">
            <a:normAutofit/>
          </a:bodyPr>
          <a:lstStyle/>
          <a:p>
            <a:pPr marL="274637" lvl="1" indent="0">
              <a:buNone/>
            </a:pPr>
            <a:r>
              <a:rPr lang="en-GB" sz="1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1876, William Orten was President of </a:t>
            </a:r>
            <a:r>
              <a:rPr lang="en-GB" sz="1900" u="none" strike="noStrike" dirty="0">
                <a:solidFill>
                  <a:srgbClr val="00389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Western Union</a:t>
            </a: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1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which had a monopoly on the most advanced communications technology available, the telegraph. Orten was offered the patent on a new invention, the telephone, for $100,000 (worth about $2M in current dollars). He considered the whole idea ridiculous, and wrote directly to Alexander Graham Bell, saying, </a:t>
            </a:r>
            <a:r>
              <a:rPr lang="en-GB" sz="19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"After careful consideration of your invention, while it is a very interesting novelty, we have come to the conclusion that it has no commercial possibilities... What use could this company make of an electrical toy?" </a:t>
            </a:r>
            <a:r>
              <a:rPr lang="en-GB" sz="19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Two years later, after the telephone began to take off, Orten realized the magnitude of his mistake, and spent years (unsuccessfully) challenging Bell's patents.</a:t>
            </a:r>
            <a:endParaRPr lang="en-GB" sz="19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GB" dirty="0"/>
          </a:p>
          <a:p>
            <a:pPr marL="240030" indent="-240030">
              <a:defRPr/>
            </a:pPr>
            <a:endParaRPr lang="en-GB" dirty="0"/>
          </a:p>
          <a:p>
            <a:pPr marL="240030" indent="-240030">
              <a:defRPr/>
            </a:pPr>
            <a:endParaRPr lang="en-GB" dirty="0"/>
          </a:p>
          <a:p>
            <a:pPr marL="240030" indent="-240030"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DADEFEC0-BC93-4040-9741-B69ADA82ABA2}" type="slidenum">
              <a:rPr lang="en-GB" altLang="en-US">
                <a:solidFill>
                  <a:srgbClr val="7F7F7F"/>
                </a:solidFill>
                <a:latin typeface="Century Gothic" panose="020B0502020202020204" pitchFamily="34" charset="0"/>
              </a:rPr>
              <a:pPr/>
              <a:t>20</a:t>
            </a:fld>
            <a:endParaRPr lang="en-GB" altLang="en-US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9A42E6-FE62-7110-2E45-202408F30F4C}"/>
              </a:ext>
            </a:extLst>
          </p:cNvPr>
          <p:cNvSpPr txBox="1"/>
          <p:nvPr/>
        </p:nvSpPr>
        <p:spPr>
          <a:xfrm>
            <a:off x="652499" y="1494516"/>
            <a:ext cx="424827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/>
              <a:t>Most innovations fail (ranging from 50% to 90% depending on the industry)</a:t>
            </a:r>
          </a:p>
          <a:p>
            <a:pPr lvl="0"/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Seeing innovation as ideas, not managing the whole journey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Not recognizing the need for change;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Mindset and complacency – core competence becomes core rigidity;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Closed information network, insulated from new ideas.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Developing a Fast Fail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205D5-209B-FC1F-7360-60F4BD68320F}"/>
              </a:ext>
            </a:extLst>
          </p:cNvPr>
          <p:cNvSpPr txBox="1"/>
          <p:nvPr/>
        </p:nvSpPr>
        <p:spPr>
          <a:xfrm>
            <a:off x="359506" y="6400412"/>
            <a:ext cx="5736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n-GB" sz="1200" dirty="0">
                <a:hlinkClick r:id="rId3"/>
              </a:rPr>
              <a:t>Innovation failure: What we know and what is missing – ScienceDirect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08762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A2D02-4BFB-41AD-A38D-364D13D5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58" y="161639"/>
            <a:ext cx="6017574" cy="6392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is strategy developed?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6E589C2-EAE6-7155-22B5-0D06573E7AE3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337527" y="3232494"/>
            <a:ext cx="5485041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spcAft>
                <a:spcPts val="6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To develop your strategy you have to look at the resources you have and don’t have.</a:t>
            </a:r>
          </a:p>
          <a:p>
            <a:pPr marL="0" indent="0">
              <a:spcAft>
                <a:spcPts val="6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As well as where you are in a disruptive market- which then allows you to ‘pull’ the resources together- this is referred to as dynamic capability.</a:t>
            </a:r>
          </a:p>
          <a:p>
            <a:pPr marL="0" indent="0">
              <a:spcAft>
                <a:spcPts val="6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Mobilising, rearranging and </a:t>
            </a:r>
            <a:r>
              <a:rPr lang="en-US" sz="18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organising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of your skills  as well as the strategic stretch</a:t>
            </a:r>
          </a:p>
          <a:p>
            <a:pPr marL="0" indent="0">
              <a:spcAft>
                <a:spcPts val="600"/>
              </a:spcAft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Which is -what do you need to ‘find’ to make it happen and where do you  find it?</a:t>
            </a:r>
          </a:p>
        </p:txBody>
      </p:sp>
      <p:pic>
        <p:nvPicPr>
          <p:cNvPr id="7" name="Content Placeholder 6" descr="A screenshot of a video&#10;&#10;AI-generated content may be incorrect.">
            <a:extLst>
              <a:ext uri="{FF2B5EF4-FFF2-40B4-BE49-F238E27FC236}">
                <a16:creationId xmlns:a16="http://schemas.microsoft.com/office/drawing/2014/main" id="{C8C131F6-8433-E78C-870F-EB98B6F2ED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2"/>
          <a:stretch>
            <a:fillRect/>
          </a:stretch>
        </p:blipFill>
        <p:spPr>
          <a:xfrm>
            <a:off x="6172903" y="10"/>
            <a:ext cx="6017574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1C5D3E-39CC-8D00-A1FF-6CB99491C701}"/>
              </a:ext>
            </a:extLst>
          </p:cNvPr>
          <p:cNvSpPr txBox="1"/>
          <p:nvPr/>
        </p:nvSpPr>
        <p:spPr>
          <a:xfrm>
            <a:off x="253258" y="883526"/>
            <a:ext cx="64142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To improve the chances of successful innovation, organisations  should foster a culture that encourages experimentation, align teams around a common vision, and prioritise understanding customer      needs. By addressing these common pitfalls, companies can             enhance their innovation efforts and drive meaningful change</a:t>
            </a:r>
            <a:endParaRPr lang="en-GB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55ABB9-B808-6FF5-0EAD-D275504DF52D}"/>
              </a:ext>
            </a:extLst>
          </p:cNvPr>
          <p:cNvSpPr txBox="1"/>
          <p:nvPr/>
        </p:nvSpPr>
        <p:spPr>
          <a:xfrm>
            <a:off x="6094476" y="6183830"/>
            <a:ext cx="2235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#ShowYourStripes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BBE401-B40B-56FD-D3D4-CA62C79B3C8C}"/>
              </a:ext>
            </a:extLst>
          </p:cNvPr>
          <p:cNvSpPr txBox="1"/>
          <p:nvPr/>
        </p:nvSpPr>
        <p:spPr>
          <a:xfrm>
            <a:off x="6039870" y="5783720"/>
            <a:ext cx="61490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CREDIT: Graphics and lead scientist: </a:t>
            </a:r>
            <a:r>
              <a:rPr lang="en-GB" sz="10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 Hawkins</a:t>
            </a:r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, National Centre for Atmospheric Science, </a:t>
            </a:r>
            <a:r>
              <a:rPr lang="en-GB" sz="1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UoR</a:t>
            </a:r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/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Data: Berkeley Earth &amp; ERA5-Land, NOAA, UK Met Office, </a:t>
            </a:r>
            <a:r>
              <a:rPr lang="en-GB" sz="1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MeteoSwiss</a:t>
            </a:r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, DWD, SMHI, </a:t>
            </a:r>
            <a:r>
              <a:rPr lang="en-GB" sz="10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UoR</a:t>
            </a:r>
            <a:r>
              <a:rPr lang="en-GB" sz="1000" b="0" i="0" dirty="0"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 &amp; ZAMG</a:t>
            </a:r>
          </a:p>
        </p:txBody>
      </p:sp>
    </p:spTree>
    <p:extLst>
      <p:ext uri="{BB962C8B-B14F-4D97-AF65-F5344CB8AC3E}">
        <p14:creationId xmlns:p14="http://schemas.microsoft.com/office/powerpoint/2010/main" val="31658833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2|3|1.1|13.5|0.5|23.3|0.6|16.9|10.6|2.8|16|8.5|18.3|10.3|3.8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13310</TotalTime>
  <Words>1516</Words>
  <Application>Microsoft Office PowerPoint</Application>
  <PresentationFormat>Widescreen</PresentationFormat>
  <Paragraphs>181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Aptos Display</vt:lpstr>
      <vt:lpstr>Arial</vt:lpstr>
      <vt:lpstr>Century Gothic</vt:lpstr>
      <vt:lpstr>Dyslexie</vt:lpstr>
      <vt:lpstr>Lato</vt:lpstr>
      <vt:lpstr>Lucida Handwriting</vt:lpstr>
      <vt:lpstr>ProximaNova</vt:lpstr>
      <vt:lpstr>Roboto</vt:lpstr>
      <vt:lpstr>Office Theme</vt:lpstr>
      <vt:lpstr>PowerPoint Presentation</vt:lpstr>
      <vt:lpstr>PowerPoint Presentation</vt:lpstr>
      <vt:lpstr>What we will cover today…</vt:lpstr>
      <vt:lpstr>PowerPoint Presentation</vt:lpstr>
      <vt:lpstr>SDG ‘CAKE’ A TRIPLE BOTTOM LINE APPROACH</vt:lpstr>
      <vt:lpstr>PowerPoint Presentation</vt:lpstr>
      <vt:lpstr>BMC Example: Lemonade Stand</vt:lpstr>
      <vt:lpstr>PowerPoint Presentation</vt:lpstr>
      <vt:lpstr>PowerPoint Presentation</vt:lpstr>
      <vt:lpstr>Triple-layered canvas</vt:lpstr>
      <vt:lpstr>PowerPoint Presentation</vt:lpstr>
      <vt:lpstr>PowerPoint Presentation</vt:lpstr>
      <vt:lpstr>Triple-layered canvas</vt:lpstr>
      <vt:lpstr>PowerPoint Presentation</vt:lpstr>
      <vt:lpstr>PowerPoint Presentation</vt:lpstr>
      <vt:lpstr>PRODUCTIVITY AND INNOVATION ARE KEY DRIVERS OF SUCCESS- TO CREATE THIS ENVIRONMENT REQUIRES A CLEAR STRATEGIC APPROACH. </vt:lpstr>
      <vt:lpstr>PowerPoint Presentation</vt:lpstr>
      <vt:lpstr>PowerPoint Presentation</vt:lpstr>
      <vt:lpstr>PowerPoint Presentation</vt:lpstr>
      <vt:lpstr>Why is innovation not easy? </vt:lpstr>
      <vt:lpstr>How is strategy developed?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Wendy White-Finnigan</dc:creator>
  <cp:lastModifiedBy>Shelley Breckenridge</cp:lastModifiedBy>
  <cp:revision>7</cp:revision>
  <dcterms:created xsi:type="dcterms:W3CDTF">2025-12-19T08:15:54Z</dcterms:created>
  <dcterms:modified xsi:type="dcterms:W3CDTF">2026-08-24T08:25:31Z</dcterms:modified>
</cp:coreProperties>
</file>