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57" r:id="rId2"/>
    <p:sldId id="4726" r:id="rId3"/>
    <p:sldId id="4789" r:id="rId4"/>
    <p:sldId id="319" r:id="rId5"/>
    <p:sldId id="4802" r:id="rId6"/>
    <p:sldId id="4793" r:id="rId7"/>
    <p:sldId id="4736" r:id="rId8"/>
    <p:sldId id="4503" r:id="rId9"/>
    <p:sldId id="259" r:id="rId10"/>
    <p:sldId id="261" r:id="rId11"/>
    <p:sldId id="260" r:id="rId12"/>
    <p:sldId id="262" r:id="rId13"/>
    <p:sldId id="268" r:id="rId14"/>
    <p:sldId id="269" r:id="rId15"/>
    <p:sldId id="270" r:id="rId16"/>
    <p:sldId id="4506" r:id="rId17"/>
    <p:sldId id="4431" r:id="rId18"/>
    <p:sldId id="4739" r:id="rId19"/>
    <p:sldId id="741" r:id="rId20"/>
    <p:sldId id="4540" r:id="rId21"/>
    <p:sldId id="4747" r:id="rId22"/>
    <p:sldId id="4507" r:id="rId23"/>
    <p:sldId id="4444" r:id="rId24"/>
    <p:sldId id="4445" r:id="rId25"/>
    <p:sldId id="4446" r:id="rId26"/>
    <p:sldId id="4447" r:id="rId27"/>
    <p:sldId id="4442" r:id="rId28"/>
    <p:sldId id="4492" r:id="rId29"/>
    <p:sldId id="4529" r:id="rId30"/>
    <p:sldId id="4510" r:id="rId31"/>
    <p:sldId id="4514" r:id="rId32"/>
    <p:sldId id="4515" r:id="rId33"/>
    <p:sldId id="4531" r:id="rId34"/>
    <p:sldId id="454" r:id="rId35"/>
    <p:sldId id="4497" r:id="rId36"/>
    <p:sldId id="4517" r:id="rId37"/>
    <p:sldId id="4533" r:id="rId38"/>
    <p:sldId id="4534" r:id="rId39"/>
    <p:sldId id="407" r:id="rId40"/>
    <p:sldId id="4527" r:id="rId41"/>
    <p:sldId id="4499" r:id="rId42"/>
    <p:sldId id="4535" r:id="rId43"/>
    <p:sldId id="4498" r:id="rId44"/>
    <p:sldId id="4508" r:id="rId45"/>
    <p:sldId id="647" r:id="rId46"/>
    <p:sldId id="633" r:id="rId47"/>
    <p:sldId id="284" r:id="rId48"/>
    <p:sldId id="641" r:id="rId49"/>
    <p:sldId id="632" r:id="rId50"/>
    <p:sldId id="623" r:id="rId51"/>
    <p:sldId id="4748" r:id="rId52"/>
    <p:sldId id="4743" r:id="rId53"/>
    <p:sldId id="4744" r:id="rId54"/>
    <p:sldId id="4536" r:id="rId55"/>
    <p:sldId id="4537" r:id="rId56"/>
    <p:sldId id="646" r:id="rId57"/>
    <p:sldId id="630" r:id="rId58"/>
    <p:sldId id="297" r:id="rId59"/>
    <p:sldId id="333" r:id="rId60"/>
    <p:sldId id="273" r:id="rId61"/>
    <p:sldId id="355" r:id="rId62"/>
    <p:sldId id="4790"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ley Breckenridge" userId="04b0b1eb-30a3-4780-9de7-e769ac19837b" providerId="ADAL" clId="{A9101D79-3354-4D2D-B004-2EF4458642F8}"/>
    <pc:docChg chg="delSld">
      <pc:chgData name="Shelley Breckenridge" userId="04b0b1eb-30a3-4780-9de7-e769ac19837b" providerId="ADAL" clId="{A9101D79-3354-4D2D-B004-2EF4458642F8}" dt="2026-08-24T08:28:31.573" v="0" actId="2696"/>
      <pc:docMkLst>
        <pc:docMk/>
      </pc:docMkLst>
      <pc:sldChg chg="del">
        <pc:chgData name="Shelley Breckenridge" userId="04b0b1eb-30a3-4780-9de7-e769ac19837b" providerId="ADAL" clId="{A9101D79-3354-4D2D-B004-2EF4458642F8}" dt="2026-08-24T08:28:31.573" v="0" actId="2696"/>
        <pc:sldMkLst>
          <pc:docMk/>
          <pc:sldMk cId="2614723472" sldId="473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6B49EE-8D35-4870-87AF-35F89E67A445}" type="datetimeFigureOut">
              <a:rPr lang="en-GB" smtClean="0"/>
              <a:t>24/08/2026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57E651-2123-40CE-99B3-7FC48981CF02}" type="slidenum">
              <a:rPr lang="en-GB" smtClean="0"/>
              <a:t>‹#›</a:t>
            </a:fld>
            <a:endParaRPr lang="en-GB"/>
          </a:p>
        </p:txBody>
      </p:sp>
    </p:spTree>
    <p:extLst>
      <p:ext uri="{BB962C8B-B14F-4D97-AF65-F5344CB8AC3E}">
        <p14:creationId xmlns:p14="http://schemas.microsoft.com/office/powerpoint/2010/main" val="535241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A53C8B8-E2E2-4044-9419-E0FC032E547A}" type="slidenum">
              <a:rPr lang="en-US" smtClean="0"/>
              <a:t>1</a:t>
            </a:fld>
            <a:endParaRPr lang="en-US"/>
          </a:p>
        </p:txBody>
      </p:sp>
    </p:spTree>
    <p:extLst>
      <p:ext uri="{BB962C8B-B14F-4D97-AF65-F5344CB8AC3E}">
        <p14:creationId xmlns:p14="http://schemas.microsoft.com/office/powerpoint/2010/main" val="2762706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0D801-0704-E8E1-100B-521B7BF97A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6DA962-5D4B-ED6A-7D38-FBF596F1D3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4F05AC-2133-5997-979A-9FE2689CA9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178AD1-2C83-CAB2-321E-FFED473A1002}"/>
              </a:ext>
            </a:extLst>
          </p:cNvPr>
          <p:cNvSpPr>
            <a:spLocks noGrp="1"/>
          </p:cNvSpPr>
          <p:nvPr>
            <p:ph type="sldNum" sz="quarter" idx="5"/>
          </p:nvPr>
        </p:nvSpPr>
        <p:spPr/>
        <p:txBody>
          <a:bodyPr/>
          <a:lstStyle/>
          <a:p>
            <a:fld id="{1A53C8B8-E2E2-4044-9419-E0FC032E547A}" type="slidenum">
              <a:rPr lang="en-US" smtClean="0"/>
              <a:t>2</a:t>
            </a:fld>
            <a:endParaRPr lang="en-US"/>
          </a:p>
        </p:txBody>
      </p:sp>
    </p:spTree>
    <p:extLst>
      <p:ext uri="{BB962C8B-B14F-4D97-AF65-F5344CB8AC3E}">
        <p14:creationId xmlns:p14="http://schemas.microsoft.com/office/powerpoint/2010/main" val="1670830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Scope 3- energy needed to make all the STUFF </a:t>
            </a:r>
          </a:p>
        </p:txBody>
      </p:sp>
      <p:sp>
        <p:nvSpPr>
          <p:cNvPr id="4" name="Slide Number Placeholder 3"/>
          <p:cNvSpPr>
            <a:spLocks noGrp="1"/>
          </p:cNvSpPr>
          <p:nvPr>
            <p:ph type="sldNum" sz="quarter" idx="5"/>
          </p:nvPr>
        </p:nvSpPr>
        <p:spPr/>
        <p:txBody>
          <a:bodyPr/>
          <a:lstStyle/>
          <a:p>
            <a:fld id="{1A53C8B8-E2E2-4044-9419-E0FC032E547A}" type="slidenum">
              <a:rPr lang="en-US" smtClean="0"/>
              <a:t>19</a:t>
            </a:fld>
            <a:endParaRPr lang="en-US"/>
          </a:p>
        </p:txBody>
      </p:sp>
    </p:spTree>
    <p:extLst>
      <p:ext uri="{BB962C8B-B14F-4D97-AF65-F5344CB8AC3E}">
        <p14:creationId xmlns:p14="http://schemas.microsoft.com/office/powerpoint/2010/main" val="2061300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Not needed</a:t>
            </a:r>
          </a:p>
        </p:txBody>
      </p:sp>
      <p:sp>
        <p:nvSpPr>
          <p:cNvPr id="4" name="Slide Number Placeholder 3"/>
          <p:cNvSpPr>
            <a:spLocks noGrp="1"/>
          </p:cNvSpPr>
          <p:nvPr>
            <p:ph type="sldNum" sz="quarter" idx="5"/>
          </p:nvPr>
        </p:nvSpPr>
        <p:spPr/>
        <p:txBody>
          <a:bodyPr/>
          <a:lstStyle/>
          <a:p>
            <a:fld id="{2ACC561F-57DE-B749-8BA4-FD2176ECE972}" type="slidenum">
              <a:rPr lang="en-US" smtClean="0"/>
              <a:t>39</a:t>
            </a:fld>
            <a:endParaRPr lang="en-US"/>
          </a:p>
        </p:txBody>
      </p:sp>
    </p:spTree>
    <p:extLst>
      <p:ext uri="{BB962C8B-B14F-4D97-AF65-F5344CB8AC3E}">
        <p14:creationId xmlns:p14="http://schemas.microsoft.com/office/powerpoint/2010/main" val="1131806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The freemium offer has to be suitably useful - Dropbox did it with storage limits</a:t>
            </a:r>
          </a:p>
          <a:p>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endParaRPr lang="en-GB" dirty="0">
              <a:solidFill>
                <a:schemeClr val="tx1"/>
              </a:solidFill>
            </a:endParaRPr>
          </a:p>
        </p:txBody>
      </p:sp>
      <p:sp>
        <p:nvSpPr>
          <p:cNvPr id="4" name="Slide Number Placeholder 3"/>
          <p:cNvSpPr>
            <a:spLocks noGrp="1"/>
          </p:cNvSpPr>
          <p:nvPr>
            <p:ph type="sldNum" sz="quarter" idx="10"/>
          </p:nvPr>
        </p:nvSpPr>
        <p:spPr/>
        <p:txBody>
          <a:bodyPr/>
          <a:lstStyle/>
          <a:p>
            <a:fld id="{174D2BBD-8666-1C47-B9A5-9B8681F12C28}" type="slidenum">
              <a:rPr lang="en-GB" smtClean="0"/>
              <a:t>46</a:t>
            </a:fld>
            <a:endParaRPr lang="en-GB"/>
          </a:p>
        </p:txBody>
      </p:sp>
    </p:spTree>
    <p:extLst>
      <p:ext uri="{BB962C8B-B14F-4D97-AF65-F5344CB8AC3E}">
        <p14:creationId xmlns:p14="http://schemas.microsoft.com/office/powerpoint/2010/main" val="1790211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endParaRPr lang="en-GB" dirty="0">
              <a:solidFill>
                <a:schemeClr val="tx1"/>
              </a:solidFill>
            </a:endParaRPr>
          </a:p>
        </p:txBody>
      </p:sp>
      <p:sp>
        <p:nvSpPr>
          <p:cNvPr id="4" name="Slide Number Placeholder 3"/>
          <p:cNvSpPr>
            <a:spLocks noGrp="1"/>
          </p:cNvSpPr>
          <p:nvPr>
            <p:ph type="sldNum" sz="quarter" idx="10"/>
          </p:nvPr>
        </p:nvSpPr>
        <p:spPr/>
        <p:txBody>
          <a:bodyPr/>
          <a:lstStyle/>
          <a:p>
            <a:fld id="{174D2BBD-8666-1C47-B9A5-9B8681F12C28}" type="slidenum">
              <a:rPr lang="en-GB" smtClean="0"/>
              <a:t>47</a:t>
            </a:fld>
            <a:endParaRPr lang="en-GB"/>
          </a:p>
        </p:txBody>
      </p:sp>
    </p:spTree>
    <p:extLst>
      <p:ext uri="{BB962C8B-B14F-4D97-AF65-F5344CB8AC3E}">
        <p14:creationId xmlns:p14="http://schemas.microsoft.com/office/powerpoint/2010/main" val="2065847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endParaRPr lang="en-GB" dirty="0">
              <a:solidFill>
                <a:schemeClr val="tx1"/>
              </a:solidFill>
            </a:endParaRPr>
          </a:p>
        </p:txBody>
      </p:sp>
      <p:sp>
        <p:nvSpPr>
          <p:cNvPr id="4" name="Slide Number Placeholder 3"/>
          <p:cNvSpPr>
            <a:spLocks noGrp="1"/>
          </p:cNvSpPr>
          <p:nvPr>
            <p:ph type="sldNum" sz="quarter" idx="10"/>
          </p:nvPr>
        </p:nvSpPr>
        <p:spPr/>
        <p:txBody>
          <a:bodyPr/>
          <a:lstStyle/>
          <a:p>
            <a:fld id="{174D2BBD-8666-1C47-B9A5-9B8681F12C28}" type="slidenum">
              <a:rPr lang="en-GB" smtClean="0"/>
              <a:t>48</a:t>
            </a:fld>
            <a:endParaRPr lang="en-GB"/>
          </a:p>
        </p:txBody>
      </p:sp>
    </p:spTree>
    <p:extLst>
      <p:ext uri="{BB962C8B-B14F-4D97-AF65-F5344CB8AC3E}">
        <p14:creationId xmlns:p14="http://schemas.microsoft.com/office/powerpoint/2010/main" val="2942403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Vicky</a:t>
            </a:r>
          </a:p>
          <a:p>
            <a:endParaRPr lang="en-GB" dirty="0">
              <a:solidFill>
                <a:schemeClr val="tx1"/>
              </a:solidFill>
            </a:endParaRPr>
          </a:p>
        </p:txBody>
      </p:sp>
      <p:sp>
        <p:nvSpPr>
          <p:cNvPr id="4" name="Slide Number Placeholder 3"/>
          <p:cNvSpPr>
            <a:spLocks noGrp="1"/>
          </p:cNvSpPr>
          <p:nvPr>
            <p:ph type="sldNum" sz="quarter" idx="10"/>
          </p:nvPr>
        </p:nvSpPr>
        <p:spPr/>
        <p:txBody>
          <a:bodyPr/>
          <a:lstStyle/>
          <a:p>
            <a:fld id="{174D2BBD-8666-1C47-B9A5-9B8681F12C28}" type="slidenum">
              <a:rPr lang="en-GB" smtClean="0"/>
              <a:t>49</a:t>
            </a:fld>
            <a:endParaRPr lang="en-GB"/>
          </a:p>
        </p:txBody>
      </p:sp>
    </p:spTree>
    <p:extLst>
      <p:ext uri="{BB962C8B-B14F-4D97-AF65-F5344CB8AC3E}">
        <p14:creationId xmlns:p14="http://schemas.microsoft.com/office/powerpoint/2010/main" val="625245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endParaRPr lang="en-GB" dirty="0">
              <a:solidFill>
                <a:schemeClr val="tx1"/>
              </a:solidFill>
            </a:endParaRPr>
          </a:p>
        </p:txBody>
      </p:sp>
      <p:sp>
        <p:nvSpPr>
          <p:cNvPr id="4" name="Slide Number Placeholder 3"/>
          <p:cNvSpPr>
            <a:spLocks noGrp="1"/>
          </p:cNvSpPr>
          <p:nvPr>
            <p:ph type="sldNum" sz="quarter" idx="10"/>
          </p:nvPr>
        </p:nvSpPr>
        <p:spPr/>
        <p:txBody>
          <a:bodyPr/>
          <a:lstStyle/>
          <a:p>
            <a:fld id="{174D2BBD-8666-1C47-B9A5-9B8681F12C28}" type="slidenum">
              <a:rPr lang="en-GB" smtClean="0"/>
              <a:t>50</a:t>
            </a:fld>
            <a:endParaRPr lang="en-GB"/>
          </a:p>
        </p:txBody>
      </p:sp>
    </p:spTree>
    <p:extLst>
      <p:ext uri="{BB962C8B-B14F-4D97-AF65-F5344CB8AC3E}">
        <p14:creationId xmlns:p14="http://schemas.microsoft.com/office/powerpoint/2010/main" val="8906412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Wendy </a:t>
            </a:r>
          </a:p>
        </p:txBody>
      </p:sp>
      <p:sp>
        <p:nvSpPr>
          <p:cNvPr id="4" name="Slide Number Placeholder 3"/>
          <p:cNvSpPr>
            <a:spLocks noGrp="1"/>
          </p:cNvSpPr>
          <p:nvPr>
            <p:ph type="sldNum" sz="quarter" idx="10"/>
          </p:nvPr>
        </p:nvSpPr>
        <p:spPr/>
        <p:txBody>
          <a:bodyPr/>
          <a:lstStyle/>
          <a:p>
            <a:fld id="{8C896355-3DDC-9949-861F-AD0908BFCC23}" type="slidenum">
              <a:rPr lang="en-US" smtClean="0"/>
              <a:t>56</a:t>
            </a:fld>
            <a:endParaRPr lang="en-US"/>
          </a:p>
        </p:txBody>
      </p:sp>
    </p:spTree>
    <p:extLst>
      <p:ext uri="{BB962C8B-B14F-4D97-AF65-F5344CB8AC3E}">
        <p14:creationId xmlns:p14="http://schemas.microsoft.com/office/powerpoint/2010/main" val="20171851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Cups stirrers napkins- own coffee cup- see why its not important to the retailer?</a:t>
            </a:r>
          </a:p>
        </p:txBody>
      </p:sp>
      <p:sp>
        <p:nvSpPr>
          <p:cNvPr id="4" name="Slide Number Placeholder 3"/>
          <p:cNvSpPr>
            <a:spLocks noGrp="1"/>
          </p:cNvSpPr>
          <p:nvPr>
            <p:ph type="sldNum" sz="quarter" idx="5"/>
          </p:nvPr>
        </p:nvSpPr>
        <p:spPr/>
        <p:txBody>
          <a:bodyPr/>
          <a:lstStyle/>
          <a:p>
            <a:fld id="{FF24ED51-277D-4573-9AE0-071DCD56AF1C}" type="slidenum">
              <a:rPr lang="en-GB" smtClean="0"/>
              <a:t>59</a:t>
            </a:fld>
            <a:endParaRPr lang="en-GB"/>
          </a:p>
        </p:txBody>
      </p:sp>
    </p:spTree>
    <p:extLst>
      <p:ext uri="{BB962C8B-B14F-4D97-AF65-F5344CB8AC3E}">
        <p14:creationId xmlns:p14="http://schemas.microsoft.com/office/powerpoint/2010/main" val="1758791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noProof="0" dirty="0"/>
          </a:p>
        </p:txBody>
      </p:sp>
      <p:sp>
        <p:nvSpPr>
          <p:cNvPr id="4" name="Foliennummernplatzhalter 3"/>
          <p:cNvSpPr>
            <a:spLocks noGrp="1"/>
          </p:cNvSpPr>
          <p:nvPr>
            <p:ph type="sldNum" sz="quarter" idx="5"/>
          </p:nvPr>
        </p:nvSpPr>
        <p:spPr/>
        <p:txBody>
          <a:bodyPr/>
          <a:lstStyle/>
          <a:p>
            <a:fld id="{C14337B1-AA01-1E49-A43E-191E22295CC1}" type="slidenum">
              <a:rPr lang="de-DE" smtClean="0"/>
              <a:t>61</a:t>
            </a:fld>
            <a:endParaRPr lang="de-DE"/>
          </a:p>
        </p:txBody>
      </p:sp>
    </p:spTree>
    <p:extLst>
      <p:ext uri="{BB962C8B-B14F-4D97-AF65-F5344CB8AC3E}">
        <p14:creationId xmlns:p14="http://schemas.microsoft.com/office/powerpoint/2010/main" val="3848613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62AED-CCD5-CEC3-ECF5-0CC9477971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733DE31-4B73-1F41-9358-0817F6EDA7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3DA8EBF-E722-8C8B-C117-4C0F57D27F93}"/>
              </a:ext>
            </a:extLst>
          </p:cNvPr>
          <p:cNvSpPr>
            <a:spLocks noGrp="1"/>
          </p:cNvSpPr>
          <p:nvPr>
            <p:ph type="dt" sz="half" idx="10"/>
          </p:nvPr>
        </p:nvSpPr>
        <p:spPr/>
        <p:txBody>
          <a:bodyPr/>
          <a:lstStyle/>
          <a:p>
            <a:fld id="{DD299AD8-6782-43EC-8B77-E74C1D6FA5B2}" type="datetimeFigureOut">
              <a:rPr lang="en-GB" smtClean="0"/>
              <a:t>24/08/2026</a:t>
            </a:fld>
            <a:endParaRPr lang="en-GB"/>
          </a:p>
        </p:txBody>
      </p:sp>
      <p:sp>
        <p:nvSpPr>
          <p:cNvPr id="5" name="Footer Placeholder 4">
            <a:extLst>
              <a:ext uri="{FF2B5EF4-FFF2-40B4-BE49-F238E27FC236}">
                <a16:creationId xmlns:a16="http://schemas.microsoft.com/office/drawing/2014/main" id="{47D3496D-1CE4-32A9-1141-83405FE488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F3BBB9-80FB-0233-5DF1-7549B9F8C415}"/>
              </a:ext>
            </a:extLst>
          </p:cNvPr>
          <p:cNvSpPr>
            <a:spLocks noGrp="1"/>
          </p:cNvSpPr>
          <p:nvPr>
            <p:ph type="sldNum" sz="quarter" idx="12"/>
          </p:nvPr>
        </p:nvSpPr>
        <p:spPr/>
        <p:txBody>
          <a:bodyPr/>
          <a:lstStyle/>
          <a:p>
            <a:fld id="{41D9B19C-A82C-4B2F-841B-B758068C46FB}" type="slidenum">
              <a:rPr lang="en-GB" smtClean="0"/>
              <a:t>‹#›</a:t>
            </a:fld>
            <a:endParaRPr lang="en-GB"/>
          </a:p>
        </p:txBody>
      </p:sp>
    </p:spTree>
    <p:extLst>
      <p:ext uri="{BB962C8B-B14F-4D97-AF65-F5344CB8AC3E}">
        <p14:creationId xmlns:p14="http://schemas.microsoft.com/office/powerpoint/2010/main" val="3845563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5D723-2655-C3BD-35AB-BF9067A6E49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195E036-04B4-816C-D6C4-A2E53246C68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1B323CA-91D4-E380-E7D3-D18EF9DCACCE}"/>
              </a:ext>
            </a:extLst>
          </p:cNvPr>
          <p:cNvSpPr>
            <a:spLocks noGrp="1"/>
          </p:cNvSpPr>
          <p:nvPr>
            <p:ph type="dt" sz="half" idx="10"/>
          </p:nvPr>
        </p:nvSpPr>
        <p:spPr/>
        <p:txBody>
          <a:bodyPr/>
          <a:lstStyle/>
          <a:p>
            <a:fld id="{DD299AD8-6782-43EC-8B77-E74C1D6FA5B2}" type="datetimeFigureOut">
              <a:rPr lang="en-GB" smtClean="0"/>
              <a:t>24/08/2026</a:t>
            </a:fld>
            <a:endParaRPr lang="en-GB"/>
          </a:p>
        </p:txBody>
      </p:sp>
      <p:sp>
        <p:nvSpPr>
          <p:cNvPr id="5" name="Footer Placeholder 4">
            <a:extLst>
              <a:ext uri="{FF2B5EF4-FFF2-40B4-BE49-F238E27FC236}">
                <a16:creationId xmlns:a16="http://schemas.microsoft.com/office/drawing/2014/main" id="{49FCE081-9670-F569-DDEB-F2F0823725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B2461B-5A08-80EB-2D48-BC7BFB35893A}"/>
              </a:ext>
            </a:extLst>
          </p:cNvPr>
          <p:cNvSpPr>
            <a:spLocks noGrp="1"/>
          </p:cNvSpPr>
          <p:nvPr>
            <p:ph type="sldNum" sz="quarter" idx="12"/>
          </p:nvPr>
        </p:nvSpPr>
        <p:spPr/>
        <p:txBody>
          <a:bodyPr/>
          <a:lstStyle/>
          <a:p>
            <a:fld id="{41D9B19C-A82C-4B2F-841B-B758068C46FB}" type="slidenum">
              <a:rPr lang="en-GB" smtClean="0"/>
              <a:t>‹#›</a:t>
            </a:fld>
            <a:endParaRPr lang="en-GB"/>
          </a:p>
        </p:txBody>
      </p:sp>
    </p:spTree>
    <p:extLst>
      <p:ext uri="{BB962C8B-B14F-4D97-AF65-F5344CB8AC3E}">
        <p14:creationId xmlns:p14="http://schemas.microsoft.com/office/powerpoint/2010/main" val="3519978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3FAC4-A422-F779-77A9-67E7432A27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823C3C2-8514-A22B-7E53-B94F6C53C72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3E677D-EE85-047F-73A4-FE1FF6F24411}"/>
              </a:ext>
            </a:extLst>
          </p:cNvPr>
          <p:cNvSpPr>
            <a:spLocks noGrp="1"/>
          </p:cNvSpPr>
          <p:nvPr>
            <p:ph type="dt" sz="half" idx="10"/>
          </p:nvPr>
        </p:nvSpPr>
        <p:spPr/>
        <p:txBody>
          <a:bodyPr/>
          <a:lstStyle/>
          <a:p>
            <a:fld id="{DD299AD8-6782-43EC-8B77-E74C1D6FA5B2}" type="datetimeFigureOut">
              <a:rPr lang="en-GB" smtClean="0"/>
              <a:t>24/08/2026</a:t>
            </a:fld>
            <a:endParaRPr lang="en-GB"/>
          </a:p>
        </p:txBody>
      </p:sp>
      <p:sp>
        <p:nvSpPr>
          <p:cNvPr id="5" name="Footer Placeholder 4">
            <a:extLst>
              <a:ext uri="{FF2B5EF4-FFF2-40B4-BE49-F238E27FC236}">
                <a16:creationId xmlns:a16="http://schemas.microsoft.com/office/drawing/2014/main" id="{782C1637-EB6F-8453-84F0-FFE87520931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2F2335-A4E6-040E-ADE3-C18AD160568B}"/>
              </a:ext>
            </a:extLst>
          </p:cNvPr>
          <p:cNvSpPr>
            <a:spLocks noGrp="1"/>
          </p:cNvSpPr>
          <p:nvPr>
            <p:ph type="sldNum" sz="quarter" idx="12"/>
          </p:nvPr>
        </p:nvSpPr>
        <p:spPr/>
        <p:txBody>
          <a:bodyPr/>
          <a:lstStyle/>
          <a:p>
            <a:fld id="{41D9B19C-A82C-4B2F-841B-B758068C46FB}" type="slidenum">
              <a:rPr lang="en-GB" smtClean="0"/>
              <a:t>‹#›</a:t>
            </a:fld>
            <a:endParaRPr lang="en-GB"/>
          </a:p>
        </p:txBody>
      </p:sp>
    </p:spTree>
    <p:extLst>
      <p:ext uri="{BB962C8B-B14F-4D97-AF65-F5344CB8AC3E}">
        <p14:creationId xmlns:p14="http://schemas.microsoft.com/office/powerpoint/2010/main" val="3803922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A8A87-65E9-ECA3-6770-C1F93EBF66D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91C1B6C-7895-12FB-2BF7-2D78F46D5C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2C55EAD-9AC3-4248-4A73-5D0EC599DDC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FC58447-260E-37C9-1F6C-6A04FCAEF53B}"/>
              </a:ext>
            </a:extLst>
          </p:cNvPr>
          <p:cNvSpPr>
            <a:spLocks noGrp="1"/>
          </p:cNvSpPr>
          <p:nvPr>
            <p:ph type="dt" sz="half" idx="10"/>
          </p:nvPr>
        </p:nvSpPr>
        <p:spPr/>
        <p:txBody>
          <a:bodyPr/>
          <a:lstStyle/>
          <a:p>
            <a:fld id="{DD299AD8-6782-43EC-8B77-E74C1D6FA5B2}" type="datetimeFigureOut">
              <a:rPr lang="en-GB" smtClean="0"/>
              <a:t>24/08/2026</a:t>
            </a:fld>
            <a:endParaRPr lang="en-GB"/>
          </a:p>
        </p:txBody>
      </p:sp>
      <p:sp>
        <p:nvSpPr>
          <p:cNvPr id="6" name="Footer Placeholder 5">
            <a:extLst>
              <a:ext uri="{FF2B5EF4-FFF2-40B4-BE49-F238E27FC236}">
                <a16:creationId xmlns:a16="http://schemas.microsoft.com/office/drawing/2014/main" id="{501E7A4D-A4CD-F893-8F51-4299159B0DF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6F2751-3088-25D4-A800-E5EEA599DAC8}"/>
              </a:ext>
            </a:extLst>
          </p:cNvPr>
          <p:cNvSpPr>
            <a:spLocks noGrp="1"/>
          </p:cNvSpPr>
          <p:nvPr>
            <p:ph type="sldNum" sz="quarter" idx="12"/>
          </p:nvPr>
        </p:nvSpPr>
        <p:spPr/>
        <p:txBody>
          <a:bodyPr/>
          <a:lstStyle/>
          <a:p>
            <a:fld id="{41D9B19C-A82C-4B2F-841B-B758068C46FB}" type="slidenum">
              <a:rPr lang="en-GB" smtClean="0"/>
              <a:t>‹#›</a:t>
            </a:fld>
            <a:endParaRPr lang="en-GB"/>
          </a:p>
        </p:txBody>
      </p:sp>
    </p:spTree>
    <p:extLst>
      <p:ext uri="{BB962C8B-B14F-4D97-AF65-F5344CB8AC3E}">
        <p14:creationId xmlns:p14="http://schemas.microsoft.com/office/powerpoint/2010/main" val="1581738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A1F1B-DAFD-E1E6-401A-E670F8292D6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63B103C-4D61-686F-795A-FBE22D6D30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08A57A8-A71B-83BA-0C5D-FF3F508BA6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B1D93BC-97BD-A67C-0897-AB9CAB9F1B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8345A8-3ECB-D908-7C23-8E6456B78B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7E89E76-B13C-CDB0-734C-7C724B8E82D3}"/>
              </a:ext>
            </a:extLst>
          </p:cNvPr>
          <p:cNvSpPr>
            <a:spLocks noGrp="1"/>
          </p:cNvSpPr>
          <p:nvPr>
            <p:ph type="dt" sz="half" idx="10"/>
          </p:nvPr>
        </p:nvSpPr>
        <p:spPr/>
        <p:txBody>
          <a:bodyPr/>
          <a:lstStyle/>
          <a:p>
            <a:fld id="{DD299AD8-6782-43EC-8B77-E74C1D6FA5B2}" type="datetimeFigureOut">
              <a:rPr lang="en-GB" smtClean="0"/>
              <a:t>24/08/2026</a:t>
            </a:fld>
            <a:endParaRPr lang="en-GB"/>
          </a:p>
        </p:txBody>
      </p:sp>
      <p:sp>
        <p:nvSpPr>
          <p:cNvPr id="8" name="Footer Placeholder 7">
            <a:extLst>
              <a:ext uri="{FF2B5EF4-FFF2-40B4-BE49-F238E27FC236}">
                <a16:creationId xmlns:a16="http://schemas.microsoft.com/office/drawing/2014/main" id="{CBC47CD5-A8E7-4FC1-DC0D-A5D7DB8A761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630BC44-23F3-E2E5-B8C2-811629E42E88}"/>
              </a:ext>
            </a:extLst>
          </p:cNvPr>
          <p:cNvSpPr>
            <a:spLocks noGrp="1"/>
          </p:cNvSpPr>
          <p:nvPr>
            <p:ph type="sldNum" sz="quarter" idx="12"/>
          </p:nvPr>
        </p:nvSpPr>
        <p:spPr/>
        <p:txBody>
          <a:bodyPr/>
          <a:lstStyle/>
          <a:p>
            <a:fld id="{41D9B19C-A82C-4B2F-841B-B758068C46FB}" type="slidenum">
              <a:rPr lang="en-GB" smtClean="0"/>
              <a:t>‹#›</a:t>
            </a:fld>
            <a:endParaRPr lang="en-GB"/>
          </a:p>
        </p:txBody>
      </p:sp>
    </p:spTree>
    <p:extLst>
      <p:ext uri="{BB962C8B-B14F-4D97-AF65-F5344CB8AC3E}">
        <p14:creationId xmlns:p14="http://schemas.microsoft.com/office/powerpoint/2010/main" val="728734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395E0-E708-0C1A-958E-80AAC5FC051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EC597BF-B108-7D2B-E124-D6849C9DDF4F}"/>
              </a:ext>
            </a:extLst>
          </p:cNvPr>
          <p:cNvSpPr>
            <a:spLocks noGrp="1"/>
          </p:cNvSpPr>
          <p:nvPr>
            <p:ph type="dt" sz="half" idx="10"/>
          </p:nvPr>
        </p:nvSpPr>
        <p:spPr/>
        <p:txBody>
          <a:bodyPr/>
          <a:lstStyle/>
          <a:p>
            <a:fld id="{DD299AD8-6782-43EC-8B77-E74C1D6FA5B2}" type="datetimeFigureOut">
              <a:rPr lang="en-GB" smtClean="0"/>
              <a:t>24/08/2026</a:t>
            </a:fld>
            <a:endParaRPr lang="en-GB"/>
          </a:p>
        </p:txBody>
      </p:sp>
      <p:sp>
        <p:nvSpPr>
          <p:cNvPr id="4" name="Footer Placeholder 3">
            <a:extLst>
              <a:ext uri="{FF2B5EF4-FFF2-40B4-BE49-F238E27FC236}">
                <a16:creationId xmlns:a16="http://schemas.microsoft.com/office/drawing/2014/main" id="{93AFA4D3-521F-067A-D7C9-4A83578E9D2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1B3771D-F18A-AAC9-C406-8AD4EE3FB79B}"/>
              </a:ext>
            </a:extLst>
          </p:cNvPr>
          <p:cNvSpPr>
            <a:spLocks noGrp="1"/>
          </p:cNvSpPr>
          <p:nvPr>
            <p:ph type="sldNum" sz="quarter" idx="12"/>
          </p:nvPr>
        </p:nvSpPr>
        <p:spPr/>
        <p:txBody>
          <a:bodyPr/>
          <a:lstStyle/>
          <a:p>
            <a:fld id="{41D9B19C-A82C-4B2F-841B-B758068C46FB}" type="slidenum">
              <a:rPr lang="en-GB" smtClean="0"/>
              <a:t>‹#›</a:t>
            </a:fld>
            <a:endParaRPr lang="en-GB"/>
          </a:p>
        </p:txBody>
      </p:sp>
    </p:spTree>
    <p:extLst>
      <p:ext uri="{BB962C8B-B14F-4D97-AF65-F5344CB8AC3E}">
        <p14:creationId xmlns:p14="http://schemas.microsoft.com/office/powerpoint/2010/main" val="491655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78AA80-6DD9-C560-78AD-284DD10CE868}"/>
              </a:ext>
            </a:extLst>
          </p:cNvPr>
          <p:cNvSpPr>
            <a:spLocks noGrp="1"/>
          </p:cNvSpPr>
          <p:nvPr>
            <p:ph type="dt" sz="half" idx="10"/>
          </p:nvPr>
        </p:nvSpPr>
        <p:spPr/>
        <p:txBody>
          <a:bodyPr/>
          <a:lstStyle/>
          <a:p>
            <a:fld id="{DD299AD8-6782-43EC-8B77-E74C1D6FA5B2}" type="datetimeFigureOut">
              <a:rPr lang="en-GB" smtClean="0"/>
              <a:t>24/08/2026</a:t>
            </a:fld>
            <a:endParaRPr lang="en-GB"/>
          </a:p>
        </p:txBody>
      </p:sp>
      <p:sp>
        <p:nvSpPr>
          <p:cNvPr id="3" name="Footer Placeholder 2">
            <a:extLst>
              <a:ext uri="{FF2B5EF4-FFF2-40B4-BE49-F238E27FC236}">
                <a16:creationId xmlns:a16="http://schemas.microsoft.com/office/drawing/2014/main" id="{63D0B980-864A-42BD-ED17-F72C200BC06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B57B9B4-26D3-D961-7E19-F17FCF61A47E}"/>
              </a:ext>
            </a:extLst>
          </p:cNvPr>
          <p:cNvSpPr>
            <a:spLocks noGrp="1"/>
          </p:cNvSpPr>
          <p:nvPr>
            <p:ph type="sldNum" sz="quarter" idx="12"/>
          </p:nvPr>
        </p:nvSpPr>
        <p:spPr/>
        <p:txBody>
          <a:bodyPr/>
          <a:lstStyle/>
          <a:p>
            <a:fld id="{41D9B19C-A82C-4B2F-841B-B758068C46FB}" type="slidenum">
              <a:rPr lang="en-GB" smtClean="0"/>
              <a:t>‹#›</a:t>
            </a:fld>
            <a:endParaRPr lang="en-GB"/>
          </a:p>
        </p:txBody>
      </p:sp>
    </p:spTree>
    <p:extLst>
      <p:ext uri="{BB962C8B-B14F-4D97-AF65-F5344CB8AC3E}">
        <p14:creationId xmlns:p14="http://schemas.microsoft.com/office/powerpoint/2010/main" val="63736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1FD01-BD01-5EAE-E195-F52D3A8FF1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20B4494-DF29-1D06-0096-5841AA648E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D568DDA-6850-B384-0DC2-72CC12F733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DC81FD-45A1-DC4F-CE52-4549964B158F}"/>
              </a:ext>
            </a:extLst>
          </p:cNvPr>
          <p:cNvSpPr>
            <a:spLocks noGrp="1"/>
          </p:cNvSpPr>
          <p:nvPr>
            <p:ph type="dt" sz="half" idx="10"/>
          </p:nvPr>
        </p:nvSpPr>
        <p:spPr/>
        <p:txBody>
          <a:bodyPr/>
          <a:lstStyle/>
          <a:p>
            <a:fld id="{DD299AD8-6782-43EC-8B77-E74C1D6FA5B2}" type="datetimeFigureOut">
              <a:rPr lang="en-GB" smtClean="0"/>
              <a:t>24/08/2026</a:t>
            </a:fld>
            <a:endParaRPr lang="en-GB"/>
          </a:p>
        </p:txBody>
      </p:sp>
      <p:sp>
        <p:nvSpPr>
          <p:cNvPr id="6" name="Footer Placeholder 5">
            <a:extLst>
              <a:ext uri="{FF2B5EF4-FFF2-40B4-BE49-F238E27FC236}">
                <a16:creationId xmlns:a16="http://schemas.microsoft.com/office/drawing/2014/main" id="{13B35428-06FC-45EE-E2F1-BD2EA0981B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639EEE-A4A4-E038-94EE-A799140D0A04}"/>
              </a:ext>
            </a:extLst>
          </p:cNvPr>
          <p:cNvSpPr>
            <a:spLocks noGrp="1"/>
          </p:cNvSpPr>
          <p:nvPr>
            <p:ph type="sldNum" sz="quarter" idx="12"/>
          </p:nvPr>
        </p:nvSpPr>
        <p:spPr/>
        <p:txBody>
          <a:bodyPr/>
          <a:lstStyle/>
          <a:p>
            <a:fld id="{41D9B19C-A82C-4B2F-841B-B758068C46FB}" type="slidenum">
              <a:rPr lang="en-GB" smtClean="0"/>
              <a:t>‹#›</a:t>
            </a:fld>
            <a:endParaRPr lang="en-GB"/>
          </a:p>
        </p:txBody>
      </p:sp>
    </p:spTree>
    <p:extLst>
      <p:ext uri="{BB962C8B-B14F-4D97-AF65-F5344CB8AC3E}">
        <p14:creationId xmlns:p14="http://schemas.microsoft.com/office/powerpoint/2010/main" val="6537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99F9A-D51D-5297-BA76-ADCC23EAB3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1BA61B5-6E64-2062-E50F-65FC531ACA6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EA5A21A-FB67-D58D-EAB9-995B11AAEA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A7B1E1-7862-048E-A387-2D403FD88978}"/>
              </a:ext>
            </a:extLst>
          </p:cNvPr>
          <p:cNvSpPr>
            <a:spLocks noGrp="1"/>
          </p:cNvSpPr>
          <p:nvPr>
            <p:ph type="dt" sz="half" idx="10"/>
          </p:nvPr>
        </p:nvSpPr>
        <p:spPr/>
        <p:txBody>
          <a:bodyPr/>
          <a:lstStyle/>
          <a:p>
            <a:fld id="{DD299AD8-6782-43EC-8B77-E74C1D6FA5B2}" type="datetimeFigureOut">
              <a:rPr lang="en-GB" smtClean="0"/>
              <a:t>24/08/2026</a:t>
            </a:fld>
            <a:endParaRPr lang="en-GB"/>
          </a:p>
        </p:txBody>
      </p:sp>
      <p:sp>
        <p:nvSpPr>
          <p:cNvPr id="6" name="Footer Placeholder 5">
            <a:extLst>
              <a:ext uri="{FF2B5EF4-FFF2-40B4-BE49-F238E27FC236}">
                <a16:creationId xmlns:a16="http://schemas.microsoft.com/office/drawing/2014/main" id="{35CD1BC5-C1C4-0368-6D36-82C807AA2A0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57F632-16A0-31C2-B613-0B31962F52B3}"/>
              </a:ext>
            </a:extLst>
          </p:cNvPr>
          <p:cNvSpPr>
            <a:spLocks noGrp="1"/>
          </p:cNvSpPr>
          <p:nvPr>
            <p:ph type="sldNum" sz="quarter" idx="12"/>
          </p:nvPr>
        </p:nvSpPr>
        <p:spPr/>
        <p:txBody>
          <a:bodyPr/>
          <a:lstStyle/>
          <a:p>
            <a:fld id="{41D9B19C-A82C-4B2F-841B-B758068C46FB}" type="slidenum">
              <a:rPr lang="en-GB" smtClean="0"/>
              <a:t>‹#›</a:t>
            </a:fld>
            <a:endParaRPr lang="en-GB"/>
          </a:p>
        </p:txBody>
      </p:sp>
    </p:spTree>
    <p:extLst>
      <p:ext uri="{BB962C8B-B14F-4D97-AF65-F5344CB8AC3E}">
        <p14:creationId xmlns:p14="http://schemas.microsoft.com/office/powerpoint/2010/main" val="3115800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651C2-F0C3-3EBB-E704-9F5F330FA4F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BCB8F02-25C6-1CF7-23B7-9C9A6A9782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42370E-E299-6300-9C21-F839A8757CF3}"/>
              </a:ext>
            </a:extLst>
          </p:cNvPr>
          <p:cNvSpPr>
            <a:spLocks noGrp="1"/>
          </p:cNvSpPr>
          <p:nvPr>
            <p:ph type="dt" sz="half" idx="10"/>
          </p:nvPr>
        </p:nvSpPr>
        <p:spPr/>
        <p:txBody>
          <a:bodyPr/>
          <a:lstStyle/>
          <a:p>
            <a:fld id="{DD299AD8-6782-43EC-8B77-E74C1D6FA5B2}" type="datetimeFigureOut">
              <a:rPr lang="en-GB" smtClean="0"/>
              <a:t>24/08/2026</a:t>
            </a:fld>
            <a:endParaRPr lang="en-GB"/>
          </a:p>
        </p:txBody>
      </p:sp>
      <p:sp>
        <p:nvSpPr>
          <p:cNvPr id="5" name="Footer Placeholder 4">
            <a:extLst>
              <a:ext uri="{FF2B5EF4-FFF2-40B4-BE49-F238E27FC236}">
                <a16:creationId xmlns:a16="http://schemas.microsoft.com/office/drawing/2014/main" id="{9CF3BD29-4000-4499-6042-A50EA638DF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447771-8CC2-75D3-ECEB-D471D84F64A6}"/>
              </a:ext>
            </a:extLst>
          </p:cNvPr>
          <p:cNvSpPr>
            <a:spLocks noGrp="1"/>
          </p:cNvSpPr>
          <p:nvPr>
            <p:ph type="sldNum" sz="quarter" idx="12"/>
          </p:nvPr>
        </p:nvSpPr>
        <p:spPr/>
        <p:txBody>
          <a:bodyPr/>
          <a:lstStyle/>
          <a:p>
            <a:fld id="{41D9B19C-A82C-4B2F-841B-B758068C46FB}" type="slidenum">
              <a:rPr lang="en-GB" smtClean="0"/>
              <a:t>‹#›</a:t>
            </a:fld>
            <a:endParaRPr lang="en-GB"/>
          </a:p>
        </p:txBody>
      </p:sp>
    </p:spTree>
    <p:extLst>
      <p:ext uri="{BB962C8B-B14F-4D97-AF65-F5344CB8AC3E}">
        <p14:creationId xmlns:p14="http://schemas.microsoft.com/office/powerpoint/2010/main" val="1351937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37268A-49D2-5FD9-F135-2CC321485C3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81008BF-0741-603F-1D50-4374D4489B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9AA881-1C18-5246-F1F6-F2F0C0C68AC4}"/>
              </a:ext>
            </a:extLst>
          </p:cNvPr>
          <p:cNvSpPr>
            <a:spLocks noGrp="1"/>
          </p:cNvSpPr>
          <p:nvPr>
            <p:ph type="dt" sz="half" idx="10"/>
          </p:nvPr>
        </p:nvSpPr>
        <p:spPr/>
        <p:txBody>
          <a:bodyPr/>
          <a:lstStyle/>
          <a:p>
            <a:fld id="{DD299AD8-6782-43EC-8B77-E74C1D6FA5B2}" type="datetimeFigureOut">
              <a:rPr lang="en-GB" smtClean="0"/>
              <a:t>24/08/2026</a:t>
            </a:fld>
            <a:endParaRPr lang="en-GB"/>
          </a:p>
        </p:txBody>
      </p:sp>
      <p:sp>
        <p:nvSpPr>
          <p:cNvPr id="5" name="Footer Placeholder 4">
            <a:extLst>
              <a:ext uri="{FF2B5EF4-FFF2-40B4-BE49-F238E27FC236}">
                <a16:creationId xmlns:a16="http://schemas.microsoft.com/office/drawing/2014/main" id="{E1B55C6E-833F-519F-3EE2-24C06FA6B6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9F19B5-B4D1-6DEC-A5C2-5D0395C1CD94}"/>
              </a:ext>
            </a:extLst>
          </p:cNvPr>
          <p:cNvSpPr>
            <a:spLocks noGrp="1"/>
          </p:cNvSpPr>
          <p:nvPr>
            <p:ph type="sldNum" sz="quarter" idx="12"/>
          </p:nvPr>
        </p:nvSpPr>
        <p:spPr/>
        <p:txBody>
          <a:bodyPr/>
          <a:lstStyle/>
          <a:p>
            <a:fld id="{41D9B19C-A82C-4B2F-841B-B758068C46FB}" type="slidenum">
              <a:rPr lang="en-GB" smtClean="0"/>
              <a:t>‹#›</a:t>
            </a:fld>
            <a:endParaRPr lang="en-GB"/>
          </a:p>
        </p:txBody>
      </p:sp>
    </p:spTree>
    <p:extLst>
      <p:ext uri="{BB962C8B-B14F-4D97-AF65-F5344CB8AC3E}">
        <p14:creationId xmlns:p14="http://schemas.microsoft.com/office/powerpoint/2010/main" val="9351085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rgbClr val="2B2B2B"/>
                </a:solidFill>
                <a:latin typeface="Arial Black"/>
                <a:cs typeface="Arial Black"/>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8/24/2026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224537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8D877B3-D348-4611-9BDB-C5374591D951}" type="slidenum">
              <a:rPr lang="en-US" smtClean="0"/>
              <a:pPr/>
              <a:t>‹#›</a:t>
            </a:fld>
            <a:endParaRPr lang="en-US" dirty="0"/>
          </a:p>
        </p:txBody>
      </p:sp>
      <p:sp>
        <p:nvSpPr>
          <p:cNvPr id="5" name="Picture Placeholder 4"/>
          <p:cNvSpPr>
            <a:spLocks noGrp="1"/>
          </p:cNvSpPr>
          <p:nvPr>
            <p:ph type="pic" sz="quarter" idx="11" hasCustomPrompt="1"/>
          </p:nvPr>
        </p:nvSpPr>
        <p:spPr>
          <a:xfrm>
            <a:off x="990600" y="0"/>
            <a:ext cx="5105400" cy="6858000"/>
          </a:xfrm>
          <a:prstGeom prst="rect">
            <a:avLst/>
          </a:prstGeom>
          <a:pattFill prst="pct10">
            <a:fgClr>
              <a:schemeClr val="tx1"/>
            </a:fgClr>
            <a:bgClr>
              <a:schemeClr val="bg1"/>
            </a:bgClr>
          </a:pattFill>
        </p:spPr>
        <p:txBody>
          <a:bodyPr anchor="ctr">
            <a:normAutofit/>
          </a:bodyPr>
          <a:lstStyle>
            <a:lvl1pPr algn="ctr">
              <a:defRPr sz="1000" b="1" baseline="0"/>
            </a:lvl1pPr>
          </a:lstStyle>
          <a:p>
            <a:r>
              <a:rPr lang="en-US" dirty="0"/>
              <a:t>Drag &amp; Drop Image</a:t>
            </a:r>
          </a:p>
        </p:txBody>
      </p:sp>
      <p:sp>
        <p:nvSpPr>
          <p:cNvPr id="6" name="Title 4"/>
          <p:cNvSpPr>
            <a:spLocks noGrp="1"/>
          </p:cNvSpPr>
          <p:nvPr>
            <p:ph type="title" hasCustomPrompt="1"/>
          </p:nvPr>
        </p:nvSpPr>
        <p:spPr>
          <a:xfrm>
            <a:off x="6531429" y="664745"/>
            <a:ext cx="5089071" cy="1621619"/>
          </a:xfrm>
        </p:spPr>
        <p:txBody>
          <a:bodyPr/>
          <a:lstStyle>
            <a:lvl1pPr>
              <a:defRPr sz="3600" spc="0"/>
            </a:lvl1pPr>
          </a:lstStyle>
          <a:p>
            <a:r>
              <a:rPr lang="en-US" dirty="0"/>
              <a:t>CLICK TO EDIT MASTER TITLE STYLE</a:t>
            </a:r>
          </a:p>
        </p:txBody>
      </p:sp>
      <p:sp>
        <p:nvSpPr>
          <p:cNvPr id="7" name="Content Placeholder 2">
            <a:extLst>
              <a:ext uri="{FF2B5EF4-FFF2-40B4-BE49-F238E27FC236}">
                <a16:creationId xmlns:a16="http://schemas.microsoft.com/office/drawing/2014/main" id="{0353C0E3-CA06-FF4E-9268-38C763A245CD}"/>
              </a:ext>
            </a:extLst>
          </p:cNvPr>
          <p:cNvSpPr>
            <a:spLocks noGrp="1"/>
          </p:cNvSpPr>
          <p:nvPr>
            <p:ph idx="1"/>
          </p:nvPr>
        </p:nvSpPr>
        <p:spPr>
          <a:xfrm>
            <a:off x="6531429" y="2526750"/>
            <a:ext cx="5089071" cy="36708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69326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5_Title Slide">
    <p:bg>
      <p:bgPr>
        <a:solidFill>
          <a:srgbClr val="18163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D2A471F-841D-4022-B389-2733552274BB}"/>
              </a:ext>
            </a:extLst>
          </p:cNvPr>
          <p:cNvCxnSpPr/>
          <p:nvPr userDrawn="1"/>
        </p:nvCxnSpPr>
        <p:spPr>
          <a:xfrm>
            <a:off x="928914" y="0"/>
            <a:ext cx="0" cy="6858000"/>
          </a:xfrm>
          <a:prstGeom prst="line">
            <a:avLst/>
          </a:prstGeom>
          <a:ln w="31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855F3EA5-F921-4026-8934-1AF5BC3ABC55}"/>
              </a:ext>
            </a:extLst>
          </p:cNvPr>
          <p:cNvCxnSpPr>
            <a:cxnSpLocks/>
          </p:cNvCxnSpPr>
          <p:nvPr userDrawn="1"/>
        </p:nvCxnSpPr>
        <p:spPr>
          <a:xfrm>
            <a:off x="928914" y="3024638"/>
            <a:ext cx="0" cy="808724"/>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Freeform: Shape 8">
            <a:extLst>
              <a:ext uri="{FF2B5EF4-FFF2-40B4-BE49-F238E27FC236}">
                <a16:creationId xmlns:a16="http://schemas.microsoft.com/office/drawing/2014/main" id="{2BE89A95-B808-41BF-A85E-A276B1B567AC}"/>
              </a:ext>
            </a:extLst>
          </p:cNvPr>
          <p:cNvSpPr/>
          <p:nvPr userDrawn="1"/>
        </p:nvSpPr>
        <p:spPr>
          <a:xfrm rot="10800000" flipV="1">
            <a:off x="8738318" y="0"/>
            <a:ext cx="3453684" cy="2898416"/>
          </a:xfrm>
          <a:custGeom>
            <a:avLst/>
            <a:gdLst>
              <a:gd name="connsiteX0" fmla="*/ 1860887 w 3453684"/>
              <a:gd name="connsiteY0" fmla="*/ 0 h 2898416"/>
              <a:gd name="connsiteX1" fmla="*/ 3453684 w 3453684"/>
              <a:gd name="connsiteY1" fmla="*/ 0 h 2898416"/>
              <a:gd name="connsiteX2" fmla="*/ 555268 w 3453684"/>
              <a:gd name="connsiteY2" fmla="*/ 2898416 h 2898416"/>
              <a:gd name="connsiteX3" fmla="*/ 258922 w 3453684"/>
              <a:gd name="connsiteY3" fmla="*/ 2883452 h 2898416"/>
              <a:gd name="connsiteX4" fmla="*/ 0 w 3453684"/>
              <a:gd name="connsiteY4" fmla="*/ 2843936 h 2898416"/>
              <a:gd name="connsiteX5" fmla="*/ 0 w 3453684"/>
              <a:gd name="connsiteY5" fmla="*/ 1180348 h 2898416"/>
              <a:gd name="connsiteX6" fmla="*/ 47061 w 3453684"/>
              <a:gd name="connsiteY6" fmla="*/ 1203018 h 2898416"/>
              <a:gd name="connsiteX7" fmla="*/ 555267 w 3453684"/>
              <a:gd name="connsiteY7" fmla="*/ 1305620 h 2898416"/>
              <a:gd name="connsiteX8" fmla="*/ 1860887 w 3453684"/>
              <a:gd name="connsiteY8" fmla="*/ 0 h 289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3684" h="2898416">
                <a:moveTo>
                  <a:pt x="1860887" y="0"/>
                </a:moveTo>
                <a:lnTo>
                  <a:pt x="3453684" y="0"/>
                </a:lnTo>
                <a:cubicBezTo>
                  <a:pt x="3453684" y="1600751"/>
                  <a:pt x="2156019" y="2898416"/>
                  <a:pt x="555268" y="2898416"/>
                </a:cubicBezTo>
                <a:cubicBezTo>
                  <a:pt x="455221" y="2898416"/>
                  <a:pt x="356358" y="2893347"/>
                  <a:pt x="258922" y="2883452"/>
                </a:cubicBezTo>
                <a:lnTo>
                  <a:pt x="0" y="2843936"/>
                </a:lnTo>
                <a:lnTo>
                  <a:pt x="0" y="1180348"/>
                </a:lnTo>
                <a:lnTo>
                  <a:pt x="47061" y="1203018"/>
                </a:lnTo>
                <a:cubicBezTo>
                  <a:pt x="203263" y="1269086"/>
                  <a:pt x="374998" y="1305620"/>
                  <a:pt x="555267" y="1305620"/>
                </a:cubicBezTo>
                <a:cubicBezTo>
                  <a:pt x="1276341" y="1305620"/>
                  <a:pt x="1860887" y="721074"/>
                  <a:pt x="1860887" y="0"/>
                </a:cubicBezTo>
                <a:close/>
              </a:path>
            </a:pathLst>
          </a:custGeom>
          <a:solidFill>
            <a:srgbClr val="1B1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solidFill>
                <a:schemeClr val="tx1"/>
              </a:solidFill>
            </a:endParaRPr>
          </a:p>
        </p:txBody>
      </p:sp>
      <p:pic>
        <p:nvPicPr>
          <p:cNvPr id="3" name="Graphic 2">
            <a:extLst>
              <a:ext uri="{FF2B5EF4-FFF2-40B4-BE49-F238E27FC236}">
                <a16:creationId xmlns:a16="http://schemas.microsoft.com/office/drawing/2014/main" id="{794CCA4A-6A34-46CE-9740-8CBC75ABC48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77266" y="3968292"/>
            <a:ext cx="4637467" cy="2898417"/>
          </a:xfrm>
          <a:prstGeom prst="rect">
            <a:avLst/>
          </a:prstGeom>
        </p:spPr>
      </p:pic>
    </p:spTree>
    <p:extLst>
      <p:ext uri="{BB962C8B-B14F-4D97-AF65-F5344CB8AC3E}">
        <p14:creationId xmlns:p14="http://schemas.microsoft.com/office/powerpoint/2010/main" val="335650530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2AF70B-DA56-D9B6-9A98-D835ED2CBF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AC5F200-ABD2-C0AD-E26B-7452ED5C61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6F0442-A2E6-E72D-4826-F43D3F21FD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D299AD8-6782-43EC-8B77-E74C1D6FA5B2}" type="datetimeFigureOut">
              <a:rPr lang="en-GB" smtClean="0"/>
              <a:t>24/08/2026</a:t>
            </a:fld>
            <a:endParaRPr lang="en-GB"/>
          </a:p>
        </p:txBody>
      </p:sp>
      <p:sp>
        <p:nvSpPr>
          <p:cNvPr id="5" name="Footer Placeholder 4">
            <a:extLst>
              <a:ext uri="{FF2B5EF4-FFF2-40B4-BE49-F238E27FC236}">
                <a16:creationId xmlns:a16="http://schemas.microsoft.com/office/drawing/2014/main" id="{CAFFB777-9505-A846-C380-242D7D6AF2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BBE19BF-F45F-FA17-494C-05D59B971E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1D9B19C-A82C-4B2F-841B-B758068C46FB}" type="slidenum">
              <a:rPr lang="en-GB" smtClean="0"/>
              <a:t>‹#›</a:t>
            </a:fld>
            <a:endParaRPr lang="en-GB"/>
          </a:p>
        </p:txBody>
      </p:sp>
    </p:spTree>
    <p:extLst>
      <p:ext uri="{BB962C8B-B14F-4D97-AF65-F5344CB8AC3E}">
        <p14:creationId xmlns:p14="http://schemas.microsoft.com/office/powerpoint/2010/main" val="4110698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lshtm.ac.uk/newsevents/news/2023/expert-comment-climate-related-mortality-england-and-wales-1988-2022" TargetMode="External"/><Relationship Id="rId2" Type="http://schemas.openxmlformats.org/officeDocument/2006/relationships/image" Target="../media/image15.jpg"/><Relationship Id="rId1" Type="http://schemas.openxmlformats.org/officeDocument/2006/relationships/slideLayout" Target="../slideLayouts/slideLayout7.xml"/><Relationship Id="rId4" Type="http://schemas.openxmlformats.org/officeDocument/2006/relationships/hyperlink" Target="https://www.v-20.org/new-health-data-shows-unabated-climate-change-will-cause-3.4-million-deaths-per-year-by-century-end"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CakUeC1sCSs" TargetMode="External"/><Relationship Id="rId2" Type="http://schemas.openxmlformats.org/officeDocument/2006/relationships/image" Target="../media/image16.tif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7.tiff"/><Relationship Id="rId2" Type="http://schemas.openxmlformats.org/officeDocument/2006/relationships/hyperlink" Target="https://www.youtube.com/watch?v=sVhlRMTjeh4" TargetMode="External"/><Relationship Id="rId1" Type="http://schemas.openxmlformats.org/officeDocument/2006/relationships/slideLayout" Target="../slideLayouts/slideLayout4.xml"/><Relationship Id="rId4" Type="http://schemas.openxmlformats.org/officeDocument/2006/relationships/hyperlink" Target="https://www.youtube.com/watch?v=Y7-lxsU0mD0&amp;t=4s"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s://cepcuyo.com/wp-content/uploads/2023/10/Green-Swans_-The-Coming-Boom-In-Regenerati-John-Elkin.pdf" TargetMode="External"/><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tif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png"/><Relationship Id="rId4" Type="http://schemas.openxmlformats.org/officeDocument/2006/relationships/image" Target="../media/image54.png"/></Relationships>
</file>

<file path=ppt/slides/_rels/slide4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s://sdgimpactassessmenttool.org/en-gb" TargetMode="External"/><Relationship Id="rId2" Type="http://schemas.openxmlformats.org/officeDocument/2006/relationships/image" Target="../media/image60.tiff"/><Relationship Id="rId1" Type="http://schemas.openxmlformats.org/officeDocument/2006/relationships/slideLayout" Target="../slideLayouts/slideLayout7.xml"/><Relationship Id="rId4" Type="http://schemas.openxmlformats.org/officeDocument/2006/relationships/hyperlink" Target="https://www.stockholmresilience.org/research/research-news/2016-06-14-the-sdgs-wedding-cake.html"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hyperlink" Target="https://www.youtube.com/watch?v=Ziw-wK03TSw" TargetMode="External"/><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4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tiff"/><Relationship Id="rId7" Type="http://schemas.openxmlformats.org/officeDocument/2006/relationships/image" Target="../media/image6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tiff"/></Relationships>
</file>

<file path=ppt/slides/_rels/slide47.xml.rels><?xml version="1.0" encoding="UTF-8" standalone="yes"?>
<Relationships xmlns="http://schemas.openxmlformats.org/package/2006/relationships"><Relationship Id="rId3" Type="http://schemas.openxmlformats.org/officeDocument/2006/relationships/image" Target="../media/image70.tif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jpeg"/></Relationships>
</file>

<file path=ppt/slides/_rels/slide48.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4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50.xml.rels><?xml version="1.0" encoding="UTF-8" standalone="yes"?>
<Relationships xmlns="http://schemas.openxmlformats.org/package/2006/relationships"><Relationship Id="rId3" Type="http://schemas.openxmlformats.org/officeDocument/2006/relationships/image" Target="../media/image60.tiff"/><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 Id="rId5" Type="http://schemas.openxmlformats.org/officeDocument/2006/relationships/image" Target="../media/image84.png"/><Relationship Id="rId4" Type="http://schemas.openxmlformats.org/officeDocument/2006/relationships/image" Target="../media/image83.png"/></Relationships>
</file>

<file path=ppt/slides/_rels/slide52.xml.rels><?xml version="1.0" encoding="UTF-8" standalone="yes"?>
<Relationships xmlns="http://schemas.openxmlformats.org/package/2006/relationships"><Relationship Id="rId3" Type="http://schemas.openxmlformats.org/officeDocument/2006/relationships/image" Target="../media/image85.tiff"/><Relationship Id="rId2" Type="http://schemas.openxmlformats.org/officeDocument/2006/relationships/hyperlink" Target="https://fastercapital.com/content/Cost-Responsiveness-Framework--The-Cost-Responsiveness-Framework--Driving-Business-Growth-in-a-Competitive-Market.html#A-Self-Diagnostic-Tool" TargetMode="Externa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53.xml.rels><?xml version="1.0" encoding="UTF-8" standalone="yes"?>
<Relationships xmlns="http://schemas.openxmlformats.org/package/2006/relationships"><Relationship Id="rId2" Type="http://schemas.openxmlformats.org/officeDocument/2006/relationships/image" Target="../media/image85.tif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s://www.youtube.com/watch?v=vXIxMj0IjNU&amp;list=PLBh9h0LWoawqBJk47Is8XWqaPg8h3WK4S&amp;index=7"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s://www.strategyzer.com/library/how-to-scan-through-your-environments-disruptive-threats-and-opportunities"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TextBox 242">
            <a:extLst>
              <a:ext uri="{FF2B5EF4-FFF2-40B4-BE49-F238E27FC236}">
                <a16:creationId xmlns:a16="http://schemas.microsoft.com/office/drawing/2014/main" id="{1BAD09A1-1885-443F-AD37-6D78A9234087}"/>
              </a:ext>
            </a:extLst>
          </p:cNvPr>
          <p:cNvSpPr txBox="1"/>
          <p:nvPr/>
        </p:nvSpPr>
        <p:spPr>
          <a:xfrm>
            <a:off x="1748977" y="2152820"/>
            <a:ext cx="6904454" cy="1200329"/>
          </a:xfrm>
          <a:prstGeom prst="rect">
            <a:avLst/>
          </a:prstGeom>
          <a:noFill/>
        </p:spPr>
        <p:txBody>
          <a:bodyPr wrap="none" rtlCol="0">
            <a:spAutoFit/>
          </a:bodyPr>
          <a:lstStyle/>
          <a:p>
            <a:r>
              <a:rPr lang="en-US" sz="3600" spc="200" dirty="0">
                <a:solidFill>
                  <a:schemeClr val="bg1"/>
                </a:solidFill>
                <a:latin typeface="Arial" panose="020B0604020202020204" pitchFamily="34" charset="0"/>
                <a:ea typeface="Roboto Black" panose="02000000000000000000" pitchFamily="2" charset="0"/>
                <a:cs typeface="Arial" panose="020B0604020202020204" pitchFamily="34" charset="0"/>
              </a:rPr>
              <a:t>Making  Stratospheric</a:t>
            </a:r>
          </a:p>
          <a:p>
            <a:r>
              <a:rPr lang="en-US" sz="3600" spc="200" dirty="0">
                <a:solidFill>
                  <a:schemeClr val="bg1"/>
                </a:solidFill>
                <a:latin typeface="Arial" panose="020B0604020202020204" pitchFamily="34" charset="0"/>
                <a:ea typeface="Roboto Black" panose="02000000000000000000" pitchFamily="2" charset="0"/>
                <a:cs typeface="Arial" panose="020B0604020202020204" pitchFamily="34" charset="0"/>
              </a:rPr>
              <a:t>Change Strategically Circular</a:t>
            </a:r>
            <a:endParaRPr lang="en-ID" sz="3200" spc="200" dirty="0">
              <a:solidFill>
                <a:schemeClr val="bg1"/>
              </a:solidFill>
              <a:latin typeface="Arial" panose="020B0604020202020204" pitchFamily="34" charset="0"/>
              <a:ea typeface="Roboto Black" panose="02000000000000000000" pitchFamily="2" charset="0"/>
              <a:cs typeface="Arial" panose="020B0604020202020204" pitchFamily="34" charset="0"/>
            </a:endParaRPr>
          </a:p>
        </p:txBody>
      </p:sp>
      <p:sp>
        <p:nvSpPr>
          <p:cNvPr id="2" name="TextBox 1">
            <a:extLst>
              <a:ext uri="{FF2B5EF4-FFF2-40B4-BE49-F238E27FC236}">
                <a16:creationId xmlns:a16="http://schemas.microsoft.com/office/drawing/2014/main" id="{1314436F-68FB-AA41-99AE-D9710886843D}"/>
              </a:ext>
            </a:extLst>
          </p:cNvPr>
          <p:cNvSpPr txBox="1"/>
          <p:nvPr/>
        </p:nvSpPr>
        <p:spPr>
          <a:xfrm>
            <a:off x="937549" y="3171463"/>
            <a:ext cx="184731" cy="369332"/>
          </a:xfrm>
          <a:prstGeom prst="rect">
            <a:avLst/>
          </a:prstGeom>
          <a:noFill/>
        </p:spPr>
        <p:txBody>
          <a:bodyPr wrap="none" rtlCol="0">
            <a:spAutoFit/>
          </a:bodyPr>
          <a:lstStyle/>
          <a:p>
            <a:endParaRPr lang="en-US"/>
          </a:p>
        </p:txBody>
      </p:sp>
      <p:pic>
        <p:nvPicPr>
          <p:cNvPr id="4" name="Graphic 3">
            <a:extLst>
              <a:ext uri="{FF2B5EF4-FFF2-40B4-BE49-F238E27FC236}">
                <a16:creationId xmlns:a16="http://schemas.microsoft.com/office/drawing/2014/main" id="{E6D89AFC-04F3-42E1-85EC-3C96B9023E0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52613" y="742950"/>
            <a:ext cx="1589426" cy="828675"/>
          </a:xfrm>
          <a:prstGeom prst="rect">
            <a:avLst/>
          </a:prstGeom>
        </p:spPr>
      </p:pic>
      <p:pic>
        <p:nvPicPr>
          <p:cNvPr id="6" name="Graphic 5">
            <a:extLst>
              <a:ext uri="{FF2B5EF4-FFF2-40B4-BE49-F238E27FC236}">
                <a16:creationId xmlns:a16="http://schemas.microsoft.com/office/drawing/2014/main" id="{09246752-E9DD-45D6-A482-032CB4CEF8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34677" y="3447862"/>
            <a:ext cx="4867275" cy="19050"/>
          </a:xfrm>
          <a:prstGeom prst="rect">
            <a:avLst/>
          </a:prstGeom>
        </p:spPr>
      </p:pic>
    </p:spTree>
    <p:extLst>
      <p:ext uri="{BB962C8B-B14F-4D97-AF65-F5344CB8AC3E}">
        <p14:creationId xmlns:p14="http://schemas.microsoft.com/office/powerpoint/2010/main" val="1729529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E106A-241A-609F-78BC-0B872AE23269}"/>
            </a:ext>
          </a:extLst>
        </p:cNvPr>
        <p:cNvGrpSpPr/>
        <p:nvPr/>
      </p:nvGrpSpPr>
      <p:grpSpPr>
        <a:xfrm>
          <a:off x="0" y="0"/>
          <a:ext cx="0" cy="0"/>
          <a:chOff x="0" y="0"/>
          <a:chExt cx="0" cy="0"/>
        </a:xfrm>
      </p:grpSpPr>
      <p:sp>
        <p:nvSpPr>
          <p:cNvPr id="243" name="TextBox 242">
            <a:extLst>
              <a:ext uri="{FF2B5EF4-FFF2-40B4-BE49-F238E27FC236}">
                <a16:creationId xmlns:a16="http://schemas.microsoft.com/office/drawing/2014/main" id="{6DB0F9B8-464C-5152-A278-A3CC43A7CD98}"/>
              </a:ext>
            </a:extLst>
          </p:cNvPr>
          <p:cNvSpPr txBox="1"/>
          <p:nvPr/>
        </p:nvSpPr>
        <p:spPr>
          <a:xfrm>
            <a:off x="937549" y="1827161"/>
            <a:ext cx="9326538" cy="1477328"/>
          </a:xfrm>
          <a:prstGeom prst="rect">
            <a:avLst/>
          </a:prstGeom>
          <a:noFill/>
        </p:spPr>
        <p:txBody>
          <a:bodyPr wrap="square" rtlCol="0">
            <a:spAutoFit/>
          </a:bodyPr>
          <a:lstStyle/>
          <a:p>
            <a:r>
              <a:rPr lang="en-US" sz="3600" spc="200" dirty="0">
                <a:solidFill>
                  <a:schemeClr val="bg1"/>
                </a:solidFill>
                <a:latin typeface="Arial" panose="020B0604020202020204" pitchFamily="34" charset="0"/>
                <a:ea typeface="Roboto Black" panose="02000000000000000000" pitchFamily="2" charset="0"/>
                <a:cs typeface="Arial" panose="020B0604020202020204" pitchFamily="34" charset="0"/>
              </a:rPr>
              <a:t>External Factors &amp; Creating Growth</a:t>
            </a:r>
          </a:p>
          <a:p>
            <a:r>
              <a:rPr lang="en-US" sz="3600" spc="200" dirty="0" err="1">
                <a:solidFill>
                  <a:schemeClr val="bg1"/>
                </a:solidFill>
                <a:latin typeface="Arial" panose="020B0604020202020204" pitchFamily="34" charset="0"/>
                <a:ea typeface="Roboto Black" panose="02000000000000000000" pitchFamily="2" charset="0"/>
                <a:cs typeface="Arial" panose="020B0604020202020204" pitchFamily="34" charset="0"/>
              </a:rPr>
              <a:t>EiR</a:t>
            </a:r>
            <a:r>
              <a:rPr lang="en-US" sz="3600" spc="200" dirty="0">
                <a:solidFill>
                  <a:schemeClr val="bg1"/>
                </a:solidFill>
                <a:latin typeface="Arial" panose="020B0604020202020204" pitchFamily="34" charset="0"/>
                <a:ea typeface="Roboto Black" panose="02000000000000000000" pitchFamily="2" charset="0"/>
                <a:cs typeface="Arial" panose="020B0604020202020204" pitchFamily="34" charset="0"/>
              </a:rPr>
              <a:t>- Session 3A Pulling it all together!</a:t>
            </a:r>
          </a:p>
          <a:p>
            <a:r>
              <a:rPr lang="en-US" spc="200" dirty="0">
                <a:solidFill>
                  <a:schemeClr val="bg1"/>
                </a:solidFill>
                <a:latin typeface="Arial" panose="020B0604020202020204" pitchFamily="34" charset="0"/>
                <a:ea typeface="Roboto Black" panose="02000000000000000000" pitchFamily="2" charset="0"/>
                <a:cs typeface="Arial" panose="020B0604020202020204" pitchFamily="34" charset="0"/>
              </a:rPr>
              <a:t>South Lanarkshire/ Ayrshire and Dumfries &amp; Galloway colleges</a:t>
            </a:r>
            <a:endParaRPr lang="en-ID" spc="200" dirty="0">
              <a:solidFill>
                <a:schemeClr val="bg1"/>
              </a:solidFill>
              <a:latin typeface="Arial" panose="020B0604020202020204" pitchFamily="34" charset="0"/>
              <a:ea typeface="Roboto Black" panose="02000000000000000000" pitchFamily="2" charset="0"/>
              <a:cs typeface="Arial" panose="020B0604020202020204" pitchFamily="34" charset="0"/>
            </a:endParaRPr>
          </a:p>
        </p:txBody>
      </p:sp>
      <p:sp>
        <p:nvSpPr>
          <p:cNvPr id="2" name="TextBox 1">
            <a:extLst>
              <a:ext uri="{FF2B5EF4-FFF2-40B4-BE49-F238E27FC236}">
                <a16:creationId xmlns:a16="http://schemas.microsoft.com/office/drawing/2014/main" id="{4621662B-2A19-3073-7B79-F51F7C4D268C}"/>
              </a:ext>
            </a:extLst>
          </p:cNvPr>
          <p:cNvSpPr txBox="1"/>
          <p:nvPr/>
        </p:nvSpPr>
        <p:spPr>
          <a:xfrm>
            <a:off x="937549" y="3171463"/>
            <a:ext cx="184731" cy="369332"/>
          </a:xfrm>
          <a:prstGeom prst="rect">
            <a:avLst/>
          </a:prstGeom>
          <a:noFill/>
        </p:spPr>
        <p:txBody>
          <a:bodyPr wrap="none" rtlCol="0">
            <a:spAutoFit/>
          </a:bodyPr>
          <a:lstStyle/>
          <a:p>
            <a:endParaRPr lang="en-US"/>
          </a:p>
        </p:txBody>
      </p:sp>
      <p:pic>
        <p:nvPicPr>
          <p:cNvPr id="4" name="Graphic 3">
            <a:extLst>
              <a:ext uri="{FF2B5EF4-FFF2-40B4-BE49-F238E27FC236}">
                <a16:creationId xmlns:a16="http://schemas.microsoft.com/office/drawing/2014/main" id="{ABB277E9-EC57-536B-133A-C2C28D76601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52613" y="742950"/>
            <a:ext cx="1589426" cy="828675"/>
          </a:xfrm>
          <a:prstGeom prst="rect">
            <a:avLst/>
          </a:prstGeom>
        </p:spPr>
      </p:pic>
      <p:pic>
        <p:nvPicPr>
          <p:cNvPr id="6" name="Graphic 5">
            <a:extLst>
              <a:ext uri="{FF2B5EF4-FFF2-40B4-BE49-F238E27FC236}">
                <a16:creationId xmlns:a16="http://schemas.microsoft.com/office/drawing/2014/main" id="{A425E066-BC48-8A91-6ADF-B50F5CCE80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34677" y="3447862"/>
            <a:ext cx="4867275" cy="19050"/>
          </a:xfrm>
          <a:prstGeom prst="rect">
            <a:avLst/>
          </a:prstGeom>
        </p:spPr>
      </p:pic>
    </p:spTree>
    <p:extLst>
      <p:ext uri="{BB962C8B-B14F-4D97-AF65-F5344CB8AC3E}">
        <p14:creationId xmlns:p14="http://schemas.microsoft.com/office/powerpoint/2010/main" val="3727565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95C03-E2D1-A711-944B-B360B06E84BA}"/>
              </a:ext>
            </a:extLst>
          </p:cNvPr>
          <p:cNvSpPr>
            <a:spLocks noGrp="1"/>
          </p:cNvSpPr>
          <p:nvPr>
            <p:ph type="title"/>
          </p:nvPr>
        </p:nvSpPr>
        <p:spPr/>
        <p:txBody>
          <a:bodyPr>
            <a:normAutofit/>
          </a:bodyPr>
          <a:lstStyle/>
          <a:p>
            <a:r>
              <a:rPr lang="en-GB" sz="3200" b="1" dirty="0">
                <a:latin typeface="Arial" panose="020B0604020202020204" pitchFamily="34" charset="0"/>
                <a:cs typeface="Arial" panose="020B0604020202020204" pitchFamily="34" charset="0"/>
              </a:rPr>
              <a:t>What we will cover today…</a:t>
            </a:r>
          </a:p>
        </p:txBody>
      </p:sp>
      <p:sp>
        <p:nvSpPr>
          <p:cNvPr id="4" name="Content Placeholder 3">
            <a:extLst>
              <a:ext uri="{FF2B5EF4-FFF2-40B4-BE49-F238E27FC236}">
                <a16:creationId xmlns:a16="http://schemas.microsoft.com/office/drawing/2014/main" id="{591B2213-2B04-DC04-4476-C5C548AA60D4}"/>
              </a:ext>
            </a:extLst>
          </p:cNvPr>
          <p:cNvSpPr>
            <a:spLocks noGrp="1"/>
          </p:cNvSpPr>
          <p:nvPr>
            <p:ph idx="1"/>
          </p:nvPr>
        </p:nvSpPr>
        <p:spPr/>
        <p:txBody>
          <a:bodyPr/>
          <a:lstStyle/>
          <a:p>
            <a:r>
              <a:rPr lang="en-GB" dirty="0"/>
              <a:t>Applying PESTLE</a:t>
            </a:r>
          </a:p>
          <a:p>
            <a:r>
              <a:rPr lang="en-GB" dirty="0"/>
              <a:t>Ethics, Stakeholders &amp; Climate</a:t>
            </a:r>
          </a:p>
          <a:p>
            <a:r>
              <a:rPr lang="en-GB" dirty="0"/>
              <a:t>Revenues</a:t>
            </a:r>
          </a:p>
          <a:p>
            <a:r>
              <a:rPr lang="en-GB" dirty="0"/>
              <a:t>Pricing</a:t>
            </a:r>
          </a:p>
          <a:p>
            <a:r>
              <a:rPr lang="en-GB" dirty="0"/>
              <a:t>BMC Group Presentation </a:t>
            </a:r>
          </a:p>
        </p:txBody>
      </p:sp>
    </p:spTree>
    <p:extLst>
      <p:ext uri="{BB962C8B-B14F-4D97-AF65-F5344CB8AC3E}">
        <p14:creationId xmlns:p14="http://schemas.microsoft.com/office/powerpoint/2010/main" val="3077905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446283" y="379288"/>
            <a:ext cx="9601607" cy="481350"/>
          </a:xfrm>
          <a:prstGeom prst="rect">
            <a:avLst/>
          </a:prstGeom>
        </p:spPr>
        <p:txBody>
          <a:bodyPr vert="horz" wrap="square" lIns="0" tIns="12700" rIns="0" bIns="0" rtlCol="0">
            <a:spAutoFit/>
          </a:bodyPr>
          <a:lstStyle/>
          <a:p>
            <a:pPr marL="12700">
              <a:lnSpc>
                <a:spcPts val="3890"/>
              </a:lnSpc>
            </a:pPr>
            <a:r>
              <a:rPr lang="en-GB" sz="3200" b="1" dirty="0">
                <a:solidFill>
                  <a:schemeClr val="accent1">
                    <a:lumMod val="50000"/>
                  </a:schemeClr>
                </a:solidFill>
                <a:latin typeface="Arial" panose="020B0604020202020204" pitchFamily="34" charset="0"/>
                <a:cs typeface="Arial" panose="020B0604020202020204" pitchFamily="34" charset="0"/>
              </a:rPr>
              <a:t>GROUP ACTIVITY- Customer Personna- Part 1</a:t>
            </a:r>
            <a:endParaRPr sz="3200" b="1" dirty="0">
              <a:solidFill>
                <a:schemeClr val="accent1">
                  <a:lumMod val="50000"/>
                </a:schemeClr>
              </a:solidFill>
              <a:latin typeface="Arial" panose="020B0604020202020204" pitchFamily="34" charset="0"/>
              <a:cs typeface="Arial" panose="020B0604020202020204" pitchFamily="34" charset="0"/>
            </a:endParaRPr>
          </a:p>
        </p:txBody>
      </p:sp>
      <p:sp>
        <p:nvSpPr>
          <p:cNvPr id="7" name="object 7"/>
          <p:cNvSpPr txBox="1"/>
          <p:nvPr/>
        </p:nvSpPr>
        <p:spPr>
          <a:xfrm>
            <a:off x="4181582" y="1242183"/>
            <a:ext cx="7474879" cy="4742965"/>
          </a:xfrm>
          <a:prstGeom prst="rect">
            <a:avLst/>
          </a:prstGeom>
        </p:spPr>
        <p:txBody>
          <a:bodyPr vert="horz" wrap="square" lIns="0" tIns="13335" rIns="0" bIns="0" rtlCol="0">
            <a:spAutoFit/>
          </a:bodyPr>
          <a:lstStyle/>
          <a:p>
            <a:pPr marL="355600" indent="-342900">
              <a:lnSpc>
                <a:spcPct val="100000"/>
              </a:lnSpc>
              <a:spcBef>
                <a:spcPts val="105"/>
              </a:spcBef>
              <a:buAutoNum type="arabicPeriod"/>
              <a:tabLst>
                <a:tab pos="355600" algn="l"/>
              </a:tabLst>
            </a:pPr>
            <a:r>
              <a:rPr sz="2400" b="1" dirty="0">
                <a:solidFill>
                  <a:schemeClr val="accent1">
                    <a:lumMod val="50000"/>
                  </a:schemeClr>
                </a:solidFill>
                <a:latin typeface="Arial"/>
                <a:cs typeface="Arial"/>
              </a:rPr>
              <a:t>Where</a:t>
            </a:r>
            <a:r>
              <a:rPr sz="2400" b="1" spc="-50" dirty="0">
                <a:solidFill>
                  <a:schemeClr val="accent1">
                    <a:lumMod val="50000"/>
                  </a:schemeClr>
                </a:solidFill>
                <a:latin typeface="Arial"/>
                <a:cs typeface="Arial"/>
              </a:rPr>
              <a:t> </a:t>
            </a:r>
            <a:r>
              <a:rPr sz="2400" b="1" dirty="0">
                <a:solidFill>
                  <a:schemeClr val="accent1">
                    <a:lumMod val="50000"/>
                  </a:schemeClr>
                </a:solidFill>
                <a:latin typeface="Arial"/>
                <a:cs typeface="Arial"/>
              </a:rPr>
              <a:t>do</a:t>
            </a:r>
            <a:r>
              <a:rPr sz="2400" b="1" spc="-5" dirty="0">
                <a:solidFill>
                  <a:schemeClr val="accent1">
                    <a:lumMod val="50000"/>
                  </a:schemeClr>
                </a:solidFill>
                <a:latin typeface="Arial"/>
                <a:cs typeface="Arial"/>
              </a:rPr>
              <a:t> </a:t>
            </a:r>
            <a:r>
              <a:rPr sz="2400" b="1" dirty="0">
                <a:solidFill>
                  <a:schemeClr val="accent1">
                    <a:lumMod val="50000"/>
                  </a:schemeClr>
                </a:solidFill>
                <a:latin typeface="Arial"/>
                <a:cs typeface="Arial"/>
              </a:rPr>
              <a:t>my</a:t>
            </a:r>
            <a:r>
              <a:rPr sz="2400" b="1" spc="-30" dirty="0">
                <a:solidFill>
                  <a:schemeClr val="accent1">
                    <a:lumMod val="50000"/>
                  </a:schemeClr>
                </a:solidFill>
                <a:latin typeface="Arial"/>
                <a:cs typeface="Arial"/>
              </a:rPr>
              <a:t> </a:t>
            </a:r>
            <a:r>
              <a:rPr sz="2400" b="1" dirty="0">
                <a:solidFill>
                  <a:schemeClr val="accent1">
                    <a:lumMod val="50000"/>
                  </a:schemeClr>
                </a:solidFill>
                <a:latin typeface="Arial"/>
                <a:cs typeface="Arial"/>
              </a:rPr>
              <a:t>customers</a:t>
            </a:r>
            <a:r>
              <a:rPr sz="2400" b="1" spc="-55" dirty="0">
                <a:solidFill>
                  <a:schemeClr val="accent1">
                    <a:lumMod val="50000"/>
                  </a:schemeClr>
                </a:solidFill>
                <a:latin typeface="Arial"/>
                <a:cs typeface="Arial"/>
              </a:rPr>
              <a:t> </a:t>
            </a:r>
            <a:r>
              <a:rPr sz="2400" b="1" dirty="0">
                <a:solidFill>
                  <a:schemeClr val="accent1">
                    <a:lumMod val="50000"/>
                  </a:schemeClr>
                </a:solidFill>
                <a:latin typeface="Arial"/>
                <a:cs typeface="Arial"/>
              </a:rPr>
              <a:t>‘hang</a:t>
            </a:r>
            <a:r>
              <a:rPr sz="2400" b="1" spc="-20" dirty="0">
                <a:solidFill>
                  <a:schemeClr val="accent1">
                    <a:lumMod val="50000"/>
                  </a:schemeClr>
                </a:solidFill>
                <a:latin typeface="Arial"/>
                <a:cs typeface="Arial"/>
              </a:rPr>
              <a:t> </a:t>
            </a:r>
            <a:r>
              <a:rPr sz="2400" b="1" spc="-10" dirty="0">
                <a:solidFill>
                  <a:schemeClr val="accent1">
                    <a:lumMod val="50000"/>
                  </a:schemeClr>
                </a:solidFill>
                <a:latin typeface="Arial"/>
                <a:cs typeface="Arial"/>
              </a:rPr>
              <a:t>out’?</a:t>
            </a:r>
            <a:endParaRPr sz="2400" b="1" dirty="0">
              <a:solidFill>
                <a:schemeClr val="accent1">
                  <a:lumMod val="50000"/>
                </a:schemeClr>
              </a:solidFill>
              <a:latin typeface="Arial"/>
              <a:cs typeface="Arial"/>
            </a:endParaRPr>
          </a:p>
          <a:p>
            <a:pPr>
              <a:lnSpc>
                <a:spcPct val="100000"/>
              </a:lnSpc>
              <a:spcBef>
                <a:spcPts val="195"/>
              </a:spcBef>
              <a:buClr>
                <a:srgbClr val="5F5F5F"/>
              </a:buClr>
              <a:buFont typeface="Arial"/>
              <a:buAutoNum type="arabicPeriod"/>
            </a:pPr>
            <a:endParaRPr sz="2400" b="1" dirty="0">
              <a:solidFill>
                <a:schemeClr val="accent1">
                  <a:lumMod val="50000"/>
                </a:schemeClr>
              </a:solidFill>
              <a:latin typeface="Arial"/>
              <a:cs typeface="Arial"/>
            </a:endParaRPr>
          </a:p>
          <a:p>
            <a:pPr marL="355600" indent="-342900">
              <a:lnSpc>
                <a:spcPct val="100000"/>
              </a:lnSpc>
              <a:spcBef>
                <a:spcPts val="5"/>
              </a:spcBef>
              <a:buAutoNum type="arabicPeriod"/>
              <a:tabLst>
                <a:tab pos="355600" algn="l"/>
              </a:tabLst>
            </a:pPr>
            <a:r>
              <a:rPr sz="2400" b="1" dirty="0">
                <a:solidFill>
                  <a:schemeClr val="accent1">
                    <a:lumMod val="50000"/>
                  </a:schemeClr>
                </a:solidFill>
                <a:latin typeface="Arial"/>
                <a:cs typeface="Arial"/>
              </a:rPr>
              <a:t>Through</a:t>
            </a:r>
            <a:r>
              <a:rPr sz="2400" b="1" spc="-45" dirty="0">
                <a:solidFill>
                  <a:schemeClr val="accent1">
                    <a:lumMod val="50000"/>
                  </a:schemeClr>
                </a:solidFill>
                <a:latin typeface="Arial"/>
                <a:cs typeface="Arial"/>
              </a:rPr>
              <a:t> </a:t>
            </a:r>
            <a:r>
              <a:rPr sz="2400" b="1" dirty="0">
                <a:solidFill>
                  <a:schemeClr val="accent1">
                    <a:lumMod val="50000"/>
                  </a:schemeClr>
                </a:solidFill>
                <a:latin typeface="Arial"/>
                <a:cs typeface="Arial"/>
              </a:rPr>
              <a:t>what</a:t>
            </a:r>
            <a:r>
              <a:rPr sz="2400" b="1" spc="-45" dirty="0">
                <a:solidFill>
                  <a:schemeClr val="accent1">
                    <a:lumMod val="50000"/>
                  </a:schemeClr>
                </a:solidFill>
                <a:latin typeface="Arial"/>
                <a:cs typeface="Arial"/>
              </a:rPr>
              <a:t> </a:t>
            </a:r>
            <a:r>
              <a:rPr sz="2400" b="1" dirty="0">
                <a:solidFill>
                  <a:schemeClr val="accent1">
                    <a:lumMod val="50000"/>
                  </a:schemeClr>
                </a:solidFill>
                <a:latin typeface="Arial"/>
                <a:cs typeface="Arial"/>
              </a:rPr>
              <a:t>channels</a:t>
            </a:r>
            <a:r>
              <a:rPr sz="2400" b="1" spc="-50" dirty="0">
                <a:solidFill>
                  <a:schemeClr val="accent1">
                    <a:lumMod val="50000"/>
                  </a:schemeClr>
                </a:solidFill>
                <a:latin typeface="Arial"/>
                <a:cs typeface="Arial"/>
              </a:rPr>
              <a:t> </a:t>
            </a:r>
            <a:r>
              <a:rPr sz="2400" b="1" dirty="0">
                <a:solidFill>
                  <a:schemeClr val="accent1">
                    <a:lumMod val="50000"/>
                  </a:schemeClr>
                </a:solidFill>
                <a:latin typeface="Arial"/>
                <a:cs typeface="Arial"/>
              </a:rPr>
              <a:t>do</a:t>
            </a:r>
            <a:r>
              <a:rPr sz="2400" b="1" spc="-40" dirty="0">
                <a:solidFill>
                  <a:schemeClr val="accent1">
                    <a:lumMod val="50000"/>
                  </a:schemeClr>
                </a:solidFill>
                <a:latin typeface="Arial"/>
                <a:cs typeface="Arial"/>
              </a:rPr>
              <a:t> </a:t>
            </a:r>
            <a:r>
              <a:rPr sz="2400" b="1" spc="-20" dirty="0">
                <a:solidFill>
                  <a:schemeClr val="accent1">
                    <a:lumMod val="50000"/>
                  </a:schemeClr>
                </a:solidFill>
                <a:latin typeface="Arial"/>
                <a:cs typeface="Arial"/>
              </a:rPr>
              <a:t>they</a:t>
            </a:r>
            <a:endParaRPr sz="2400" b="1" dirty="0">
              <a:solidFill>
                <a:schemeClr val="accent1">
                  <a:lumMod val="50000"/>
                </a:schemeClr>
              </a:solidFill>
              <a:latin typeface="Arial"/>
              <a:cs typeface="Arial"/>
            </a:endParaRPr>
          </a:p>
          <a:p>
            <a:pPr marL="355600">
              <a:lnSpc>
                <a:spcPct val="100000"/>
              </a:lnSpc>
            </a:pPr>
            <a:r>
              <a:rPr sz="2400" b="1" spc="-10" dirty="0">
                <a:solidFill>
                  <a:schemeClr val="accent1">
                    <a:lumMod val="50000"/>
                  </a:schemeClr>
                </a:solidFill>
                <a:latin typeface="Arial"/>
                <a:cs typeface="Arial"/>
              </a:rPr>
              <a:t>communicate?</a:t>
            </a:r>
            <a:endParaRPr sz="2400" b="1" dirty="0">
              <a:solidFill>
                <a:schemeClr val="accent1">
                  <a:lumMod val="50000"/>
                </a:schemeClr>
              </a:solidFill>
              <a:latin typeface="Arial"/>
              <a:cs typeface="Arial"/>
            </a:endParaRPr>
          </a:p>
          <a:p>
            <a:pPr>
              <a:lnSpc>
                <a:spcPct val="100000"/>
              </a:lnSpc>
              <a:spcBef>
                <a:spcPts val="200"/>
              </a:spcBef>
            </a:pPr>
            <a:endParaRPr sz="2400" b="1" dirty="0">
              <a:solidFill>
                <a:schemeClr val="accent1">
                  <a:lumMod val="50000"/>
                </a:schemeClr>
              </a:solidFill>
              <a:latin typeface="Arial"/>
              <a:cs typeface="Arial"/>
            </a:endParaRPr>
          </a:p>
          <a:p>
            <a:pPr marL="355600" marR="5080" indent="-343535">
              <a:lnSpc>
                <a:spcPct val="100000"/>
              </a:lnSpc>
              <a:buAutoNum type="arabicPeriod" startAt="3"/>
              <a:tabLst>
                <a:tab pos="355600" algn="l"/>
              </a:tabLst>
            </a:pPr>
            <a:r>
              <a:rPr sz="2400" b="1" dirty="0">
                <a:solidFill>
                  <a:schemeClr val="accent1">
                    <a:lumMod val="50000"/>
                  </a:schemeClr>
                </a:solidFill>
                <a:latin typeface="Arial"/>
                <a:cs typeface="Arial"/>
              </a:rPr>
              <a:t>What</a:t>
            </a:r>
            <a:r>
              <a:rPr sz="2400" b="1" spc="-50" dirty="0">
                <a:solidFill>
                  <a:schemeClr val="accent1">
                    <a:lumMod val="50000"/>
                  </a:schemeClr>
                </a:solidFill>
                <a:latin typeface="Arial"/>
                <a:cs typeface="Arial"/>
              </a:rPr>
              <a:t> </a:t>
            </a:r>
            <a:r>
              <a:rPr sz="2400" b="1" dirty="0">
                <a:solidFill>
                  <a:schemeClr val="accent1">
                    <a:lumMod val="50000"/>
                  </a:schemeClr>
                </a:solidFill>
                <a:latin typeface="Arial"/>
                <a:cs typeface="Arial"/>
              </a:rPr>
              <a:t>messaging</a:t>
            </a:r>
            <a:r>
              <a:rPr sz="2400" b="1" spc="-45" dirty="0">
                <a:solidFill>
                  <a:schemeClr val="accent1">
                    <a:lumMod val="50000"/>
                  </a:schemeClr>
                </a:solidFill>
                <a:latin typeface="Arial"/>
                <a:cs typeface="Arial"/>
              </a:rPr>
              <a:t> </a:t>
            </a:r>
            <a:r>
              <a:rPr sz="2400" b="1" dirty="0">
                <a:solidFill>
                  <a:schemeClr val="accent1">
                    <a:lumMod val="50000"/>
                  </a:schemeClr>
                </a:solidFill>
                <a:latin typeface="Arial"/>
                <a:cs typeface="Arial"/>
              </a:rPr>
              <a:t>(how</a:t>
            </a:r>
            <a:r>
              <a:rPr sz="2400" b="1" spc="-25" dirty="0">
                <a:solidFill>
                  <a:schemeClr val="accent1">
                    <a:lumMod val="50000"/>
                  </a:schemeClr>
                </a:solidFill>
                <a:latin typeface="Arial"/>
                <a:cs typeface="Arial"/>
              </a:rPr>
              <a:t> </a:t>
            </a:r>
            <a:r>
              <a:rPr sz="2400" b="1" dirty="0">
                <a:solidFill>
                  <a:schemeClr val="accent1">
                    <a:lumMod val="50000"/>
                  </a:schemeClr>
                </a:solidFill>
                <a:latin typeface="Arial"/>
                <a:cs typeface="Arial"/>
              </a:rPr>
              <a:t>do</a:t>
            </a:r>
            <a:r>
              <a:rPr sz="2400" b="1" spc="-25" dirty="0">
                <a:solidFill>
                  <a:schemeClr val="accent1">
                    <a:lumMod val="50000"/>
                  </a:schemeClr>
                </a:solidFill>
                <a:latin typeface="Arial"/>
                <a:cs typeface="Arial"/>
              </a:rPr>
              <a:t> </a:t>
            </a:r>
            <a:r>
              <a:rPr sz="2400" b="1" dirty="0">
                <a:solidFill>
                  <a:schemeClr val="accent1">
                    <a:lumMod val="50000"/>
                  </a:schemeClr>
                </a:solidFill>
                <a:latin typeface="Arial"/>
                <a:cs typeface="Arial"/>
              </a:rPr>
              <a:t>your</a:t>
            </a:r>
            <a:r>
              <a:rPr sz="2400" b="1" spc="-30" dirty="0">
                <a:solidFill>
                  <a:schemeClr val="accent1">
                    <a:lumMod val="50000"/>
                  </a:schemeClr>
                </a:solidFill>
                <a:latin typeface="Arial"/>
                <a:cs typeface="Arial"/>
              </a:rPr>
              <a:t> </a:t>
            </a:r>
            <a:r>
              <a:rPr sz="2400" b="1" spc="-10" dirty="0">
                <a:solidFill>
                  <a:schemeClr val="accent1">
                    <a:lumMod val="50000"/>
                  </a:schemeClr>
                </a:solidFill>
                <a:latin typeface="Arial"/>
                <a:cs typeface="Arial"/>
              </a:rPr>
              <a:t>customer </a:t>
            </a:r>
            <a:r>
              <a:rPr sz="2400" b="1" dirty="0">
                <a:solidFill>
                  <a:schemeClr val="accent1">
                    <a:lumMod val="50000"/>
                  </a:schemeClr>
                </a:solidFill>
                <a:latin typeface="Arial"/>
                <a:cs typeface="Arial"/>
              </a:rPr>
              <a:t>communicate</a:t>
            </a:r>
            <a:r>
              <a:rPr sz="2400" b="1" spc="-70" dirty="0">
                <a:solidFill>
                  <a:schemeClr val="accent1">
                    <a:lumMod val="50000"/>
                  </a:schemeClr>
                </a:solidFill>
                <a:latin typeface="Arial"/>
                <a:cs typeface="Arial"/>
              </a:rPr>
              <a:t> </a:t>
            </a:r>
            <a:r>
              <a:rPr sz="2400" b="1" dirty="0">
                <a:solidFill>
                  <a:schemeClr val="accent1">
                    <a:lumMod val="50000"/>
                  </a:schemeClr>
                </a:solidFill>
                <a:latin typeface="Arial"/>
                <a:cs typeface="Arial"/>
              </a:rPr>
              <a:t>with</a:t>
            </a:r>
            <a:r>
              <a:rPr sz="2400" b="1" spc="-25" dirty="0">
                <a:solidFill>
                  <a:schemeClr val="accent1">
                    <a:lumMod val="50000"/>
                  </a:schemeClr>
                </a:solidFill>
                <a:latin typeface="Arial"/>
                <a:cs typeface="Arial"/>
              </a:rPr>
              <a:t> </a:t>
            </a:r>
            <a:r>
              <a:rPr sz="2400" b="1" dirty="0">
                <a:solidFill>
                  <a:schemeClr val="accent1">
                    <a:lumMod val="50000"/>
                  </a:schemeClr>
                </a:solidFill>
                <a:latin typeface="Arial"/>
                <a:cs typeface="Arial"/>
              </a:rPr>
              <a:t>each</a:t>
            </a:r>
            <a:r>
              <a:rPr sz="2400" b="1" spc="-40" dirty="0">
                <a:solidFill>
                  <a:schemeClr val="accent1">
                    <a:lumMod val="50000"/>
                  </a:schemeClr>
                </a:solidFill>
                <a:latin typeface="Arial"/>
                <a:cs typeface="Arial"/>
              </a:rPr>
              <a:t> </a:t>
            </a:r>
            <a:r>
              <a:rPr sz="2400" b="1" dirty="0">
                <a:solidFill>
                  <a:schemeClr val="accent1">
                    <a:lumMod val="50000"/>
                  </a:schemeClr>
                </a:solidFill>
                <a:latin typeface="Arial"/>
                <a:cs typeface="Arial"/>
              </a:rPr>
              <a:t>other;</a:t>
            </a:r>
            <a:r>
              <a:rPr sz="2400" b="1" spc="-50" dirty="0">
                <a:solidFill>
                  <a:schemeClr val="accent1">
                    <a:lumMod val="50000"/>
                  </a:schemeClr>
                </a:solidFill>
                <a:latin typeface="Arial"/>
                <a:cs typeface="Arial"/>
              </a:rPr>
              <a:t> </a:t>
            </a:r>
            <a:r>
              <a:rPr sz="2400" b="1" dirty="0">
                <a:solidFill>
                  <a:schemeClr val="accent1">
                    <a:lumMod val="50000"/>
                  </a:schemeClr>
                </a:solidFill>
                <a:latin typeface="Arial"/>
                <a:cs typeface="Arial"/>
              </a:rPr>
              <a:t>what</a:t>
            </a:r>
            <a:r>
              <a:rPr sz="2400" b="1" spc="-35" dirty="0">
                <a:solidFill>
                  <a:schemeClr val="accent1">
                    <a:lumMod val="50000"/>
                  </a:schemeClr>
                </a:solidFill>
                <a:latin typeface="Arial"/>
                <a:cs typeface="Arial"/>
              </a:rPr>
              <a:t> </a:t>
            </a:r>
            <a:r>
              <a:rPr sz="2400" b="1" dirty="0">
                <a:solidFill>
                  <a:schemeClr val="accent1">
                    <a:lumMod val="50000"/>
                  </a:schemeClr>
                </a:solidFill>
                <a:latin typeface="Arial"/>
                <a:cs typeface="Arial"/>
              </a:rPr>
              <a:t>are</a:t>
            </a:r>
            <a:r>
              <a:rPr sz="2400" b="1" spc="-30" dirty="0">
                <a:solidFill>
                  <a:schemeClr val="accent1">
                    <a:lumMod val="50000"/>
                  </a:schemeClr>
                </a:solidFill>
                <a:latin typeface="Arial"/>
                <a:cs typeface="Arial"/>
              </a:rPr>
              <a:t> </a:t>
            </a:r>
            <a:r>
              <a:rPr sz="2400" b="1" spc="-20" dirty="0">
                <a:solidFill>
                  <a:schemeClr val="accent1">
                    <a:lumMod val="50000"/>
                  </a:schemeClr>
                </a:solidFill>
                <a:latin typeface="Arial"/>
                <a:cs typeface="Arial"/>
              </a:rPr>
              <a:t>they </a:t>
            </a:r>
            <a:r>
              <a:rPr sz="2400" b="1" dirty="0">
                <a:solidFill>
                  <a:schemeClr val="accent1">
                    <a:lumMod val="50000"/>
                  </a:schemeClr>
                </a:solidFill>
                <a:latin typeface="Arial"/>
                <a:cs typeface="Arial"/>
              </a:rPr>
              <a:t>‘in</a:t>
            </a:r>
            <a:r>
              <a:rPr sz="2400" b="1" spc="-30" dirty="0">
                <a:solidFill>
                  <a:schemeClr val="accent1">
                    <a:lumMod val="50000"/>
                  </a:schemeClr>
                </a:solidFill>
                <a:latin typeface="Arial"/>
                <a:cs typeface="Arial"/>
              </a:rPr>
              <a:t> </a:t>
            </a:r>
            <a:r>
              <a:rPr sz="2400" b="1" spc="-10" dirty="0">
                <a:solidFill>
                  <a:schemeClr val="accent1">
                    <a:lumMod val="50000"/>
                  </a:schemeClr>
                </a:solidFill>
                <a:latin typeface="Arial"/>
                <a:cs typeface="Arial"/>
              </a:rPr>
              <a:t>to’)?</a:t>
            </a:r>
            <a:endParaRPr lang="en-GB" sz="2400" b="1" spc="-10" dirty="0">
              <a:solidFill>
                <a:schemeClr val="accent1">
                  <a:lumMod val="50000"/>
                </a:schemeClr>
              </a:solidFill>
              <a:latin typeface="Arial"/>
              <a:cs typeface="Arial"/>
            </a:endParaRPr>
          </a:p>
          <a:p>
            <a:pPr marL="12065" marR="5080">
              <a:lnSpc>
                <a:spcPct val="100000"/>
              </a:lnSpc>
              <a:tabLst>
                <a:tab pos="355600" algn="l"/>
              </a:tabLst>
            </a:pPr>
            <a:endParaRPr lang="en-GB" sz="2400" b="1" spc="-10" dirty="0">
              <a:solidFill>
                <a:schemeClr val="accent1">
                  <a:lumMod val="50000"/>
                </a:schemeClr>
              </a:solidFill>
              <a:latin typeface="Arial"/>
              <a:cs typeface="Arial"/>
            </a:endParaRPr>
          </a:p>
          <a:p>
            <a:pPr marL="469265" marR="5080" indent="-457200">
              <a:lnSpc>
                <a:spcPct val="100000"/>
              </a:lnSpc>
              <a:buAutoNum type="arabicPeriod" startAt="4"/>
              <a:tabLst>
                <a:tab pos="355600" algn="l"/>
              </a:tabLst>
            </a:pPr>
            <a:r>
              <a:rPr lang="en-GB" sz="2400" b="1" spc="-10" dirty="0">
                <a:solidFill>
                  <a:schemeClr val="accent1">
                    <a:lumMod val="50000"/>
                  </a:schemeClr>
                </a:solidFill>
                <a:latin typeface="Arial"/>
                <a:cs typeface="Arial"/>
              </a:rPr>
              <a:t>Describe a clear summary of a customer that would buy from you!</a:t>
            </a:r>
          </a:p>
          <a:p>
            <a:pPr marL="469265" marR="5080" indent="-457200">
              <a:lnSpc>
                <a:spcPct val="100000"/>
              </a:lnSpc>
              <a:buAutoNum type="arabicPeriod" startAt="4"/>
              <a:tabLst>
                <a:tab pos="355600" algn="l"/>
              </a:tabLst>
            </a:pPr>
            <a:endParaRPr lang="en-GB" sz="2000" spc="-10" dirty="0">
              <a:solidFill>
                <a:schemeClr val="accent1">
                  <a:lumMod val="50000"/>
                </a:schemeClr>
              </a:solidFill>
              <a:latin typeface="Arial"/>
              <a:cs typeface="Arial"/>
            </a:endParaRPr>
          </a:p>
          <a:p>
            <a:pPr marL="12065" marR="5080">
              <a:lnSpc>
                <a:spcPct val="100000"/>
              </a:lnSpc>
              <a:tabLst>
                <a:tab pos="355600" algn="l"/>
              </a:tabLst>
            </a:pPr>
            <a:endParaRPr lang="en-GB" sz="2000" spc="-10" dirty="0">
              <a:solidFill>
                <a:schemeClr val="accent1">
                  <a:lumMod val="50000"/>
                </a:schemeClr>
              </a:solidFill>
              <a:latin typeface="Arial"/>
              <a:cs typeface="Arial"/>
            </a:endParaRPr>
          </a:p>
        </p:txBody>
      </p:sp>
      <p:pic>
        <p:nvPicPr>
          <p:cNvPr id="5" name="Picture 4" descr="A seal and penguin on a beach&#10;&#10;Description automatically generated">
            <a:extLst>
              <a:ext uri="{FF2B5EF4-FFF2-40B4-BE49-F238E27FC236}">
                <a16:creationId xmlns:a16="http://schemas.microsoft.com/office/drawing/2014/main" id="{F2E89884-B7DD-7EF1-9D8C-1FDE77EC47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684597"/>
            <a:ext cx="3874103" cy="2906454"/>
          </a:xfrm>
          <a:prstGeom prst="rect">
            <a:avLst/>
          </a:prstGeom>
        </p:spPr>
      </p:pic>
    </p:spTree>
    <p:extLst>
      <p:ext uri="{BB962C8B-B14F-4D97-AF65-F5344CB8AC3E}">
        <p14:creationId xmlns:p14="http://schemas.microsoft.com/office/powerpoint/2010/main" val="2706517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9ABA48C-783E-E415-5035-C3471D761002}"/>
            </a:ext>
          </a:extLst>
        </p:cNvPr>
        <p:cNvGrpSpPr/>
        <p:nvPr/>
      </p:nvGrpSpPr>
      <p:grpSpPr>
        <a:xfrm>
          <a:off x="0" y="0"/>
          <a:ext cx="0" cy="0"/>
          <a:chOff x="0" y="0"/>
          <a:chExt cx="0" cy="0"/>
        </a:xfrm>
      </p:grpSpPr>
      <p:sp>
        <p:nvSpPr>
          <p:cNvPr id="6" name="object 6">
            <a:extLst>
              <a:ext uri="{FF2B5EF4-FFF2-40B4-BE49-F238E27FC236}">
                <a16:creationId xmlns:a16="http://schemas.microsoft.com/office/drawing/2014/main" id="{88913EE2-A6A5-532D-9172-DCC96D1E682C}"/>
              </a:ext>
            </a:extLst>
          </p:cNvPr>
          <p:cNvSpPr txBox="1"/>
          <p:nvPr/>
        </p:nvSpPr>
        <p:spPr>
          <a:xfrm>
            <a:off x="446283" y="379288"/>
            <a:ext cx="9601607" cy="481350"/>
          </a:xfrm>
          <a:prstGeom prst="rect">
            <a:avLst/>
          </a:prstGeom>
        </p:spPr>
        <p:txBody>
          <a:bodyPr vert="horz" wrap="square" lIns="0" tIns="12700" rIns="0" bIns="0" rtlCol="0">
            <a:spAutoFit/>
          </a:bodyPr>
          <a:lstStyle/>
          <a:p>
            <a:pPr marL="12700">
              <a:lnSpc>
                <a:spcPts val="3890"/>
              </a:lnSpc>
            </a:pPr>
            <a:r>
              <a:rPr lang="en-GB" sz="3200" b="1" dirty="0">
                <a:solidFill>
                  <a:schemeClr val="accent1">
                    <a:lumMod val="50000"/>
                  </a:schemeClr>
                </a:solidFill>
                <a:latin typeface="Arial" panose="020B0604020202020204" pitchFamily="34" charset="0"/>
                <a:cs typeface="Arial" panose="020B0604020202020204" pitchFamily="34" charset="0"/>
              </a:rPr>
              <a:t>ACTIVITY- Customer Personna- Part 2</a:t>
            </a:r>
            <a:endParaRPr sz="3200" b="1" dirty="0">
              <a:solidFill>
                <a:schemeClr val="accent1">
                  <a:lumMod val="50000"/>
                </a:schemeClr>
              </a:solidFill>
              <a:latin typeface="Arial" panose="020B0604020202020204" pitchFamily="34" charset="0"/>
              <a:cs typeface="Arial" panose="020B0604020202020204" pitchFamily="34" charset="0"/>
            </a:endParaRPr>
          </a:p>
        </p:txBody>
      </p:sp>
      <p:sp>
        <p:nvSpPr>
          <p:cNvPr id="7" name="object 7">
            <a:extLst>
              <a:ext uri="{FF2B5EF4-FFF2-40B4-BE49-F238E27FC236}">
                <a16:creationId xmlns:a16="http://schemas.microsoft.com/office/drawing/2014/main" id="{ECC98A79-B37F-00F4-259F-6A0F362C9A49}"/>
              </a:ext>
            </a:extLst>
          </p:cNvPr>
          <p:cNvSpPr txBox="1"/>
          <p:nvPr/>
        </p:nvSpPr>
        <p:spPr>
          <a:xfrm>
            <a:off x="4181582" y="1242183"/>
            <a:ext cx="7474879" cy="4937890"/>
          </a:xfrm>
          <a:prstGeom prst="rect">
            <a:avLst/>
          </a:prstGeom>
        </p:spPr>
        <p:txBody>
          <a:bodyPr vert="horz" wrap="square" lIns="0" tIns="13335" rIns="0" bIns="0" rtlCol="0">
            <a:spAutoFit/>
          </a:bodyPr>
          <a:lstStyle/>
          <a:p>
            <a:pPr marL="12065" marR="5080">
              <a:lnSpc>
                <a:spcPct val="100000"/>
              </a:lnSpc>
              <a:tabLst>
                <a:tab pos="355600" algn="l"/>
              </a:tabLst>
            </a:pPr>
            <a:r>
              <a:rPr lang="en-GB" sz="2000" spc="-10" dirty="0">
                <a:solidFill>
                  <a:schemeClr val="accent1">
                    <a:lumMod val="50000"/>
                  </a:schemeClr>
                </a:solidFill>
                <a:latin typeface="Arial"/>
                <a:cs typeface="Arial"/>
              </a:rPr>
              <a:t>I will allocate, in pairs, one of you as the CUSTOMER and one as the SME</a:t>
            </a:r>
          </a:p>
          <a:p>
            <a:pPr marL="12065" marR="5080">
              <a:lnSpc>
                <a:spcPct val="100000"/>
              </a:lnSpc>
              <a:tabLst>
                <a:tab pos="355600" algn="l"/>
              </a:tabLst>
            </a:pPr>
            <a:endParaRPr lang="en-GB" sz="2000" spc="-10" dirty="0">
              <a:solidFill>
                <a:schemeClr val="accent1">
                  <a:lumMod val="50000"/>
                </a:schemeClr>
              </a:solidFill>
              <a:latin typeface="Arial"/>
              <a:cs typeface="Arial"/>
            </a:endParaRPr>
          </a:p>
          <a:p>
            <a:pPr marL="12065" marR="5080">
              <a:lnSpc>
                <a:spcPct val="100000"/>
              </a:lnSpc>
              <a:tabLst>
                <a:tab pos="355600" algn="l"/>
              </a:tabLst>
            </a:pPr>
            <a:r>
              <a:rPr lang="en-GB" sz="2000" spc="-10" dirty="0">
                <a:solidFill>
                  <a:schemeClr val="accent1">
                    <a:lumMod val="50000"/>
                  </a:schemeClr>
                </a:solidFill>
                <a:latin typeface="Arial"/>
                <a:cs typeface="Arial"/>
              </a:rPr>
              <a:t>You must respond as the SME thinking about their challenges and opportunities</a:t>
            </a:r>
          </a:p>
          <a:p>
            <a:pPr marL="12065" marR="5080">
              <a:lnSpc>
                <a:spcPct val="100000"/>
              </a:lnSpc>
              <a:tabLst>
                <a:tab pos="355600" algn="l"/>
              </a:tabLst>
            </a:pPr>
            <a:endParaRPr lang="en-GB" sz="2000" spc="-10" dirty="0">
              <a:solidFill>
                <a:schemeClr val="accent1">
                  <a:lumMod val="50000"/>
                </a:schemeClr>
              </a:solidFill>
              <a:latin typeface="Arial"/>
              <a:cs typeface="Arial"/>
            </a:endParaRPr>
          </a:p>
          <a:p>
            <a:pPr marL="12065" marR="5080">
              <a:lnSpc>
                <a:spcPct val="100000"/>
              </a:lnSpc>
              <a:tabLst>
                <a:tab pos="355600" algn="l"/>
              </a:tabLst>
            </a:pPr>
            <a:r>
              <a:rPr lang="en-GB" sz="2000" spc="-10" dirty="0">
                <a:solidFill>
                  <a:schemeClr val="accent1">
                    <a:lumMod val="50000"/>
                  </a:schemeClr>
                </a:solidFill>
                <a:latin typeface="Arial"/>
                <a:cs typeface="Arial"/>
              </a:rPr>
              <a:t>You must play the part of the customer that you have previously defined as a group.</a:t>
            </a:r>
          </a:p>
          <a:p>
            <a:pPr marL="12065" marR="5080">
              <a:lnSpc>
                <a:spcPct val="100000"/>
              </a:lnSpc>
              <a:tabLst>
                <a:tab pos="355600" algn="l"/>
              </a:tabLst>
            </a:pPr>
            <a:endParaRPr lang="en-GB" sz="2000" spc="-10" dirty="0">
              <a:solidFill>
                <a:schemeClr val="accent1">
                  <a:lumMod val="50000"/>
                </a:schemeClr>
              </a:solidFill>
              <a:latin typeface="Arial"/>
              <a:cs typeface="Arial"/>
            </a:endParaRPr>
          </a:p>
          <a:p>
            <a:pPr marL="12065" marR="5080">
              <a:lnSpc>
                <a:spcPct val="100000"/>
              </a:lnSpc>
              <a:tabLst>
                <a:tab pos="355600" algn="l"/>
              </a:tabLst>
            </a:pPr>
            <a:r>
              <a:rPr lang="en-GB" sz="2000" spc="-10" dirty="0">
                <a:solidFill>
                  <a:schemeClr val="accent1">
                    <a:lumMod val="50000"/>
                  </a:schemeClr>
                </a:solidFill>
                <a:latin typeface="Arial"/>
                <a:cs typeface="Arial"/>
              </a:rPr>
              <a:t>ROLE of SME: Selling your  services- what do you sell?</a:t>
            </a:r>
          </a:p>
          <a:p>
            <a:pPr marL="12065" marR="5080">
              <a:lnSpc>
                <a:spcPct val="100000"/>
              </a:lnSpc>
              <a:tabLst>
                <a:tab pos="355600" algn="l"/>
              </a:tabLst>
            </a:pPr>
            <a:endParaRPr lang="en-GB" sz="2000" spc="-10" dirty="0">
              <a:solidFill>
                <a:schemeClr val="accent1">
                  <a:lumMod val="50000"/>
                </a:schemeClr>
              </a:solidFill>
              <a:latin typeface="Arial"/>
              <a:cs typeface="Arial"/>
            </a:endParaRPr>
          </a:p>
          <a:p>
            <a:pPr marL="12065" marR="5080">
              <a:lnSpc>
                <a:spcPct val="100000"/>
              </a:lnSpc>
              <a:tabLst>
                <a:tab pos="355600" algn="l"/>
              </a:tabLst>
            </a:pPr>
            <a:r>
              <a:rPr lang="en-GB" sz="2000" spc="-10" dirty="0">
                <a:solidFill>
                  <a:schemeClr val="accent1">
                    <a:lumMod val="50000"/>
                  </a:schemeClr>
                </a:solidFill>
                <a:latin typeface="Arial"/>
                <a:cs typeface="Arial"/>
              </a:rPr>
              <a:t>ROLE of CUSTOMER: Ask questions- carefully taking the role  of the customer that you have defined!</a:t>
            </a:r>
          </a:p>
          <a:p>
            <a:pPr marL="12065" marR="5080">
              <a:lnSpc>
                <a:spcPct val="100000"/>
              </a:lnSpc>
              <a:tabLst>
                <a:tab pos="355600" algn="l"/>
              </a:tabLst>
            </a:pPr>
            <a:endParaRPr lang="en-GB" sz="2000" spc="-10" dirty="0">
              <a:solidFill>
                <a:schemeClr val="accent1">
                  <a:lumMod val="50000"/>
                </a:schemeClr>
              </a:solidFill>
              <a:latin typeface="Arial"/>
              <a:cs typeface="Arial"/>
            </a:endParaRPr>
          </a:p>
          <a:p>
            <a:pPr marL="12065" marR="5080">
              <a:lnSpc>
                <a:spcPct val="100000"/>
              </a:lnSpc>
              <a:tabLst>
                <a:tab pos="355600" algn="l"/>
              </a:tabLst>
            </a:pPr>
            <a:r>
              <a:rPr lang="en-GB" sz="2000" spc="-10" dirty="0">
                <a:solidFill>
                  <a:schemeClr val="accent1">
                    <a:lumMod val="50000"/>
                  </a:schemeClr>
                </a:solidFill>
                <a:latin typeface="Arial"/>
                <a:cs typeface="Arial"/>
              </a:rPr>
              <a:t>10 minutes</a:t>
            </a:r>
          </a:p>
          <a:p>
            <a:pPr marL="12065" marR="5080">
              <a:lnSpc>
                <a:spcPct val="100000"/>
              </a:lnSpc>
              <a:tabLst>
                <a:tab pos="355600" algn="l"/>
              </a:tabLst>
            </a:pPr>
            <a:endParaRPr lang="en-GB" sz="2000" spc="-10" dirty="0">
              <a:solidFill>
                <a:schemeClr val="accent1">
                  <a:lumMod val="50000"/>
                </a:schemeClr>
              </a:solidFill>
              <a:latin typeface="Arial"/>
              <a:cs typeface="Arial"/>
            </a:endParaRPr>
          </a:p>
        </p:txBody>
      </p:sp>
      <p:pic>
        <p:nvPicPr>
          <p:cNvPr id="5" name="Picture 4" descr="A seal and penguin on a beach&#10;&#10;Description automatically generated">
            <a:extLst>
              <a:ext uri="{FF2B5EF4-FFF2-40B4-BE49-F238E27FC236}">
                <a16:creationId xmlns:a16="http://schemas.microsoft.com/office/drawing/2014/main" id="{21B63427-B4BC-E1E3-3E84-9F54A64A96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684597"/>
            <a:ext cx="3874103" cy="2906454"/>
          </a:xfrm>
          <a:prstGeom prst="rect">
            <a:avLst/>
          </a:prstGeom>
        </p:spPr>
      </p:pic>
    </p:spTree>
    <p:extLst>
      <p:ext uri="{BB962C8B-B14F-4D97-AF65-F5344CB8AC3E}">
        <p14:creationId xmlns:p14="http://schemas.microsoft.com/office/powerpoint/2010/main" val="1691896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2A59A-4FCD-8BE3-DC3D-7410E359070C}"/>
              </a:ext>
            </a:extLst>
          </p:cNvPr>
          <p:cNvSpPr>
            <a:spLocks noGrp="1"/>
          </p:cNvSpPr>
          <p:nvPr>
            <p:ph type="title"/>
          </p:nvPr>
        </p:nvSpPr>
        <p:spPr>
          <a:xfrm>
            <a:off x="1746607" y="1104864"/>
            <a:ext cx="9010436" cy="2930525"/>
          </a:xfrm>
        </p:spPr>
        <p:txBody>
          <a:bodyPr>
            <a:normAutofit fontScale="90000"/>
          </a:bodyPr>
          <a:lstStyle/>
          <a:p>
            <a:r>
              <a:rPr lang="en-GB" b="1" dirty="0">
                <a:solidFill>
                  <a:schemeClr val="accent1">
                    <a:lumMod val="50000"/>
                  </a:schemeClr>
                </a:solidFill>
                <a:latin typeface="Arial" panose="020B0604020202020204" pitchFamily="34" charset="0"/>
                <a:cs typeface="Arial" panose="020B0604020202020204" pitchFamily="34" charset="0"/>
              </a:rPr>
              <a:t>REFLECTION…</a:t>
            </a:r>
            <a:br>
              <a:rPr lang="en-GB" b="1" dirty="0">
                <a:solidFill>
                  <a:schemeClr val="accent1">
                    <a:lumMod val="50000"/>
                  </a:schemeClr>
                </a:solidFill>
                <a:latin typeface="Arial" panose="020B0604020202020204" pitchFamily="34" charset="0"/>
                <a:cs typeface="Arial" panose="020B0604020202020204" pitchFamily="34" charset="0"/>
              </a:rPr>
            </a:br>
            <a:br>
              <a:rPr lang="en-GB" b="1" dirty="0">
                <a:solidFill>
                  <a:schemeClr val="accent1">
                    <a:lumMod val="50000"/>
                  </a:schemeClr>
                </a:solidFill>
                <a:latin typeface="Arial" panose="020B0604020202020204" pitchFamily="34" charset="0"/>
                <a:cs typeface="Arial" panose="020B0604020202020204" pitchFamily="34" charset="0"/>
              </a:rPr>
            </a:br>
            <a:r>
              <a:rPr lang="en-GB" b="1" dirty="0">
                <a:solidFill>
                  <a:schemeClr val="accent1">
                    <a:lumMod val="50000"/>
                  </a:schemeClr>
                </a:solidFill>
                <a:latin typeface="Arial" panose="020B0604020202020204" pitchFamily="34" charset="0"/>
                <a:cs typeface="Arial" panose="020B0604020202020204" pitchFamily="34" charset="0"/>
              </a:rPr>
              <a:t>There are other external factors that affect how you offer your service and ultimately what your customer will pay for  it.</a:t>
            </a:r>
          </a:p>
        </p:txBody>
      </p:sp>
    </p:spTree>
    <p:extLst>
      <p:ext uri="{BB962C8B-B14F-4D97-AF65-F5344CB8AC3E}">
        <p14:creationId xmlns:p14="http://schemas.microsoft.com/office/powerpoint/2010/main" val="2314203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FA8F28-0BCB-04C7-9EB6-FC7134551A6D}"/>
              </a:ext>
            </a:extLst>
          </p:cNvPr>
          <p:cNvSpPr txBox="1"/>
          <p:nvPr/>
        </p:nvSpPr>
        <p:spPr>
          <a:xfrm>
            <a:off x="654326" y="3245993"/>
            <a:ext cx="10883347" cy="2954655"/>
          </a:xfrm>
          <a:prstGeom prst="rect">
            <a:avLst/>
          </a:prstGeom>
          <a:noFill/>
        </p:spPr>
        <p:txBody>
          <a:bodyPr wrap="square" rtlCol="0">
            <a:spAutoFit/>
          </a:bodyPr>
          <a:lstStyle/>
          <a:p>
            <a:r>
              <a:rPr lang="en-GB" sz="2400" b="1" dirty="0">
                <a:solidFill>
                  <a:schemeClr val="accent1">
                    <a:lumMod val="50000"/>
                  </a:schemeClr>
                </a:solidFill>
                <a:latin typeface="Arial" panose="020B0604020202020204" pitchFamily="34" charset="0"/>
                <a:cs typeface="Arial" panose="020B0604020202020204" pitchFamily="34" charset="0"/>
              </a:rPr>
              <a:t>External Factors- PESTLE –Risks &amp; Opportunities</a:t>
            </a:r>
          </a:p>
          <a:p>
            <a:endParaRPr lang="en-GB" sz="2400" b="1" dirty="0">
              <a:solidFill>
                <a:schemeClr val="accent1">
                  <a:lumMod val="50000"/>
                </a:schemeClr>
              </a:solidFill>
              <a:latin typeface="Arial" panose="020B0604020202020204" pitchFamily="34" charset="0"/>
              <a:cs typeface="Arial" panose="020B0604020202020204" pitchFamily="34" charset="0"/>
            </a:endParaRPr>
          </a:p>
          <a:p>
            <a:r>
              <a:rPr lang="en-GB" sz="2400" b="1" dirty="0">
                <a:solidFill>
                  <a:schemeClr val="accent1">
                    <a:lumMod val="50000"/>
                  </a:schemeClr>
                </a:solidFill>
                <a:latin typeface="Arial" panose="020B0604020202020204" pitchFamily="34" charset="0"/>
                <a:cs typeface="Arial" panose="020B0604020202020204" pitchFamily="34" charset="0"/>
              </a:rPr>
              <a:t>Alignment of Strategy- Are we digging deep enough?</a:t>
            </a:r>
          </a:p>
          <a:p>
            <a:endParaRPr lang="en-GB" sz="2400" b="1" dirty="0">
              <a:solidFill>
                <a:schemeClr val="accent1">
                  <a:lumMod val="50000"/>
                </a:schemeClr>
              </a:solidFill>
              <a:latin typeface="Arial" panose="020B0604020202020204" pitchFamily="34" charset="0"/>
              <a:cs typeface="Arial" panose="020B0604020202020204" pitchFamily="34" charset="0"/>
            </a:endParaRPr>
          </a:p>
          <a:p>
            <a:r>
              <a:rPr lang="en-GB" sz="2400" b="1" dirty="0">
                <a:solidFill>
                  <a:schemeClr val="accent1">
                    <a:lumMod val="50000"/>
                  </a:schemeClr>
                </a:solidFill>
                <a:latin typeface="Arial" panose="020B0604020202020204" pitchFamily="34" charset="0"/>
                <a:cs typeface="Arial" panose="020B0604020202020204" pitchFamily="34" charset="0"/>
              </a:rPr>
              <a:t>Revenue Models- linked to customers and profit</a:t>
            </a:r>
          </a:p>
          <a:p>
            <a:endParaRPr lang="en-GB" sz="2400" b="1" dirty="0">
              <a:solidFill>
                <a:schemeClr val="accent1">
                  <a:lumMod val="50000"/>
                </a:schemeClr>
              </a:solidFill>
              <a:latin typeface="Arial" panose="020B0604020202020204" pitchFamily="34" charset="0"/>
              <a:cs typeface="Arial" panose="020B0604020202020204" pitchFamily="34" charset="0"/>
            </a:endParaRPr>
          </a:p>
          <a:p>
            <a:r>
              <a:rPr lang="en-GB" sz="2400" b="1" dirty="0">
                <a:solidFill>
                  <a:schemeClr val="accent1">
                    <a:lumMod val="50000"/>
                  </a:schemeClr>
                </a:solidFill>
                <a:latin typeface="Arial" panose="020B0604020202020204" pitchFamily="34" charset="0"/>
                <a:cs typeface="Arial" panose="020B0604020202020204" pitchFamily="34" charset="0"/>
              </a:rPr>
              <a:t>How do I price?</a:t>
            </a:r>
          </a:p>
          <a:p>
            <a:endParaRPr lang="en-GB" dirty="0"/>
          </a:p>
        </p:txBody>
      </p:sp>
      <p:sp>
        <p:nvSpPr>
          <p:cNvPr id="3" name="Subtitle 2">
            <a:extLst>
              <a:ext uri="{FF2B5EF4-FFF2-40B4-BE49-F238E27FC236}">
                <a16:creationId xmlns:a16="http://schemas.microsoft.com/office/drawing/2014/main" id="{421AE2BF-3565-5EE7-F03D-E50719529702}"/>
              </a:ext>
            </a:extLst>
          </p:cNvPr>
          <p:cNvSpPr txBox="1">
            <a:spLocks/>
          </p:cNvSpPr>
          <p:nvPr/>
        </p:nvSpPr>
        <p:spPr>
          <a:xfrm>
            <a:off x="654326" y="478918"/>
            <a:ext cx="11169812"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200" b="1" dirty="0">
                <a:solidFill>
                  <a:schemeClr val="accent1">
                    <a:lumMod val="50000"/>
                  </a:schemeClr>
                </a:solidFill>
                <a:latin typeface="Arial" panose="020B0604020202020204" pitchFamily="34" charset="0"/>
                <a:cs typeface="Arial" panose="020B0604020202020204" pitchFamily="34" charset="0"/>
              </a:rPr>
              <a:t>What we will cover today?</a:t>
            </a:r>
          </a:p>
          <a:p>
            <a:pPr marL="0" indent="0">
              <a:buNone/>
            </a:pPr>
            <a:endParaRPr lang="en-GB" sz="3200" b="1" dirty="0">
              <a:solidFill>
                <a:schemeClr val="accent1">
                  <a:lumMod val="50000"/>
                </a:schemeClr>
              </a:solidFill>
              <a:latin typeface="Arial" panose="020B0604020202020204" pitchFamily="34" charset="0"/>
              <a:cs typeface="Arial" panose="020B0604020202020204" pitchFamily="34" charset="0"/>
            </a:endParaRPr>
          </a:p>
          <a:p>
            <a:pPr marL="0" indent="0">
              <a:buNone/>
            </a:pPr>
            <a:r>
              <a:rPr lang="en-GB" b="1" dirty="0">
                <a:solidFill>
                  <a:schemeClr val="accent1">
                    <a:lumMod val="50000"/>
                  </a:schemeClr>
                </a:solidFill>
                <a:latin typeface="Arial" panose="020B0604020202020204" pitchFamily="34" charset="0"/>
                <a:cs typeface="Arial" panose="020B0604020202020204" pitchFamily="34" charset="0"/>
              </a:rPr>
              <a:t>What might change in the world?</a:t>
            </a:r>
          </a:p>
          <a:p>
            <a:pPr marL="0" indent="0">
              <a:buNone/>
            </a:pPr>
            <a:r>
              <a:rPr lang="en-GB" b="1" dirty="0">
                <a:solidFill>
                  <a:schemeClr val="accent1">
                    <a:lumMod val="50000"/>
                  </a:schemeClr>
                </a:solidFill>
                <a:latin typeface="Arial" panose="020B0604020202020204" pitchFamily="34" charset="0"/>
                <a:cs typeface="Arial" panose="020B0604020202020204" pitchFamily="34" charset="0"/>
              </a:rPr>
              <a:t>Where is the change coming from just now locally, regionally and globally?</a:t>
            </a:r>
          </a:p>
        </p:txBody>
      </p:sp>
    </p:spTree>
    <p:extLst>
      <p:ext uri="{BB962C8B-B14F-4D97-AF65-F5344CB8AC3E}">
        <p14:creationId xmlns:p14="http://schemas.microsoft.com/office/powerpoint/2010/main" val="3683709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97B6E9-ED79-1EB6-20F5-9971B8665C9F}"/>
              </a:ext>
            </a:extLst>
          </p:cNvPr>
          <p:cNvSpPr txBox="1"/>
          <p:nvPr/>
        </p:nvSpPr>
        <p:spPr>
          <a:xfrm>
            <a:off x="453984" y="668483"/>
            <a:ext cx="4148838" cy="1323439"/>
          </a:xfrm>
          <a:prstGeom prst="rect">
            <a:avLst/>
          </a:prstGeom>
          <a:noFill/>
        </p:spPr>
        <p:txBody>
          <a:bodyPr wrap="square" rtlCol="0">
            <a:spAutoFit/>
          </a:bodyPr>
          <a:lstStyle/>
          <a:p>
            <a:r>
              <a:rPr lang="en-GB" sz="8000" b="1" dirty="0">
                <a:solidFill>
                  <a:srgbClr val="FF0000"/>
                </a:solidFill>
              </a:rPr>
              <a:t>PESTLE</a:t>
            </a:r>
          </a:p>
        </p:txBody>
      </p:sp>
      <p:sp>
        <p:nvSpPr>
          <p:cNvPr id="3" name="TextBox 2">
            <a:extLst>
              <a:ext uri="{FF2B5EF4-FFF2-40B4-BE49-F238E27FC236}">
                <a16:creationId xmlns:a16="http://schemas.microsoft.com/office/drawing/2014/main" id="{902AB289-6B91-C487-3BC1-2E7999F8E1F3}"/>
              </a:ext>
            </a:extLst>
          </p:cNvPr>
          <p:cNvSpPr txBox="1"/>
          <p:nvPr/>
        </p:nvSpPr>
        <p:spPr>
          <a:xfrm>
            <a:off x="4702751" y="2487582"/>
            <a:ext cx="4796589" cy="646331"/>
          </a:xfrm>
          <a:prstGeom prst="rect">
            <a:avLst/>
          </a:prstGeom>
          <a:noFill/>
        </p:spPr>
        <p:txBody>
          <a:bodyPr wrap="square" rtlCol="0">
            <a:spAutoFit/>
          </a:bodyPr>
          <a:lstStyle/>
          <a:p>
            <a:r>
              <a:rPr lang="en-GB" sz="3600" b="1" dirty="0">
                <a:solidFill>
                  <a:srgbClr val="FF0000"/>
                </a:solidFill>
              </a:rPr>
              <a:t>SOCIETAL</a:t>
            </a:r>
          </a:p>
        </p:txBody>
      </p:sp>
      <p:sp>
        <p:nvSpPr>
          <p:cNvPr id="4" name="TextBox 3">
            <a:extLst>
              <a:ext uri="{FF2B5EF4-FFF2-40B4-BE49-F238E27FC236}">
                <a16:creationId xmlns:a16="http://schemas.microsoft.com/office/drawing/2014/main" id="{FC807B14-DF49-EDD8-84CF-4FF83CC54E40}"/>
              </a:ext>
            </a:extLst>
          </p:cNvPr>
          <p:cNvSpPr txBox="1"/>
          <p:nvPr/>
        </p:nvSpPr>
        <p:spPr>
          <a:xfrm>
            <a:off x="4702752" y="1607513"/>
            <a:ext cx="4796589" cy="646331"/>
          </a:xfrm>
          <a:prstGeom prst="rect">
            <a:avLst/>
          </a:prstGeom>
          <a:noFill/>
        </p:spPr>
        <p:txBody>
          <a:bodyPr wrap="square" rtlCol="0">
            <a:spAutoFit/>
          </a:bodyPr>
          <a:lstStyle/>
          <a:p>
            <a:r>
              <a:rPr lang="en-GB" sz="3600" b="1" dirty="0">
                <a:solidFill>
                  <a:srgbClr val="FF0000"/>
                </a:solidFill>
              </a:rPr>
              <a:t>ECONOMIC</a:t>
            </a:r>
          </a:p>
        </p:txBody>
      </p:sp>
      <p:sp>
        <p:nvSpPr>
          <p:cNvPr id="5" name="TextBox 4">
            <a:extLst>
              <a:ext uri="{FF2B5EF4-FFF2-40B4-BE49-F238E27FC236}">
                <a16:creationId xmlns:a16="http://schemas.microsoft.com/office/drawing/2014/main" id="{393317D9-3F26-DC0C-9599-2F8A4C337CA2}"/>
              </a:ext>
            </a:extLst>
          </p:cNvPr>
          <p:cNvSpPr txBox="1"/>
          <p:nvPr/>
        </p:nvSpPr>
        <p:spPr>
          <a:xfrm>
            <a:off x="4702755" y="696342"/>
            <a:ext cx="4796589" cy="646331"/>
          </a:xfrm>
          <a:prstGeom prst="rect">
            <a:avLst/>
          </a:prstGeom>
          <a:noFill/>
        </p:spPr>
        <p:txBody>
          <a:bodyPr wrap="square" rtlCol="0">
            <a:spAutoFit/>
          </a:bodyPr>
          <a:lstStyle/>
          <a:p>
            <a:r>
              <a:rPr lang="en-GB" sz="3600" b="1" dirty="0">
                <a:solidFill>
                  <a:srgbClr val="FF0000"/>
                </a:solidFill>
              </a:rPr>
              <a:t>POLITICAL</a:t>
            </a:r>
          </a:p>
        </p:txBody>
      </p:sp>
      <p:sp>
        <p:nvSpPr>
          <p:cNvPr id="6" name="TextBox 5">
            <a:extLst>
              <a:ext uri="{FF2B5EF4-FFF2-40B4-BE49-F238E27FC236}">
                <a16:creationId xmlns:a16="http://schemas.microsoft.com/office/drawing/2014/main" id="{B3C1E42A-6E4E-3481-6A2B-07B41ECE0A9F}"/>
              </a:ext>
            </a:extLst>
          </p:cNvPr>
          <p:cNvSpPr txBox="1"/>
          <p:nvPr/>
        </p:nvSpPr>
        <p:spPr>
          <a:xfrm>
            <a:off x="4702754" y="3320875"/>
            <a:ext cx="4796589" cy="646331"/>
          </a:xfrm>
          <a:prstGeom prst="rect">
            <a:avLst/>
          </a:prstGeom>
          <a:noFill/>
        </p:spPr>
        <p:txBody>
          <a:bodyPr wrap="square" rtlCol="0">
            <a:spAutoFit/>
          </a:bodyPr>
          <a:lstStyle/>
          <a:p>
            <a:r>
              <a:rPr lang="en-GB" sz="3600" b="1" dirty="0">
                <a:solidFill>
                  <a:srgbClr val="FF0000"/>
                </a:solidFill>
              </a:rPr>
              <a:t>TECHNOLOGICAL</a:t>
            </a:r>
          </a:p>
        </p:txBody>
      </p:sp>
      <p:sp>
        <p:nvSpPr>
          <p:cNvPr id="7" name="TextBox 6">
            <a:extLst>
              <a:ext uri="{FF2B5EF4-FFF2-40B4-BE49-F238E27FC236}">
                <a16:creationId xmlns:a16="http://schemas.microsoft.com/office/drawing/2014/main" id="{21DDC20E-4149-1A19-1CD4-A5D10686A1F4}"/>
              </a:ext>
            </a:extLst>
          </p:cNvPr>
          <p:cNvSpPr txBox="1"/>
          <p:nvPr/>
        </p:nvSpPr>
        <p:spPr>
          <a:xfrm>
            <a:off x="4702755" y="4150121"/>
            <a:ext cx="4796589" cy="646331"/>
          </a:xfrm>
          <a:prstGeom prst="rect">
            <a:avLst/>
          </a:prstGeom>
          <a:noFill/>
        </p:spPr>
        <p:txBody>
          <a:bodyPr wrap="square" rtlCol="0">
            <a:spAutoFit/>
          </a:bodyPr>
          <a:lstStyle/>
          <a:p>
            <a:r>
              <a:rPr lang="en-GB" sz="3600" b="1" dirty="0">
                <a:solidFill>
                  <a:srgbClr val="FF0000"/>
                </a:solidFill>
              </a:rPr>
              <a:t>LEGISLATIVE</a:t>
            </a:r>
          </a:p>
        </p:txBody>
      </p:sp>
      <p:sp>
        <p:nvSpPr>
          <p:cNvPr id="8" name="TextBox 7">
            <a:extLst>
              <a:ext uri="{FF2B5EF4-FFF2-40B4-BE49-F238E27FC236}">
                <a16:creationId xmlns:a16="http://schemas.microsoft.com/office/drawing/2014/main" id="{0E40B034-52F9-642E-166B-6617BFB39DEE}"/>
              </a:ext>
            </a:extLst>
          </p:cNvPr>
          <p:cNvSpPr txBox="1"/>
          <p:nvPr/>
        </p:nvSpPr>
        <p:spPr>
          <a:xfrm>
            <a:off x="4702755" y="5067733"/>
            <a:ext cx="4796589" cy="646331"/>
          </a:xfrm>
          <a:prstGeom prst="rect">
            <a:avLst/>
          </a:prstGeom>
          <a:noFill/>
        </p:spPr>
        <p:txBody>
          <a:bodyPr wrap="square" rtlCol="0">
            <a:spAutoFit/>
          </a:bodyPr>
          <a:lstStyle/>
          <a:p>
            <a:r>
              <a:rPr lang="en-GB" sz="3600" b="1" dirty="0">
                <a:solidFill>
                  <a:srgbClr val="FF0000"/>
                </a:solidFill>
              </a:rPr>
              <a:t>ENVIRONMENTAL</a:t>
            </a:r>
          </a:p>
        </p:txBody>
      </p:sp>
      <p:sp>
        <p:nvSpPr>
          <p:cNvPr id="12" name="TextBox 11">
            <a:extLst>
              <a:ext uri="{FF2B5EF4-FFF2-40B4-BE49-F238E27FC236}">
                <a16:creationId xmlns:a16="http://schemas.microsoft.com/office/drawing/2014/main" id="{F674F114-FCB7-2B78-5A0C-47F6168EA407}"/>
              </a:ext>
            </a:extLst>
          </p:cNvPr>
          <p:cNvSpPr txBox="1"/>
          <p:nvPr/>
        </p:nvSpPr>
        <p:spPr>
          <a:xfrm>
            <a:off x="453984" y="2139287"/>
            <a:ext cx="3837270" cy="1938992"/>
          </a:xfrm>
          <a:prstGeom prst="rect">
            <a:avLst/>
          </a:prstGeom>
          <a:noFill/>
        </p:spPr>
        <p:txBody>
          <a:bodyPr wrap="square" rtlCol="0">
            <a:spAutoFit/>
          </a:bodyPr>
          <a:lstStyle/>
          <a:p>
            <a:pPr algn="ctr"/>
            <a:r>
              <a:rPr lang="en-GB" sz="2400" dirty="0">
                <a:solidFill>
                  <a:schemeClr val="accent1">
                    <a:lumMod val="50000"/>
                  </a:schemeClr>
                </a:solidFill>
                <a:latin typeface="Arial" panose="020B0604020202020204" pitchFamily="34" charset="0"/>
                <a:cs typeface="Arial" panose="020B0604020202020204" pitchFamily="34" charset="0"/>
              </a:rPr>
              <a:t>Pestle analysis is a strategic framework that examines six key external factors affecting an organisation.</a:t>
            </a:r>
          </a:p>
        </p:txBody>
      </p:sp>
      <p:sp>
        <p:nvSpPr>
          <p:cNvPr id="13" name="Rectangle: Rounded Corners 12">
            <a:extLst>
              <a:ext uri="{FF2B5EF4-FFF2-40B4-BE49-F238E27FC236}">
                <a16:creationId xmlns:a16="http://schemas.microsoft.com/office/drawing/2014/main" id="{2B2C6993-C01B-FF65-428C-11881F8B9CD5}"/>
              </a:ext>
            </a:extLst>
          </p:cNvPr>
          <p:cNvSpPr/>
          <p:nvPr/>
        </p:nvSpPr>
        <p:spPr>
          <a:xfrm>
            <a:off x="8422102" y="668483"/>
            <a:ext cx="3070459" cy="732893"/>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3EA709F1-8851-72D9-9712-18AE61A038EE}"/>
              </a:ext>
            </a:extLst>
          </p:cNvPr>
          <p:cNvSpPr/>
          <p:nvPr/>
        </p:nvSpPr>
        <p:spPr>
          <a:xfrm>
            <a:off x="8422103" y="2351387"/>
            <a:ext cx="3070459" cy="732893"/>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accent1">
                    <a:lumMod val="50000"/>
                  </a:schemeClr>
                </a:solidFill>
                <a:latin typeface="Arial" panose="020B0604020202020204" pitchFamily="34" charset="0"/>
                <a:cs typeface="Arial" panose="020B0604020202020204" pitchFamily="34" charset="0"/>
              </a:rPr>
              <a:t>Consumer trends/buying habits/lifestyle/work-life balance/population</a:t>
            </a:r>
          </a:p>
        </p:txBody>
      </p:sp>
      <p:sp>
        <p:nvSpPr>
          <p:cNvPr id="15" name="Rectangle: Rounded Corners 14">
            <a:extLst>
              <a:ext uri="{FF2B5EF4-FFF2-40B4-BE49-F238E27FC236}">
                <a16:creationId xmlns:a16="http://schemas.microsoft.com/office/drawing/2014/main" id="{A78CE8CC-32B2-5219-71D1-1221BC064678}"/>
              </a:ext>
            </a:extLst>
          </p:cNvPr>
          <p:cNvSpPr/>
          <p:nvPr/>
        </p:nvSpPr>
        <p:spPr>
          <a:xfrm>
            <a:off x="8422104" y="3210778"/>
            <a:ext cx="3070459" cy="732893"/>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accent1">
                    <a:lumMod val="50000"/>
                  </a:schemeClr>
                </a:solidFill>
                <a:latin typeface="Arial" panose="020B0604020202020204" pitchFamily="34" charset="0"/>
                <a:cs typeface="Arial" panose="020B0604020202020204" pitchFamily="34" charset="0"/>
              </a:rPr>
              <a:t>Innovation, Automation, disruptive tech, social networks, robots, AI, security</a:t>
            </a:r>
          </a:p>
        </p:txBody>
      </p:sp>
      <p:sp>
        <p:nvSpPr>
          <p:cNvPr id="16" name="Rectangle: Rounded Corners 15">
            <a:extLst>
              <a:ext uri="{FF2B5EF4-FFF2-40B4-BE49-F238E27FC236}">
                <a16:creationId xmlns:a16="http://schemas.microsoft.com/office/drawing/2014/main" id="{14C24985-29EA-B4DC-93DC-CFA66EBB68CB}"/>
              </a:ext>
            </a:extLst>
          </p:cNvPr>
          <p:cNvSpPr/>
          <p:nvPr/>
        </p:nvSpPr>
        <p:spPr>
          <a:xfrm>
            <a:off x="8422105" y="4079024"/>
            <a:ext cx="3070459" cy="732893"/>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accent1">
                    <a:lumMod val="50000"/>
                  </a:schemeClr>
                </a:solidFill>
                <a:latin typeface="Arial" panose="020B0604020202020204" pitchFamily="34" charset="0"/>
                <a:cs typeface="Arial" panose="020B0604020202020204" pitchFamily="34" charset="0"/>
              </a:rPr>
              <a:t>Employment law; common law, local labour law, H&amp;S…CSRD…SECR..CWB</a:t>
            </a:r>
          </a:p>
        </p:txBody>
      </p:sp>
      <p:sp>
        <p:nvSpPr>
          <p:cNvPr id="17" name="Rectangle: Rounded Corners 16">
            <a:extLst>
              <a:ext uri="{FF2B5EF4-FFF2-40B4-BE49-F238E27FC236}">
                <a16:creationId xmlns:a16="http://schemas.microsoft.com/office/drawing/2014/main" id="{A621083F-3102-20EB-DB16-51D0D7952F1A}"/>
              </a:ext>
            </a:extLst>
          </p:cNvPr>
          <p:cNvSpPr/>
          <p:nvPr/>
        </p:nvSpPr>
        <p:spPr>
          <a:xfrm>
            <a:off x="8422101" y="4993143"/>
            <a:ext cx="3070459" cy="646331"/>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accent1">
                    <a:lumMod val="50000"/>
                  </a:schemeClr>
                </a:solidFill>
                <a:latin typeface="Arial" panose="020B0604020202020204" pitchFamily="34" charset="0"/>
                <a:cs typeface="Arial" panose="020B0604020202020204" pitchFamily="34" charset="0"/>
              </a:rPr>
              <a:t>Env restrictions, sustainable resources, ethical sourcing, procurement, supply chain , </a:t>
            </a:r>
            <a:r>
              <a:rPr lang="en-GB" sz="1200" dirty="0" err="1">
                <a:solidFill>
                  <a:schemeClr val="accent1">
                    <a:lumMod val="50000"/>
                  </a:schemeClr>
                </a:solidFill>
                <a:latin typeface="Arial" panose="020B0604020202020204" pitchFamily="34" charset="0"/>
                <a:cs typeface="Arial" panose="020B0604020202020204" pitchFamily="34" charset="0"/>
              </a:rPr>
              <a:t>GHG,CSR</a:t>
            </a:r>
            <a:r>
              <a:rPr lang="en-GB" sz="1200" dirty="0" err="1"/>
              <a:t>v</a:t>
            </a:r>
            <a:r>
              <a:rPr lang="en-GB" sz="1200" dirty="0"/>
              <a:t> </a:t>
            </a:r>
          </a:p>
        </p:txBody>
      </p:sp>
      <p:sp>
        <p:nvSpPr>
          <p:cNvPr id="18" name="Rectangle: Rounded Corners 17">
            <a:extLst>
              <a:ext uri="{FF2B5EF4-FFF2-40B4-BE49-F238E27FC236}">
                <a16:creationId xmlns:a16="http://schemas.microsoft.com/office/drawing/2014/main" id="{7C5EB0DC-C0EA-1971-45A2-287D963537BE}"/>
              </a:ext>
            </a:extLst>
          </p:cNvPr>
          <p:cNvSpPr/>
          <p:nvPr/>
        </p:nvSpPr>
        <p:spPr>
          <a:xfrm>
            <a:off x="8422101" y="1523611"/>
            <a:ext cx="3070459" cy="732893"/>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1F87C4F-2B01-A69B-7B72-D036FBB34A1E}"/>
              </a:ext>
            </a:extLst>
          </p:cNvPr>
          <p:cNvSpPr txBox="1"/>
          <p:nvPr/>
        </p:nvSpPr>
        <p:spPr>
          <a:xfrm>
            <a:off x="8713694" y="668483"/>
            <a:ext cx="2384612" cy="738664"/>
          </a:xfrm>
          <a:prstGeom prst="rect">
            <a:avLst/>
          </a:prstGeom>
          <a:noFill/>
        </p:spPr>
        <p:txBody>
          <a:bodyPr wrap="square" rtlCol="0">
            <a:spAutoFit/>
          </a:bodyPr>
          <a:lstStyle/>
          <a:p>
            <a:r>
              <a:rPr lang="en-GB" sz="1400" dirty="0" err="1">
                <a:latin typeface="Arial" panose="020B0604020202020204" pitchFamily="34" charset="0"/>
                <a:cs typeface="Arial" panose="020B0604020202020204" pitchFamily="34" charset="0"/>
              </a:rPr>
              <a:t>Govmt</a:t>
            </a:r>
            <a:r>
              <a:rPr lang="en-GB" sz="1400" dirty="0">
                <a:latin typeface="Arial" panose="020B0604020202020204" pitchFamily="34" charset="0"/>
                <a:cs typeface="Arial" panose="020B0604020202020204" pitchFamily="34" charset="0"/>
              </a:rPr>
              <a:t> policy/ political stability/ tax/industry regs/ global trade</a:t>
            </a:r>
          </a:p>
        </p:txBody>
      </p:sp>
      <p:sp>
        <p:nvSpPr>
          <p:cNvPr id="10" name="TextBox 9">
            <a:extLst>
              <a:ext uri="{FF2B5EF4-FFF2-40B4-BE49-F238E27FC236}">
                <a16:creationId xmlns:a16="http://schemas.microsoft.com/office/drawing/2014/main" id="{67F6367D-65C0-B8A8-8B71-534CFA435115}"/>
              </a:ext>
            </a:extLst>
          </p:cNvPr>
          <p:cNvSpPr txBox="1"/>
          <p:nvPr/>
        </p:nvSpPr>
        <p:spPr>
          <a:xfrm>
            <a:off x="8765024" y="1623939"/>
            <a:ext cx="2384612" cy="646331"/>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Cost of Living/ </a:t>
            </a:r>
            <a:r>
              <a:rPr lang="en-GB" sz="1200" dirty="0">
                <a:solidFill>
                  <a:schemeClr val="accent1">
                    <a:lumMod val="50000"/>
                  </a:schemeClr>
                </a:solidFill>
                <a:latin typeface="Arial" panose="020B0604020202020204" pitchFamily="34" charset="0"/>
                <a:cs typeface="Arial" panose="020B0604020202020204" pitchFamily="34" charset="0"/>
              </a:rPr>
              <a:t>labour</a:t>
            </a:r>
            <a:r>
              <a:rPr lang="en-GB" sz="1200" dirty="0">
                <a:latin typeface="Arial" panose="020B0604020202020204" pitchFamily="34" charset="0"/>
                <a:cs typeface="Arial" panose="020B0604020202020204" pitchFamily="34" charset="0"/>
              </a:rPr>
              <a:t> costs/consumer spending/skills shortage in labour market</a:t>
            </a:r>
          </a:p>
        </p:txBody>
      </p:sp>
    </p:spTree>
    <p:extLst>
      <p:ext uri="{BB962C8B-B14F-4D97-AF65-F5344CB8AC3E}">
        <p14:creationId xmlns:p14="http://schemas.microsoft.com/office/powerpoint/2010/main" val="23371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F79E27-4D57-2244-9F75-C3BA465E55F4}"/>
              </a:ext>
            </a:extLst>
          </p:cNvPr>
          <p:cNvPicPr>
            <a:picLocks noChangeAspect="1"/>
          </p:cNvPicPr>
          <p:nvPr/>
        </p:nvPicPr>
        <p:blipFill>
          <a:blip r:embed="rId2"/>
          <a:stretch>
            <a:fillRect/>
          </a:stretch>
        </p:blipFill>
        <p:spPr>
          <a:xfrm>
            <a:off x="3280228" y="0"/>
            <a:ext cx="8653876" cy="6858000"/>
          </a:xfrm>
          <a:prstGeom prst="rect">
            <a:avLst/>
          </a:prstGeom>
        </p:spPr>
      </p:pic>
      <p:sp>
        <p:nvSpPr>
          <p:cNvPr id="9" name="TextBox 8">
            <a:extLst>
              <a:ext uri="{FF2B5EF4-FFF2-40B4-BE49-F238E27FC236}">
                <a16:creationId xmlns:a16="http://schemas.microsoft.com/office/drawing/2014/main" id="{334D5CC7-7C43-1EE9-3707-BFC02788BE7E}"/>
              </a:ext>
            </a:extLst>
          </p:cNvPr>
          <p:cNvSpPr txBox="1"/>
          <p:nvPr/>
        </p:nvSpPr>
        <p:spPr>
          <a:xfrm>
            <a:off x="257896" y="1721505"/>
            <a:ext cx="3938241" cy="2862322"/>
          </a:xfrm>
          <a:prstGeom prst="rect">
            <a:avLst/>
          </a:prstGeom>
          <a:noFill/>
        </p:spPr>
        <p:txBody>
          <a:bodyPr wrap="square" rtlCol="0">
            <a:spAutoFit/>
          </a:bodyPr>
          <a:lstStyle/>
          <a:p>
            <a:r>
              <a:rPr lang="en-GB" sz="3600" b="1" dirty="0">
                <a:solidFill>
                  <a:schemeClr val="accent1">
                    <a:lumMod val="50000"/>
                  </a:schemeClr>
                </a:solidFill>
                <a:latin typeface="Arial" panose="020B0604020202020204" pitchFamily="34" charset="0"/>
                <a:cs typeface="Arial" panose="020B0604020202020204" pitchFamily="34" charset="0"/>
              </a:rPr>
              <a:t>Let’s take a dive into the effect of behaviour change and legislation</a:t>
            </a:r>
          </a:p>
        </p:txBody>
      </p:sp>
    </p:spTree>
    <p:extLst>
      <p:ext uri="{BB962C8B-B14F-4D97-AF65-F5344CB8AC3E}">
        <p14:creationId xmlns:p14="http://schemas.microsoft.com/office/powerpoint/2010/main" val="3182474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A2628F-E697-8048-B003-C466E69A606F}"/>
              </a:ext>
            </a:extLst>
          </p:cNvPr>
          <p:cNvPicPr>
            <a:picLocks noChangeAspect="1"/>
          </p:cNvPicPr>
          <p:nvPr/>
        </p:nvPicPr>
        <p:blipFill>
          <a:blip r:embed="rId2"/>
          <a:stretch>
            <a:fillRect/>
          </a:stretch>
        </p:blipFill>
        <p:spPr>
          <a:xfrm>
            <a:off x="1968500" y="139700"/>
            <a:ext cx="8255000" cy="6578600"/>
          </a:xfrm>
          <a:prstGeom prst="rect">
            <a:avLst/>
          </a:prstGeom>
        </p:spPr>
      </p:pic>
    </p:spTree>
    <p:extLst>
      <p:ext uri="{BB962C8B-B14F-4D97-AF65-F5344CB8AC3E}">
        <p14:creationId xmlns:p14="http://schemas.microsoft.com/office/powerpoint/2010/main" val="3543796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2288D4-2DC9-224D-9D43-83389BE9D027}"/>
              </a:ext>
            </a:extLst>
          </p:cNvPr>
          <p:cNvPicPr>
            <a:picLocks noChangeAspect="1"/>
          </p:cNvPicPr>
          <p:nvPr/>
        </p:nvPicPr>
        <p:blipFill>
          <a:blip r:embed="rId2"/>
          <a:stretch>
            <a:fillRect/>
          </a:stretch>
        </p:blipFill>
        <p:spPr>
          <a:xfrm>
            <a:off x="2281656" y="0"/>
            <a:ext cx="7628687" cy="6858000"/>
          </a:xfrm>
          <a:prstGeom prst="rect">
            <a:avLst/>
          </a:prstGeom>
        </p:spPr>
      </p:pic>
    </p:spTree>
    <p:extLst>
      <p:ext uri="{BB962C8B-B14F-4D97-AF65-F5344CB8AC3E}">
        <p14:creationId xmlns:p14="http://schemas.microsoft.com/office/powerpoint/2010/main" val="1432193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DCBC3F-25CD-0347-BF4A-3E37C6D88501}"/>
              </a:ext>
            </a:extLst>
          </p:cNvPr>
          <p:cNvPicPr>
            <a:picLocks noChangeAspect="1"/>
          </p:cNvPicPr>
          <p:nvPr/>
        </p:nvPicPr>
        <p:blipFill>
          <a:blip r:embed="rId2"/>
          <a:stretch>
            <a:fillRect/>
          </a:stretch>
        </p:blipFill>
        <p:spPr>
          <a:xfrm>
            <a:off x="673395" y="0"/>
            <a:ext cx="10845209" cy="6858000"/>
          </a:xfrm>
          <a:prstGeom prst="rect">
            <a:avLst/>
          </a:prstGeom>
        </p:spPr>
      </p:pic>
    </p:spTree>
    <p:extLst>
      <p:ext uri="{BB962C8B-B14F-4D97-AF65-F5344CB8AC3E}">
        <p14:creationId xmlns:p14="http://schemas.microsoft.com/office/powerpoint/2010/main" val="2063375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209C7F-0D47-A348-B747-DB50779F0BCB}"/>
              </a:ext>
            </a:extLst>
          </p:cNvPr>
          <p:cNvPicPr>
            <a:picLocks noChangeAspect="1"/>
          </p:cNvPicPr>
          <p:nvPr/>
        </p:nvPicPr>
        <p:blipFill>
          <a:blip r:embed="rId2"/>
          <a:stretch>
            <a:fillRect/>
          </a:stretch>
        </p:blipFill>
        <p:spPr>
          <a:xfrm>
            <a:off x="882650" y="330200"/>
            <a:ext cx="10426700" cy="6197600"/>
          </a:xfrm>
          <a:prstGeom prst="rect">
            <a:avLst/>
          </a:prstGeom>
        </p:spPr>
      </p:pic>
    </p:spTree>
    <p:extLst>
      <p:ext uri="{BB962C8B-B14F-4D97-AF65-F5344CB8AC3E}">
        <p14:creationId xmlns:p14="http://schemas.microsoft.com/office/powerpoint/2010/main" val="2080997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C22607-7A77-3B41-B32A-D495B9DDB344}"/>
              </a:ext>
            </a:extLst>
          </p:cNvPr>
          <p:cNvPicPr>
            <a:picLocks noChangeAspect="1"/>
          </p:cNvPicPr>
          <p:nvPr/>
        </p:nvPicPr>
        <p:blipFill>
          <a:blip r:embed="rId2"/>
          <a:stretch>
            <a:fillRect/>
          </a:stretch>
        </p:blipFill>
        <p:spPr>
          <a:xfrm>
            <a:off x="6742176" y="2519581"/>
            <a:ext cx="5278684" cy="4002098"/>
          </a:xfrm>
          <a:prstGeom prst="rect">
            <a:avLst/>
          </a:prstGeom>
        </p:spPr>
      </p:pic>
      <p:pic>
        <p:nvPicPr>
          <p:cNvPr id="5" name="Picture 4">
            <a:extLst>
              <a:ext uri="{FF2B5EF4-FFF2-40B4-BE49-F238E27FC236}">
                <a16:creationId xmlns:a16="http://schemas.microsoft.com/office/drawing/2014/main" id="{B53B24CC-2A70-D243-AFE7-D8986F9E9EF4}"/>
              </a:ext>
            </a:extLst>
          </p:cNvPr>
          <p:cNvPicPr>
            <a:picLocks noChangeAspect="1"/>
          </p:cNvPicPr>
          <p:nvPr/>
        </p:nvPicPr>
        <p:blipFill>
          <a:blip r:embed="rId3"/>
          <a:stretch>
            <a:fillRect/>
          </a:stretch>
        </p:blipFill>
        <p:spPr>
          <a:xfrm>
            <a:off x="844456" y="162980"/>
            <a:ext cx="9973056" cy="2038422"/>
          </a:xfrm>
          <a:prstGeom prst="rect">
            <a:avLst/>
          </a:prstGeom>
        </p:spPr>
      </p:pic>
      <p:sp>
        <p:nvSpPr>
          <p:cNvPr id="6" name="Rectangle 5">
            <a:extLst>
              <a:ext uri="{FF2B5EF4-FFF2-40B4-BE49-F238E27FC236}">
                <a16:creationId xmlns:a16="http://schemas.microsoft.com/office/drawing/2014/main" id="{C77D9C6E-31A0-EA46-A3E0-F4F6D695C8F6}"/>
              </a:ext>
            </a:extLst>
          </p:cNvPr>
          <p:cNvSpPr/>
          <p:nvPr/>
        </p:nvSpPr>
        <p:spPr>
          <a:xfrm>
            <a:off x="844456" y="3252577"/>
            <a:ext cx="4913377" cy="2031325"/>
          </a:xfrm>
          <a:prstGeom prst="rect">
            <a:avLst/>
          </a:prstGeom>
        </p:spPr>
        <p:txBody>
          <a:bodyPr wrap="square">
            <a:spAutoFit/>
          </a:bodyPr>
          <a:lstStyle/>
          <a:p>
            <a:r>
              <a:rPr lang="en-GB" b="1" i="0" dirty="0">
                <a:solidFill>
                  <a:srgbClr val="12054D"/>
                </a:solidFill>
                <a:effectLst/>
                <a:latin typeface="Sailec"/>
              </a:rPr>
              <a:t>In addition to being fined £6.5 million, WH Malcolm Ltd (trading as the Malcolm Group) was ordered to pay full prosecution costs of £241,463. The judge said: “This fine must bring home to directors and board members the need to comply with health and safety legislation.” Reported in August 2021</a:t>
            </a:r>
            <a:endParaRPr lang="en-US" dirty="0"/>
          </a:p>
        </p:txBody>
      </p:sp>
    </p:spTree>
    <p:extLst>
      <p:ext uri="{BB962C8B-B14F-4D97-AF65-F5344CB8AC3E}">
        <p14:creationId xmlns:p14="http://schemas.microsoft.com/office/powerpoint/2010/main" val="2964629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nguins on an iceberg&#10;&#10;AI-generated content may be incorrect.">
            <a:extLst>
              <a:ext uri="{FF2B5EF4-FFF2-40B4-BE49-F238E27FC236}">
                <a16:creationId xmlns:a16="http://schemas.microsoft.com/office/drawing/2014/main" id="{B0D12C29-1446-F88F-CA0D-5C43183BB522}"/>
              </a:ext>
            </a:extLst>
          </p:cNvPr>
          <p:cNvPicPr>
            <a:picLocks noChangeAspect="1"/>
          </p:cNvPicPr>
          <p:nvPr/>
        </p:nvPicPr>
        <p:blipFill>
          <a:blip r:embed="rId2"/>
          <a:srcRect t="5436"/>
          <a:stretch>
            <a:fillRect/>
          </a:stretch>
        </p:blipFill>
        <p:spPr>
          <a:xfrm>
            <a:off x="4740442" y="657556"/>
            <a:ext cx="7503928" cy="5322003"/>
          </a:xfrm>
          <a:prstGeom prst="rect">
            <a:avLst/>
          </a:prstGeom>
        </p:spPr>
      </p:pic>
      <p:sp>
        <p:nvSpPr>
          <p:cNvPr id="2" name="TextBox 1">
            <a:extLst>
              <a:ext uri="{FF2B5EF4-FFF2-40B4-BE49-F238E27FC236}">
                <a16:creationId xmlns:a16="http://schemas.microsoft.com/office/drawing/2014/main" id="{5291B7D7-B81A-F850-86BE-C512F51C7ABC}"/>
              </a:ext>
            </a:extLst>
          </p:cNvPr>
          <p:cNvSpPr txBox="1"/>
          <p:nvPr/>
        </p:nvSpPr>
        <p:spPr>
          <a:xfrm>
            <a:off x="235675" y="427121"/>
            <a:ext cx="4299284" cy="6003757"/>
          </a:xfrm>
          <a:prstGeom prst="rect">
            <a:avLst/>
          </a:prstGeom>
        </p:spPr>
        <p:txBody>
          <a:bodyPr vert="horz" lIns="91440" tIns="45720" rIns="91440" bIns="45720" rtlCol="0">
            <a:normAutofit lnSpcReduction="10000"/>
          </a:bodyPr>
          <a:lstStyle/>
          <a:p>
            <a:pPr>
              <a:lnSpc>
                <a:spcPct val="90000"/>
              </a:lnSpc>
              <a:spcAft>
                <a:spcPts val="600"/>
              </a:spcAft>
            </a:pPr>
            <a:r>
              <a:rPr lang="en-US" sz="2200" b="1" dirty="0"/>
              <a:t>Fatalities from climate:</a:t>
            </a:r>
          </a:p>
          <a:p>
            <a:pPr indent="-228600">
              <a:lnSpc>
                <a:spcPct val="90000"/>
              </a:lnSpc>
              <a:spcAft>
                <a:spcPts val="600"/>
              </a:spcAft>
              <a:buFont typeface="Arial" panose="020B0604020202020204" pitchFamily="34" charset="0"/>
              <a:buChar char="•"/>
            </a:pPr>
            <a:endParaRPr lang="en-US" sz="1400" b="1" dirty="0"/>
          </a:p>
          <a:p>
            <a:pPr indent="-228600">
              <a:lnSpc>
                <a:spcPct val="90000"/>
              </a:lnSpc>
              <a:spcAft>
                <a:spcPts val="600"/>
              </a:spcAft>
              <a:buFont typeface="Arial" panose="020B0604020202020204" pitchFamily="34" charset="0"/>
              <a:buChar char="•"/>
            </a:pPr>
            <a:r>
              <a:rPr lang="en-US" sz="1400" b="1" dirty="0"/>
              <a:t>51,670 fatalities in England due to heat related from 1988 to 2022 average of  1522 fatalities every year over the last 34 years.</a:t>
            </a:r>
          </a:p>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r>
              <a:rPr lang="en-US" sz="1400" dirty="0"/>
              <a:t>2186 in Wales over the same period.</a:t>
            </a:r>
          </a:p>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r>
              <a:rPr lang="en-US" sz="1400" dirty="0">
                <a:hlinkClick r:id="rId3"/>
              </a:rPr>
              <a:t>https://www.lshtm.ac.uk/newsevents/news/2023/expert-comment-climate-related-mortality-england-and-wales-1988-2022</a:t>
            </a:r>
            <a:endParaRPr lang="en-US" sz="1400" dirty="0"/>
          </a:p>
          <a:p>
            <a:pPr indent="-228600">
              <a:lnSpc>
                <a:spcPct val="90000"/>
              </a:lnSpc>
              <a:spcAft>
                <a:spcPts val="600"/>
              </a:spcAft>
              <a:buFont typeface="Arial" panose="020B0604020202020204" pitchFamily="34" charset="0"/>
              <a:buChar char="•"/>
            </a:pPr>
            <a:endParaRPr lang="en-US" sz="1400" dirty="0"/>
          </a:p>
          <a:p>
            <a:pPr indent="-228600" fontAlgn="base">
              <a:lnSpc>
                <a:spcPct val="90000"/>
              </a:lnSpc>
              <a:spcAft>
                <a:spcPts val="600"/>
              </a:spcAft>
              <a:buFont typeface="Arial" panose="020B0604020202020204" pitchFamily="34" charset="0"/>
              <a:buChar char="•"/>
            </a:pPr>
            <a:r>
              <a:rPr lang="en-US" sz="1400" b="0" i="0" dirty="0">
                <a:effectLst/>
              </a:rPr>
              <a:t>The Vulnerable Twenty (V20) Group of Ministers of Finance of the Climate Vulnerable Forum is a dedicated cooperation initiative of economies systemically vulnerable to climate change. The V20 works through dialogue and action to tackle global climate change.</a:t>
            </a:r>
          </a:p>
          <a:p>
            <a:pPr indent="-228600">
              <a:lnSpc>
                <a:spcPct val="90000"/>
              </a:lnSpc>
              <a:spcAft>
                <a:spcPts val="600"/>
              </a:spcAft>
              <a:buFont typeface="Arial" panose="020B0604020202020204" pitchFamily="34" charset="0"/>
              <a:buChar char="•"/>
            </a:pPr>
            <a:br>
              <a:rPr lang="en-US" sz="1400" b="0" i="0" dirty="0">
                <a:effectLst/>
              </a:rPr>
            </a:br>
            <a:r>
              <a:rPr lang="en-US" sz="1400" b="1" i="0" dirty="0">
                <a:effectLst/>
              </a:rPr>
              <a:t>New Health Data Shows Unabated Climate Change Will Cause 3.4 Million Deaths Per Year by Century End</a:t>
            </a:r>
          </a:p>
          <a:p>
            <a:pPr indent="-228600">
              <a:lnSpc>
                <a:spcPct val="90000"/>
              </a:lnSpc>
              <a:spcAft>
                <a:spcPts val="600"/>
              </a:spcAft>
              <a:buFont typeface="Arial" panose="020B0604020202020204" pitchFamily="34" charset="0"/>
              <a:buChar char="•"/>
            </a:pPr>
            <a:endParaRPr lang="en-US" sz="1400" dirty="0"/>
          </a:p>
          <a:p>
            <a:pPr indent="-228600">
              <a:lnSpc>
                <a:spcPct val="90000"/>
              </a:lnSpc>
              <a:spcAft>
                <a:spcPts val="600"/>
              </a:spcAft>
              <a:buFont typeface="Arial" panose="020B0604020202020204" pitchFamily="34" charset="0"/>
              <a:buChar char="•"/>
            </a:pPr>
            <a:r>
              <a:rPr lang="en-US" sz="1400" dirty="0">
                <a:hlinkClick r:id="rId4"/>
              </a:rPr>
              <a:t>https://www.v-20.org/new-health-data-shows-unabated-climate-change-will-cause-3.4-million-deaths-per-year-by-century-end</a:t>
            </a:r>
            <a:endParaRPr lang="en-US" sz="1400" dirty="0"/>
          </a:p>
          <a:p>
            <a:pPr indent="-228600">
              <a:lnSpc>
                <a:spcPct val="90000"/>
              </a:lnSpc>
              <a:spcAft>
                <a:spcPts val="600"/>
              </a:spcAft>
              <a:buFont typeface="Arial" panose="020B0604020202020204" pitchFamily="34" charset="0"/>
              <a:buChar char="•"/>
            </a:pPr>
            <a:endParaRPr lang="en-US" sz="800" dirty="0"/>
          </a:p>
          <a:p>
            <a:pPr indent="-228600">
              <a:lnSpc>
                <a:spcPct val="90000"/>
              </a:lnSpc>
              <a:spcAft>
                <a:spcPts val="600"/>
              </a:spcAft>
              <a:buFont typeface="Arial" panose="020B0604020202020204" pitchFamily="34" charset="0"/>
              <a:buChar char="•"/>
            </a:pPr>
            <a:endParaRPr lang="en-US" sz="800" dirty="0"/>
          </a:p>
        </p:txBody>
      </p:sp>
    </p:spTree>
    <p:extLst>
      <p:ext uri="{BB962C8B-B14F-4D97-AF65-F5344CB8AC3E}">
        <p14:creationId xmlns:p14="http://schemas.microsoft.com/office/powerpoint/2010/main" val="2106953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D605E0-1382-BA57-8653-E3C9E85BFF6F}"/>
              </a:ext>
            </a:extLst>
          </p:cNvPr>
          <p:cNvSpPr txBox="1"/>
          <p:nvPr/>
        </p:nvSpPr>
        <p:spPr>
          <a:xfrm>
            <a:off x="2402847" y="1492094"/>
            <a:ext cx="7386306" cy="3416320"/>
          </a:xfrm>
          <a:prstGeom prst="rect">
            <a:avLst/>
          </a:prstGeom>
          <a:noFill/>
        </p:spPr>
        <p:txBody>
          <a:bodyPr wrap="square" rtlCol="0">
            <a:spAutoFit/>
          </a:bodyPr>
          <a:lstStyle/>
          <a:p>
            <a:pPr algn="ctr"/>
            <a:r>
              <a:rPr lang="en-US" sz="7200" b="1" dirty="0">
                <a:solidFill>
                  <a:srgbClr val="002060"/>
                </a:solidFill>
              </a:rPr>
              <a:t>What   Does It Have To Do With Business?</a:t>
            </a:r>
          </a:p>
        </p:txBody>
      </p:sp>
    </p:spTree>
    <p:extLst>
      <p:ext uri="{BB962C8B-B14F-4D97-AF65-F5344CB8AC3E}">
        <p14:creationId xmlns:p14="http://schemas.microsoft.com/office/powerpoint/2010/main" val="2931463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085B73-03E2-6F45-9EB3-287ADFCD6150}"/>
              </a:ext>
            </a:extLst>
          </p:cNvPr>
          <p:cNvPicPr>
            <a:picLocks noChangeAspect="1"/>
          </p:cNvPicPr>
          <p:nvPr/>
        </p:nvPicPr>
        <p:blipFill>
          <a:blip r:embed="rId2"/>
          <a:stretch>
            <a:fillRect/>
          </a:stretch>
        </p:blipFill>
        <p:spPr>
          <a:xfrm>
            <a:off x="3266661" y="0"/>
            <a:ext cx="8925339" cy="6719815"/>
          </a:xfrm>
          <a:prstGeom prst="rect">
            <a:avLst/>
          </a:prstGeom>
        </p:spPr>
      </p:pic>
      <p:sp>
        <p:nvSpPr>
          <p:cNvPr id="4" name="TextBox 3">
            <a:extLst>
              <a:ext uri="{FF2B5EF4-FFF2-40B4-BE49-F238E27FC236}">
                <a16:creationId xmlns:a16="http://schemas.microsoft.com/office/drawing/2014/main" id="{AD391137-E9FF-474B-84EE-7A85DEF5E1F8}"/>
              </a:ext>
            </a:extLst>
          </p:cNvPr>
          <p:cNvSpPr txBox="1"/>
          <p:nvPr/>
        </p:nvSpPr>
        <p:spPr>
          <a:xfrm>
            <a:off x="362053" y="320457"/>
            <a:ext cx="2385392" cy="3108543"/>
          </a:xfrm>
          <a:prstGeom prst="rect">
            <a:avLst/>
          </a:prstGeom>
          <a:noFill/>
        </p:spPr>
        <p:txBody>
          <a:bodyPr wrap="square" rtlCol="0">
            <a:spAutoFit/>
          </a:bodyPr>
          <a:lstStyle/>
          <a:p>
            <a:r>
              <a:rPr lang="en-US" sz="2800" b="1" dirty="0">
                <a:solidFill>
                  <a:schemeClr val="accent6"/>
                </a:solidFill>
              </a:rPr>
              <a:t>This is a BMC that builds into it from the beginning social and environmental impact</a:t>
            </a:r>
          </a:p>
        </p:txBody>
      </p:sp>
      <p:sp>
        <p:nvSpPr>
          <p:cNvPr id="5" name="TextBox 4">
            <a:extLst>
              <a:ext uri="{FF2B5EF4-FFF2-40B4-BE49-F238E27FC236}">
                <a16:creationId xmlns:a16="http://schemas.microsoft.com/office/drawing/2014/main" id="{07977948-F37E-4365-829A-C0C0B8FC6ADE}"/>
              </a:ext>
            </a:extLst>
          </p:cNvPr>
          <p:cNvSpPr txBox="1"/>
          <p:nvPr/>
        </p:nvSpPr>
        <p:spPr>
          <a:xfrm>
            <a:off x="362053" y="4202399"/>
            <a:ext cx="2609636" cy="1569660"/>
          </a:xfrm>
          <a:prstGeom prst="rect">
            <a:avLst/>
          </a:prstGeom>
          <a:noFill/>
        </p:spPr>
        <p:txBody>
          <a:bodyPr wrap="square">
            <a:spAutoFit/>
          </a:bodyPr>
          <a:lstStyle/>
          <a:p>
            <a:r>
              <a:rPr lang="en-GB" sz="2400" b="1" dirty="0">
                <a:solidFill>
                  <a:schemeClr val="accent1">
                    <a:lumMod val="50000"/>
                  </a:schemeClr>
                </a:solidFill>
                <a:hlinkClick r:id="rId3">
                  <a:extLst>
                    <a:ext uri="{A12FA001-AC4F-418D-AE19-62706E023703}">
                      <ahyp:hlinkClr xmlns:ahyp="http://schemas.microsoft.com/office/drawing/2018/hyperlinkcolor" val="tx"/>
                    </a:ext>
                  </a:extLst>
                </a:hlinkClick>
              </a:rPr>
              <a:t>Business Model Canvas Explained with Examples</a:t>
            </a:r>
            <a:r>
              <a:rPr lang="en-GB" sz="2400" b="1" dirty="0">
                <a:solidFill>
                  <a:schemeClr val="accent1">
                    <a:lumMod val="50000"/>
                  </a:schemeClr>
                </a:solidFill>
              </a:rPr>
              <a:t> </a:t>
            </a:r>
          </a:p>
        </p:txBody>
      </p:sp>
    </p:spTree>
    <p:extLst>
      <p:ext uri="{BB962C8B-B14F-4D97-AF65-F5344CB8AC3E}">
        <p14:creationId xmlns:p14="http://schemas.microsoft.com/office/powerpoint/2010/main" val="25032280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market&#10;&#10;AI-generated content may be incorrect.">
            <a:extLst>
              <a:ext uri="{FF2B5EF4-FFF2-40B4-BE49-F238E27FC236}">
                <a16:creationId xmlns:a16="http://schemas.microsoft.com/office/drawing/2014/main" id="{35250105-FF3D-58B6-100C-34199AEFC3C5}"/>
              </a:ext>
            </a:extLst>
          </p:cNvPr>
          <p:cNvPicPr>
            <a:picLocks noChangeAspect="1"/>
          </p:cNvPicPr>
          <p:nvPr/>
        </p:nvPicPr>
        <p:blipFill>
          <a:blip r:embed="rId2">
            <a:alphaModFix/>
            <a:extLst>
              <a:ext uri="{BEBA8EAE-BF5A-486C-A8C5-ECC9F3942E4B}">
                <a14:imgProps xmlns:a14="http://schemas.microsoft.com/office/drawing/2010/main">
                  <a14:imgLayer r:embed="rId3">
                    <a14:imgEffect>
                      <a14:sharpenSoften amount="48000"/>
                    </a14:imgEffect>
                    <a14:imgEffect>
                      <a14:colorTemperature colorTemp="6797"/>
                    </a14:imgEffect>
                    <a14:imgEffect>
                      <a14:saturation sat="400000"/>
                    </a14:imgEffect>
                    <a14:imgEffect>
                      <a14:brightnessContrast bright="4000" contrast="5000"/>
                    </a14:imgEffect>
                  </a14:imgLayer>
                </a14:imgProps>
              </a:ext>
            </a:extLst>
          </a:blip>
          <a:stretch>
            <a:fillRect/>
          </a:stretch>
        </p:blipFill>
        <p:spPr>
          <a:xfrm>
            <a:off x="0" y="-27520"/>
            <a:ext cx="9945488" cy="6725589"/>
          </a:xfrm>
          <a:prstGeom prst="rect">
            <a:avLst/>
          </a:prstGeom>
        </p:spPr>
      </p:pic>
      <p:sp>
        <p:nvSpPr>
          <p:cNvPr id="2" name="TextBox 1">
            <a:extLst>
              <a:ext uri="{FF2B5EF4-FFF2-40B4-BE49-F238E27FC236}">
                <a16:creationId xmlns:a16="http://schemas.microsoft.com/office/drawing/2014/main" id="{DF0C6768-C0BA-1553-C9E3-2DD54A3391B2}"/>
              </a:ext>
            </a:extLst>
          </p:cNvPr>
          <p:cNvSpPr txBox="1"/>
          <p:nvPr/>
        </p:nvSpPr>
        <p:spPr>
          <a:xfrm>
            <a:off x="9362172" y="904775"/>
            <a:ext cx="2829828" cy="3970318"/>
          </a:xfrm>
          <a:prstGeom prst="rect">
            <a:avLst/>
          </a:prstGeom>
          <a:noFill/>
        </p:spPr>
        <p:txBody>
          <a:bodyPr wrap="square" rtlCol="0">
            <a:spAutoFit/>
          </a:bodyPr>
          <a:lstStyle/>
          <a:p>
            <a:r>
              <a:rPr lang="en-GB" sz="2800" b="1" dirty="0">
                <a:solidFill>
                  <a:schemeClr val="tx2">
                    <a:lumMod val="50000"/>
                  </a:schemeClr>
                </a:solidFill>
              </a:rPr>
              <a:t>When and how do you think your organisation and that of a local SME will be aware of  any direct impact on pricing?</a:t>
            </a:r>
          </a:p>
          <a:p>
            <a:endParaRPr lang="en-GB" sz="2800" b="1" dirty="0">
              <a:solidFill>
                <a:schemeClr val="tx2">
                  <a:lumMod val="50000"/>
                </a:schemeClr>
              </a:solidFill>
            </a:endParaRPr>
          </a:p>
        </p:txBody>
      </p:sp>
    </p:spTree>
    <p:extLst>
      <p:ext uri="{BB962C8B-B14F-4D97-AF65-F5344CB8AC3E}">
        <p14:creationId xmlns:p14="http://schemas.microsoft.com/office/powerpoint/2010/main" val="748851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diagram of a process&#10;&#10;Description automatically generated">
            <a:extLst>
              <a:ext uri="{FF2B5EF4-FFF2-40B4-BE49-F238E27FC236}">
                <a16:creationId xmlns:a16="http://schemas.microsoft.com/office/drawing/2014/main" id="{4A0E948A-682C-2E1D-4F6B-B8A7CB469B62}"/>
              </a:ext>
            </a:extLst>
          </p:cNvPr>
          <p:cNvPicPr>
            <a:picLocks noChangeAspect="1"/>
          </p:cNvPicPr>
          <p:nvPr/>
        </p:nvPicPr>
        <p:blipFill>
          <a:blip r:embed="rId3"/>
          <a:stretch>
            <a:fillRect/>
          </a:stretch>
        </p:blipFill>
        <p:spPr>
          <a:xfrm>
            <a:off x="377007" y="615817"/>
            <a:ext cx="4483228" cy="3072940"/>
          </a:xfrm>
          <a:prstGeom prst="rect">
            <a:avLst/>
          </a:prstGeom>
        </p:spPr>
      </p:pic>
      <p:sp>
        <p:nvSpPr>
          <p:cNvPr id="3" name="Slide Number Placeholder 2">
            <a:extLst>
              <a:ext uri="{FF2B5EF4-FFF2-40B4-BE49-F238E27FC236}">
                <a16:creationId xmlns:a16="http://schemas.microsoft.com/office/drawing/2014/main" id="{4CB26F31-C480-5A47-A34B-2CF7D032B02B}"/>
              </a:ext>
            </a:extLst>
          </p:cNvPr>
          <p:cNvSpPr>
            <a:spLocks noGrp="1"/>
          </p:cNvSpPr>
          <p:nvPr>
            <p:ph type="sldNum" sz="quarter" idx="12"/>
          </p:nvPr>
        </p:nvSpPr>
        <p:spPr/>
        <p:txBody>
          <a:bodyPr/>
          <a:lstStyle/>
          <a:p>
            <a:fld id="{0EE37F25-62CB-BD48-91EA-DF63E2647170}" type="slidenum">
              <a:rPr lang="en-US" smtClean="0"/>
              <a:t>19</a:t>
            </a:fld>
            <a:endParaRPr lang="en-US"/>
          </a:p>
        </p:txBody>
      </p:sp>
      <p:sp>
        <p:nvSpPr>
          <p:cNvPr id="9" name="TextBox 8">
            <a:extLst>
              <a:ext uri="{FF2B5EF4-FFF2-40B4-BE49-F238E27FC236}">
                <a16:creationId xmlns:a16="http://schemas.microsoft.com/office/drawing/2014/main" id="{DB10D38B-4FFB-C80E-7066-D011C5D7B092}"/>
              </a:ext>
            </a:extLst>
          </p:cNvPr>
          <p:cNvSpPr txBox="1"/>
          <p:nvPr/>
        </p:nvSpPr>
        <p:spPr>
          <a:xfrm>
            <a:off x="453649" y="31655"/>
            <a:ext cx="4406586" cy="523220"/>
          </a:xfrm>
          <a:prstGeom prst="rect">
            <a:avLst/>
          </a:prstGeom>
          <a:noFill/>
        </p:spPr>
        <p:txBody>
          <a:bodyPr wrap="square" rtlCol="0">
            <a:spAutoFit/>
          </a:bodyPr>
          <a:lstStyle/>
          <a:p>
            <a:r>
              <a:rPr lang="en-US" sz="2800" b="1" dirty="0">
                <a:solidFill>
                  <a:srgbClr val="002060"/>
                </a:solidFill>
                <a:latin typeface="Dyslexie" panose="02000000000000000000" pitchFamily="2" charset="77"/>
              </a:rPr>
              <a:t>Value/Supply Chain</a:t>
            </a:r>
          </a:p>
        </p:txBody>
      </p:sp>
      <p:sp>
        <p:nvSpPr>
          <p:cNvPr id="11" name="TextBox 10">
            <a:extLst>
              <a:ext uri="{FF2B5EF4-FFF2-40B4-BE49-F238E27FC236}">
                <a16:creationId xmlns:a16="http://schemas.microsoft.com/office/drawing/2014/main" id="{F9EF47EF-61D2-934B-8E91-F288FABA260A}"/>
              </a:ext>
            </a:extLst>
          </p:cNvPr>
          <p:cNvSpPr txBox="1"/>
          <p:nvPr/>
        </p:nvSpPr>
        <p:spPr>
          <a:xfrm>
            <a:off x="11186245" y="6418877"/>
            <a:ext cx="1074057" cy="276999"/>
          </a:xfrm>
          <a:prstGeom prst="rect">
            <a:avLst/>
          </a:prstGeom>
          <a:noFill/>
        </p:spPr>
        <p:txBody>
          <a:bodyPr wrap="square" rtlCol="0">
            <a:spAutoFit/>
          </a:bodyPr>
          <a:lstStyle/>
          <a:p>
            <a:r>
              <a:rPr lang="en-US" sz="1200" dirty="0"/>
              <a:t>©TWF2045</a:t>
            </a:r>
          </a:p>
        </p:txBody>
      </p:sp>
      <p:pic>
        <p:nvPicPr>
          <p:cNvPr id="4" name="Picture 3">
            <a:extLst>
              <a:ext uri="{FF2B5EF4-FFF2-40B4-BE49-F238E27FC236}">
                <a16:creationId xmlns:a16="http://schemas.microsoft.com/office/drawing/2014/main" id="{8031E328-D27A-1BE8-92B3-71BBFC926284}"/>
              </a:ext>
            </a:extLst>
          </p:cNvPr>
          <p:cNvPicPr>
            <a:picLocks noChangeAspect="1"/>
          </p:cNvPicPr>
          <p:nvPr/>
        </p:nvPicPr>
        <p:blipFill>
          <a:blip r:embed="rId4"/>
          <a:stretch>
            <a:fillRect/>
          </a:stretch>
        </p:blipFill>
        <p:spPr>
          <a:xfrm>
            <a:off x="6411280" y="554875"/>
            <a:ext cx="5054621" cy="2758981"/>
          </a:xfrm>
          <a:prstGeom prst="rect">
            <a:avLst/>
          </a:prstGeom>
        </p:spPr>
      </p:pic>
      <p:sp>
        <p:nvSpPr>
          <p:cNvPr id="5" name="TextBox 4">
            <a:extLst>
              <a:ext uri="{FF2B5EF4-FFF2-40B4-BE49-F238E27FC236}">
                <a16:creationId xmlns:a16="http://schemas.microsoft.com/office/drawing/2014/main" id="{15E49814-CCC9-31BB-4775-88EEC2621334}"/>
              </a:ext>
            </a:extLst>
          </p:cNvPr>
          <p:cNvSpPr txBox="1"/>
          <p:nvPr/>
        </p:nvSpPr>
        <p:spPr>
          <a:xfrm>
            <a:off x="6095999" y="31655"/>
            <a:ext cx="5950227" cy="523220"/>
          </a:xfrm>
          <a:prstGeom prst="rect">
            <a:avLst/>
          </a:prstGeom>
          <a:noFill/>
        </p:spPr>
        <p:txBody>
          <a:bodyPr wrap="square" rtlCol="0">
            <a:spAutoFit/>
          </a:bodyPr>
          <a:lstStyle/>
          <a:p>
            <a:r>
              <a:rPr lang="en-US" sz="2800" b="1" dirty="0">
                <a:solidFill>
                  <a:srgbClr val="002060"/>
                </a:solidFill>
                <a:latin typeface="Dyslexie" panose="02000000000000000000" pitchFamily="2" charset="77"/>
              </a:rPr>
              <a:t>Environmental Approaches</a:t>
            </a:r>
          </a:p>
        </p:txBody>
      </p:sp>
      <p:pic>
        <p:nvPicPr>
          <p:cNvPr id="6" name="Picture 5" descr="A close-up of a document&#10;&#10;AI-generated content may be incorrect.">
            <a:extLst>
              <a:ext uri="{FF2B5EF4-FFF2-40B4-BE49-F238E27FC236}">
                <a16:creationId xmlns:a16="http://schemas.microsoft.com/office/drawing/2014/main" id="{6129A063-BBCE-A1BF-2FA9-DE90B2A7CF48}"/>
              </a:ext>
            </a:extLst>
          </p:cNvPr>
          <p:cNvPicPr>
            <a:picLocks noChangeAspect="1"/>
          </p:cNvPicPr>
          <p:nvPr/>
        </p:nvPicPr>
        <p:blipFill>
          <a:blip r:embed="rId5"/>
          <a:stretch>
            <a:fillRect/>
          </a:stretch>
        </p:blipFill>
        <p:spPr>
          <a:xfrm>
            <a:off x="6760372" y="3724803"/>
            <a:ext cx="5054621" cy="2616222"/>
          </a:xfrm>
          <a:prstGeom prst="rect">
            <a:avLst/>
          </a:prstGeom>
        </p:spPr>
      </p:pic>
      <p:sp>
        <p:nvSpPr>
          <p:cNvPr id="14" name="TextBox 13">
            <a:extLst>
              <a:ext uri="{FF2B5EF4-FFF2-40B4-BE49-F238E27FC236}">
                <a16:creationId xmlns:a16="http://schemas.microsoft.com/office/drawing/2014/main" id="{0BE25698-E465-F6ED-5A08-56627EB9F38B}"/>
              </a:ext>
            </a:extLst>
          </p:cNvPr>
          <p:cNvSpPr txBox="1"/>
          <p:nvPr/>
        </p:nvSpPr>
        <p:spPr>
          <a:xfrm>
            <a:off x="179437" y="3587333"/>
            <a:ext cx="6479324" cy="3108543"/>
          </a:xfrm>
          <a:prstGeom prst="rect">
            <a:avLst/>
          </a:prstGeom>
          <a:noFill/>
        </p:spPr>
        <p:txBody>
          <a:bodyPr wrap="square" rtlCol="0">
            <a:spAutoFit/>
          </a:bodyPr>
          <a:lstStyle/>
          <a:p>
            <a:r>
              <a:rPr lang="en-US" sz="2800" b="1" dirty="0">
                <a:solidFill>
                  <a:srgbClr val="002060"/>
                </a:solidFill>
                <a:latin typeface="Dyslexie" panose="02000000000000000000" pitchFamily="2" charset="77"/>
              </a:rPr>
              <a:t>New Governments… Ecocide Bill; Community Wealth Building Bill; Just Transition; Landfill Ban; SECR; Food Waste; Disruption to global supply chain; Taxes, National Insurances and more! SWIFT BRICKS! UK NET ZERO Building standards…</a:t>
            </a:r>
          </a:p>
          <a:p>
            <a:r>
              <a:rPr lang="en-US" sz="2800" b="1" dirty="0">
                <a:solidFill>
                  <a:srgbClr val="FF0000"/>
                </a:solidFill>
                <a:latin typeface="Dyslexie" panose="02000000000000000000" pitchFamily="2" charset="77"/>
              </a:rPr>
              <a:t>You do not exist in a vacuum.</a:t>
            </a:r>
          </a:p>
        </p:txBody>
      </p:sp>
    </p:spTree>
    <p:extLst>
      <p:ext uri="{BB962C8B-B14F-4D97-AF65-F5344CB8AC3E}">
        <p14:creationId xmlns:p14="http://schemas.microsoft.com/office/powerpoint/2010/main" val="27189462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together&#10;&#10;AI-generated content may be incorrect.">
            <a:extLst>
              <a:ext uri="{FF2B5EF4-FFF2-40B4-BE49-F238E27FC236}">
                <a16:creationId xmlns:a16="http://schemas.microsoft.com/office/drawing/2014/main" id="{C0071B60-8C36-3E95-E49C-ABA33A2A7B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7000"/>
            <a:ext cx="12192000" cy="6604000"/>
          </a:xfrm>
          <a:prstGeom prst="rect">
            <a:avLst/>
          </a:prstGeom>
        </p:spPr>
      </p:pic>
      <p:sp>
        <p:nvSpPr>
          <p:cNvPr id="2" name="Frame 1">
            <a:extLst>
              <a:ext uri="{FF2B5EF4-FFF2-40B4-BE49-F238E27FC236}">
                <a16:creationId xmlns:a16="http://schemas.microsoft.com/office/drawing/2014/main" id="{51E857EF-C804-4628-D4BD-2E213874EF5B}"/>
              </a:ext>
            </a:extLst>
          </p:cNvPr>
          <p:cNvSpPr/>
          <p:nvPr/>
        </p:nvSpPr>
        <p:spPr>
          <a:xfrm>
            <a:off x="0" y="1210884"/>
            <a:ext cx="2971800" cy="2074033"/>
          </a:xfrm>
          <a:prstGeom prst="fram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4" name="Picture 3">
            <a:extLst>
              <a:ext uri="{FF2B5EF4-FFF2-40B4-BE49-F238E27FC236}">
                <a16:creationId xmlns:a16="http://schemas.microsoft.com/office/drawing/2014/main" id="{120E599B-AC17-76EF-5CFA-86DFDA231CC7}"/>
              </a:ext>
            </a:extLst>
          </p:cNvPr>
          <p:cNvPicPr>
            <a:picLocks noChangeAspect="1"/>
          </p:cNvPicPr>
          <p:nvPr/>
        </p:nvPicPr>
        <p:blipFill>
          <a:blip r:embed="rId3"/>
          <a:stretch>
            <a:fillRect/>
          </a:stretch>
        </p:blipFill>
        <p:spPr>
          <a:xfrm>
            <a:off x="3424067" y="564318"/>
            <a:ext cx="8315665" cy="5700254"/>
          </a:xfrm>
          <a:prstGeom prst="rect">
            <a:avLst/>
          </a:prstGeom>
        </p:spPr>
      </p:pic>
      <p:pic>
        <p:nvPicPr>
          <p:cNvPr id="5" name="Picture 4" descr="A screenshot of a computer&#10;&#10;AI-generated content may be incorrect.">
            <a:extLst>
              <a:ext uri="{FF2B5EF4-FFF2-40B4-BE49-F238E27FC236}">
                <a16:creationId xmlns:a16="http://schemas.microsoft.com/office/drawing/2014/main" id="{346E8C3D-6B9B-011C-9F75-AE21C0CC04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315833"/>
          </a:xfrm>
          <a:prstGeom prst="rect">
            <a:avLst/>
          </a:prstGeom>
        </p:spPr>
      </p:pic>
      <p:sp>
        <p:nvSpPr>
          <p:cNvPr id="6" name="Arrow: Left 5">
            <a:extLst>
              <a:ext uri="{FF2B5EF4-FFF2-40B4-BE49-F238E27FC236}">
                <a16:creationId xmlns:a16="http://schemas.microsoft.com/office/drawing/2014/main" id="{0DA13670-AFB8-3A81-D20F-D4675DEBADFA}"/>
              </a:ext>
            </a:extLst>
          </p:cNvPr>
          <p:cNvSpPr/>
          <p:nvPr/>
        </p:nvSpPr>
        <p:spPr>
          <a:xfrm>
            <a:off x="5562600" y="2895600"/>
            <a:ext cx="2819400" cy="1447800"/>
          </a:xfrm>
          <a:prstGeom prst="lef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07230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446AEE-F274-616A-D9DB-EE18BA381502}"/>
              </a:ext>
            </a:extLst>
          </p:cNvPr>
          <p:cNvPicPr>
            <a:picLocks noChangeAspect="1"/>
          </p:cNvPicPr>
          <p:nvPr/>
        </p:nvPicPr>
        <p:blipFill>
          <a:blip r:embed="rId2"/>
          <a:srcRect b="6429"/>
          <a:stretch>
            <a:fillRect/>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2" name="TextBox 1">
            <a:extLst>
              <a:ext uri="{FF2B5EF4-FFF2-40B4-BE49-F238E27FC236}">
                <a16:creationId xmlns:a16="http://schemas.microsoft.com/office/drawing/2014/main" id="{81228B34-C916-72ED-E7C0-737EF9D16E48}"/>
              </a:ext>
            </a:extLst>
          </p:cNvPr>
          <p:cNvSpPr txBox="1"/>
          <p:nvPr/>
        </p:nvSpPr>
        <p:spPr>
          <a:xfrm>
            <a:off x="5827048" y="1868487"/>
            <a:ext cx="5721484" cy="435133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b="1"/>
              <a:t>ACTIVITY</a:t>
            </a:r>
          </a:p>
          <a:p>
            <a:pPr indent="-228600">
              <a:lnSpc>
                <a:spcPct val="90000"/>
              </a:lnSpc>
              <a:spcAft>
                <a:spcPts val="600"/>
              </a:spcAft>
              <a:buFont typeface="Arial" panose="020B0604020202020204" pitchFamily="34" charset="0"/>
              <a:buChar char="•"/>
            </a:pPr>
            <a:endParaRPr lang="en-US" b="1"/>
          </a:p>
          <a:p>
            <a:pPr indent="-228600">
              <a:lnSpc>
                <a:spcPct val="90000"/>
              </a:lnSpc>
              <a:spcAft>
                <a:spcPts val="600"/>
              </a:spcAft>
              <a:buFont typeface="Arial" panose="020B0604020202020204" pitchFamily="34" charset="0"/>
              <a:buChar char="•"/>
            </a:pPr>
            <a:r>
              <a:rPr lang="en-US" b="1"/>
              <a:t>Thinking of your Value Proposition and  customer demographics from last week.</a:t>
            </a:r>
          </a:p>
          <a:p>
            <a:pPr indent="-228600">
              <a:lnSpc>
                <a:spcPct val="90000"/>
              </a:lnSpc>
              <a:spcAft>
                <a:spcPts val="600"/>
              </a:spcAft>
              <a:buFont typeface="Arial" panose="020B0604020202020204" pitchFamily="34" charset="0"/>
              <a:buChar char="•"/>
            </a:pPr>
            <a:endParaRPr lang="en-US" b="1"/>
          </a:p>
          <a:p>
            <a:pPr indent="-228600">
              <a:lnSpc>
                <a:spcPct val="90000"/>
              </a:lnSpc>
              <a:spcAft>
                <a:spcPts val="600"/>
              </a:spcAft>
              <a:buFont typeface="Arial" panose="020B0604020202020204" pitchFamily="34" charset="0"/>
              <a:buChar char="•"/>
            </a:pPr>
            <a:r>
              <a:rPr lang="en-US" b="1"/>
              <a:t>Use the CIPD PESTLE  sheet – do this task for each of the boxes.</a:t>
            </a:r>
          </a:p>
          <a:p>
            <a:pPr indent="-228600">
              <a:lnSpc>
                <a:spcPct val="90000"/>
              </a:lnSpc>
              <a:spcAft>
                <a:spcPts val="600"/>
              </a:spcAft>
              <a:buFont typeface="Arial" panose="020B0604020202020204" pitchFamily="34" charset="0"/>
              <a:buChar char="•"/>
            </a:pPr>
            <a:endParaRPr lang="en-US" b="1"/>
          </a:p>
          <a:p>
            <a:pPr indent="-228600">
              <a:lnSpc>
                <a:spcPct val="90000"/>
              </a:lnSpc>
              <a:spcAft>
                <a:spcPts val="600"/>
              </a:spcAft>
              <a:buFont typeface="Arial" panose="020B0604020202020204" pitchFamily="34" charset="0"/>
              <a:buChar char="•"/>
            </a:pPr>
            <a:r>
              <a:rPr lang="en-US" b="1"/>
              <a:t>Use online resources to source details or substantiate what you already know</a:t>
            </a:r>
          </a:p>
        </p:txBody>
      </p:sp>
    </p:spTree>
    <p:extLst>
      <p:ext uri="{BB962C8B-B14F-4D97-AF65-F5344CB8AC3E}">
        <p14:creationId xmlns:p14="http://schemas.microsoft.com/office/powerpoint/2010/main" val="20018780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2727B2-7A6A-9B42-8A8A-A65F3237FAEF}"/>
              </a:ext>
            </a:extLst>
          </p:cNvPr>
          <p:cNvSpPr txBox="1"/>
          <p:nvPr/>
        </p:nvSpPr>
        <p:spPr>
          <a:xfrm>
            <a:off x="2555631" y="1441938"/>
            <a:ext cx="7080738" cy="397412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400" b="1" dirty="0">
                <a:solidFill>
                  <a:schemeClr val="accent1">
                    <a:lumMod val="50000"/>
                  </a:schemeClr>
                </a:solidFill>
                <a:latin typeface="Arial" panose="020B0604020202020204" pitchFamily="34" charset="0"/>
                <a:ea typeface="+mj-ea"/>
                <a:cs typeface="Arial" panose="020B0604020202020204" pitchFamily="34" charset="0"/>
              </a:rPr>
              <a:t>How Do We Know This?</a:t>
            </a:r>
          </a:p>
        </p:txBody>
      </p:sp>
    </p:spTree>
    <p:extLst>
      <p:ext uri="{BB962C8B-B14F-4D97-AF65-F5344CB8AC3E}">
        <p14:creationId xmlns:p14="http://schemas.microsoft.com/office/powerpoint/2010/main" val="30063850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360B50-9826-646E-FA17-FB5B89CF080C}"/>
              </a:ext>
            </a:extLst>
          </p:cNvPr>
          <p:cNvPicPr>
            <a:picLocks noChangeAspect="1"/>
          </p:cNvPicPr>
          <p:nvPr/>
        </p:nvPicPr>
        <p:blipFill>
          <a:blip r:embed="rId2"/>
          <a:stretch>
            <a:fillRect/>
          </a:stretch>
        </p:blipFill>
        <p:spPr>
          <a:xfrm>
            <a:off x="574702" y="148388"/>
            <a:ext cx="10597874" cy="6394300"/>
          </a:xfrm>
          <a:prstGeom prst="rect">
            <a:avLst/>
          </a:prstGeom>
        </p:spPr>
      </p:pic>
      <p:sp>
        <p:nvSpPr>
          <p:cNvPr id="5" name="TextBox 4">
            <a:extLst>
              <a:ext uri="{FF2B5EF4-FFF2-40B4-BE49-F238E27FC236}">
                <a16:creationId xmlns:a16="http://schemas.microsoft.com/office/drawing/2014/main" id="{E18B3289-EDB5-FFE3-F544-0E8DFE53FF36}"/>
              </a:ext>
            </a:extLst>
          </p:cNvPr>
          <p:cNvSpPr txBox="1"/>
          <p:nvPr/>
        </p:nvSpPr>
        <p:spPr>
          <a:xfrm>
            <a:off x="193473" y="6542688"/>
            <a:ext cx="10235630" cy="276999"/>
          </a:xfrm>
          <a:prstGeom prst="rect">
            <a:avLst/>
          </a:prstGeom>
          <a:noFill/>
        </p:spPr>
        <p:txBody>
          <a:bodyPr wrap="square">
            <a:spAutoFit/>
          </a:bodyPr>
          <a:lstStyle/>
          <a:p>
            <a:r>
              <a:rPr lang="en-US" sz="1200" dirty="0"/>
              <a:t>https://</a:t>
            </a:r>
            <a:r>
              <a:rPr lang="en-US" sz="1200" dirty="0" err="1"/>
              <a:t>www.zurich.com</a:t>
            </a:r>
            <a:r>
              <a:rPr lang="en-US" sz="1200" dirty="0"/>
              <a:t>/</a:t>
            </a:r>
            <a:r>
              <a:rPr lang="en-US" sz="1200" dirty="0" err="1"/>
              <a:t>en</a:t>
            </a:r>
            <a:r>
              <a:rPr lang="en-US" sz="1200" dirty="0"/>
              <a:t>/knowledge/topics/global-risks/global-risks-landscape-and-risks-trends-interconnections-maps-2019</a:t>
            </a:r>
          </a:p>
        </p:txBody>
      </p:sp>
      <p:sp>
        <p:nvSpPr>
          <p:cNvPr id="6" name="TextBox 5">
            <a:extLst>
              <a:ext uri="{FF2B5EF4-FFF2-40B4-BE49-F238E27FC236}">
                <a16:creationId xmlns:a16="http://schemas.microsoft.com/office/drawing/2014/main" id="{EBA0BC45-A4A6-1094-4321-C293F0C613CD}"/>
              </a:ext>
            </a:extLst>
          </p:cNvPr>
          <p:cNvSpPr txBox="1"/>
          <p:nvPr/>
        </p:nvSpPr>
        <p:spPr>
          <a:xfrm>
            <a:off x="7383411" y="4047264"/>
            <a:ext cx="4581428" cy="1200329"/>
          </a:xfrm>
          <a:prstGeom prst="rect">
            <a:avLst/>
          </a:prstGeom>
          <a:noFill/>
        </p:spPr>
        <p:txBody>
          <a:bodyPr wrap="square" rtlCol="0">
            <a:spAutoFit/>
          </a:bodyPr>
          <a:lstStyle/>
          <a:p>
            <a:r>
              <a:rPr lang="en-US" sz="2400" b="1" dirty="0">
                <a:solidFill>
                  <a:srgbClr val="181150"/>
                </a:solidFill>
              </a:rPr>
              <a:t>And sometimes </a:t>
            </a:r>
            <a:r>
              <a:rPr lang="en-US" sz="4800" b="1" dirty="0">
                <a:solidFill>
                  <a:srgbClr val="181150"/>
                </a:solidFill>
              </a:rPr>
              <a:t>they</a:t>
            </a:r>
            <a:r>
              <a:rPr lang="en-US" sz="2400" b="1" dirty="0">
                <a:solidFill>
                  <a:srgbClr val="181150"/>
                </a:solidFill>
              </a:rPr>
              <a:t> get it wrong!</a:t>
            </a:r>
          </a:p>
        </p:txBody>
      </p:sp>
      <p:pic>
        <p:nvPicPr>
          <p:cNvPr id="7" name="Picture 6">
            <a:extLst>
              <a:ext uri="{FF2B5EF4-FFF2-40B4-BE49-F238E27FC236}">
                <a16:creationId xmlns:a16="http://schemas.microsoft.com/office/drawing/2014/main" id="{C0CFA80F-2155-D72F-A0F6-4C4E2F503124}"/>
              </a:ext>
            </a:extLst>
          </p:cNvPr>
          <p:cNvPicPr>
            <a:picLocks noChangeAspect="1"/>
          </p:cNvPicPr>
          <p:nvPr/>
        </p:nvPicPr>
        <p:blipFill>
          <a:blip r:embed="rId3"/>
          <a:stretch>
            <a:fillRect/>
          </a:stretch>
        </p:blipFill>
        <p:spPr>
          <a:xfrm>
            <a:off x="10960100" y="0"/>
            <a:ext cx="1231900" cy="1231900"/>
          </a:xfrm>
          <a:prstGeom prst="rect">
            <a:avLst/>
          </a:prstGeom>
        </p:spPr>
      </p:pic>
    </p:spTree>
    <p:extLst>
      <p:ext uri="{BB962C8B-B14F-4D97-AF65-F5344CB8AC3E}">
        <p14:creationId xmlns:p14="http://schemas.microsoft.com/office/powerpoint/2010/main" val="1458209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37985E-D941-92A2-C47A-239710E07991}"/>
              </a:ext>
            </a:extLst>
          </p:cNvPr>
          <p:cNvPicPr>
            <a:picLocks noChangeAspect="1"/>
          </p:cNvPicPr>
          <p:nvPr/>
        </p:nvPicPr>
        <p:blipFill>
          <a:blip r:embed="rId2"/>
          <a:stretch>
            <a:fillRect/>
          </a:stretch>
        </p:blipFill>
        <p:spPr>
          <a:xfrm>
            <a:off x="5067110" y="12079"/>
            <a:ext cx="5561044" cy="6914425"/>
          </a:xfrm>
          <a:prstGeom prst="rect">
            <a:avLst/>
          </a:prstGeom>
        </p:spPr>
      </p:pic>
      <p:sp>
        <p:nvSpPr>
          <p:cNvPr id="4" name="TextBox 3">
            <a:extLst>
              <a:ext uri="{FF2B5EF4-FFF2-40B4-BE49-F238E27FC236}">
                <a16:creationId xmlns:a16="http://schemas.microsoft.com/office/drawing/2014/main" id="{AAD28706-1D58-C311-A43C-837CC3F9BF64}"/>
              </a:ext>
            </a:extLst>
          </p:cNvPr>
          <p:cNvSpPr txBox="1"/>
          <p:nvPr/>
        </p:nvSpPr>
        <p:spPr>
          <a:xfrm>
            <a:off x="1221472" y="2102787"/>
            <a:ext cx="3304013" cy="2308324"/>
          </a:xfrm>
          <a:prstGeom prst="rect">
            <a:avLst/>
          </a:prstGeom>
          <a:noFill/>
        </p:spPr>
        <p:txBody>
          <a:bodyPr wrap="square" rtlCol="0">
            <a:spAutoFit/>
          </a:bodyPr>
          <a:lstStyle/>
          <a:p>
            <a:r>
              <a:rPr lang="en-US" sz="3600" b="1" dirty="0">
                <a:solidFill>
                  <a:schemeClr val="accent1">
                    <a:lumMod val="50000"/>
                  </a:schemeClr>
                </a:solidFill>
                <a:latin typeface="Arial" panose="020B0604020202020204" pitchFamily="34" charset="0"/>
                <a:cs typeface="Arial" panose="020B0604020202020204" pitchFamily="34" charset="0"/>
              </a:rPr>
              <a:t>Guess which one is infectious diseases?</a:t>
            </a:r>
          </a:p>
        </p:txBody>
      </p:sp>
      <p:sp>
        <p:nvSpPr>
          <p:cNvPr id="6" name="TextBox 5">
            <a:extLst>
              <a:ext uri="{FF2B5EF4-FFF2-40B4-BE49-F238E27FC236}">
                <a16:creationId xmlns:a16="http://schemas.microsoft.com/office/drawing/2014/main" id="{8E6FB032-13B0-F6C3-0494-345ED8EA79C1}"/>
              </a:ext>
            </a:extLst>
          </p:cNvPr>
          <p:cNvSpPr txBox="1"/>
          <p:nvPr/>
        </p:nvSpPr>
        <p:spPr>
          <a:xfrm>
            <a:off x="1336263" y="1052437"/>
            <a:ext cx="1754660" cy="646331"/>
          </a:xfrm>
          <a:prstGeom prst="rect">
            <a:avLst/>
          </a:prstGeom>
          <a:noFill/>
        </p:spPr>
        <p:txBody>
          <a:bodyPr wrap="square" rtlCol="0">
            <a:spAutoFit/>
          </a:bodyPr>
          <a:lstStyle/>
          <a:p>
            <a:r>
              <a:rPr lang="en-US" sz="3600" b="1" dirty="0">
                <a:solidFill>
                  <a:srgbClr val="181150"/>
                </a:solidFill>
              </a:rPr>
              <a:t>2021</a:t>
            </a:r>
          </a:p>
        </p:txBody>
      </p:sp>
    </p:spTree>
    <p:extLst>
      <p:ext uri="{BB962C8B-B14F-4D97-AF65-F5344CB8AC3E}">
        <p14:creationId xmlns:p14="http://schemas.microsoft.com/office/powerpoint/2010/main" val="10788244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43C05F-BD8A-DACF-0262-31B808592D44}"/>
              </a:ext>
            </a:extLst>
          </p:cNvPr>
          <p:cNvPicPr>
            <a:picLocks noChangeAspect="1"/>
          </p:cNvPicPr>
          <p:nvPr/>
        </p:nvPicPr>
        <p:blipFill>
          <a:blip r:embed="rId2"/>
          <a:stretch>
            <a:fillRect/>
          </a:stretch>
        </p:blipFill>
        <p:spPr>
          <a:xfrm>
            <a:off x="133561" y="202410"/>
            <a:ext cx="9665059" cy="6453179"/>
          </a:xfrm>
          <a:prstGeom prst="rect">
            <a:avLst/>
          </a:prstGeom>
        </p:spPr>
      </p:pic>
      <p:sp>
        <p:nvSpPr>
          <p:cNvPr id="5" name="TextBox 4">
            <a:extLst>
              <a:ext uri="{FF2B5EF4-FFF2-40B4-BE49-F238E27FC236}">
                <a16:creationId xmlns:a16="http://schemas.microsoft.com/office/drawing/2014/main" id="{4888890B-E13F-0FE9-1806-3FE82EAB8AFD}"/>
              </a:ext>
            </a:extLst>
          </p:cNvPr>
          <p:cNvSpPr txBox="1"/>
          <p:nvPr/>
        </p:nvSpPr>
        <p:spPr>
          <a:xfrm>
            <a:off x="133561" y="6521691"/>
            <a:ext cx="11442489" cy="276999"/>
          </a:xfrm>
          <a:prstGeom prst="rect">
            <a:avLst/>
          </a:prstGeom>
          <a:noFill/>
        </p:spPr>
        <p:txBody>
          <a:bodyPr wrap="square">
            <a:spAutoFit/>
          </a:bodyPr>
          <a:lstStyle/>
          <a:p>
            <a:r>
              <a:rPr lang="en-US" sz="1200" dirty="0"/>
              <a:t>https://</a:t>
            </a:r>
            <a:r>
              <a:rPr lang="en-US" sz="1200" dirty="0" err="1"/>
              <a:t>www.zurich.com</a:t>
            </a:r>
            <a:r>
              <a:rPr lang="en-US" sz="1200" dirty="0"/>
              <a:t>/</a:t>
            </a:r>
            <a:r>
              <a:rPr lang="en-US" sz="1200" dirty="0" err="1"/>
              <a:t>en</a:t>
            </a:r>
            <a:r>
              <a:rPr lang="en-US" sz="1200" dirty="0"/>
              <a:t>/knowledge/topics/global-risks/global-risks-landscape-and-risks-trends-interconnections-maps-2019</a:t>
            </a:r>
          </a:p>
        </p:txBody>
      </p:sp>
    </p:spTree>
    <p:extLst>
      <p:ext uri="{BB962C8B-B14F-4D97-AF65-F5344CB8AC3E}">
        <p14:creationId xmlns:p14="http://schemas.microsoft.com/office/powerpoint/2010/main" val="741188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FEA01DA-84CE-0ADD-AA7E-23061CFB49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28108"/>
            <a:ext cx="9658090" cy="542513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838FC1D6-7934-7E85-A181-DD82BAADCD0B}"/>
              </a:ext>
            </a:extLst>
          </p:cNvPr>
          <p:cNvPicPr>
            <a:picLocks noChangeAspect="1"/>
          </p:cNvPicPr>
          <p:nvPr/>
        </p:nvPicPr>
        <p:blipFill>
          <a:blip r:embed="rId3"/>
          <a:stretch>
            <a:fillRect/>
          </a:stretch>
        </p:blipFill>
        <p:spPr>
          <a:xfrm>
            <a:off x="1478417" y="947057"/>
            <a:ext cx="10713583" cy="5910943"/>
          </a:xfrm>
          <a:prstGeom prst="rect">
            <a:avLst/>
          </a:prstGeom>
        </p:spPr>
      </p:pic>
      <p:sp>
        <p:nvSpPr>
          <p:cNvPr id="7" name="TextBox 6">
            <a:extLst>
              <a:ext uri="{FF2B5EF4-FFF2-40B4-BE49-F238E27FC236}">
                <a16:creationId xmlns:a16="http://schemas.microsoft.com/office/drawing/2014/main" id="{093611B9-9B5F-8A4A-B466-53AA782B33E3}"/>
              </a:ext>
            </a:extLst>
          </p:cNvPr>
          <p:cNvSpPr txBox="1"/>
          <p:nvPr/>
        </p:nvSpPr>
        <p:spPr>
          <a:xfrm>
            <a:off x="1478417" y="0"/>
            <a:ext cx="9235166" cy="1077218"/>
          </a:xfrm>
          <a:prstGeom prst="rect">
            <a:avLst/>
          </a:prstGeom>
          <a:noFill/>
        </p:spPr>
        <p:txBody>
          <a:bodyPr wrap="square" rtlCol="0">
            <a:spAutoFit/>
          </a:bodyPr>
          <a:lstStyle/>
          <a:p>
            <a:pPr algn="ctr"/>
            <a:r>
              <a:rPr lang="en-US" sz="3200" b="1" dirty="0">
                <a:solidFill>
                  <a:srgbClr val="181150"/>
                </a:solidFill>
              </a:rPr>
              <a:t>Global &amp; National Pattern of Risks and Megatrends</a:t>
            </a:r>
          </a:p>
        </p:txBody>
      </p:sp>
      <p:sp>
        <p:nvSpPr>
          <p:cNvPr id="3" name="Rectangle 2">
            <a:extLst>
              <a:ext uri="{FF2B5EF4-FFF2-40B4-BE49-F238E27FC236}">
                <a16:creationId xmlns:a16="http://schemas.microsoft.com/office/drawing/2014/main" id="{CA7D93AB-3ABA-4D86-4A5F-1E61ED123438}"/>
              </a:ext>
            </a:extLst>
          </p:cNvPr>
          <p:cNvSpPr/>
          <p:nvPr/>
        </p:nvSpPr>
        <p:spPr>
          <a:xfrm>
            <a:off x="5591393" y="6412723"/>
            <a:ext cx="5965607" cy="261610"/>
          </a:xfrm>
          <a:prstGeom prst="rect">
            <a:avLst/>
          </a:prstGeom>
        </p:spPr>
        <p:txBody>
          <a:bodyPr wrap="square">
            <a:spAutoFit/>
          </a:bodyPr>
          <a:lstStyle/>
          <a:p>
            <a:r>
              <a:rPr lang="en-US" sz="1100" dirty="0"/>
              <a:t>https://</a:t>
            </a:r>
            <a:r>
              <a:rPr lang="en-US" sz="1100" dirty="0" err="1"/>
              <a:t>www.scottish-enterprise.com</a:t>
            </a:r>
            <a:r>
              <a:rPr lang="en-US" sz="1100" dirty="0"/>
              <a:t>/media/3hqid2vb/megatrends-implications-sept-2023.pdf</a:t>
            </a:r>
          </a:p>
        </p:txBody>
      </p:sp>
    </p:spTree>
    <p:extLst>
      <p:ext uri="{BB962C8B-B14F-4D97-AF65-F5344CB8AC3E}">
        <p14:creationId xmlns:p14="http://schemas.microsoft.com/office/powerpoint/2010/main" val="1240566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DC87B2-B7ED-CC41-98FA-FC24B5BE978E}"/>
              </a:ext>
            </a:extLst>
          </p:cNvPr>
          <p:cNvPicPr>
            <a:picLocks noChangeAspect="1"/>
          </p:cNvPicPr>
          <p:nvPr/>
        </p:nvPicPr>
        <p:blipFill>
          <a:blip r:embed="rId2"/>
          <a:stretch>
            <a:fillRect/>
          </a:stretch>
        </p:blipFill>
        <p:spPr>
          <a:xfrm>
            <a:off x="153794" y="1681655"/>
            <a:ext cx="6398383" cy="4913292"/>
          </a:xfrm>
          <a:prstGeom prst="rect">
            <a:avLst/>
          </a:prstGeom>
        </p:spPr>
      </p:pic>
      <p:sp>
        <p:nvSpPr>
          <p:cNvPr id="2" name="TextBox 1">
            <a:extLst>
              <a:ext uri="{FF2B5EF4-FFF2-40B4-BE49-F238E27FC236}">
                <a16:creationId xmlns:a16="http://schemas.microsoft.com/office/drawing/2014/main" id="{5D0FAD9C-E91D-DA4C-9037-A526C65949A0}"/>
              </a:ext>
            </a:extLst>
          </p:cNvPr>
          <p:cNvSpPr txBox="1"/>
          <p:nvPr/>
        </p:nvSpPr>
        <p:spPr>
          <a:xfrm>
            <a:off x="525517" y="263053"/>
            <a:ext cx="6527800" cy="1077218"/>
          </a:xfrm>
          <a:prstGeom prst="rect">
            <a:avLst/>
          </a:prstGeom>
          <a:noFill/>
        </p:spPr>
        <p:txBody>
          <a:bodyPr wrap="square" rtlCol="0">
            <a:spAutoFit/>
          </a:bodyPr>
          <a:lstStyle/>
          <a:p>
            <a:r>
              <a:rPr lang="en-US" sz="3200" b="1" dirty="0">
                <a:solidFill>
                  <a:schemeClr val="accent1">
                    <a:lumMod val="50000"/>
                  </a:schemeClr>
                </a:solidFill>
              </a:rPr>
              <a:t>Timeline of changing risks…what impacts will affect your strategy </a:t>
            </a:r>
          </a:p>
        </p:txBody>
      </p:sp>
      <p:pic>
        <p:nvPicPr>
          <p:cNvPr id="5" name="Picture 4">
            <a:extLst>
              <a:ext uri="{FF2B5EF4-FFF2-40B4-BE49-F238E27FC236}">
                <a16:creationId xmlns:a16="http://schemas.microsoft.com/office/drawing/2014/main" id="{A3A5A3C5-F5C2-BC74-4243-BA229FD0FDD0}"/>
              </a:ext>
            </a:extLst>
          </p:cNvPr>
          <p:cNvPicPr>
            <a:picLocks noChangeAspect="1"/>
          </p:cNvPicPr>
          <p:nvPr/>
        </p:nvPicPr>
        <p:blipFill>
          <a:blip r:embed="rId3"/>
          <a:srcRect t="21222" b="21184"/>
          <a:stretch>
            <a:fillRect/>
          </a:stretch>
        </p:blipFill>
        <p:spPr>
          <a:xfrm>
            <a:off x="7231993" y="801662"/>
            <a:ext cx="4523656" cy="5991726"/>
          </a:xfrm>
          <a:prstGeom prst="rect">
            <a:avLst/>
          </a:prstGeom>
        </p:spPr>
      </p:pic>
      <p:sp>
        <p:nvSpPr>
          <p:cNvPr id="6" name="TextBox 5">
            <a:extLst>
              <a:ext uri="{FF2B5EF4-FFF2-40B4-BE49-F238E27FC236}">
                <a16:creationId xmlns:a16="http://schemas.microsoft.com/office/drawing/2014/main" id="{A348E626-EDBF-A533-93AE-696F6DDAB0F0}"/>
              </a:ext>
            </a:extLst>
          </p:cNvPr>
          <p:cNvSpPr txBox="1"/>
          <p:nvPr/>
        </p:nvSpPr>
        <p:spPr>
          <a:xfrm>
            <a:off x="7430814" y="0"/>
            <a:ext cx="3878317" cy="461665"/>
          </a:xfrm>
          <a:prstGeom prst="rect">
            <a:avLst/>
          </a:prstGeom>
          <a:noFill/>
        </p:spPr>
        <p:txBody>
          <a:bodyPr wrap="square" rtlCol="0">
            <a:spAutoFit/>
          </a:bodyPr>
          <a:lstStyle/>
          <a:p>
            <a:r>
              <a:rPr lang="en-GB" sz="2400" b="1" dirty="0">
                <a:solidFill>
                  <a:schemeClr val="accent1">
                    <a:lumMod val="50000"/>
                  </a:schemeClr>
                </a:solidFill>
                <a:latin typeface="Arial" panose="020B0604020202020204" pitchFamily="34" charset="0"/>
                <a:cs typeface="Arial" panose="020B0604020202020204" pitchFamily="34" charset="0"/>
              </a:rPr>
              <a:t>2025-2026</a:t>
            </a:r>
          </a:p>
        </p:txBody>
      </p:sp>
    </p:spTree>
    <p:extLst>
      <p:ext uri="{BB962C8B-B14F-4D97-AF65-F5344CB8AC3E}">
        <p14:creationId xmlns:p14="http://schemas.microsoft.com/office/powerpoint/2010/main" val="8446846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86B92D-6A3C-C145-D045-AF011ECB423E}"/>
              </a:ext>
            </a:extLst>
          </p:cNvPr>
          <p:cNvPicPr>
            <a:picLocks noChangeAspect="1"/>
          </p:cNvPicPr>
          <p:nvPr/>
        </p:nvPicPr>
        <p:blipFill>
          <a:blip r:embed="rId2"/>
          <a:stretch>
            <a:fillRect/>
          </a:stretch>
        </p:blipFill>
        <p:spPr>
          <a:xfrm>
            <a:off x="-725457" y="0"/>
            <a:ext cx="12897137" cy="6883400"/>
          </a:xfrm>
          <a:prstGeom prst="rect">
            <a:avLst/>
          </a:prstGeom>
        </p:spPr>
      </p:pic>
      <p:sp>
        <p:nvSpPr>
          <p:cNvPr id="6" name="TextBox 5">
            <a:extLst>
              <a:ext uri="{FF2B5EF4-FFF2-40B4-BE49-F238E27FC236}">
                <a16:creationId xmlns:a16="http://schemas.microsoft.com/office/drawing/2014/main" id="{6CD434AD-8A47-4CA2-334A-ED7C687D771B}"/>
              </a:ext>
            </a:extLst>
          </p:cNvPr>
          <p:cNvSpPr txBox="1"/>
          <p:nvPr/>
        </p:nvSpPr>
        <p:spPr>
          <a:xfrm>
            <a:off x="215757" y="152400"/>
            <a:ext cx="11976243" cy="2554545"/>
          </a:xfrm>
          <a:prstGeom prst="rect">
            <a:avLst/>
          </a:prstGeom>
          <a:noFill/>
        </p:spPr>
        <p:txBody>
          <a:bodyPr wrap="square">
            <a:spAutoFit/>
          </a:bodyPr>
          <a:lstStyle/>
          <a:p>
            <a:r>
              <a:rPr lang="en-GB" sz="3200" b="1" dirty="0">
                <a:solidFill>
                  <a:schemeClr val="bg1"/>
                </a:solidFill>
                <a:latin typeface="Arial" panose="020B0604020202020204" pitchFamily="34" charset="0"/>
                <a:cs typeface="Arial" panose="020B0604020202020204" pitchFamily="34" charset="0"/>
              </a:rPr>
              <a:t>Are we digging deep enough when we are looking at the outcomes of our business models &amp; our shared values? Who are our customers and our partners- are we aligned? Where are the opportunities to create stronger business models doing more progressive work?</a:t>
            </a:r>
          </a:p>
        </p:txBody>
      </p:sp>
    </p:spTree>
    <p:extLst>
      <p:ext uri="{BB962C8B-B14F-4D97-AF65-F5344CB8AC3E}">
        <p14:creationId xmlns:p14="http://schemas.microsoft.com/office/powerpoint/2010/main" val="1848977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C307BA-5F7D-CAE1-13B8-C51F57FCB7FD}"/>
              </a:ext>
            </a:extLst>
          </p:cNvPr>
          <p:cNvPicPr>
            <a:picLocks noChangeAspect="1"/>
          </p:cNvPicPr>
          <p:nvPr/>
        </p:nvPicPr>
        <p:blipFill>
          <a:blip r:embed="rId2">
            <a:alphaModFix amt="85000"/>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0FD87B3A-AD90-4ABE-6459-6034CEDCB7B2}"/>
              </a:ext>
            </a:extLst>
          </p:cNvPr>
          <p:cNvSpPr txBox="1"/>
          <p:nvPr/>
        </p:nvSpPr>
        <p:spPr>
          <a:xfrm>
            <a:off x="228600" y="609600"/>
            <a:ext cx="6840020" cy="1754326"/>
          </a:xfrm>
          <a:prstGeom prst="rect">
            <a:avLst/>
          </a:prstGeom>
          <a:noFill/>
        </p:spPr>
        <p:txBody>
          <a:bodyPr wrap="square">
            <a:spAutoFit/>
          </a:bodyPr>
          <a:lstStyle/>
          <a:p>
            <a:r>
              <a:rPr lang="en-GB" sz="3600" b="1" dirty="0">
                <a:solidFill>
                  <a:schemeClr val="bg1"/>
                </a:solidFill>
              </a:rPr>
              <a:t>First…What does ‘bad’ look like? Who is doing it? Are they doing it deliberately…why?</a:t>
            </a:r>
          </a:p>
        </p:txBody>
      </p:sp>
    </p:spTree>
    <p:extLst>
      <p:ext uri="{BB962C8B-B14F-4D97-AF65-F5344CB8AC3E}">
        <p14:creationId xmlns:p14="http://schemas.microsoft.com/office/powerpoint/2010/main" val="13040690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603E48-DC5C-2A30-DB34-A79A57C911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89" y="-76200"/>
            <a:ext cx="6062311" cy="4098748"/>
          </a:xfrm>
          <a:prstGeom prst="rect">
            <a:avLst/>
          </a:prstGeom>
        </p:spPr>
      </p:pic>
      <p:pic>
        <p:nvPicPr>
          <p:cNvPr id="5" name="Picture 4">
            <a:extLst>
              <a:ext uri="{FF2B5EF4-FFF2-40B4-BE49-F238E27FC236}">
                <a16:creationId xmlns:a16="http://schemas.microsoft.com/office/drawing/2014/main" id="{31176D51-2CC0-5C6D-7859-9B66542FEF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9251" y="-76200"/>
            <a:ext cx="6402749" cy="4430929"/>
          </a:xfrm>
          <a:prstGeom prst="rect">
            <a:avLst/>
          </a:prstGeom>
        </p:spPr>
      </p:pic>
      <p:pic>
        <p:nvPicPr>
          <p:cNvPr id="7" name="Picture 6">
            <a:extLst>
              <a:ext uri="{FF2B5EF4-FFF2-40B4-BE49-F238E27FC236}">
                <a16:creationId xmlns:a16="http://schemas.microsoft.com/office/drawing/2014/main" id="{B9B2B24A-D5F6-6D49-8D0F-5797BEDEBF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3400" y="1958758"/>
            <a:ext cx="7592485" cy="5944430"/>
          </a:xfrm>
          <a:prstGeom prst="rect">
            <a:avLst/>
          </a:prstGeom>
        </p:spPr>
      </p:pic>
      <p:pic>
        <p:nvPicPr>
          <p:cNvPr id="11" name="Picture 10" descr="A graph of a number of people&#10;&#10;AI-generated content may be incorrect.">
            <a:extLst>
              <a:ext uri="{FF2B5EF4-FFF2-40B4-BE49-F238E27FC236}">
                <a16:creationId xmlns:a16="http://schemas.microsoft.com/office/drawing/2014/main" id="{43A172A1-CBB5-9200-E16C-B427640F12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9123" y="0"/>
            <a:ext cx="9973754" cy="6858000"/>
          </a:xfrm>
          <a:prstGeom prst="rect">
            <a:avLst/>
          </a:prstGeom>
        </p:spPr>
      </p:pic>
      <p:pic>
        <p:nvPicPr>
          <p:cNvPr id="13" name="Picture 12" descr="A screenshot of a website&#10;&#10;AI-generated content may be incorrect.">
            <a:extLst>
              <a:ext uri="{FF2B5EF4-FFF2-40B4-BE49-F238E27FC236}">
                <a16:creationId xmlns:a16="http://schemas.microsoft.com/office/drawing/2014/main" id="{AAF160FB-D270-FBBA-D8DF-430682333B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8507" y="0"/>
            <a:ext cx="11074986" cy="6858000"/>
          </a:xfrm>
          <a:prstGeom prst="rect">
            <a:avLst/>
          </a:prstGeom>
        </p:spPr>
      </p:pic>
      <p:pic>
        <p:nvPicPr>
          <p:cNvPr id="15" name="Picture 14" descr="A screenshot of a report&#10;&#10;AI-generated content may be incorrect.">
            <a:extLst>
              <a:ext uri="{FF2B5EF4-FFF2-40B4-BE49-F238E27FC236}">
                <a16:creationId xmlns:a16="http://schemas.microsoft.com/office/drawing/2014/main" id="{6F847EE3-9B53-D44C-4C52-E9D71DB077C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26855" y="0"/>
            <a:ext cx="5938289" cy="6858000"/>
          </a:xfrm>
          <a:prstGeom prst="rect">
            <a:avLst/>
          </a:prstGeom>
        </p:spPr>
      </p:pic>
      <p:pic>
        <p:nvPicPr>
          <p:cNvPr id="17" name="Picture 16" descr="A black text on a white background&#10;&#10;AI-generated content may be incorrect.">
            <a:extLst>
              <a:ext uri="{FF2B5EF4-FFF2-40B4-BE49-F238E27FC236}">
                <a16:creationId xmlns:a16="http://schemas.microsoft.com/office/drawing/2014/main" id="{7BB121DE-ABA3-B2F8-A4D5-FD76C8AADA3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1486135"/>
            <a:ext cx="12192000" cy="3885730"/>
          </a:xfrm>
          <a:prstGeom prst="rect">
            <a:avLst/>
          </a:prstGeom>
        </p:spPr>
      </p:pic>
      <p:pic>
        <p:nvPicPr>
          <p:cNvPr id="21" name="Picture 20" descr="A white background with blue text&#10;&#10;AI-generated content may be incorrect.">
            <a:extLst>
              <a:ext uri="{FF2B5EF4-FFF2-40B4-BE49-F238E27FC236}">
                <a16:creationId xmlns:a16="http://schemas.microsoft.com/office/drawing/2014/main" id="{2B0B2C12-5FEB-EBA3-038B-A52CE403E3D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8228" y="1176023"/>
            <a:ext cx="11955543" cy="4505954"/>
          </a:xfrm>
          <a:prstGeom prst="rect">
            <a:avLst/>
          </a:prstGeom>
        </p:spPr>
      </p:pic>
      <p:pic>
        <p:nvPicPr>
          <p:cNvPr id="23" name="Picture 22" descr="A close up of text&#10;&#10;AI-generated content may be incorrect.">
            <a:extLst>
              <a:ext uri="{FF2B5EF4-FFF2-40B4-BE49-F238E27FC236}">
                <a16:creationId xmlns:a16="http://schemas.microsoft.com/office/drawing/2014/main" id="{4EBB5D3E-ACE9-0CFA-17A2-8F9DE6872D4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2614369"/>
            <a:ext cx="12192000" cy="1629262"/>
          </a:xfrm>
          <a:prstGeom prst="rect">
            <a:avLst/>
          </a:prstGeom>
        </p:spPr>
      </p:pic>
    </p:spTree>
    <p:extLst>
      <p:ext uri="{BB962C8B-B14F-4D97-AF65-F5344CB8AC3E}">
        <p14:creationId xmlns:p14="http://schemas.microsoft.com/office/powerpoint/2010/main" val="143635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next to a large excavator&#10;&#10;AI-generated content may be incorrect.">
            <a:extLst>
              <a:ext uri="{FF2B5EF4-FFF2-40B4-BE49-F238E27FC236}">
                <a16:creationId xmlns:a16="http://schemas.microsoft.com/office/drawing/2014/main" id="{D078759F-BB05-322C-D074-9A53E3FD6A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192"/>
            <a:ext cx="11957717" cy="6858000"/>
          </a:xfrm>
          <a:prstGeom prst="rect">
            <a:avLst/>
          </a:prstGeom>
        </p:spPr>
      </p:pic>
      <p:pic>
        <p:nvPicPr>
          <p:cNvPr id="4" name="Picture 3" descr="A close-up of a text&#10;&#10;AI-generated content may be incorrect.">
            <a:extLst>
              <a:ext uri="{FF2B5EF4-FFF2-40B4-BE49-F238E27FC236}">
                <a16:creationId xmlns:a16="http://schemas.microsoft.com/office/drawing/2014/main" id="{C352E082-F512-8E95-1E3E-47C640967A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0152" y="1795234"/>
            <a:ext cx="8211696" cy="3267531"/>
          </a:xfrm>
          <a:prstGeom prst="rect">
            <a:avLst/>
          </a:prstGeom>
        </p:spPr>
      </p:pic>
    </p:spTree>
    <p:extLst>
      <p:ext uri="{BB962C8B-B14F-4D97-AF65-F5344CB8AC3E}">
        <p14:creationId xmlns:p14="http://schemas.microsoft.com/office/powerpoint/2010/main" val="176560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FAC00-E330-2D51-1352-F5B21D4743D4}"/>
            </a:ext>
          </a:extLst>
        </p:cNvPr>
        <p:cNvGrpSpPr/>
        <p:nvPr/>
      </p:nvGrpSpPr>
      <p:grpSpPr>
        <a:xfrm>
          <a:off x="0" y="0"/>
          <a:ext cx="0" cy="0"/>
          <a:chOff x="0" y="0"/>
          <a:chExt cx="0" cy="0"/>
        </a:xfrm>
      </p:grpSpPr>
      <p:pic>
        <p:nvPicPr>
          <p:cNvPr id="3" name="Picture 2" descr="A person riding a bicycle on a street&#10;&#10;AI-generated content may be incorrect.">
            <a:extLst>
              <a:ext uri="{FF2B5EF4-FFF2-40B4-BE49-F238E27FC236}">
                <a16:creationId xmlns:a16="http://schemas.microsoft.com/office/drawing/2014/main" id="{49898A55-0F91-DA0E-294B-E6A9CAF70C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860"/>
            <a:ext cx="6763694" cy="6830378"/>
          </a:xfrm>
          <a:prstGeom prst="rect">
            <a:avLst/>
          </a:prstGeom>
        </p:spPr>
      </p:pic>
      <p:sp>
        <p:nvSpPr>
          <p:cNvPr id="5" name="TextBox 4">
            <a:extLst>
              <a:ext uri="{FF2B5EF4-FFF2-40B4-BE49-F238E27FC236}">
                <a16:creationId xmlns:a16="http://schemas.microsoft.com/office/drawing/2014/main" id="{BD0EE117-8C18-CE8D-4EA7-21FE387ED1CD}"/>
              </a:ext>
            </a:extLst>
          </p:cNvPr>
          <p:cNvSpPr txBox="1"/>
          <p:nvPr/>
        </p:nvSpPr>
        <p:spPr>
          <a:xfrm>
            <a:off x="6763694" y="0"/>
            <a:ext cx="5428306" cy="6740307"/>
          </a:xfrm>
          <a:prstGeom prst="rect">
            <a:avLst/>
          </a:prstGeom>
          <a:noFill/>
        </p:spPr>
        <p:txBody>
          <a:bodyPr wrap="square">
            <a:spAutoFit/>
          </a:bodyPr>
          <a:lstStyle/>
          <a:p>
            <a:r>
              <a:rPr lang="en-GB" sz="1600" b="0" i="0" dirty="0">
                <a:effectLst/>
                <a:latin typeface="Arial" panose="020B0604020202020204" pitchFamily="34" charset="0"/>
                <a:cs typeface="Arial" panose="020B0604020202020204" pitchFamily="34" charset="0"/>
              </a:rPr>
              <a:t>This quote is satire designed to expose the flaw in how we measure the economy (GDP).</a:t>
            </a:r>
            <a:br>
              <a:rPr lang="en-GB" sz="1600" b="0" i="0" dirty="0">
                <a:effectLst/>
                <a:latin typeface="Arial" panose="020B0604020202020204" pitchFamily="34" charset="0"/>
                <a:cs typeface="Arial" panose="020B0604020202020204" pitchFamily="34" charset="0"/>
              </a:rPr>
            </a:br>
            <a:br>
              <a:rPr lang="en-GB" sz="1600" b="0" i="0" dirty="0">
                <a:effectLst/>
                <a:latin typeface="Arial" panose="020B0604020202020204" pitchFamily="34" charset="0"/>
                <a:cs typeface="Arial" panose="020B0604020202020204" pitchFamily="34" charset="0"/>
              </a:rPr>
            </a:br>
            <a:r>
              <a:rPr lang="en-GB" sz="1600" b="0" i="0" dirty="0">
                <a:effectLst/>
                <a:latin typeface="Arial" panose="020B0604020202020204" pitchFamily="34" charset="0"/>
                <a:cs typeface="Arial" panose="020B0604020202020204" pitchFamily="34" charset="0"/>
              </a:rPr>
              <a:t>A banker once described the bicycle as 'the slow death for the planet.' </a:t>
            </a:r>
            <a:br>
              <a:rPr lang="en-GB" sz="1600" b="0" i="0" dirty="0">
                <a:effectLst/>
                <a:latin typeface="Arial" panose="020B0604020202020204" pitchFamily="34" charset="0"/>
                <a:cs typeface="Arial" panose="020B0604020202020204" pitchFamily="34" charset="0"/>
              </a:rPr>
            </a:br>
            <a:br>
              <a:rPr lang="en-GB" sz="1600" b="0" i="0" dirty="0">
                <a:effectLst/>
                <a:latin typeface="Arial" panose="020B0604020202020204" pitchFamily="34" charset="0"/>
                <a:cs typeface="Arial" panose="020B0604020202020204" pitchFamily="34" charset="0"/>
              </a:rPr>
            </a:br>
            <a:r>
              <a:rPr lang="en-GB" sz="1600" b="0" i="0" dirty="0">
                <a:effectLst/>
                <a:latin typeface="Arial" panose="020B0604020202020204" pitchFamily="34" charset="0"/>
                <a:cs typeface="Arial" panose="020B0604020202020204" pitchFamily="34" charset="0"/>
              </a:rPr>
              <a:t>“A cyclist is a disaster for the economy. He doesn’t buy a car or take out loans to pay for it. He doesn’t pay for car insurance. He doesn’t buy fuel. He doesn’t use paid parking or expensive repairs. He doesn’t cause major accidents. He doesn’t need highways built just for him. And worst of all — he stays healthy. Healthy people don’t buy as many medicines, rarely visit hospitals and don’t contribute to the GDP through sickness.” </a:t>
            </a:r>
            <a:br>
              <a:rPr lang="en-GB" sz="1600" b="0" i="0" dirty="0">
                <a:effectLst/>
                <a:latin typeface="Arial" panose="020B0604020202020204" pitchFamily="34" charset="0"/>
                <a:cs typeface="Arial" panose="020B0604020202020204" pitchFamily="34" charset="0"/>
              </a:rPr>
            </a:br>
            <a:br>
              <a:rPr lang="en-GB" sz="1600" b="0" i="0" dirty="0">
                <a:effectLst/>
                <a:latin typeface="Arial" panose="020B0604020202020204" pitchFamily="34" charset="0"/>
                <a:cs typeface="Arial" panose="020B0604020202020204" pitchFamily="34" charset="0"/>
              </a:rPr>
            </a:br>
            <a:r>
              <a:rPr lang="en-GB" sz="1600" b="0" i="0" dirty="0">
                <a:effectLst/>
                <a:latin typeface="Arial" panose="020B0604020202020204" pitchFamily="34" charset="0"/>
                <a:cs typeface="Arial" panose="020B0604020202020204" pitchFamily="34" charset="0"/>
              </a:rPr>
              <a:t>Meanwhile, every new McDonald’s creates: 30 jobs, including 10 cardiologists, 10 dentists, 10 nutritionists, …and of course, the staff who serve the food.</a:t>
            </a:r>
            <a:br>
              <a:rPr lang="en-GB" sz="1600" b="0" i="0" dirty="0">
                <a:effectLst/>
                <a:latin typeface="Arial" panose="020B0604020202020204" pitchFamily="34" charset="0"/>
                <a:cs typeface="Arial" panose="020B0604020202020204" pitchFamily="34" charset="0"/>
              </a:rPr>
            </a:br>
            <a:br>
              <a:rPr lang="en-GB" sz="1600" b="0" i="0" dirty="0">
                <a:effectLst/>
                <a:latin typeface="Arial" panose="020B0604020202020204" pitchFamily="34" charset="0"/>
                <a:cs typeface="Arial" panose="020B0604020202020204" pitchFamily="34" charset="0"/>
              </a:rPr>
            </a:br>
            <a:r>
              <a:rPr lang="en-GB" sz="1600" b="0" i="0" dirty="0">
                <a:effectLst/>
                <a:latin typeface="Arial" panose="020B0604020202020204" pitchFamily="34" charset="0"/>
                <a:cs typeface="Arial" panose="020B0604020202020204" pitchFamily="34" charset="0"/>
              </a:rPr>
              <a:t>So — choose wisely: the bicycle or McDonald’s? Sometimes, the things that are “bad” for the economy are exactly what’s good for the planet — and for us.</a:t>
            </a:r>
            <a:br>
              <a:rPr lang="en-GB" sz="1600" b="0" i="0" dirty="0">
                <a:effectLst/>
                <a:latin typeface="Arial" panose="020B0604020202020204" pitchFamily="34" charset="0"/>
                <a:cs typeface="Arial" panose="020B0604020202020204" pitchFamily="34" charset="0"/>
              </a:rPr>
            </a:br>
            <a:br>
              <a:rPr lang="en-GB" sz="1600" b="0" i="0" dirty="0">
                <a:effectLst/>
                <a:latin typeface="Arial" panose="020B0604020202020204" pitchFamily="34" charset="0"/>
                <a:cs typeface="Arial" panose="020B0604020202020204" pitchFamily="34" charset="0"/>
              </a:rPr>
            </a:br>
            <a:r>
              <a:rPr lang="en-GB" sz="1600" b="0" i="0" dirty="0">
                <a:effectLst/>
                <a:latin typeface="Arial" panose="020B0604020202020204" pitchFamily="34" charset="0"/>
                <a:cs typeface="Arial" panose="020B0604020202020204" pitchFamily="34" charset="0"/>
              </a:rPr>
              <a:t>PS: Walking is even worse. Pedestrians don’t even buy bicycles!“</a:t>
            </a:r>
          </a:p>
          <a:p>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Source Unknown</a:t>
            </a:r>
          </a:p>
        </p:txBody>
      </p:sp>
    </p:spTree>
    <p:extLst>
      <p:ext uri="{BB962C8B-B14F-4D97-AF65-F5344CB8AC3E}">
        <p14:creationId xmlns:p14="http://schemas.microsoft.com/office/powerpoint/2010/main" val="6584073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CA9F10F-51B1-A04E-470C-142DDCB249DB}"/>
              </a:ext>
            </a:extLst>
          </p:cNvPr>
          <p:cNvPicPr>
            <a:picLocks noChangeAspect="1"/>
          </p:cNvPicPr>
          <p:nvPr/>
        </p:nvPicPr>
        <p:blipFill>
          <a:blip r:embed="rId2">
            <a:alphaModFix amt="85000"/>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43F1590-6573-C0F2-8D09-2220D9C1761B}"/>
              </a:ext>
            </a:extLst>
          </p:cNvPr>
          <p:cNvSpPr txBox="1"/>
          <p:nvPr/>
        </p:nvSpPr>
        <p:spPr>
          <a:xfrm>
            <a:off x="304800" y="304800"/>
            <a:ext cx="6096000" cy="2308324"/>
          </a:xfrm>
          <a:prstGeom prst="rect">
            <a:avLst/>
          </a:prstGeom>
          <a:noFill/>
        </p:spPr>
        <p:txBody>
          <a:bodyPr wrap="square">
            <a:spAutoFit/>
          </a:bodyPr>
          <a:lstStyle/>
          <a:p>
            <a:r>
              <a:rPr lang="en-GB" sz="3600" b="1" dirty="0">
                <a:solidFill>
                  <a:schemeClr val="bg1"/>
                </a:solidFill>
              </a:rPr>
              <a:t>What is good? What does it look like…why is it easy to share this?</a:t>
            </a:r>
          </a:p>
          <a:p>
            <a:r>
              <a:rPr lang="en-GB" sz="3600" b="1" dirty="0">
                <a:solidFill>
                  <a:schemeClr val="bg1"/>
                </a:solidFill>
              </a:rPr>
              <a:t>What are your Priorities?</a:t>
            </a:r>
          </a:p>
        </p:txBody>
      </p:sp>
    </p:spTree>
    <p:extLst>
      <p:ext uri="{BB962C8B-B14F-4D97-AF65-F5344CB8AC3E}">
        <p14:creationId xmlns:p14="http://schemas.microsoft.com/office/powerpoint/2010/main" val="30176001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A2CF15E-6E92-6342-93C3-9C872B94CCC3}"/>
              </a:ext>
            </a:extLst>
          </p:cNvPr>
          <p:cNvSpPr>
            <a:spLocks noGrp="1"/>
          </p:cNvSpPr>
          <p:nvPr>
            <p:ph type="sldNum" sz="quarter" idx="12"/>
          </p:nvPr>
        </p:nvSpPr>
        <p:spPr/>
        <p:txBody>
          <a:bodyPr/>
          <a:lstStyle/>
          <a:p>
            <a:fld id="{D8D877B3-D348-4611-9BDB-C5374591D951}" type="slidenum">
              <a:rPr lang="en-US" smtClean="0"/>
              <a:pPr/>
              <a:t>34</a:t>
            </a:fld>
            <a:endParaRPr lang="en-US" dirty="0"/>
          </a:p>
        </p:txBody>
      </p:sp>
      <p:sp>
        <p:nvSpPr>
          <p:cNvPr id="6" name="Rectangle 5">
            <a:extLst>
              <a:ext uri="{FF2B5EF4-FFF2-40B4-BE49-F238E27FC236}">
                <a16:creationId xmlns:a16="http://schemas.microsoft.com/office/drawing/2014/main" id="{7696A148-4F2A-8C42-AB22-ED386E2AD49A}"/>
              </a:ext>
            </a:extLst>
          </p:cNvPr>
          <p:cNvSpPr/>
          <p:nvPr/>
        </p:nvSpPr>
        <p:spPr>
          <a:xfrm>
            <a:off x="6599415" y="5017069"/>
            <a:ext cx="3869970" cy="1015663"/>
          </a:xfrm>
          <a:prstGeom prst="rect">
            <a:avLst/>
          </a:prstGeom>
        </p:spPr>
        <p:txBody>
          <a:bodyPr wrap="none">
            <a:spAutoFit/>
          </a:bodyPr>
          <a:lstStyle/>
          <a:p>
            <a:r>
              <a:rPr lang="en-US" sz="2000" b="1" dirty="0">
                <a:solidFill>
                  <a:srgbClr val="002060"/>
                </a:solidFill>
                <a:hlinkClick r:id="rId2">
                  <a:extLst>
                    <a:ext uri="{A12FA001-AC4F-418D-AE19-62706E023703}">
                      <ahyp:hlinkClr xmlns:ahyp="http://schemas.microsoft.com/office/drawing/2018/hyperlinkcolor" val="tx"/>
                    </a:ext>
                  </a:extLst>
                </a:hlinkClick>
              </a:rPr>
              <a:t>AVOCADO SEEDS!</a:t>
            </a:r>
            <a:endParaRPr lang="en-US" sz="2000" b="1" dirty="0">
              <a:solidFill>
                <a:srgbClr val="002060"/>
              </a:solidFill>
            </a:endParaRPr>
          </a:p>
          <a:p>
            <a:endParaRPr lang="en-US" sz="2000" b="1" dirty="0">
              <a:solidFill>
                <a:srgbClr val="002060"/>
              </a:solidFill>
            </a:endParaRPr>
          </a:p>
          <a:p>
            <a:r>
              <a:rPr lang="en-US" sz="2000" b="1" dirty="0">
                <a:solidFill>
                  <a:srgbClr val="002060"/>
                </a:solidFill>
              </a:rPr>
              <a:t>Bartering, Values, small scale </a:t>
            </a:r>
          </a:p>
        </p:txBody>
      </p:sp>
      <p:pic>
        <p:nvPicPr>
          <p:cNvPr id="7" name="Picture 6">
            <a:extLst>
              <a:ext uri="{FF2B5EF4-FFF2-40B4-BE49-F238E27FC236}">
                <a16:creationId xmlns:a16="http://schemas.microsoft.com/office/drawing/2014/main" id="{D075CA63-60E4-5542-A8E9-B09F68C37336}"/>
              </a:ext>
            </a:extLst>
          </p:cNvPr>
          <p:cNvPicPr>
            <a:picLocks noChangeAspect="1"/>
          </p:cNvPicPr>
          <p:nvPr/>
        </p:nvPicPr>
        <p:blipFill>
          <a:blip r:embed="rId3"/>
          <a:stretch>
            <a:fillRect/>
          </a:stretch>
        </p:blipFill>
        <p:spPr>
          <a:xfrm>
            <a:off x="528231" y="1443845"/>
            <a:ext cx="3820201" cy="3465583"/>
          </a:xfrm>
          <a:prstGeom prst="rect">
            <a:avLst/>
          </a:prstGeom>
        </p:spPr>
      </p:pic>
      <p:sp>
        <p:nvSpPr>
          <p:cNvPr id="10" name="TextBox 9">
            <a:extLst>
              <a:ext uri="{FF2B5EF4-FFF2-40B4-BE49-F238E27FC236}">
                <a16:creationId xmlns:a16="http://schemas.microsoft.com/office/drawing/2014/main" id="{0F3B29F6-6D10-8B60-65F6-EC2C0E521BC5}"/>
              </a:ext>
            </a:extLst>
          </p:cNvPr>
          <p:cNvSpPr txBox="1"/>
          <p:nvPr/>
        </p:nvSpPr>
        <p:spPr>
          <a:xfrm>
            <a:off x="1397000" y="5793433"/>
            <a:ext cx="5194300" cy="461665"/>
          </a:xfrm>
          <a:prstGeom prst="rect">
            <a:avLst/>
          </a:prstGeom>
          <a:noFill/>
        </p:spPr>
        <p:txBody>
          <a:bodyPr wrap="square">
            <a:spAutoFit/>
          </a:bodyPr>
          <a:lstStyle/>
          <a:p>
            <a:r>
              <a:rPr lang="en-GB" sz="1200" dirty="0"/>
              <a:t>https://find-and-update.company-information.service.gov.uk/company/SC068493/filing-history</a:t>
            </a:r>
          </a:p>
        </p:txBody>
      </p:sp>
      <p:sp>
        <p:nvSpPr>
          <p:cNvPr id="3" name="TextBox 2">
            <a:extLst>
              <a:ext uri="{FF2B5EF4-FFF2-40B4-BE49-F238E27FC236}">
                <a16:creationId xmlns:a16="http://schemas.microsoft.com/office/drawing/2014/main" id="{EC9C7B9A-A374-C85C-B247-3E3A3F4DBFBA}"/>
              </a:ext>
            </a:extLst>
          </p:cNvPr>
          <p:cNvSpPr txBox="1"/>
          <p:nvPr/>
        </p:nvSpPr>
        <p:spPr>
          <a:xfrm>
            <a:off x="5486400" y="1651337"/>
            <a:ext cx="6096000" cy="1569660"/>
          </a:xfrm>
          <a:prstGeom prst="rect">
            <a:avLst/>
          </a:prstGeom>
          <a:noFill/>
        </p:spPr>
        <p:txBody>
          <a:bodyPr wrap="square">
            <a:spAutoFit/>
          </a:bodyPr>
          <a:lstStyle/>
          <a:p>
            <a:pPr algn="ctr"/>
            <a:r>
              <a:rPr lang="en-GB" sz="4800" b="1" dirty="0">
                <a:solidFill>
                  <a:schemeClr val="tx2">
                    <a:lumMod val="50000"/>
                  </a:schemeClr>
                </a:solidFill>
                <a:latin typeface="Aharoni" panose="02010803020104030203" pitchFamily="2" charset="-79"/>
                <a:cs typeface="Aharoni" panose="02010803020104030203" pitchFamily="2" charset="-79"/>
                <a:hlinkClick r:id="rId4">
                  <a:extLst>
                    <a:ext uri="{A12FA001-AC4F-418D-AE19-62706E023703}">
                      <ahyp:hlinkClr xmlns:ahyp="http://schemas.microsoft.com/office/drawing/2018/hyperlinkcolor" val="tx"/>
                    </a:ext>
                  </a:extLst>
                </a:hlinkClick>
              </a:rPr>
              <a:t>Nature on the Board</a:t>
            </a:r>
            <a:endParaRPr lang="en-GB" sz="4800" b="1" dirty="0">
              <a:solidFill>
                <a:schemeClr val="tx2">
                  <a:lumMod val="50000"/>
                </a:schemeClr>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5229063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C3A6CE3B-875E-6BA4-9AE4-929C48EA4A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4168" y="0"/>
            <a:ext cx="9923663" cy="6858000"/>
          </a:xfrm>
          <a:prstGeom prst="rect">
            <a:avLst/>
          </a:prstGeom>
        </p:spPr>
      </p:pic>
      <p:pic>
        <p:nvPicPr>
          <p:cNvPr id="5" name="Picture 4" descr="A screenshot of a website&#10;&#10;AI-generated content may be incorrect.">
            <a:extLst>
              <a:ext uri="{FF2B5EF4-FFF2-40B4-BE49-F238E27FC236}">
                <a16:creationId xmlns:a16="http://schemas.microsoft.com/office/drawing/2014/main" id="{023426DF-C9F0-0AED-0039-AA3A8B93A4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9600"/>
            <a:ext cx="11871832" cy="6858000"/>
          </a:xfrm>
          <a:prstGeom prst="rect">
            <a:avLst/>
          </a:prstGeom>
        </p:spPr>
      </p:pic>
    </p:spTree>
    <p:extLst>
      <p:ext uri="{BB962C8B-B14F-4D97-AF65-F5344CB8AC3E}">
        <p14:creationId xmlns:p14="http://schemas.microsoft.com/office/powerpoint/2010/main" val="59022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hand holding a can of beer&#10;&#10;AI-generated content may be incorrect.">
            <a:extLst>
              <a:ext uri="{FF2B5EF4-FFF2-40B4-BE49-F238E27FC236}">
                <a16:creationId xmlns:a16="http://schemas.microsoft.com/office/drawing/2014/main" id="{02E7A1DB-D54C-479B-DF9E-F0FD3BE3C4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463269" cy="6858000"/>
          </a:xfrm>
          <a:prstGeom prst="rect">
            <a:avLst/>
          </a:prstGeom>
        </p:spPr>
      </p:pic>
      <p:pic>
        <p:nvPicPr>
          <p:cNvPr id="7" name="Picture 6" descr="A screenshot of a website&#10;&#10;AI-generated content may be incorrect.">
            <a:extLst>
              <a:ext uri="{FF2B5EF4-FFF2-40B4-BE49-F238E27FC236}">
                <a16:creationId xmlns:a16="http://schemas.microsoft.com/office/drawing/2014/main" id="{BF53C259-9B2B-150B-9910-E1D3CFBA4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3269" y="-1"/>
            <a:ext cx="7760815" cy="7391253"/>
          </a:xfrm>
          <a:prstGeom prst="rect">
            <a:avLst/>
          </a:prstGeom>
        </p:spPr>
      </p:pic>
    </p:spTree>
    <p:extLst>
      <p:ext uri="{BB962C8B-B14F-4D97-AF65-F5344CB8AC3E}">
        <p14:creationId xmlns:p14="http://schemas.microsoft.com/office/powerpoint/2010/main" val="19661785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ook cover with a green bird&#10;&#10;AI-generated content may be incorrect.">
            <a:extLst>
              <a:ext uri="{FF2B5EF4-FFF2-40B4-BE49-F238E27FC236}">
                <a16:creationId xmlns:a16="http://schemas.microsoft.com/office/drawing/2014/main" id="{01BD8528-99DB-76EE-6FD6-88245F7A8C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351618" cy="6858000"/>
          </a:xfrm>
          <a:prstGeom prst="rect">
            <a:avLst/>
          </a:prstGeom>
        </p:spPr>
      </p:pic>
      <p:sp>
        <p:nvSpPr>
          <p:cNvPr id="5" name="TextBox 4">
            <a:extLst>
              <a:ext uri="{FF2B5EF4-FFF2-40B4-BE49-F238E27FC236}">
                <a16:creationId xmlns:a16="http://schemas.microsoft.com/office/drawing/2014/main" id="{5DFA1AF3-9C84-755D-DCC6-ED5CD99F3FE8}"/>
              </a:ext>
            </a:extLst>
          </p:cNvPr>
          <p:cNvSpPr txBox="1"/>
          <p:nvPr/>
        </p:nvSpPr>
        <p:spPr>
          <a:xfrm>
            <a:off x="5638800" y="304800"/>
            <a:ext cx="6096000" cy="1815882"/>
          </a:xfrm>
          <a:prstGeom prst="rect">
            <a:avLst/>
          </a:prstGeom>
          <a:noFill/>
        </p:spPr>
        <p:txBody>
          <a:bodyPr wrap="square">
            <a:spAutoFit/>
          </a:bodyPr>
          <a:lstStyle/>
          <a:p>
            <a:r>
              <a:rPr lang="en-GB" sz="1400" dirty="0"/>
              <a:t>“The best leaders are willing to give up what is no longer working and commit to what is needed to succeed in a new, completely changed operating environment. When John Elkington issued a ‘product recall’ for his groundbreaking concept of the ‘triple bottom line,’ it was because he is that type of leader. If you want to be a leader that meets the demands of the 21st century, read Green Swans, and then become one.” —</a:t>
            </a:r>
            <a:r>
              <a:rPr lang="en-GB" sz="1400" b="1" dirty="0"/>
              <a:t>Jay Coen Gilbert, Co-Founder of B Lab, the organization behind the B Corporation movement</a:t>
            </a:r>
          </a:p>
        </p:txBody>
      </p:sp>
      <p:sp>
        <p:nvSpPr>
          <p:cNvPr id="7" name="TextBox 6">
            <a:extLst>
              <a:ext uri="{FF2B5EF4-FFF2-40B4-BE49-F238E27FC236}">
                <a16:creationId xmlns:a16="http://schemas.microsoft.com/office/drawing/2014/main" id="{5A3C941B-0089-1043-9A88-6A391DE61103}"/>
              </a:ext>
            </a:extLst>
          </p:cNvPr>
          <p:cNvSpPr txBox="1"/>
          <p:nvPr/>
        </p:nvSpPr>
        <p:spPr>
          <a:xfrm>
            <a:off x="5638800" y="2613124"/>
            <a:ext cx="6096000" cy="3108543"/>
          </a:xfrm>
          <a:prstGeom prst="rect">
            <a:avLst/>
          </a:prstGeom>
          <a:noFill/>
        </p:spPr>
        <p:txBody>
          <a:bodyPr wrap="square">
            <a:spAutoFit/>
          </a:bodyPr>
          <a:lstStyle/>
          <a:p>
            <a:r>
              <a:rPr lang="en-GB" sz="1400" dirty="0"/>
              <a:t>“Welcome to the new renaissance. John Elkington does not fall into the trap of painting a dystopian nightmare scenario that leaves us without hope. Instead, Green Swans makes us believe in miracles. Not metaphysical miracles, but those that seem impossible today because we look at their feasibility from a business-</a:t>
            </a:r>
            <a:r>
              <a:rPr lang="en-GB" sz="1400" dirty="0" err="1"/>
              <a:t>asusual</a:t>
            </a:r>
            <a:r>
              <a:rPr lang="en-GB" sz="1400" dirty="0"/>
              <a:t> perspective, defined by the status quo. Like John, I am realistically optimistic. Like him, too, I also say ‘neutrality be damned.’ I hope this brilliant book kickstarts new and honest conversations in boardrooms around the world. Conversations about what side of history we are on, and what steps we will now take to become ‘future fit leaders’. Read on to get a sense of where breakthrough mindsets and innovation will take us as we work to deliver the Global Goals. It always seems impossible until it’s done.” —</a:t>
            </a:r>
            <a:r>
              <a:rPr lang="en-GB" sz="1400" b="1" dirty="0"/>
              <a:t>Lise Kingo, CEO &amp; Executive Director, United Nations Global Compact, the world’s biggest sustainable business platform</a:t>
            </a:r>
          </a:p>
        </p:txBody>
      </p:sp>
      <p:sp>
        <p:nvSpPr>
          <p:cNvPr id="9" name="TextBox 8">
            <a:extLst>
              <a:ext uri="{FF2B5EF4-FFF2-40B4-BE49-F238E27FC236}">
                <a16:creationId xmlns:a16="http://schemas.microsoft.com/office/drawing/2014/main" id="{8E4CD036-BF5D-EDF0-2BE5-C266E2DEA5F4}"/>
              </a:ext>
            </a:extLst>
          </p:cNvPr>
          <p:cNvSpPr txBox="1"/>
          <p:nvPr/>
        </p:nvSpPr>
        <p:spPr>
          <a:xfrm>
            <a:off x="5317751" y="6002611"/>
            <a:ext cx="6096000" cy="646331"/>
          </a:xfrm>
          <a:prstGeom prst="rect">
            <a:avLst/>
          </a:prstGeom>
          <a:noFill/>
        </p:spPr>
        <p:txBody>
          <a:bodyPr wrap="square">
            <a:spAutoFit/>
          </a:bodyPr>
          <a:lstStyle/>
          <a:p>
            <a:r>
              <a:rPr lang="en-GB" dirty="0">
                <a:hlinkClick r:id="rId3"/>
              </a:rPr>
              <a:t>Green Swans: The Coming Boom In Regenerative Capitalism</a:t>
            </a:r>
            <a:endParaRPr lang="en-GB" dirty="0"/>
          </a:p>
        </p:txBody>
      </p:sp>
    </p:spTree>
    <p:extLst>
      <p:ext uri="{BB962C8B-B14F-4D97-AF65-F5344CB8AC3E}">
        <p14:creationId xmlns:p14="http://schemas.microsoft.com/office/powerpoint/2010/main" val="27062294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6B331B-32CB-C578-3BAF-BCB3CB188557}"/>
              </a:ext>
            </a:extLst>
          </p:cNvPr>
          <p:cNvPicPr>
            <a:picLocks noChangeAspect="1"/>
          </p:cNvPicPr>
          <p:nvPr/>
        </p:nvPicPr>
        <p:blipFill>
          <a:blip r:embed="rId2">
            <a:alphaModFix amt="85000"/>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30850BAD-AAA4-E874-7059-6DBFF6322C8D}"/>
              </a:ext>
            </a:extLst>
          </p:cNvPr>
          <p:cNvSpPr txBox="1"/>
          <p:nvPr/>
        </p:nvSpPr>
        <p:spPr>
          <a:xfrm>
            <a:off x="228600" y="762000"/>
            <a:ext cx="6477000" cy="2585323"/>
          </a:xfrm>
          <a:prstGeom prst="rect">
            <a:avLst/>
          </a:prstGeom>
          <a:noFill/>
        </p:spPr>
        <p:txBody>
          <a:bodyPr wrap="square" rtlCol="0">
            <a:spAutoFit/>
          </a:bodyPr>
          <a:lstStyle/>
          <a:p>
            <a:r>
              <a:rPr lang="en-GB" sz="3600" b="1" dirty="0">
                <a:solidFill>
                  <a:schemeClr val="bg1"/>
                </a:solidFill>
                <a:latin typeface="Arial" panose="020B0604020202020204" pitchFamily="34" charset="0"/>
                <a:cs typeface="Arial" panose="020B0604020202020204" pitchFamily="34" charset="0"/>
              </a:rPr>
              <a:t>How do we select the relevant frameworks and what value do they bring?</a:t>
            </a:r>
          </a:p>
          <a:p>
            <a:endParaRPr lang="en-GB" dirty="0"/>
          </a:p>
          <a:p>
            <a:endParaRPr lang="en-GB" dirty="0"/>
          </a:p>
          <a:p>
            <a:endParaRPr lang="en-GB" dirty="0"/>
          </a:p>
        </p:txBody>
      </p:sp>
    </p:spTree>
    <p:extLst>
      <p:ext uri="{BB962C8B-B14F-4D97-AF65-F5344CB8AC3E}">
        <p14:creationId xmlns:p14="http://schemas.microsoft.com/office/powerpoint/2010/main" val="29048725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BDF64-A729-5444-BC2F-238353CC72C3}"/>
              </a:ext>
            </a:extLst>
          </p:cNvPr>
          <p:cNvSpPr>
            <a:spLocks noGrp="1"/>
          </p:cNvSpPr>
          <p:nvPr>
            <p:ph type="title"/>
          </p:nvPr>
        </p:nvSpPr>
        <p:spPr>
          <a:xfrm>
            <a:off x="302173" y="398511"/>
            <a:ext cx="5946227" cy="647652"/>
          </a:xfrm>
        </p:spPr>
        <p:txBody>
          <a:bodyPr>
            <a:normAutofit fontScale="90000"/>
          </a:bodyPr>
          <a:lstStyle/>
          <a:p>
            <a:r>
              <a:rPr lang="en-US" dirty="0"/>
              <a:t>Other Frameworks/ Shared Value platforms/Aligning Metrics?</a:t>
            </a:r>
          </a:p>
        </p:txBody>
      </p:sp>
      <p:sp>
        <p:nvSpPr>
          <p:cNvPr id="3" name="Content Placeholder 2">
            <a:extLst>
              <a:ext uri="{FF2B5EF4-FFF2-40B4-BE49-F238E27FC236}">
                <a16:creationId xmlns:a16="http://schemas.microsoft.com/office/drawing/2014/main" id="{32EA574C-E4D1-0848-88DE-4911C247D530}"/>
              </a:ext>
            </a:extLst>
          </p:cNvPr>
          <p:cNvSpPr>
            <a:spLocks noGrp="1"/>
          </p:cNvSpPr>
          <p:nvPr>
            <p:ph idx="1"/>
          </p:nvPr>
        </p:nvSpPr>
        <p:spPr>
          <a:xfrm>
            <a:off x="319919" y="1981200"/>
            <a:ext cx="3998285" cy="1661993"/>
          </a:xfrm>
        </p:spPr>
        <p:txBody>
          <a:bodyPr>
            <a:normAutofit fontScale="62500" lnSpcReduction="20000"/>
          </a:bodyPr>
          <a:lstStyle/>
          <a:p>
            <a:r>
              <a:rPr lang="en-US" dirty="0"/>
              <a:t>Wellbeing Economy Alliance</a:t>
            </a:r>
          </a:p>
          <a:p>
            <a:r>
              <a:rPr lang="en-US" dirty="0"/>
              <a:t>National Performance Frameworks</a:t>
            </a:r>
          </a:p>
          <a:p>
            <a:r>
              <a:rPr lang="en-US" dirty="0"/>
              <a:t>Community Wealth Building</a:t>
            </a:r>
          </a:p>
          <a:p>
            <a:r>
              <a:rPr lang="en-US" dirty="0"/>
              <a:t>UN17 SDG’s</a:t>
            </a:r>
          </a:p>
          <a:p>
            <a:r>
              <a:rPr lang="en-US" dirty="0" err="1"/>
              <a:t>BCorp</a:t>
            </a:r>
            <a:endParaRPr lang="en-US" dirty="0"/>
          </a:p>
          <a:p>
            <a:endParaRPr lang="en-US" dirty="0"/>
          </a:p>
        </p:txBody>
      </p:sp>
      <p:pic>
        <p:nvPicPr>
          <p:cNvPr id="6" name="Picture 5">
            <a:extLst>
              <a:ext uri="{FF2B5EF4-FFF2-40B4-BE49-F238E27FC236}">
                <a16:creationId xmlns:a16="http://schemas.microsoft.com/office/drawing/2014/main" id="{013085B0-9304-0048-BF29-707E22497CBB}"/>
              </a:ext>
            </a:extLst>
          </p:cNvPr>
          <p:cNvPicPr>
            <a:picLocks noChangeAspect="1"/>
          </p:cNvPicPr>
          <p:nvPr/>
        </p:nvPicPr>
        <p:blipFill>
          <a:blip r:embed="rId3"/>
          <a:stretch>
            <a:fillRect/>
          </a:stretch>
        </p:blipFill>
        <p:spPr>
          <a:xfrm>
            <a:off x="4318204" y="3549437"/>
            <a:ext cx="4270625" cy="3018147"/>
          </a:xfrm>
          <a:prstGeom prst="rect">
            <a:avLst/>
          </a:prstGeom>
        </p:spPr>
      </p:pic>
      <p:pic>
        <p:nvPicPr>
          <p:cNvPr id="7" name="Google Shape;75;gf5a80b521d_0_13">
            <a:extLst>
              <a:ext uri="{FF2B5EF4-FFF2-40B4-BE49-F238E27FC236}">
                <a16:creationId xmlns:a16="http://schemas.microsoft.com/office/drawing/2014/main" id="{B85A0097-2D24-074D-BDDA-B9E578621D3F}"/>
              </a:ext>
            </a:extLst>
          </p:cNvPr>
          <p:cNvPicPr preferRelativeResize="0"/>
          <p:nvPr/>
        </p:nvPicPr>
        <p:blipFill>
          <a:blip r:embed="rId4">
            <a:alphaModFix/>
          </a:blip>
          <a:stretch>
            <a:fillRect/>
          </a:stretch>
        </p:blipFill>
        <p:spPr>
          <a:xfrm>
            <a:off x="302173" y="3857041"/>
            <a:ext cx="3771903" cy="2710543"/>
          </a:xfrm>
          <a:prstGeom prst="rect">
            <a:avLst/>
          </a:prstGeom>
          <a:noFill/>
          <a:ln>
            <a:noFill/>
          </a:ln>
        </p:spPr>
      </p:pic>
      <p:pic>
        <p:nvPicPr>
          <p:cNvPr id="1026" name="Picture 2" descr="National Performance Framework | National Performance Framework">
            <a:extLst>
              <a:ext uri="{FF2B5EF4-FFF2-40B4-BE49-F238E27FC236}">
                <a16:creationId xmlns:a16="http://schemas.microsoft.com/office/drawing/2014/main" id="{B09B31CA-6A03-994F-B2C6-D9E1B09D18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11099" y="1344552"/>
            <a:ext cx="2184493" cy="2164328"/>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999 Design makes Scottish Business Pledge">
            <a:extLst>
              <a:ext uri="{FF2B5EF4-FFF2-40B4-BE49-F238E27FC236}">
                <a16:creationId xmlns:a16="http://schemas.microsoft.com/office/drawing/2014/main" id="{DF49CB04-1689-48CE-D97B-DA402B1FB1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79927" y="4862561"/>
            <a:ext cx="3009900" cy="12128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064B1D5E-EFF0-DA48-AA12-51487F5AA1D9}"/>
              </a:ext>
            </a:extLst>
          </p:cNvPr>
          <p:cNvPicPr>
            <a:picLocks noChangeAspect="1"/>
          </p:cNvPicPr>
          <p:nvPr/>
        </p:nvPicPr>
        <p:blipFill>
          <a:blip r:embed="rId7"/>
          <a:stretch>
            <a:fillRect/>
          </a:stretch>
        </p:blipFill>
        <p:spPr>
          <a:xfrm>
            <a:off x="6276592" y="1712691"/>
            <a:ext cx="1899418" cy="1796189"/>
          </a:xfrm>
          <a:prstGeom prst="rect">
            <a:avLst/>
          </a:prstGeom>
        </p:spPr>
      </p:pic>
      <p:pic>
        <p:nvPicPr>
          <p:cNvPr id="13" name="Picture 12" descr="A blue background with white text&#10;&#10;AI-generated content may be incorrect.">
            <a:extLst>
              <a:ext uri="{FF2B5EF4-FFF2-40B4-BE49-F238E27FC236}">
                <a16:creationId xmlns:a16="http://schemas.microsoft.com/office/drawing/2014/main" id="{342DBDB9-283F-BE16-2E23-84C388C437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48540" y="444404"/>
            <a:ext cx="3562560" cy="900148"/>
          </a:xfrm>
          <a:prstGeom prst="rect">
            <a:avLst/>
          </a:prstGeom>
        </p:spPr>
      </p:pic>
    </p:spTree>
    <p:extLst>
      <p:ext uri="{BB962C8B-B14F-4D97-AF65-F5344CB8AC3E}">
        <p14:creationId xmlns:p14="http://schemas.microsoft.com/office/powerpoint/2010/main" val="37054945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5DBDC61-4751-F166-64B6-0902DCC1D97A}"/>
              </a:ext>
            </a:extLst>
          </p:cNvPr>
          <p:cNvSpPr txBox="1"/>
          <p:nvPr/>
        </p:nvSpPr>
        <p:spPr>
          <a:xfrm>
            <a:off x="457200" y="2705457"/>
            <a:ext cx="3733800" cy="3970318"/>
          </a:xfrm>
          <a:prstGeom prst="rect">
            <a:avLst/>
          </a:prstGeom>
          <a:noFill/>
        </p:spPr>
        <p:txBody>
          <a:bodyPr wrap="square" rtlCol="0">
            <a:spAutoFit/>
          </a:bodyPr>
          <a:lstStyle/>
          <a:p>
            <a:endParaRPr lang="en-GB" b="1" dirty="0">
              <a:solidFill>
                <a:schemeClr val="accent1">
                  <a:lumMod val="50000"/>
                </a:schemeClr>
              </a:solidFill>
            </a:endParaRPr>
          </a:p>
          <a:p>
            <a:r>
              <a:rPr lang="en-GB" b="1" dirty="0">
                <a:solidFill>
                  <a:schemeClr val="accent1">
                    <a:lumMod val="50000"/>
                  </a:schemeClr>
                </a:solidFill>
              </a:rPr>
              <a:t>What information would this support?</a:t>
            </a:r>
          </a:p>
          <a:p>
            <a:endParaRPr lang="en-GB" b="1" dirty="0">
              <a:solidFill>
                <a:schemeClr val="accent1">
                  <a:lumMod val="50000"/>
                </a:schemeClr>
              </a:solidFill>
            </a:endParaRPr>
          </a:p>
          <a:p>
            <a:r>
              <a:rPr lang="en-GB" b="1" dirty="0">
                <a:solidFill>
                  <a:schemeClr val="accent1">
                    <a:lumMod val="50000"/>
                  </a:schemeClr>
                </a:solidFill>
              </a:rPr>
              <a:t>What are possible solutions?</a:t>
            </a:r>
          </a:p>
          <a:p>
            <a:r>
              <a:rPr lang="en-GB" b="1" dirty="0">
                <a:solidFill>
                  <a:schemeClr val="accent1">
                    <a:lumMod val="50000"/>
                  </a:schemeClr>
                </a:solidFill>
              </a:rPr>
              <a:t>Why would they not do it?</a:t>
            </a:r>
          </a:p>
          <a:p>
            <a:endParaRPr lang="en-GB" b="1" dirty="0">
              <a:solidFill>
                <a:schemeClr val="accent1">
                  <a:lumMod val="50000"/>
                </a:schemeClr>
              </a:solidFill>
            </a:endParaRPr>
          </a:p>
          <a:p>
            <a:r>
              <a:rPr lang="en-GB" b="1" dirty="0">
                <a:solidFill>
                  <a:schemeClr val="accent1">
                    <a:lumMod val="50000"/>
                  </a:schemeClr>
                </a:solidFill>
              </a:rPr>
              <a:t>Is there a strategic shared approach with stakeholders?</a:t>
            </a:r>
          </a:p>
          <a:p>
            <a:endParaRPr lang="en-GB" b="1" dirty="0">
              <a:solidFill>
                <a:schemeClr val="accent1">
                  <a:lumMod val="50000"/>
                </a:schemeClr>
              </a:solidFill>
            </a:endParaRPr>
          </a:p>
          <a:p>
            <a:r>
              <a:rPr lang="en-GB" b="1" dirty="0">
                <a:solidFill>
                  <a:schemeClr val="accent1">
                    <a:lumMod val="50000"/>
                  </a:schemeClr>
                </a:solidFill>
              </a:rPr>
              <a:t>Thinking of many frameworks- but in particular where is the imbalance in power, urgency and legitimacy?</a:t>
            </a:r>
          </a:p>
        </p:txBody>
      </p:sp>
      <p:pic>
        <p:nvPicPr>
          <p:cNvPr id="4" name="Picture 3" descr="A yellow and white poster with a bowl of soup&#10;&#10;AI-generated content may be incorrect.">
            <a:extLst>
              <a:ext uri="{FF2B5EF4-FFF2-40B4-BE49-F238E27FC236}">
                <a16:creationId xmlns:a16="http://schemas.microsoft.com/office/drawing/2014/main" id="{E97A7A2D-C1A7-1849-D506-16C619182C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61462" y="1385602"/>
            <a:ext cx="7430537" cy="4086795"/>
          </a:xfrm>
          <a:prstGeom prst="rect">
            <a:avLst/>
          </a:prstGeom>
        </p:spPr>
      </p:pic>
      <p:sp>
        <p:nvSpPr>
          <p:cNvPr id="5" name="TextBox 4">
            <a:extLst>
              <a:ext uri="{FF2B5EF4-FFF2-40B4-BE49-F238E27FC236}">
                <a16:creationId xmlns:a16="http://schemas.microsoft.com/office/drawing/2014/main" id="{2D86524E-4B82-2C73-DFF4-6067980E94F6}"/>
              </a:ext>
            </a:extLst>
          </p:cNvPr>
          <p:cNvSpPr txBox="1"/>
          <p:nvPr/>
        </p:nvSpPr>
        <p:spPr>
          <a:xfrm>
            <a:off x="457200" y="304800"/>
            <a:ext cx="4114800" cy="2400657"/>
          </a:xfrm>
          <a:prstGeom prst="rect">
            <a:avLst/>
          </a:prstGeom>
          <a:noFill/>
        </p:spPr>
        <p:txBody>
          <a:bodyPr wrap="square">
            <a:spAutoFit/>
          </a:bodyPr>
          <a:lstStyle/>
          <a:p>
            <a:r>
              <a:rPr lang="en-GB" b="1" dirty="0">
                <a:solidFill>
                  <a:schemeClr val="accent1">
                    <a:lumMod val="50000"/>
                  </a:schemeClr>
                </a:solidFill>
              </a:rPr>
              <a:t>Here is an example for using a framework to drive strategic decisions and shared values?</a:t>
            </a:r>
          </a:p>
          <a:p>
            <a:endParaRPr lang="en-GB" b="1" dirty="0">
              <a:solidFill>
                <a:schemeClr val="accent1">
                  <a:lumMod val="50000"/>
                </a:schemeClr>
              </a:solidFill>
            </a:endParaRPr>
          </a:p>
          <a:p>
            <a:r>
              <a:rPr lang="en-GB" b="1" dirty="0">
                <a:solidFill>
                  <a:schemeClr val="accent1">
                    <a:lumMod val="50000"/>
                  </a:schemeClr>
                </a:solidFill>
              </a:rPr>
              <a:t>Large organisation 5000 staff 25,000 users, &gt;225000 past users</a:t>
            </a:r>
          </a:p>
          <a:p>
            <a:endParaRPr lang="en-GB" b="1" dirty="0">
              <a:solidFill>
                <a:schemeClr val="accent1">
                  <a:lumMod val="50000"/>
                </a:schemeClr>
              </a:solidFill>
            </a:endParaRPr>
          </a:p>
          <a:p>
            <a:r>
              <a:rPr lang="en-GB" sz="2400" b="1" dirty="0">
                <a:solidFill>
                  <a:schemeClr val="tx2">
                    <a:lumMod val="50000"/>
                  </a:schemeClr>
                </a:solidFill>
              </a:rPr>
              <a:t>What could  you measure?</a:t>
            </a:r>
          </a:p>
        </p:txBody>
      </p:sp>
      <p:sp>
        <p:nvSpPr>
          <p:cNvPr id="7" name="TextBox 6">
            <a:extLst>
              <a:ext uri="{FF2B5EF4-FFF2-40B4-BE49-F238E27FC236}">
                <a16:creationId xmlns:a16="http://schemas.microsoft.com/office/drawing/2014/main" id="{51EF65E6-C923-0E5F-C292-D52492AFAE0E}"/>
              </a:ext>
            </a:extLst>
          </p:cNvPr>
          <p:cNvSpPr txBox="1"/>
          <p:nvPr/>
        </p:nvSpPr>
        <p:spPr>
          <a:xfrm>
            <a:off x="6695175" y="152400"/>
            <a:ext cx="3563112" cy="1231106"/>
          </a:xfrm>
          <a:prstGeom prst="rect">
            <a:avLst/>
          </a:prstGeom>
          <a:noFill/>
        </p:spPr>
        <p:txBody>
          <a:bodyPr wrap="square">
            <a:spAutoFit/>
          </a:bodyPr>
          <a:lstStyle/>
          <a:p>
            <a:r>
              <a:rPr lang="en-GB" sz="2800" b="1" dirty="0">
                <a:solidFill>
                  <a:schemeClr val="tx2">
                    <a:lumMod val="50000"/>
                  </a:schemeClr>
                </a:solidFill>
              </a:rPr>
              <a:t>How many of you attend a foodbank?</a:t>
            </a:r>
          </a:p>
          <a:p>
            <a:endParaRPr lang="en-GB" b="1" dirty="0">
              <a:solidFill>
                <a:schemeClr val="tx2">
                  <a:lumMod val="50000"/>
                </a:schemeClr>
              </a:solidFill>
            </a:endParaRPr>
          </a:p>
        </p:txBody>
      </p:sp>
    </p:spTree>
    <p:extLst>
      <p:ext uri="{BB962C8B-B14F-4D97-AF65-F5344CB8AC3E}">
        <p14:creationId xmlns:p14="http://schemas.microsoft.com/office/powerpoint/2010/main" val="4024807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9248D2C-DB41-E2EB-6E94-66DAAC7222B9}"/>
              </a:ext>
            </a:extLst>
          </p:cNvPr>
          <p:cNvPicPr>
            <a:picLocks noChangeAspect="1"/>
          </p:cNvPicPr>
          <p:nvPr/>
        </p:nvPicPr>
        <p:blipFill>
          <a:blip r:embed="rId2"/>
          <a:stretch>
            <a:fillRect/>
          </a:stretch>
        </p:blipFill>
        <p:spPr>
          <a:xfrm>
            <a:off x="4147738" y="609600"/>
            <a:ext cx="7358462" cy="5247173"/>
          </a:xfrm>
          <a:prstGeom prst="rect">
            <a:avLst/>
          </a:prstGeom>
        </p:spPr>
      </p:pic>
      <p:sp>
        <p:nvSpPr>
          <p:cNvPr id="4" name="TextBox 3">
            <a:extLst>
              <a:ext uri="{FF2B5EF4-FFF2-40B4-BE49-F238E27FC236}">
                <a16:creationId xmlns:a16="http://schemas.microsoft.com/office/drawing/2014/main" id="{713A2419-1320-F8D5-9802-7BB7F5F88EAE}"/>
              </a:ext>
            </a:extLst>
          </p:cNvPr>
          <p:cNvSpPr txBox="1"/>
          <p:nvPr/>
        </p:nvSpPr>
        <p:spPr>
          <a:xfrm>
            <a:off x="536351" y="2514600"/>
            <a:ext cx="3356051" cy="2677656"/>
          </a:xfrm>
          <a:prstGeom prst="rect">
            <a:avLst/>
          </a:prstGeom>
          <a:noFill/>
        </p:spPr>
        <p:txBody>
          <a:bodyPr wrap="square">
            <a:spAutoFit/>
          </a:bodyPr>
          <a:lstStyle/>
          <a:p>
            <a:r>
              <a:rPr lang="en-GB" sz="2800" dirty="0">
                <a:solidFill>
                  <a:schemeClr val="accent1">
                    <a:lumMod val="50000"/>
                  </a:schemeClr>
                </a:solidFill>
                <a:latin typeface="Aharoni" panose="02010803020104030203" pitchFamily="2" charset="-79"/>
                <a:cs typeface="Aharoni" panose="02010803020104030203" pitchFamily="2" charset="-79"/>
                <a:hlinkClick r:id="rId3">
                  <a:extLst>
                    <a:ext uri="{A12FA001-AC4F-418D-AE19-62706E023703}">
                      <ahyp:hlinkClr xmlns:ahyp="http://schemas.microsoft.com/office/drawing/2018/hyperlinkcolor" val="tx"/>
                    </a:ext>
                  </a:extLst>
                </a:hlinkClick>
              </a:rPr>
              <a:t>SDG Impact Assessment Tool</a:t>
            </a:r>
            <a:r>
              <a:rPr lang="en-GB" sz="2800" dirty="0">
                <a:solidFill>
                  <a:schemeClr val="accent1">
                    <a:lumMod val="50000"/>
                  </a:schemeClr>
                </a:solidFill>
                <a:latin typeface="Aharoni" panose="02010803020104030203" pitchFamily="2" charset="-79"/>
                <a:cs typeface="Aharoni" panose="02010803020104030203" pitchFamily="2" charset="-79"/>
              </a:rPr>
              <a:t> </a:t>
            </a:r>
          </a:p>
          <a:p>
            <a:endParaRPr lang="en-GB" sz="2800" dirty="0">
              <a:solidFill>
                <a:schemeClr val="accent1">
                  <a:lumMod val="50000"/>
                </a:schemeClr>
              </a:solidFill>
              <a:latin typeface="Aharoni" panose="02010803020104030203" pitchFamily="2" charset="-79"/>
              <a:cs typeface="Aharoni" panose="02010803020104030203" pitchFamily="2" charset="-79"/>
            </a:endParaRPr>
          </a:p>
          <a:p>
            <a:r>
              <a:rPr lang="en-GB" sz="2800" dirty="0">
                <a:solidFill>
                  <a:schemeClr val="accent1">
                    <a:lumMod val="50000"/>
                  </a:schemeClr>
                </a:solidFill>
                <a:latin typeface="Aharoni" panose="02010803020104030203" pitchFamily="2" charset="-79"/>
                <a:cs typeface="Aharoni" panose="02010803020104030203" pitchFamily="2" charset="-79"/>
              </a:rPr>
              <a:t>“supporting the process of prioritisation”</a:t>
            </a:r>
          </a:p>
        </p:txBody>
      </p:sp>
      <p:sp>
        <p:nvSpPr>
          <p:cNvPr id="5" name="TextBox 4">
            <a:extLst>
              <a:ext uri="{FF2B5EF4-FFF2-40B4-BE49-F238E27FC236}">
                <a16:creationId xmlns:a16="http://schemas.microsoft.com/office/drawing/2014/main" id="{EA174D91-89B4-0903-84F4-1F8104D7BFAD}"/>
              </a:ext>
            </a:extLst>
          </p:cNvPr>
          <p:cNvSpPr txBox="1"/>
          <p:nvPr/>
        </p:nvSpPr>
        <p:spPr>
          <a:xfrm>
            <a:off x="281015" y="276562"/>
            <a:ext cx="5943600" cy="1200329"/>
          </a:xfrm>
          <a:prstGeom prst="rect">
            <a:avLst/>
          </a:prstGeom>
          <a:noFill/>
        </p:spPr>
        <p:txBody>
          <a:bodyPr wrap="square" rtlCol="0">
            <a:spAutoFit/>
          </a:bodyPr>
          <a:lstStyle/>
          <a:p>
            <a:r>
              <a:rPr lang="en-GB" sz="3600" b="1" dirty="0">
                <a:solidFill>
                  <a:schemeClr val="accent1">
                    <a:lumMod val="50000"/>
                  </a:schemeClr>
                </a:solidFill>
              </a:rPr>
              <a:t>The SDG Cake or</a:t>
            </a:r>
          </a:p>
          <a:p>
            <a:r>
              <a:rPr lang="en-GB" sz="3600" b="1" dirty="0">
                <a:solidFill>
                  <a:schemeClr val="accent1">
                    <a:lumMod val="50000"/>
                  </a:schemeClr>
                </a:solidFill>
              </a:rPr>
              <a:t>The SDG Wedding Cake!</a:t>
            </a:r>
          </a:p>
        </p:txBody>
      </p:sp>
      <p:sp>
        <p:nvSpPr>
          <p:cNvPr id="7" name="TextBox 6">
            <a:extLst>
              <a:ext uri="{FF2B5EF4-FFF2-40B4-BE49-F238E27FC236}">
                <a16:creationId xmlns:a16="http://schemas.microsoft.com/office/drawing/2014/main" id="{3DB09850-91DB-3F73-49C9-83F54BB168EE}"/>
              </a:ext>
            </a:extLst>
          </p:cNvPr>
          <p:cNvSpPr txBox="1"/>
          <p:nvPr/>
        </p:nvSpPr>
        <p:spPr>
          <a:xfrm>
            <a:off x="152400" y="6325780"/>
            <a:ext cx="6094476" cy="369332"/>
          </a:xfrm>
          <a:prstGeom prst="rect">
            <a:avLst/>
          </a:prstGeom>
          <a:noFill/>
        </p:spPr>
        <p:txBody>
          <a:bodyPr wrap="square">
            <a:spAutoFit/>
          </a:bodyPr>
          <a:lstStyle/>
          <a:p>
            <a:r>
              <a:rPr lang="en-GB" dirty="0">
                <a:hlinkClick r:id="rId4"/>
              </a:rPr>
              <a:t>The SDGs wedding cake - Stockholm Resilience Centre</a:t>
            </a:r>
            <a:endParaRPr lang="en-GB" dirty="0"/>
          </a:p>
        </p:txBody>
      </p:sp>
      <p:sp>
        <p:nvSpPr>
          <p:cNvPr id="8" name="TextBox 7">
            <a:extLst>
              <a:ext uri="{FF2B5EF4-FFF2-40B4-BE49-F238E27FC236}">
                <a16:creationId xmlns:a16="http://schemas.microsoft.com/office/drawing/2014/main" id="{5E18DFDE-31AB-A24C-BC19-68990B4B3927}"/>
              </a:ext>
            </a:extLst>
          </p:cNvPr>
          <p:cNvSpPr txBox="1"/>
          <p:nvPr/>
        </p:nvSpPr>
        <p:spPr>
          <a:xfrm>
            <a:off x="6553200" y="6248400"/>
            <a:ext cx="4648200" cy="523220"/>
          </a:xfrm>
          <a:prstGeom prst="rect">
            <a:avLst/>
          </a:prstGeom>
          <a:noFill/>
        </p:spPr>
        <p:txBody>
          <a:bodyPr wrap="square" rtlCol="0">
            <a:spAutoFit/>
          </a:bodyPr>
          <a:lstStyle/>
          <a:p>
            <a:r>
              <a:rPr lang="en-GB" sz="1400" dirty="0"/>
              <a:t>Photo </a:t>
            </a:r>
            <a:r>
              <a:rPr lang="en-GB" sz="1400" dirty="0" err="1"/>
              <a:t>creditAzote</a:t>
            </a:r>
            <a:r>
              <a:rPr lang="en-GB" sz="1400" dirty="0"/>
              <a:t> for Stockholm Resilience Centre, Stockholm University CC BY-ND 3.0:</a:t>
            </a:r>
          </a:p>
        </p:txBody>
      </p:sp>
    </p:spTree>
    <p:extLst>
      <p:ext uri="{BB962C8B-B14F-4D97-AF65-F5344CB8AC3E}">
        <p14:creationId xmlns:p14="http://schemas.microsoft.com/office/powerpoint/2010/main" val="3363933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ECB11F5-5651-C64D-831C-E04E9EF51E19}"/>
              </a:ext>
            </a:extLst>
          </p:cNvPr>
          <p:cNvSpPr txBox="1"/>
          <p:nvPr/>
        </p:nvSpPr>
        <p:spPr>
          <a:xfrm>
            <a:off x="6705600" y="4125992"/>
            <a:ext cx="5316181" cy="1384995"/>
          </a:xfrm>
          <a:prstGeom prst="rect">
            <a:avLst/>
          </a:prstGeom>
          <a:noFill/>
        </p:spPr>
        <p:txBody>
          <a:bodyPr wrap="square">
            <a:spAutoFit/>
          </a:bodyPr>
          <a:lstStyle/>
          <a:p>
            <a:r>
              <a:rPr lang="en-GB" sz="2800" dirty="0">
                <a:hlinkClick r:id="rId2"/>
              </a:rPr>
              <a:t>How the Dutch are reshaping their post-pandemic economy - BBC REEL</a:t>
            </a:r>
            <a:endParaRPr lang="en-GB" sz="2800" dirty="0"/>
          </a:p>
        </p:txBody>
      </p:sp>
      <p:pic>
        <p:nvPicPr>
          <p:cNvPr id="5" name="Picture 4" descr="A diagram of different types of data&#10;&#10;AI-generated content may be incorrect.">
            <a:extLst>
              <a:ext uri="{FF2B5EF4-FFF2-40B4-BE49-F238E27FC236}">
                <a16:creationId xmlns:a16="http://schemas.microsoft.com/office/drawing/2014/main" id="{9BBACBBE-0259-5885-8D49-011C7BC841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5781" y="0"/>
            <a:ext cx="6096000" cy="2732009"/>
          </a:xfrm>
          <a:prstGeom prst="rect">
            <a:avLst/>
          </a:prstGeom>
        </p:spPr>
      </p:pic>
      <p:pic>
        <p:nvPicPr>
          <p:cNvPr id="7" name="Picture 6" descr="A diagram of a diagram&#10;&#10;AI-generated content may be incorrect.">
            <a:extLst>
              <a:ext uri="{FF2B5EF4-FFF2-40B4-BE49-F238E27FC236}">
                <a16:creationId xmlns:a16="http://schemas.microsoft.com/office/drawing/2014/main" id="{2A49ADDF-7093-19D8-F348-9AFB6FACAB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6314423" cy="6858000"/>
          </a:xfrm>
          <a:prstGeom prst="rect">
            <a:avLst/>
          </a:prstGeom>
        </p:spPr>
      </p:pic>
    </p:spTree>
    <p:extLst>
      <p:ext uri="{BB962C8B-B14F-4D97-AF65-F5344CB8AC3E}">
        <p14:creationId xmlns:p14="http://schemas.microsoft.com/office/powerpoint/2010/main" val="16443210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iagram of a company&#10;&#10;AI-generated content may be incorrect.">
            <a:extLst>
              <a:ext uri="{FF2B5EF4-FFF2-40B4-BE49-F238E27FC236}">
                <a16:creationId xmlns:a16="http://schemas.microsoft.com/office/drawing/2014/main" id="{520414B2-CD3F-038C-DE63-49DF96DC3EB6}"/>
              </a:ext>
            </a:extLst>
          </p:cNvPr>
          <p:cNvPicPr>
            <a:picLocks noChangeAspect="1"/>
          </p:cNvPicPr>
          <p:nvPr/>
        </p:nvPicPr>
        <p:blipFill>
          <a:blip r:embed="rId2"/>
          <a:stretch>
            <a:fillRect/>
          </a:stretch>
        </p:blipFill>
        <p:spPr>
          <a:xfrm>
            <a:off x="365521" y="136525"/>
            <a:ext cx="6841197" cy="6721475"/>
          </a:xfrm>
          <a:prstGeom prst="rect">
            <a:avLst/>
          </a:prstGeom>
          <a:noFill/>
        </p:spPr>
      </p:pic>
      <p:sp>
        <p:nvSpPr>
          <p:cNvPr id="3" name="TextBox 2">
            <a:extLst>
              <a:ext uri="{FF2B5EF4-FFF2-40B4-BE49-F238E27FC236}">
                <a16:creationId xmlns:a16="http://schemas.microsoft.com/office/drawing/2014/main" id="{D81D0A94-350A-38FB-C594-DCA6FF6CEDA8}"/>
              </a:ext>
            </a:extLst>
          </p:cNvPr>
          <p:cNvSpPr txBox="1"/>
          <p:nvPr/>
        </p:nvSpPr>
        <p:spPr>
          <a:xfrm>
            <a:off x="6908800" y="866274"/>
            <a:ext cx="4728143" cy="4862870"/>
          </a:xfrm>
          <a:prstGeom prst="rect">
            <a:avLst/>
          </a:prstGeom>
          <a:noFill/>
        </p:spPr>
        <p:txBody>
          <a:bodyPr wrap="square" rtlCol="0">
            <a:spAutoFit/>
          </a:bodyPr>
          <a:lstStyle/>
          <a:p>
            <a:r>
              <a:rPr lang="en-GB" sz="2800" b="1" dirty="0">
                <a:solidFill>
                  <a:schemeClr val="accent1">
                    <a:lumMod val="50000"/>
                  </a:schemeClr>
                </a:solidFill>
                <a:latin typeface="Arial" panose="020B0604020202020204" pitchFamily="34" charset="0"/>
                <a:cs typeface="Arial" panose="020B0604020202020204" pitchFamily="34" charset="0"/>
              </a:rPr>
              <a:t>Group activity </a:t>
            </a:r>
          </a:p>
          <a:p>
            <a:endParaRPr lang="en-GB" sz="2400" dirty="0">
              <a:solidFill>
                <a:schemeClr val="accent1">
                  <a:lumMod val="50000"/>
                </a:schemeClr>
              </a:solidFill>
              <a:latin typeface="Arial" panose="020B0604020202020204" pitchFamily="34" charset="0"/>
              <a:cs typeface="Arial" panose="020B0604020202020204" pitchFamily="34" charset="0"/>
            </a:endParaRPr>
          </a:p>
          <a:p>
            <a:r>
              <a:rPr lang="en-GB" sz="2400" dirty="0">
                <a:solidFill>
                  <a:schemeClr val="accent1">
                    <a:lumMod val="50000"/>
                  </a:schemeClr>
                </a:solidFill>
                <a:latin typeface="Arial" panose="020B0604020202020204" pitchFamily="34" charset="0"/>
                <a:cs typeface="Arial" panose="020B0604020202020204" pitchFamily="34" charset="0"/>
              </a:rPr>
              <a:t>Map all the stakeholders you have in the college- one post it note per stakeholder- use colours to separate where possible. </a:t>
            </a:r>
          </a:p>
          <a:p>
            <a:endParaRPr lang="en-GB" sz="2400" dirty="0">
              <a:solidFill>
                <a:schemeClr val="accent1">
                  <a:lumMod val="50000"/>
                </a:schemeClr>
              </a:solidFill>
              <a:latin typeface="Arial" panose="020B0604020202020204" pitchFamily="34" charset="0"/>
              <a:cs typeface="Arial" panose="020B0604020202020204" pitchFamily="34" charset="0"/>
            </a:endParaRPr>
          </a:p>
          <a:p>
            <a:r>
              <a:rPr lang="en-GB" sz="2400" dirty="0">
                <a:solidFill>
                  <a:schemeClr val="accent1">
                    <a:lumMod val="50000"/>
                  </a:schemeClr>
                </a:solidFill>
                <a:latin typeface="Arial" panose="020B0604020202020204" pitchFamily="34" charset="0"/>
                <a:cs typeface="Arial" panose="020B0604020202020204" pitchFamily="34" charset="0"/>
              </a:rPr>
              <a:t>Now do the same for the ‘SME’ Construction Company (name it!)</a:t>
            </a:r>
          </a:p>
          <a:p>
            <a:endParaRPr lang="en-GB" sz="2400" dirty="0">
              <a:solidFill>
                <a:schemeClr val="accent1">
                  <a:lumMod val="50000"/>
                </a:schemeClr>
              </a:solidFill>
              <a:latin typeface="Arial" panose="020B0604020202020204" pitchFamily="34" charset="0"/>
              <a:cs typeface="Arial" panose="020B0604020202020204" pitchFamily="34" charset="0"/>
            </a:endParaRPr>
          </a:p>
          <a:p>
            <a:r>
              <a:rPr lang="en-GB" sz="2400" dirty="0">
                <a:solidFill>
                  <a:schemeClr val="accent1">
                    <a:lumMod val="50000"/>
                  </a:schemeClr>
                </a:solidFill>
                <a:latin typeface="Arial" panose="020B0604020202020204" pitchFamily="34" charset="0"/>
                <a:cs typeface="Arial" panose="020B0604020202020204" pitchFamily="34" charset="0"/>
              </a:rPr>
              <a:t>Which stakeholders are also customers? </a:t>
            </a:r>
          </a:p>
          <a:p>
            <a:endParaRPr lang="en-GB" dirty="0"/>
          </a:p>
        </p:txBody>
      </p:sp>
    </p:spTree>
    <p:extLst>
      <p:ext uri="{BB962C8B-B14F-4D97-AF65-F5344CB8AC3E}">
        <p14:creationId xmlns:p14="http://schemas.microsoft.com/office/powerpoint/2010/main" val="3152122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25A504-A53A-F62F-556D-C66EFA66E015}"/>
              </a:ext>
            </a:extLst>
          </p:cNvPr>
          <p:cNvSpPr txBox="1"/>
          <p:nvPr/>
        </p:nvSpPr>
        <p:spPr>
          <a:xfrm>
            <a:off x="2555631" y="1441938"/>
            <a:ext cx="7080738" cy="397412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5400" b="1" dirty="0">
                <a:solidFill>
                  <a:schemeClr val="accent1">
                    <a:lumMod val="50000"/>
                  </a:schemeClr>
                </a:solidFill>
                <a:latin typeface="Arial" panose="020B0604020202020204" pitchFamily="34" charset="0"/>
                <a:ea typeface="+mj-ea"/>
                <a:cs typeface="Arial" panose="020B0604020202020204" pitchFamily="34" charset="0"/>
              </a:rPr>
              <a:t>So How Do  We Make This Happen In Our Organisations?</a:t>
            </a:r>
          </a:p>
        </p:txBody>
      </p:sp>
    </p:spTree>
    <p:extLst>
      <p:ext uri="{BB962C8B-B14F-4D97-AF65-F5344CB8AC3E}">
        <p14:creationId xmlns:p14="http://schemas.microsoft.com/office/powerpoint/2010/main" val="14138893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730" y="2553947"/>
            <a:ext cx="10016137" cy="1750106"/>
          </a:xfrm>
        </p:spPr>
        <p:txBody>
          <a:bodyPr>
            <a:normAutofit fontScale="90000"/>
          </a:bodyPr>
          <a:lstStyle/>
          <a:p>
            <a:pPr algn="ctr"/>
            <a:r>
              <a:rPr lang="en-GB" sz="4000" b="1" dirty="0">
                <a:latin typeface="Arial" panose="020B0604020202020204" pitchFamily="34" charset="0"/>
                <a:cs typeface="Arial" panose="020B0604020202020204" pitchFamily="34" charset="0"/>
              </a:rPr>
              <a:t>Revenue Models</a:t>
            </a:r>
            <a:br>
              <a:rPr lang="en-GB" sz="4000" dirty="0">
                <a:latin typeface="Arial" panose="020B0604020202020204" pitchFamily="34" charset="0"/>
                <a:cs typeface="Arial" panose="020B0604020202020204" pitchFamily="34" charset="0"/>
              </a:rPr>
            </a:br>
            <a:br>
              <a:rPr lang="en-GB" sz="4000" b="1" dirty="0">
                <a:latin typeface="Arial" panose="020B0604020202020204" pitchFamily="34" charset="0"/>
                <a:cs typeface="Arial" panose="020B0604020202020204" pitchFamily="34" charset="0"/>
              </a:rPr>
            </a:br>
            <a:r>
              <a:rPr lang="en-GB" sz="4000" b="1" dirty="0">
                <a:latin typeface="Arial" panose="020B0604020202020204" pitchFamily="34" charset="0"/>
                <a:cs typeface="Arial" panose="020B0604020202020204" pitchFamily="34" charset="0"/>
              </a:rPr>
              <a:t>How do you bring in money?</a:t>
            </a:r>
            <a:br>
              <a:rPr lang="en-GB" dirty="0"/>
            </a:br>
            <a:br>
              <a:rPr lang="en-GB" dirty="0"/>
            </a:br>
            <a:endParaRPr lang="en-GB" dirty="0"/>
          </a:p>
        </p:txBody>
      </p:sp>
    </p:spTree>
    <p:extLst>
      <p:ext uri="{BB962C8B-B14F-4D97-AF65-F5344CB8AC3E}">
        <p14:creationId xmlns:p14="http://schemas.microsoft.com/office/powerpoint/2010/main" val="207481713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299D140-A1FB-3F4A-A7AC-EECA5908628A}"/>
              </a:ext>
            </a:extLst>
          </p:cNvPr>
          <p:cNvSpPr txBox="1">
            <a:spLocks/>
          </p:cNvSpPr>
          <p:nvPr/>
        </p:nvSpPr>
        <p:spPr>
          <a:xfrm>
            <a:off x="288235" y="1500190"/>
            <a:ext cx="3460623" cy="720080"/>
          </a:xfrm>
          <a:prstGeom prst="rect">
            <a:avLst/>
          </a:prstGeom>
        </p:spPr>
        <p:txBody>
          <a:bodyPr/>
          <a:lstStyle>
            <a:lvl1pPr algn="l" rtl="0" fontAlgn="base">
              <a:spcBef>
                <a:spcPct val="0"/>
              </a:spcBef>
              <a:spcAft>
                <a:spcPct val="0"/>
              </a:spcAft>
              <a:defRPr sz="3600" kern="1200">
                <a:solidFill>
                  <a:schemeClr val="tx1"/>
                </a:solidFill>
                <a:latin typeface="Arial" pitchFamily="34" charset="0"/>
                <a:ea typeface="+mj-ea"/>
                <a:cs typeface="Arial" pitchFamily="34" charset="0"/>
              </a:defRPr>
            </a:lvl1pPr>
            <a:lvl2pPr algn="l" rtl="0" fontAlgn="base">
              <a:spcBef>
                <a:spcPct val="0"/>
              </a:spcBef>
              <a:spcAft>
                <a:spcPct val="0"/>
              </a:spcAft>
              <a:defRPr sz="4000">
                <a:solidFill>
                  <a:schemeClr val="tx1"/>
                </a:solidFill>
                <a:latin typeface="Arial" charset="0"/>
                <a:cs typeface="Arial" charset="0"/>
              </a:defRPr>
            </a:lvl2pPr>
            <a:lvl3pPr algn="l" rtl="0" fontAlgn="base">
              <a:spcBef>
                <a:spcPct val="0"/>
              </a:spcBef>
              <a:spcAft>
                <a:spcPct val="0"/>
              </a:spcAft>
              <a:defRPr sz="4000">
                <a:solidFill>
                  <a:schemeClr val="tx1"/>
                </a:solidFill>
                <a:latin typeface="Arial" charset="0"/>
                <a:cs typeface="Arial" charset="0"/>
              </a:defRPr>
            </a:lvl3pPr>
            <a:lvl4pPr algn="l" rtl="0" fontAlgn="base">
              <a:spcBef>
                <a:spcPct val="0"/>
              </a:spcBef>
              <a:spcAft>
                <a:spcPct val="0"/>
              </a:spcAft>
              <a:defRPr sz="4000">
                <a:solidFill>
                  <a:schemeClr val="tx1"/>
                </a:solidFill>
                <a:latin typeface="Arial" charset="0"/>
                <a:cs typeface="Arial" charset="0"/>
              </a:defRPr>
            </a:lvl4pPr>
            <a:lvl5pPr algn="l" rtl="0" fontAlgn="base">
              <a:spcBef>
                <a:spcPct val="0"/>
              </a:spcBef>
              <a:spcAft>
                <a:spcPct val="0"/>
              </a:spcAft>
              <a:defRPr sz="4000">
                <a:solidFill>
                  <a:schemeClr val="tx1"/>
                </a:solidFill>
                <a:latin typeface="Arial" charset="0"/>
                <a:cs typeface="Arial" charset="0"/>
              </a:defRPr>
            </a:lvl5pPr>
            <a:lvl6pPr marL="457200" algn="l" rtl="0" fontAlgn="base">
              <a:spcBef>
                <a:spcPct val="0"/>
              </a:spcBef>
              <a:spcAft>
                <a:spcPct val="0"/>
              </a:spcAft>
              <a:defRPr sz="4000">
                <a:solidFill>
                  <a:schemeClr val="tx1"/>
                </a:solidFill>
                <a:latin typeface="Arial" charset="0"/>
                <a:cs typeface="Arial" charset="0"/>
              </a:defRPr>
            </a:lvl6pPr>
            <a:lvl7pPr marL="914400" algn="l" rtl="0" fontAlgn="base">
              <a:spcBef>
                <a:spcPct val="0"/>
              </a:spcBef>
              <a:spcAft>
                <a:spcPct val="0"/>
              </a:spcAft>
              <a:defRPr sz="4000">
                <a:solidFill>
                  <a:schemeClr val="tx1"/>
                </a:solidFill>
                <a:latin typeface="Arial" charset="0"/>
                <a:cs typeface="Arial" charset="0"/>
              </a:defRPr>
            </a:lvl7pPr>
            <a:lvl8pPr marL="1371600" algn="l" rtl="0" fontAlgn="base">
              <a:spcBef>
                <a:spcPct val="0"/>
              </a:spcBef>
              <a:spcAft>
                <a:spcPct val="0"/>
              </a:spcAft>
              <a:defRPr sz="4000">
                <a:solidFill>
                  <a:schemeClr val="tx1"/>
                </a:solidFill>
                <a:latin typeface="Arial" charset="0"/>
                <a:cs typeface="Arial" charset="0"/>
              </a:defRPr>
            </a:lvl8pPr>
            <a:lvl9pPr marL="1828800" algn="l" rtl="0" fontAlgn="base">
              <a:spcBef>
                <a:spcPct val="0"/>
              </a:spcBef>
              <a:spcAft>
                <a:spcPct val="0"/>
              </a:spcAft>
              <a:defRPr sz="4000">
                <a:solidFill>
                  <a:schemeClr val="tx1"/>
                </a:solidFill>
                <a:latin typeface="Arial" charset="0"/>
                <a:cs typeface="Arial" charset="0"/>
              </a:defRPr>
            </a:lvl9pPr>
          </a:lstStyle>
          <a:p>
            <a:r>
              <a:rPr lang="en-US" sz="1800" dirty="0"/>
              <a:t>Freemium / feature release</a:t>
            </a:r>
          </a:p>
          <a:p>
            <a:endParaRPr lang="en-US" sz="2000" dirty="0"/>
          </a:p>
          <a:p>
            <a:r>
              <a:rPr lang="en-GB" sz="1800" dirty="0"/>
              <a:t>The basic version of an offering is given away for free in the hope of eventually persuading the customers to pay for the premium version. The free offering is able to attract the highest volume of customers possible for the company. The generally smaller volume of paying ‘premium customers’ generate the revenue, which also cross-finances the free offering</a:t>
            </a:r>
            <a:r>
              <a:rPr lang="en-GB" sz="2000" dirty="0"/>
              <a:t>.</a:t>
            </a:r>
            <a:endParaRPr lang="en-US" sz="2000" dirty="0"/>
          </a:p>
          <a:p>
            <a:endParaRPr lang="en-US" sz="2000" dirty="0"/>
          </a:p>
          <a:p>
            <a:endParaRPr lang="en-US" sz="3000" dirty="0"/>
          </a:p>
        </p:txBody>
      </p:sp>
      <p:pic>
        <p:nvPicPr>
          <p:cNvPr id="7" name="Picture 6">
            <a:extLst>
              <a:ext uri="{FF2B5EF4-FFF2-40B4-BE49-F238E27FC236}">
                <a16:creationId xmlns:a16="http://schemas.microsoft.com/office/drawing/2014/main" id="{1093F44D-6C87-BB47-8D6D-4A76747DA35F}"/>
              </a:ext>
            </a:extLst>
          </p:cNvPr>
          <p:cNvPicPr>
            <a:picLocks noChangeAspect="1"/>
          </p:cNvPicPr>
          <p:nvPr/>
        </p:nvPicPr>
        <p:blipFill>
          <a:blip r:embed="rId3"/>
          <a:stretch>
            <a:fillRect/>
          </a:stretch>
        </p:blipFill>
        <p:spPr>
          <a:xfrm>
            <a:off x="3993558" y="4475080"/>
            <a:ext cx="1222230" cy="1556981"/>
          </a:xfrm>
          <a:prstGeom prst="rect">
            <a:avLst/>
          </a:prstGeom>
        </p:spPr>
      </p:pic>
      <p:sp>
        <p:nvSpPr>
          <p:cNvPr id="8" name="TextBox 7">
            <a:extLst>
              <a:ext uri="{FF2B5EF4-FFF2-40B4-BE49-F238E27FC236}">
                <a16:creationId xmlns:a16="http://schemas.microsoft.com/office/drawing/2014/main" id="{71CEEDDF-AD28-6247-B5D9-779D69020477}"/>
              </a:ext>
            </a:extLst>
          </p:cNvPr>
          <p:cNvSpPr txBox="1"/>
          <p:nvPr/>
        </p:nvSpPr>
        <p:spPr>
          <a:xfrm>
            <a:off x="206602" y="207528"/>
            <a:ext cx="6041798" cy="861774"/>
          </a:xfrm>
          <a:prstGeom prst="rect">
            <a:avLst/>
          </a:prstGeom>
          <a:noFill/>
        </p:spPr>
        <p:txBody>
          <a:bodyPr wrap="square" rtlCol="0">
            <a:spAutoFit/>
          </a:bodyPr>
          <a:lstStyle/>
          <a:p>
            <a:r>
              <a:rPr lang="en-US" sz="3200" b="1" dirty="0">
                <a:latin typeface="+mj-lt"/>
              </a:rPr>
              <a:t>Revenue models for digital offerings</a:t>
            </a:r>
          </a:p>
          <a:p>
            <a:endParaRPr lang="en-US" dirty="0">
              <a:latin typeface="+mj-lt"/>
            </a:endParaRPr>
          </a:p>
        </p:txBody>
      </p:sp>
      <p:pic>
        <p:nvPicPr>
          <p:cNvPr id="5" name="Picture 4"/>
          <p:cNvPicPr>
            <a:picLocks noChangeAspect="1"/>
          </p:cNvPicPr>
          <p:nvPr/>
        </p:nvPicPr>
        <p:blipFill>
          <a:blip r:embed="rId4"/>
          <a:stretch>
            <a:fillRect/>
          </a:stretch>
        </p:blipFill>
        <p:spPr>
          <a:xfrm>
            <a:off x="6512291" y="3347675"/>
            <a:ext cx="2246175" cy="898470"/>
          </a:xfrm>
          <a:prstGeom prst="rect">
            <a:avLst/>
          </a:prstGeom>
        </p:spPr>
      </p:pic>
      <p:sp>
        <p:nvSpPr>
          <p:cNvPr id="10" name="TextBox 9">
            <a:extLst>
              <a:ext uri="{FF2B5EF4-FFF2-40B4-BE49-F238E27FC236}">
                <a16:creationId xmlns:a16="http://schemas.microsoft.com/office/drawing/2014/main" id="{08E85A1C-C987-DE62-39CE-6C10C4A4B23C}"/>
              </a:ext>
            </a:extLst>
          </p:cNvPr>
          <p:cNvSpPr txBox="1"/>
          <p:nvPr/>
        </p:nvSpPr>
        <p:spPr>
          <a:xfrm>
            <a:off x="9022360" y="407583"/>
            <a:ext cx="2447223" cy="2308324"/>
          </a:xfrm>
          <a:prstGeom prst="rect">
            <a:avLst/>
          </a:prstGeom>
          <a:noFill/>
        </p:spPr>
        <p:txBody>
          <a:bodyPr wrap="square">
            <a:spAutoFit/>
          </a:bodyPr>
          <a:lstStyle/>
          <a:p>
            <a:pPr>
              <a:buFontTx/>
              <a:buChar char="-"/>
            </a:pPr>
            <a:r>
              <a:rPr lang="en-US" sz="1800" dirty="0"/>
              <a:t>Digital intermediary platform model (such as sharing/gig economy platforms) have been able to cut operational costs by facilitating a distributed workforce = easier to scale</a:t>
            </a:r>
          </a:p>
        </p:txBody>
      </p:sp>
      <p:sp>
        <p:nvSpPr>
          <p:cNvPr id="11" name="Content Placeholder 2"/>
          <p:cNvSpPr>
            <a:spLocks noGrp="1"/>
          </p:cNvSpPr>
          <p:nvPr>
            <p:ph idx="1"/>
          </p:nvPr>
        </p:nvSpPr>
        <p:spPr>
          <a:xfrm>
            <a:off x="8771679" y="2780929"/>
            <a:ext cx="2948583" cy="648072"/>
          </a:xfrm>
        </p:spPr>
        <p:txBody>
          <a:bodyPr>
            <a:noAutofit/>
          </a:bodyPr>
          <a:lstStyle/>
          <a:p>
            <a:pPr>
              <a:buFontTx/>
              <a:buChar char="-"/>
            </a:pPr>
            <a:r>
              <a:rPr lang="en-US" sz="2000" dirty="0"/>
              <a:t>Transaction fee / commission</a:t>
            </a:r>
          </a:p>
          <a:p>
            <a:pPr>
              <a:buFontTx/>
              <a:buChar char="-"/>
            </a:pPr>
            <a:r>
              <a:rPr lang="en-US" sz="2000" dirty="0"/>
              <a:t>Pay per transaction = less commitment</a:t>
            </a:r>
          </a:p>
          <a:p>
            <a:pPr>
              <a:buFontTx/>
              <a:buChar char="-"/>
            </a:pPr>
            <a:r>
              <a:rPr lang="en-US" sz="2000" dirty="0"/>
              <a:t>Works well for services that allow customers themselves to generate revenue (transaction fee is relative to their income) e.g. double-sided models and intermediary platforms</a:t>
            </a:r>
          </a:p>
          <a:p>
            <a:endParaRPr lang="en-US" sz="2000" dirty="0"/>
          </a:p>
        </p:txBody>
      </p:sp>
      <p:pic>
        <p:nvPicPr>
          <p:cNvPr id="12" name="Picture 11">
            <a:extLst>
              <a:ext uri="{FF2B5EF4-FFF2-40B4-BE49-F238E27FC236}">
                <a16:creationId xmlns:a16="http://schemas.microsoft.com/office/drawing/2014/main" id="{AED0FB59-D076-704E-8D91-0C7239B4B190}"/>
              </a:ext>
            </a:extLst>
          </p:cNvPr>
          <p:cNvPicPr>
            <a:picLocks noChangeAspect="1"/>
          </p:cNvPicPr>
          <p:nvPr/>
        </p:nvPicPr>
        <p:blipFill>
          <a:blip r:embed="rId5"/>
          <a:stretch>
            <a:fillRect/>
          </a:stretch>
        </p:blipFill>
        <p:spPr>
          <a:xfrm>
            <a:off x="6926932" y="1875193"/>
            <a:ext cx="1166215" cy="1278044"/>
          </a:xfrm>
          <a:prstGeom prst="rect">
            <a:avLst/>
          </a:prstGeom>
        </p:spPr>
      </p:pic>
      <p:sp>
        <p:nvSpPr>
          <p:cNvPr id="13" name="AutoShape 2" descr="Image result for Vinted UK Logo">
            <a:extLst>
              <a:ext uri="{FF2B5EF4-FFF2-40B4-BE49-F238E27FC236}">
                <a16:creationId xmlns:a16="http://schemas.microsoft.com/office/drawing/2014/main" id="{4529A8C0-D96E-DA37-EF13-760CD11785B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4" name="Picture 13">
            <a:extLst>
              <a:ext uri="{FF2B5EF4-FFF2-40B4-BE49-F238E27FC236}">
                <a16:creationId xmlns:a16="http://schemas.microsoft.com/office/drawing/2014/main" id="{A91D2B59-AAA4-EFA4-07C8-59193929DCBD}"/>
              </a:ext>
            </a:extLst>
          </p:cNvPr>
          <p:cNvPicPr>
            <a:picLocks noChangeAspect="1"/>
          </p:cNvPicPr>
          <p:nvPr/>
        </p:nvPicPr>
        <p:blipFill>
          <a:blip r:embed="rId6"/>
          <a:stretch>
            <a:fillRect/>
          </a:stretch>
        </p:blipFill>
        <p:spPr>
          <a:xfrm>
            <a:off x="6512292" y="456020"/>
            <a:ext cx="2246175" cy="1224735"/>
          </a:xfrm>
          <a:prstGeom prst="rect">
            <a:avLst/>
          </a:prstGeom>
        </p:spPr>
      </p:pic>
      <p:sp>
        <p:nvSpPr>
          <p:cNvPr id="15" name="AutoShape 4" descr="Image result for Team's Logo PNG">
            <a:extLst>
              <a:ext uri="{FF2B5EF4-FFF2-40B4-BE49-F238E27FC236}">
                <a16:creationId xmlns:a16="http://schemas.microsoft.com/office/drawing/2014/main" id="{570BCAFE-76C3-2C2F-57C7-FF3F64262041}"/>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6" name="Picture 15">
            <a:extLst>
              <a:ext uri="{FF2B5EF4-FFF2-40B4-BE49-F238E27FC236}">
                <a16:creationId xmlns:a16="http://schemas.microsoft.com/office/drawing/2014/main" id="{1C0134EE-EE0A-FDC3-3515-020C225351FF}"/>
              </a:ext>
            </a:extLst>
          </p:cNvPr>
          <p:cNvPicPr>
            <a:picLocks noChangeAspect="1"/>
          </p:cNvPicPr>
          <p:nvPr/>
        </p:nvPicPr>
        <p:blipFill>
          <a:blip r:embed="rId7"/>
          <a:stretch>
            <a:fillRect/>
          </a:stretch>
        </p:blipFill>
        <p:spPr>
          <a:xfrm>
            <a:off x="3651637" y="1069302"/>
            <a:ext cx="1906075" cy="1258104"/>
          </a:xfrm>
          <a:prstGeom prst="rect">
            <a:avLst/>
          </a:prstGeom>
        </p:spPr>
      </p:pic>
      <p:sp>
        <p:nvSpPr>
          <p:cNvPr id="17" name="AutoShape 6" descr="Image result for we transfer">
            <a:extLst>
              <a:ext uri="{FF2B5EF4-FFF2-40B4-BE49-F238E27FC236}">
                <a16:creationId xmlns:a16="http://schemas.microsoft.com/office/drawing/2014/main" id="{7645D851-F7CD-74BB-CE36-129D85896D5F}"/>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8" name="Picture 17">
            <a:extLst>
              <a:ext uri="{FF2B5EF4-FFF2-40B4-BE49-F238E27FC236}">
                <a16:creationId xmlns:a16="http://schemas.microsoft.com/office/drawing/2014/main" id="{0CB07709-96D8-BB6D-E10B-1FA2DA10A934}"/>
              </a:ext>
            </a:extLst>
          </p:cNvPr>
          <p:cNvPicPr>
            <a:picLocks noChangeAspect="1"/>
          </p:cNvPicPr>
          <p:nvPr/>
        </p:nvPicPr>
        <p:blipFill>
          <a:blip r:embed="rId8"/>
          <a:stretch>
            <a:fillRect/>
          </a:stretch>
        </p:blipFill>
        <p:spPr>
          <a:xfrm>
            <a:off x="3580736" y="2663335"/>
            <a:ext cx="2047875" cy="1368680"/>
          </a:xfrm>
          <a:prstGeom prst="rect">
            <a:avLst/>
          </a:prstGeom>
        </p:spPr>
      </p:pic>
    </p:spTree>
    <p:extLst>
      <p:ext uri="{BB962C8B-B14F-4D97-AF65-F5344CB8AC3E}">
        <p14:creationId xmlns:p14="http://schemas.microsoft.com/office/powerpoint/2010/main" val="18208043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1701" y="1302025"/>
            <a:ext cx="5534958" cy="2973409"/>
          </a:xfrm>
        </p:spPr>
        <p:txBody>
          <a:bodyPr>
            <a:normAutofit fontScale="32500" lnSpcReduction="20000"/>
          </a:bodyPr>
          <a:lstStyle/>
          <a:p>
            <a:pPr marL="0" indent="0">
              <a:buNone/>
            </a:pPr>
            <a:r>
              <a:rPr lang="en-GB" sz="11200" b="1" dirty="0">
                <a:latin typeface="Arial" panose="020B0604020202020204" pitchFamily="34" charset="0"/>
                <a:cs typeface="Arial" panose="020B0604020202020204" pitchFamily="34" charset="0"/>
              </a:rPr>
              <a:t>“If you are not paying for it, you're not the customer; you're the product” </a:t>
            </a:r>
          </a:p>
          <a:p>
            <a:pPr marL="0" indent="0">
              <a:buNone/>
            </a:pPr>
            <a:endParaRPr lang="en-GB" sz="11200" b="1" dirty="0">
              <a:latin typeface="Arial" panose="020B0604020202020204" pitchFamily="34" charset="0"/>
              <a:cs typeface="Arial" panose="020B0604020202020204" pitchFamily="34" charset="0"/>
            </a:endParaRPr>
          </a:p>
          <a:p>
            <a:pPr marL="0" indent="0">
              <a:buNone/>
            </a:pPr>
            <a:r>
              <a:rPr lang="en-GB" sz="11200" b="1" dirty="0">
                <a:latin typeface="Arial" panose="020B0604020202020204" pitchFamily="34" charset="0"/>
                <a:cs typeface="Arial" panose="020B0604020202020204" pitchFamily="34" charset="0"/>
              </a:rPr>
              <a:t>Various</a:t>
            </a:r>
            <a:endParaRPr lang="en-US" sz="11200" b="1" dirty="0">
              <a:latin typeface="Arial" panose="020B0604020202020204" pitchFamily="34" charset="0"/>
              <a:cs typeface="Arial" panose="020B0604020202020204" pitchFamily="34" charset="0"/>
            </a:endParaRPr>
          </a:p>
          <a:p>
            <a:endParaRPr lang="en-US" sz="3000" dirty="0"/>
          </a:p>
          <a:p>
            <a:endParaRPr lang="en-US" sz="3000" dirty="0"/>
          </a:p>
        </p:txBody>
      </p:sp>
      <p:pic>
        <p:nvPicPr>
          <p:cNvPr id="4" name="Picture 3"/>
          <p:cNvPicPr>
            <a:picLocks noChangeAspect="1"/>
          </p:cNvPicPr>
          <p:nvPr/>
        </p:nvPicPr>
        <p:blipFill>
          <a:blip r:embed="rId3"/>
          <a:stretch>
            <a:fillRect/>
          </a:stretch>
        </p:blipFill>
        <p:spPr>
          <a:xfrm>
            <a:off x="1994569" y="5683151"/>
            <a:ext cx="2665663" cy="897762"/>
          </a:xfrm>
          <a:prstGeom prst="rect">
            <a:avLst/>
          </a:prstGeom>
        </p:spPr>
      </p:pic>
      <p:pic>
        <p:nvPicPr>
          <p:cNvPr id="2050" name="Picture 2">
            <a:extLst>
              <a:ext uri="{FF2B5EF4-FFF2-40B4-BE49-F238E27FC236}">
                <a16:creationId xmlns:a16="http://schemas.microsoft.com/office/drawing/2014/main" id="{40599FEA-BDE8-FB7E-9197-A3D60FA8C9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155307"/>
            <a:ext cx="1522650" cy="164780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4" descr="Image result for facebook logo">
            <a:extLst>
              <a:ext uri="{FF2B5EF4-FFF2-40B4-BE49-F238E27FC236}">
                <a16:creationId xmlns:a16="http://schemas.microsoft.com/office/drawing/2014/main" id="{753845C2-075A-24FE-116B-80AB5D0C839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6B709ADD-1579-91B7-D714-62E7CFA5C4E7}"/>
              </a:ext>
            </a:extLst>
          </p:cNvPr>
          <p:cNvPicPr>
            <a:picLocks noChangeAspect="1"/>
          </p:cNvPicPr>
          <p:nvPr/>
        </p:nvPicPr>
        <p:blipFill>
          <a:blip r:embed="rId5"/>
          <a:stretch>
            <a:fillRect/>
          </a:stretch>
        </p:blipFill>
        <p:spPr>
          <a:xfrm>
            <a:off x="5540762" y="5190208"/>
            <a:ext cx="1702720" cy="1734846"/>
          </a:xfrm>
          <a:prstGeom prst="rect">
            <a:avLst/>
          </a:prstGeom>
        </p:spPr>
      </p:pic>
      <p:pic>
        <p:nvPicPr>
          <p:cNvPr id="9" name="Picture 8">
            <a:extLst>
              <a:ext uri="{FF2B5EF4-FFF2-40B4-BE49-F238E27FC236}">
                <a16:creationId xmlns:a16="http://schemas.microsoft.com/office/drawing/2014/main" id="{59639C59-1ED6-BEA8-33AD-D32B34EC6CF3}"/>
              </a:ext>
            </a:extLst>
          </p:cNvPr>
          <p:cNvPicPr>
            <a:picLocks noChangeAspect="1"/>
          </p:cNvPicPr>
          <p:nvPr/>
        </p:nvPicPr>
        <p:blipFill>
          <a:blip r:embed="rId6"/>
          <a:stretch>
            <a:fillRect/>
          </a:stretch>
        </p:blipFill>
        <p:spPr>
          <a:xfrm>
            <a:off x="8124012" y="4455724"/>
            <a:ext cx="2359953" cy="2413588"/>
          </a:xfrm>
          <a:prstGeom prst="rect">
            <a:avLst/>
          </a:prstGeom>
        </p:spPr>
      </p:pic>
      <p:sp>
        <p:nvSpPr>
          <p:cNvPr id="10" name="TextBox 9"/>
          <p:cNvSpPr txBox="1"/>
          <p:nvPr/>
        </p:nvSpPr>
        <p:spPr>
          <a:xfrm>
            <a:off x="7525824" y="1195482"/>
            <a:ext cx="3174018" cy="2862322"/>
          </a:xfrm>
          <a:prstGeom prst="rect">
            <a:avLst/>
          </a:prstGeom>
          <a:noFill/>
        </p:spPr>
        <p:txBody>
          <a:bodyPr wrap="square" rtlCol="0">
            <a:spAutoFit/>
          </a:bodyPr>
          <a:lstStyle/>
          <a:p>
            <a:r>
              <a:rPr lang="en-US" sz="3600" b="1" dirty="0">
                <a:latin typeface="Arial" panose="020B0604020202020204" pitchFamily="34" charset="0"/>
                <a:cs typeface="Arial" panose="020B0604020202020204" pitchFamily="34" charset="0"/>
              </a:rPr>
              <a:t>“Free’ is not a business model”</a:t>
            </a:r>
          </a:p>
          <a:p>
            <a:endParaRPr lang="en-US" sz="3600" b="1" dirty="0">
              <a:latin typeface="Arial" panose="020B0604020202020204" pitchFamily="34" charset="0"/>
              <a:cs typeface="Arial" panose="020B0604020202020204" pitchFamily="34" charset="0"/>
            </a:endParaRPr>
          </a:p>
          <a:p>
            <a:r>
              <a:rPr lang="en-US" sz="3600" b="1" dirty="0">
                <a:latin typeface="Arial" panose="020B0604020202020204" pitchFamily="34" charset="0"/>
                <a:cs typeface="Arial" panose="020B0604020202020204" pitchFamily="34" charset="0"/>
              </a:rPr>
              <a:t>Bill Aulet</a:t>
            </a:r>
          </a:p>
        </p:txBody>
      </p:sp>
    </p:spTree>
    <p:extLst>
      <p:ext uri="{BB962C8B-B14F-4D97-AF65-F5344CB8AC3E}">
        <p14:creationId xmlns:p14="http://schemas.microsoft.com/office/powerpoint/2010/main" val="155288922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03A6A99-E923-E04D-B82B-AD709CCCD26E}"/>
              </a:ext>
            </a:extLst>
          </p:cNvPr>
          <p:cNvSpPr/>
          <p:nvPr/>
        </p:nvSpPr>
        <p:spPr>
          <a:xfrm>
            <a:off x="442908" y="1049918"/>
            <a:ext cx="4052538" cy="430887"/>
          </a:xfrm>
          <a:prstGeom prst="rect">
            <a:avLst/>
          </a:prstGeom>
        </p:spPr>
        <p:txBody>
          <a:bodyPr wrap="square">
            <a:spAutoFit/>
          </a:bodyPr>
          <a:lstStyle/>
          <a:p>
            <a:r>
              <a:rPr lang="en-US" sz="2200" dirty="0"/>
              <a:t>Gamification – in app purchases?</a:t>
            </a:r>
          </a:p>
        </p:txBody>
      </p:sp>
      <p:sp>
        <p:nvSpPr>
          <p:cNvPr id="8" name="Title 5">
            <a:extLst>
              <a:ext uri="{FF2B5EF4-FFF2-40B4-BE49-F238E27FC236}">
                <a16:creationId xmlns:a16="http://schemas.microsoft.com/office/drawing/2014/main" id="{BC0F1DF7-6FCE-AD44-B497-2436D1E3054D}"/>
              </a:ext>
            </a:extLst>
          </p:cNvPr>
          <p:cNvSpPr txBox="1">
            <a:spLocks noGrp="1"/>
          </p:cNvSpPr>
          <p:nvPr>
            <p:ph type="title"/>
          </p:nvPr>
        </p:nvSpPr>
        <p:spPr>
          <a:xfrm>
            <a:off x="193307" y="344743"/>
            <a:ext cx="7503249" cy="507831"/>
          </a:xfrm>
          <a:prstGeom prst="rect">
            <a:avLst/>
          </a:prstGeom>
          <a:noFill/>
        </p:spPr>
        <p:txBody>
          <a:bodyPr wrap="square" rtlCol="0">
            <a:spAutoFit/>
          </a:bodyPr>
          <a:lstStyle/>
          <a:p>
            <a:r>
              <a:rPr lang="en-US" sz="3000" b="1" dirty="0">
                <a:solidFill>
                  <a:schemeClr val="accent1">
                    <a:lumMod val="50000"/>
                  </a:schemeClr>
                </a:solidFill>
                <a:latin typeface="Arial" panose="020B0604020202020204" pitchFamily="34" charset="0"/>
                <a:cs typeface="Arial" panose="020B0604020202020204" pitchFamily="34" charset="0"/>
              </a:rPr>
              <a:t>Revenue models for digital offerings</a:t>
            </a:r>
          </a:p>
        </p:txBody>
      </p:sp>
      <p:sp>
        <p:nvSpPr>
          <p:cNvPr id="13" name="AutoShape 2" descr="Image result for minecraft logo">
            <a:extLst>
              <a:ext uri="{FF2B5EF4-FFF2-40B4-BE49-F238E27FC236}">
                <a16:creationId xmlns:a16="http://schemas.microsoft.com/office/drawing/2014/main" id="{30072401-1D7A-1289-ECE0-310F409840D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4" name="Picture 13">
            <a:extLst>
              <a:ext uri="{FF2B5EF4-FFF2-40B4-BE49-F238E27FC236}">
                <a16:creationId xmlns:a16="http://schemas.microsoft.com/office/drawing/2014/main" id="{7AB2BEA2-EFC8-5B2F-45C9-A1FF64DA29EC}"/>
              </a:ext>
            </a:extLst>
          </p:cNvPr>
          <p:cNvPicPr>
            <a:picLocks noChangeAspect="1"/>
          </p:cNvPicPr>
          <p:nvPr/>
        </p:nvPicPr>
        <p:blipFill>
          <a:blip r:embed="rId3"/>
          <a:stretch>
            <a:fillRect/>
          </a:stretch>
        </p:blipFill>
        <p:spPr>
          <a:xfrm>
            <a:off x="352426" y="1733787"/>
            <a:ext cx="3829050" cy="2533650"/>
          </a:xfrm>
          <a:prstGeom prst="rect">
            <a:avLst/>
          </a:prstGeom>
        </p:spPr>
      </p:pic>
      <p:sp>
        <p:nvSpPr>
          <p:cNvPr id="15" name="AutoShape 4" descr="Image result for fortnite logo">
            <a:extLst>
              <a:ext uri="{FF2B5EF4-FFF2-40B4-BE49-F238E27FC236}">
                <a16:creationId xmlns:a16="http://schemas.microsoft.com/office/drawing/2014/main" id="{064067F2-8AF3-93E1-6C59-630001F3F9E9}"/>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6" name="Picture 15">
            <a:extLst>
              <a:ext uri="{FF2B5EF4-FFF2-40B4-BE49-F238E27FC236}">
                <a16:creationId xmlns:a16="http://schemas.microsoft.com/office/drawing/2014/main" id="{79F0F422-8BEB-9C31-D085-79D7C10E975A}"/>
              </a:ext>
            </a:extLst>
          </p:cNvPr>
          <p:cNvPicPr>
            <a:picLocks noChangeAspect="1"/>
          </p:cNvPicPr>
          <p:nvPr/>
        </p:nvPicPr>
        <p:blipFill>
          <a:blip r:embed="rId4"/>
          <a:stretch>
            <a:fillRect/>
          </a:stretch>
        </p:blipFill>
        <p:spPr>
          <a:xfrm>
            <a:off x="442908" y="4512544"/>
            <a:ext cx="3467100" cy="2257425"/>
          </a:xfrm>
          <a:prstGeom prst="rect">
            <a:avLst/>
          </a:prstGeom>
        </p:spPr>
      </p:pic>
      <p:sp>
        <p:nvSpPr>
          <p:cNvPr id="19" name="Rectangle 18">
            <a:extLst>
              <a:ext uri="{FF2B5EF4-FFF2-40B4-BE49-F238E27FC236}">
                <a16:creationId xmlns:a16="http://schemas.microsoft.com/office/drawing/2014/main" id="{445BE978-DBF4-14C4-A604-E502D9D81E4C}"/>
              </a:ext>
            </a:extLst>
          </p:cNvPr>
          <p:cNvSpPr/>
          <p:nvPr/>
        </p:nvSpPr>
        <p:spPr>
          <a:xfrm>
            <a:off x="4703908" y="1793577"/>
            <a:ext cx="3393783" cy="4524315"/>
          </a:xfrm>
          <a:prstGeom prst="rect">
            <a:avLst/>
          </a:prstGeom>
        </p:spPr>
        <p:txBody>
          <a:bodyPr wrap="square">
            <a:spAutoFit/>
          </a:bodyPr>
          <a:lstStyle/>
          <a:p>
            <a:pPr algn="ctr"/>
            <a:r>
              <a:rPr lang="en-US" sz="3600" b="1" dirty="0">
                <a:solidFill>
                  <a:schemeClr val="accent1">
                    <a:lumMod val="50000"/>
                  </a:schemeClr>
                </a:solidFill>
              </a:rPr>
              <a:t>Building loyalty, FOMO, large user base, levels…-upselling happens in the physical world too…</a:t>
            </a:r>
          </a:p>
        </p:txBody>
      </p:sp>
      <p:pic>
        <p:nvPicPr>
          <p:cNvPr id="20" name="Picture 19">
            <a:extLst>
              <a:ext uri="{FF2B5EF4-FFF2-40B4-BE49-F238E27FC236}">
                <a16:creationId xmlns:a16="http://schemas.microsoft.com/office/drawing/2014/main" id="{56A90BB5-059D-8DE0-24AD-E1145E6F6B7A}"/>
              </a:ext>
            </a:extLst>
          </p:cNvPr>
          <p:cNvPicPr>
            <a:picLocks noChangeAspect="1"/>
          </p:cNvPicPr>
          <p:nvPr/>
        </p:nvPicPr>
        <p:blipFill>
          <a:blip r:embed="rId5"/>
          <a:stretch>
            <a:fillRect/>
          </a:stretch>
        </p:blipFill>
        <p:spPr>
          <a:xfrm>
            <a:off x="8707703" y="194930"/>
            <a:ext cx="2809875" cy="2571750"/>
          </a:xfrm>
          <a:prstGeom prst="rect">
            <a:avLst/>
          </a:prstGeom>
        </p:spPr>
      </p:pic>
      <p:pic>
        <p:nvPicPr>
          <p:cNvPr id="21" name="Picture 20">
            <a:extLst>
              <a:ext uri="{FF2B5EF4-FFF2-40B4-BE49-F238E27FC236}">
                <a16:creationId xmlns:a16="http://schemas.microsoft.com/office/drawing/2014/main" id="{9F556BFE-9C57-F248-8958-5C28929D5C5A}"/>
              </a:ext>
            </a:extLst>
          </p:cNvPr>
          <p:cNvPicPr>
            <a:picLocks noChangeAspect="1"/>
          </p:cNvPicPr>
          <p:nvPr/>
        </p:nvPicPr>
        <p:blipFill>
          <a:blip r:embed="rId6"/>
          <a:stretch>
            <a:fillRect/>
          </a:stretch>
        </p:blipFill>
        <p:spPr>
          <a:xfrm>
            <a:off x="8551093" y="2895199"/>
            <a:ext cx="2867025" cy="1619250"/>
          </a:xfrm>
          <a:prstGeom prst="rect">
            <a:avLst/>
          </a:prstGeom>
        </p:spPr>
      </p:pic>
      <p:pic>
        <p:nvPicPr>
          <p:cNvPr id="22" name="Picture 21">
            <a:extLst>
              <a:ext uri="{FF2B5EF4-FFF2-40B4-BE49-F238E27FC236}">
                <a16:creationId xmlns:a16="http://schemas.microsoft.com/office/drawing/2014/main" id="{AB01509C-4A8D-1381-3542-256417F91691}"/>
              </a:ext>
            </a:extLst>
          </p:cNvPr>
          <p:cNvPicPr>
            <a:picLocks noChangeAspect="1"/>
          </p:cNvPicPr>
          <p:nvPr/>
        </p:nvPicPr>
        <p:blipFill>
          <a:blip r:embed="rId7"/>
          <a:stretch>
            <a:fillRect/>
          </a:stretch>
        </p:blipFill>
        <p:spPr>
          <a:xfrm>
            <a:off x="9041077" y="4561873"/>
            <a:ext cx="2143125" cy="2143125"/>
          </a:xfrm>
          <a:prstGeom prst="rect">
            <a:avLst/>
          </a:prstGeom>
        </p:spPr>
      </p:pic>
    </p:spTree>
    <p:extLst>
      <p:ext uri="{BB962C8B-B14F-4D97-AF65-F5344CB8AC3E}">
        <p14:creationId xmlns:p14="http://schemas.microsoft.com/office/powerpoint/2010/main" val="41965458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107" y="237331"/>
            <a:ext cx="6100481" cy="1325563"/>
          </a:xfrm>
        </p:spPr>
        <p:txBody>
          <a:bodyPr>
            <a:normAutofit/>
          </a:bodyPr>
          <a:lstStyle/>
          <a:p>
            <a:r>
              <a:rPr lang="en-US" sz="3200" b="1" dirty="0">
                <a:solidFill>
                  <a:schemeClr val="accent1">
                    <a:lumMod val="50000"/>
                  </a:schemeClr>
                </a:solidFill>
                <a:latin typeface="Arial" panose="020B0604020202020204" pitchFamily="34" charset="0"/>
                <a:cs typeface="Arial" panose="020B0604020202020204" pitchFamily="34" charset="0"/>
              </a:rPr>
              <a:t>Non Digital Revenue Models</a:t>
            </a:r>
          </a:p>
        </p:txBody>
      </p:sp>
      <p:sp>
        <p:nvSpPr>
          <p:cNvPr id="3" name="Content Placeholder 2"/>
          <p:cNvSpPr>
            <a:spLocks noGrp="1"/>
          </p:cNvSpPr>
          <p:nvPr>
            <p:ph idx="1"/>
          </p:nvPr>
        </p:nvSpPr>
        <p:spPr>
          <a:xfrm>
            <a:off x="557157" y="2286517"/>
            <a:ext cx="5092194" cy="4351338"/>
          </a:xfrm>
        </p:spPr>
        <p:txBody>
          <a:bodyPr>
            <a:normAutofit/>
          </a:bodyPr>
          <a:lstStyle/>
          <a:p>
            <a:r>
              <a:rPr lang="en-US" dirty="0">
                <a:solidFill>
                  <a:schemeClr val="accent1">
                    <a:lumMod val="50000"/>
                  </a:schemeClr>
                </a:solidFill>
                <a:latin typeface="Arial" panose="020B0604020202020204" pitchFamily="34" charset="0"/>
                <a:cs typeface="Arial" panose="020B0604020202020204" pitchFamily="34" charset="0"/>
              </a:rPr>
              <a:t>Consumables- Grocery; Coffee pods; ink cartridges</a:t>
            </a:r>
          </a:p>
          <a:p>
            <a:r>
              <a:rPr lang="en-US" dirty="0">
                <a:solidFill>
                  <a:schemeClr val="accent1">
                    <a:lumMod val="50000"/>
                  </a:schemeClr>
                </a:solidFill>
                <a:latin typeface="Arial" panose="020B0604020202020204" pitchFamily="34" charset="0"/>
                <a:cs typeface="Arial" panose="020B0604020202020204" pitchFamily="34" charset="0"/>
              </a:rPr>
              <a:t>Subscriptions- Vitamins; Grocery; Streaming Services</a:t>
            </a:r>
          </a:p>
          <a:p>
            <a:endParaRPr lang="en-US" dirty="0">
              <a:solidFill>
                <a:schemeClr val="accent1">
                  <a:lumMod val="50000"/>
                </a:schemeClr>
              </a:solidFill>
              <a:latin typeface="Arial" panose="020B0604020202020204" pitchFamily="34" charset="0"/>
              <a:cs typeface="Arial" panose="020B0604020202020204" pitchFamily="34" charset="0"/>
            </a:endParaRPr>
          </a:p>
          <a:p>
            <a:pPr>
              <a:buFontTx/>
              <a:buChar char="-"/>
            </a:pPr>
            <a:r>
              <a:rPr lang="en-GB" dirty="0">
                <a:solidFill>
                  <a:schemeClr val="accent1">
                    <a:lumMod val="50000"/>
                  </a:schemeClr>
                </a:solidFill>
                <a:latin typeface="Arial" panose="020B0604020202020204" pitchFamily="34" charset="0"/>
                <a:cs typeface="Arial" panose="020B0604020202020204" pitchFamily="34" charset="0"/>
              </a:rPr>
              <a:t>The basic product is cheap or given away for free.</a:t>
            </a:r>
          </a:p>
          <a:p>
            <a:pPr>
              <a:buFontTx/>
              <a:buChar char="-"/>
            </a:pPr>
            <a:endParaRPr lang="en-GB" dirty="0"/>
          </a:p>
          <a:p>
            <a:endParaRPr lang="en-GB" dirty="0"/>
          </a:p>
          <a:p>
            <a:endParaRPr lang="en-US" dirty="0"/>
          </a:p>
        </p:txBody>
      </p:sp>
      <p:pic>
        <p:nvPicPr>
          <p:cNvPr id="7" name="Picture 6">
            <a:extLst>
              <a:ext uri="{FF2B5EF4-FFF2-40B4-BE49-F238E27FC236}">
                <a16:creationId xmlns:a16="http://schemas.microsoft.com/office/drawing/2014/main" id="{1699896F-4D0C-AAB4-7C28-01B84BE04B91}"/>
              </a:ext>
            </a:extLst>
          </p:cNvPr>
          <p:cNvPicPr>
            <a:picLocks noChangeAspect="1"/>
          </p:cNvPicPr>
          <p:nvPr/>
        </p:nvPicPr>
        <p:blipFill>
          <a:blip r:embed="rId3"/>
          <a:srcRect t="3740" r="-2" b="-2"/>
          <a:stretch>
            <a:fillRect/>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pic>
        <p:nvPicPr>
          <p:cNvPr id="8" name="Picture 7">
            <a:extLst>
              <a:ext uri="{FF2B5EF4-FFF2-40B4-BE49-F238E27FC236}">
                <a16:creationId xmlns:a16="http://schemas.microsoft.com/office/drawing/2014/main" id="{1F9EB568-4A7B-F83D-FEC6-DF1D0D5E04C7}"/>
              </a:ext>
            </a:extLst>
          </p:cNvPr>
          <p:cNvPicPr>
            <a:picLocks noChangeAspect="1"/>
          </p:cNvPicPr>
          <p:nvPr/>
        </p:nvPicPr>
        <p:blipFill>
          <a:blip r:embed="rId4"/>
          <a:srcRect l="17025" r="19500" b="-2"/>
          <a:stretch>
            <a:fillRect/>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7755079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36E2C5-F828-58CB-2514-43CCACDC8053}"/>
              </a:ext>
            </a:extLst>
          </p:cNvPr>
          <p:cNvPicPr>
            <a:picLocks noChangeAspect="1"/>
          </p:cNvPicPr>
          <p:nvPr/>
        </p:nvPicPr>
        <p:blipFill>
          <a:blip r:embed="rId3"/>
          <a:srcRect l="1223" r="-1" b="-1"/>
          <a:stretch/>
        </p:blipFill>
        <p:spPr>
          <a:xfrm>
            <a:off x="4179393" y="830179"/>
            <a:ext cx="7441107" cy="5367421"/>
          </a:xfrm>
          <a:prstGeom prst="rect">
            <a:avLst/>
          </a:prstGeom>
          <a:noFill/>
        </p:spPr>
      </p:pic>
      <p:sp>
        <p:nvSpPr>
          <p:cNvPr id="14" name="Slide Number Placeholder 1">
            <a:extLst>
              <a:ext uri="{FF2B5EF4-FFF2-40B4-BE49-F238E27FC236}">
                <a16:creationId xmlns:a16="http://schemas.microsoft.com/office/drawing/2014/main" id="{875465F1-312F-15EF-E06A-12633CE63DAE}"/>
              </a:ext>
            </a:extLst>
          </p:cNvPr>
          <p:cNvSpPr>
            <a:spLocks noGrp="1"/>
          </p:cNvSpPr>
          <p:nvPr>
            <p:ph type="sldNum" sz="quarter" idx="10"/>
          </p:nvPr>
        </p:nvSpPr>
        <p:spPr>
          <a:xfrm>
            <a:off x="235873" y="6418877"/>
            <a:ext cx="513735" cy="227164"/>
          </a:xfrm>
        </p:spPr>
        <p:txBody>
          <a:bodyPr/>
          <a:lstStyle/>
          <a:p>
            <a:pPr>
              <a:spcAft>
                <a:spcPts val="600"/>
              </a:spcAft>
            </a:pPr>
            <a:fld id="{D8D877B3-D348-4611-9BDB-C5374591D951}" type="slidenum">
              <a:rPr lang="en-US" smtClean="0"/>
              <a:pPr>
                <a:spcAft>
                  <a:spcPts val="600"/>
                </a:spcAft>
              </a:pPr>
              <a:t>50</a:t>
            </a:fld>
            <a:endParaRPr lang="en-US"/>
          </a:p>
        </p:txBody>
      </p:sp>
      <p:sp>
        <p:nvSpPr>
          <p:cNvPr id="2" name="Title 1"/>
          <p:cNvSpPr>
            <a:spLocks noGrp="1"/>
          </p:cNvSpPr>
          <p:nvPr>
            <p:ph type="title"/>
          </p:nvPr>
        </p:nvSpPr>
        <p:spPr>
          <a:xfrm>
            <a:off x="599861" y="1486249"/>
            <a:ext cx="3003951" cy="1621619"/>
          </a:xfrm>
        </p:spPr>
        <p:txBody>
          <a:bodyPr anchor="t">
            <a:noAutofit/>
          </a:bodyPr>
          <a:lstStyle/>
          <a:p>
            <a:r>
              <a:rPr lang="en-US" sz="2800" b="1" dirty="0">
                <a:solidFill>
                  <a:schemeClr val="accent1">
                    <a:lumMod val="50000"/>
                  </a:schemeClr>
                </a:solidFill>
                <a:latin typeface="Arial" panose="020B0604020202020204" pitchFamily="34" charset="0"/>
                <a:cs typeface="Arial" panose="020B0604020202020204" pitchFamily="34" charset="0"/>
              </a:rPr>
              <a:t>REMINDER:</a:t>
            </a:r>
            <a:br>
              <a:rPr lang="en-US" sz="2800" dirty="0">
                <a:solidFill>
                  <a:schemeClr val="accent1">
                    <a:lumMod val="50000"/>
                  </a:schemeClr>
                </a:solidFill>
                <a:latin typeface="Arial" panose="020B0604020202020204" pitchFamily="34" charset="0"/>
                <a:cs typeface="Arial" panose="020B0604020202020204" pitchFamily="34" charset="0"/>
              </a:rPr>
            </a:br>
            <a:br>
              <a:rPr lang="en-US" sz="2800" dirty="0">
                <a:solidFill>
                  <a:schemeClr val="accent1">
                    <a:lumMod val="50000"/>
                  </a:schemeClr>
                </a:solidFill>
                <a:latin typeface="Arial" panose="020B0604020202020204" pitchFamily="34" charset="0"/>
                <a:cs typeface="Arial" panose="020B0604020202020204" pitchFamily="34" charset="0"/>
              </a:rPr>
            </a:br>
            <a:r>
              <a:rPr lang="en-US" sz="2800" dirty="0">
                <a:solidFill>
                  <a:schemeClr val="accent1">
                    <a:lumMod val="50000"/>
                  </a:schemeClr>
                </a:solidFill>
                <a:latin typeface="Arial" panose="020B0604020202020204" pitchFamily="34" charset="0"/>
                <a:cs typeface="Arial" panose="020B0604020202020204" pitchFamily="34" charset="0"/>
              </a:rPr>
              <a:t>Consumables: example…now also have to consider how this contributes to overall sustainability?</a:t>
            </a:r>
          </a:p>
        </p:txBody>
      </p:sp>
    </p:spTree>
    <p:extLst>
      <p:ext uri="{BB962C8B-B14F-4D97-AF65-F5344CB8AC3E}">
        <p14:creationId xmlns:p14="http://schemas.microsoft.com/office/powerpoint/2010/main" val="193673252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37E4CC6-D173-8931-6185-0726DA267254}"/>
              </a:ext>
            </a:extLst>
          </p:cNvPr>
          <p:cNvSpPr txBox="1"/>
          <p:nvPr/>
        </p:nvSpPr>
        <p:spPr>
          <a:xfrm>
            <a:off x="477865" y="309148"/>
            <a:ext cx="6096000" cy="2062103"/>
          </a:xfrm>
          <a:prstGeom prst="rect">
            <a:avLst/>
          </a:prstGeom>
          <a:noFill/>
        </p:spPr>
        <p:txBody>
          <a:bodyPr wrap="square">
            <a:spAutoFit/>
          </a:bodyPr>
          <a:lstStyle/>
          <a:p>
            <a:r>
              <a:rPr lang="en-GB" sz="3200" b="1" dirty="0">
                <a:latin typeface="Arial" panose="020B0604020202020204" pitchFamily="34" charset="0"/>
                <a:cs typeface="Arial" panose="020B0604020202020204" pitchFamily="34" charset="0"/>
              </a:rPr>
              <a:t>How does construction workers get paid?</a:t>
            </a:r>
          </a:p>
          <a:p>
            <a:endParaRPr lang="en-GB" sz="3200" b="1" dirty="0">
              <a:latin typeface="Arial" panose="020B0604020202020204" pitchFamily="34" charset="0"/>
              <a:cs typeface="Arial" panose="020B0604020202020204" pitchFamily="34" charset="0"/>
            </a:endParaRPr>
          </a:p>
          <a:p>
            <a:r>
              <a:rPr lang="en-GB" sz="3200" b="1" dirty="0">
                <a:latin typeface="Arial" panose="020B0604020202020204" pitchFamily="34" charset="0"/>
                <a:cs typeface="Arial" panose="020B0604020202020204" pitchFamily="34" charset="0"/>
              </a:rPr>
              <a:t>Is there a new way?</a:t>
            </a:r>
          </a:p>
        </p:txBody>
      </p:sp>
      <p:pic>
        <p:nvPicPr>
          <p:cNvPr id="5" name="Picture 4" descr="A screenshot of a social media post&#10;&#10;AI-generated content may be incorrect.">
            <a:extLst>
              <a:ext uri="{FF2B5EF4-FFF2-40B4-BE49-F238E27FC236}">
                <a16:creationId xmlns:a16="http://schemas.microsoft.com/office/drawing/2014/main" id="{5B65D586-FFB5-CEE5-70F6-9F9A37ADA44F}"/>
              </a:ext>
            </a:extLst>
          </p:cNvPr>
          <p:cNvPicPr>
            <a:picLocks noChangeAspect="1"/>
          </p:cNvPicPr>
          <p:nvPr/>
        </p:nvPicPr>
        <p:blipFill>
          <a:blip r:embed="rId2"/>
          <a:stretch>
            <a:fillRect/>
          </a:stretch>
        </p:blipFill>
        <p:spPr>
          <a:xfrm>
            <a:off x="0" y="175276"/>
            <a:ext cx="12192000" cy="4967406"/>
          </a:xfrm>
          <a:prstGeom prst="rect">
            <a:avLst/>
          </a:prstGeom>
        </p:spPr>
      </p:pic>
      <p:pic>
        <p:nvPicPr>
          <p:cNvPr id="7" name="Picture 6" descr="A screenshot of a website&#10;&#10;AI-generated content may be incorrect.">
            <a:extLst>
              <a:ext uri="{FF2B5EF4-FFF2-40B4-BE49-F238E27FC236}">
                <a16:creationId xmlns:a16="http://schemas.microsoft.com/office/drawing/2014/main" id="{B1E47311-4218-F65F-26AD-1BAAC2CFE2EA}"/>
              </a:ext>
            </a:extLst>
          </p:cNvPr>
          <p:cNvPicPr>
            <a:picLocks noChangeAspect="1"/>
          </p:cNvPicPr>
          <p:nvPr/>
        </p:nvPicPr>
        <p:blipFill>
          <a:blip r:embed="rId3"/>
          <a:stretch>
            <a:fillRect/>
          </a:stretch>
        </p:blipFill>
        <p:spPr>
          <a:xfrm>
            <a:off x="131931" y="67377"/>
            <a:ext cx="11928138" cy="6267153"/>
          </a:xfrm>
          <a:prstGeom prst="rect">
            <a:avLst/>
          </a:prstGeom>
        </p:spPr>
      </p:pic>
      <p:pic>
        <p:nvPicPr>
          <p:cNvPr id="9" name="Picture 8" descr="A screenshot of a social media post&#10;&#10;AI-generated content may be incorrect.">
            <a:extLst>
              <a:ext uri="{FF2B5EF4-FFF2-40B4-BE49-F238E27FC236}">
                <a16:creationId xmlns:a16="http://schemas.microsoft.com/office/drawing/2014/main" id="{7BDB79F3-53F8-5CE9-93ED-207B7895C8F6}"/>
              </a:ext>
            </a:extLst>
          </p:cNvPr>
          <p:cNvPicPr>
            <a:picLocks noChangeAspect="1"/>
          </p:cNvPicPr>
          <p:nvPr/>
        </p:nvPicPr>
        <p:blipFill>
          <a:blip r:embed="rId4"/>
          <a:stretch>
            <a:fillRect/>
          </a:stretch>
        </p:blipFill>
        <p:spPr>
          <a:xfrm>
            <a:off x="0" y="0"/>
            <a:ext cx="13975175" cy="6081966"/>
          </a:xfrm>
          <a:prstGeom prst="rect">
            <a:avLst/>
          </a:prstGeom>
        </p:spPr>
      </p:pic>
      <p:pic>
        <p:nvPicPr>
          <p:cNvPr id="11" name="Picture 10" descr="A person in a vest&#10;&#10;AI-generated content may be incorrect.">
            <a:extLst>
              <a:ext uri="{FF2B5EF4-FFF2-40B4-BE49-F238E27FC236}">
                <a16:creationId xmlns:a16="http://schemas.microsoft.com/office/drawing/2014/main" id="{1F98E111-3B58-5F3B-65E1-C487DB4E9E56}"/>
              </a:ext>
            </a:extLst>
          </p:cNvPr>
          <p:cNvPicPr>
            <a:picLocks noChangeAspect="1"/>
          </p:cNvPicPr>
          <p:nvPr/>
        </p:nvPicPr>
        <p:blipFill>
          <a:blip r:embed="rId5"/>
          <a:stretch>
            <a:fillRect/>
          </a:stretch>
        </p:blipFill>
        <p:spPr>
          <a:xfrm>
            <a:off x="131931" y="-31401"/>
            <a:ext cx="12192000" cy="6662295"/>
          </a:xfrm>
          <a:prstGeom prst="rect">
            <a:avLst/>
          </a:prstGeom>
        </p:spPr>
      </p:pic>
    </p:spTree>
    <p:extLst>
      <p:ext uri="{BB962C8B-B14F-4D97-AF65-F5344CB8AC3E}">
        <p14:creationId xmlns:p14="http://schemas.microsoft.com/office/powerpoint/2010/main" val="3725444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2971503" y="2560626"/>
            <a:ext cx="1102360" cy="987706"/>
          </a:xfrm>
          <a:prstGeom prst="rect">
            <a:avLst/>
          </a:prstGeom>
        </p:spPr>
        <p:txBody>
          <a:bodyPr vert="horz" wrap="square" lIns="0" tIns="12700" rIns="0" bIns="0" rtlCol="0">
            <a:spAutoFit/>
          </a:bodyPr>
          <a:lstStyle/>
          <a:p>
            <a:pPr marL="12700" marR="5080">
              <a:lnSpc>
                <a:spcPct val="140000"/>
              </a:lnSpc>
              <a:spcBef>
                <a:spcPts val="100"/>
              </a:spcBef>
            </a:pPr>
            <a:r>
              <a:rPr sz="2400" b="1" spc="-25" dirty="0">
                <a:solidFill>
                  <a:schemeClr val="accent1">
                    <a:lumMod val="50000"/>
                  </a:schemeClr>
                </a:solidFill>
                <a:latin typeface="Arial" panose="020B0604020202020204" pitchFamily="34" charset="0"/>
                <a:cs typeface="Arial" panose="020B0604020202020204" pitchFamily="34" charset="0"/>
              </a:rPr>
              <a:t>Budget </a:t>
            </a:r>
            <a:r>
              <a:rPr sz="2400" b="1" spc="-10" dirty="0">
                <a:solidFill>
                  <a:schemeClr val="accent1">
                    <a:lumMod val="50000"/>
                  </a:schemeClr>
                </a:solidFill>
                <a:latin typeface="Arial" panose="020B0604020202020204" pitchFamily="34" charset="0"/>
                <a:cs typeface="Arial" panose="020B0604020202020204" pitchFamily="34" charset="0"/>
              </a:rPr>
              <a:t>Airline</a:t>
            </a:r>
            <a:endParaRPr sz="2400" b="1" dirty="0">
              <a:solidFill>
                <a:schemeClr val="accent1">
                  <a:lumMod val="50000"/>
                </a:schemeClr>
              </a:solidFill>
              <a:latin typeface="Arial" panose="020B0604020202020204" pitchFamily="34" charset="0"/>
              <a:cs typeface="Arial" panose="020B0604020202020204" pitchFamily="34" charset="0"/>
            </a:endParaRPr>
          </a:p>
        </p:txBody>
      </p:sp>
      <p:sp>
        <p:nvSpPr>
          <p:cNvPr id="5" name="object 5"/>
          <p:cNvSpPr txBox="1"/>
          <p:nvPr/>
        </p:nvSpPr>
        <p:spPr>
          <a:xfrm>
            <a:off x="5809091" y="2516932"/>
            <a:ext cx="938530" cy="987706"/>
          </a:xfrm>
          <a:prstGeom prst="rect">
            <a:avLst/>
          </a:prstGeom>
        </p:spPr>
        <p:txBody>
          <a:bodyPr vert="horz" wrap="square" lIns="0" tIns="12700" rIns="0" bIns="0" rtlCol="0">
            <a:spAutoFit/>
          </a:bodyPr>
          <a:lstStyle/>
          <a:p>
            <a:pPr marL="12700" marR="5080">
              <a:lnSpc>
                <a:spcPct val="140000"/>
              </a:lnSpc>
              <a:spcBef>
                <a:spcPts val="100"/>
              </a:spcBef>
            </a:pPr>
            <a:r>
              <a:rPr sz="2400" b="1" spc="-190" dirty="0">
                <a:solidFill>
                  <a:schemeClr val="accent1">
                    <a:lumMod val="50000"/>
                  </a:schemeClr>
                </a:solidFill>
                <a:latin typeface="Arial" panose="020B0604020202020204" pitchFamily="34" charset="0"/>
                <a:cs typeface="Arial" panose="020B0604020202020204" pitchFamily="34" charset="0"/>
              </a:rPr>
              <a:t>Luxury </a:t>
            </a:r>
            <a:r>
              <a:rPr sz="2400" b="1" spc="-70" dirty="0">
                <a:solidFill>
                  <a:schemeClr val="accent1">
                    <a:lumMod val="50000"/>
                  </a:schemeClr>
                </a:solidFill>
                <a:latin typeface="Arial" panose="020B0604020202020204" pitchFamily="34" charset="0"/>
                <a:cs typeface="Arial" panose="020B0604020202020204" pitchFamily="34" charset="0"/>
              </a:rPr>
              <a:t>Airline</a:t>
            </a:r>
            <a:endParaRPr sz="2400" b="1" dirty="0">
              <a:solidFill>
                <a:schemeClr val="accent1">
                  <a:lumMod val="50000"/>
                </a:schemeClr>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D0B01BA1-66AD-D10E-FD0B-87321EA429FA}"/>
              </a:ext>
            </a:extLst>
          </p:cNvPr>
          <p:cNvSpPr txBox="1"/>
          <p:nvPr/>
        </p:nvSpPr>
        <p:spPr>
          <a:xfrm>
            <a:off x="6082918" y="6146127"/>
            <a:ext cx="6096000" cy="523220"/>
          </a:xfrm>
          <a:prstGeom prst="rect">
            <a:avLst/>
          </a:prstGeom>
          <a:noFill/>
        </p:spPr>
        <p:txBody>
          <a:bodyPr wrap="square">
            <a:spAutoFit/>
          </a:bodyPr>
          <a:lstStyle/>
          <a:p>
            <a:r>
              <a:rPr lang="en-GB" sz="1400" dirty="0">
                <a:hlinkClick r:id="rId2"/>
              </a:rPr>
              <a:t>Cost Responsiveness Framework: The Cost Responsiveness Framework: Driving Business Growth in a Competitive Market - </a:t>
            </a:r>
            <a:r>
              <a:rPr lang="en-GB" sz="1400" dirty="0" err="1">
                <a:hlinkClick r:id="rId2"/>
              </a:rPr>
              <a:t>FasterCapital</a:t>
            </a:r>
            <a:endParaRPr lang="en-GB" sz="1400" dirty="0"/>
          </a:p>
        </p:txBody>
      </p:sp>
      <p:pic>
        <p:nvPicPr>
          <p:cNvPr id="6" name="Picture 5">
            <a:extLst>
              <a:ext uri="{FF2B5EF4-FFF2-40B4-BE49-F238E27FC236}">
                <a16:creationId xmlns:a16="http://schemas.microsoft.com/office/drawing/2014/main" id="{548A8B5A-9AEF-4C40-9DF6-A7537E70D6D5}"/>
              </a:ext>
            </a:extLst>
          </p:cNvPr>
          <p:cNvPicPr>
            <a:picLocks noChangeAspect="1"/>
          </p:cNvPicPr>
          <p:nvPr/>
        </p:nvPicPr>
        <p:blipFill>
          <a:blip r:embed="rId3"/>
          <a:stretch>
            <a:fillRect/>
          </a:stretch>
        </p:blipFill>
        <p:spPr>
          <a:xfrm>
            <a:off x="2454697" y="3876339"/>
            <a:ext cx="2316485" cy="556361"/>
          </a:xfrm>
          <a:prstGeom prst="rect">
            <a:avLst/>
          </a:prstGeom>
        </p:spPr>
      </p:pic>
      <p:sp>
        <p:nvSpPr>
          <p:cNvPr id="7" name="Title 1"/>
          <p:cNvSpPr txBox="1">
            <a:spLocks/>
          </p:cNvSpPr>
          <p:nvPr/>
        </p:nvSpPr>
        <p:spPr>
          <a:xfrm>
            <a:off x="255884" y="90767"/>
            <a:ext cx="5431238" cy="1762371"/>
          </a:xfrm>
          <a:prstGeom prst="rect">
            <a:avLst/>
          </a:prstGeom>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14400" b="1" dirty="0">
                <a:solidFill>
                  <a:schemeClr val="accent1">
                    <a:lumMod val="50000"/>
                  </a:schemeClr>
                </a:solidFill>
              </a:rPr>
            </a:br>
            <a:r>
              <a:rPr lang="en-US" sz="14400" b="1" dirty="0">
                <a:solidFill>
                  <a:schemeClr val="accent1">
                    <a:lumMod val="50000"/>
                  </a:schemeClr>
                </a:solidFill>
                <a:latin typeface="Arial" panose="020B0604020202020204" pitchFamily="34" charset="0"/>
                <a:cs typeface="Arial" panose="020B0604020202020204" pitchFamily="34" charset="0"/>
              </a:rPr>
              <a:t>Boosting basic revenues-and what are the loss leaders?</a:t>
            </a:r>
            <a:br>
              <a:rPr lang="en-US" sz="14400" b="1" dirty="0">
                <a:solidFill>
                  <a:schemeClr val="accent1">
                    <a:lumMod val="50000"/>
                  </a:schemeClr>
                </a:solidFill>
                <a:latin typeface="Arial" panose="020B0604020202020204" pitchFamily="34" charset="0"/>
                <a:cs typeface="Arial" panose="020B0604020202020204" pitchFamily="34" charset="0"/>
              </a:rPr>
            </a:br>
            <a:endParaRPr lang="en-US" sz="9800" b="1" dirty="0">
              <a:solidFill>
                <a:srgbClr val="FF0000"/>
              </a:solidFill>
              <a:latin typeface="Arial" panose="020B0604020202020204" pitchFamily="34" charset="0"/>
              <a:cs typeface="Arial" panose="020B0604020202020204" pitchFamily="34" charset="0"/>
            </a:endParaRPr>
          </a:p>
        </p:txBody>
      </p:sp>
      <p:pic>
        <p:nvPicPr>
          <p:cNvPr id="10" name="Picture 9" descr="A red and white logo&#10;&#10;AI-generated content may be incorrect.">
            <a:extLst>
              <a:ext uri="{FF2B5EF4-FFF2-40B4-BE49-F238E27FC236}">
                <a16:creationId xmlns:a16="http://schemas.microsoft.com/office/drawing/2014/main" id="{E64E1AA2-E4BD-9B7C-BB2B-845C9C0C827B}"/>
              </a:ext>
            </a:extLst>
          </p:cNvPr>
          <p:cNvPicPr>
            <a:picLocks noChangeAspect="1"/>
          </p:cNvPicPr>
          <p:nvPr/>
        </p:nvPicPr>
        <p:blipFill>
          <a:blip r:embed="rId4"/>
          <a:stretch>
            <a:fillRect/>
          </a:stretch>
        </p:blipFill>
        <p:spPr>
          <a:xfrm>
            <a:off x="5687122" y="3797677"/>
            <a:ext cx="1182469" cy="1762371"/>
          </a:xfrm>
          <a:prstGeom prst="rect">
            <a:avLst/>
          </a:prstGeom>
        </p:spPr>
      </p:pic>
      <p:sp>
        <p:nvSpPr>
          <p:cNvPr id="9" name="TextBox 8">
            <a:extLst>
              <a:ext uri="{FF2B5EF4-FFF2-40B4-BE49-F238E27FC236}">
                <a16:creationId xmlns:a16="http://schemas.microsoft.com/office/drawing/2014/main" id="{E1A3CA2B-E2D1-C67C-AB03-D73A77D5EFF7}"/>
              </a:ext>
            </a:extLst>
          </p:cNvPr>
          <p:cNvSpPr txBox="1"/>
          <p:nvPr/>
        </p:nvSpPr>
        <p:spPr>
          <a:xfrm>
            <a:off x="7941924" y="409011"/>
            <a:ext cx="3921920" cy="4893647"/>
          </a:xfrm>
          <a:prstGeom prst="rect">
            <a:avLst/>
          </a:prstGeom>
          <a:noFill/>
        </p:spPr>
        <p:txBody>
          <a:bodyPr wrap="square">
            <a:spAutoFit/>
          </a:bodyPr>
          <a:lstStyle/>
          <a:p>
            <a:r>
              <a:rPr lang="en-GB" sz="2400" spc="-45" dirty="0">
                <a:solidFill>
                  <a:schemeClr val="accent1">
                    <a:lumMod val="50000"/>
                  </a:schemeClr>
                </a:solidFill>
                <a:latin typeface="Arial" panose="020B0604020202020204" pitchFamily="34" charset="0"/>
                <a:cs typeface="Arial" panose="020B0604020202020204" pitchFamily="34" charset="0"/>
              </a:rPr>
              <a:t>Thinking about the cost responsiveness Framework which includes Speed, Quality, Flexibility, Dependability &amp; Cost…You</a:t>
            </a:r>
            <a:r>
              <a:rPr lang="en-GB" sz="2400" spc="-50" dirty="0">
                <a:solidFill>
                  <a:schemeClr val="accent1">
                    <a:lumMod val="50000"/>
                  </a:schemeClr>
                </a:solidFill>
                <a:latin typeface="Arial" panose="020B0604020202020204" pitchFamily="34" charset="0"/>
                <a:cs typeface="Arial" panose="020B0604020202020204" pitchFamily="34" charset="0"/>
              </a:rPr>
              <a:t> </a:t>
            </a:r>
            <a:r>
              <a:rPr lang="en-GB" sz="2400" spc="-40" dirty="0">
                <a:solidFill>
                  <a:schemeClr val="accent1">
                    <a:lumMod val="50000"/>
                  </a:schemeClr>
                </a:solidFill>
                <a:latin typeface="Arial" panose="020B0604020202020204" pitchFamily="34" charset="0"/>
                <a:cs typeface="Arial" panose="020B0604020202020204" pitchFamily="34" charset="0"/>
              </a:rPr>
              <a:t>don’t</a:t>
            </a:r>
            <a:r>
              <a:rPr lang="en-GB" sz="2400" spc="-45" dirty="0">
                <a:solidFill>
                  <a:schemeClr val="accent1">
                    <a:lumMod val="50000"/>
                  </a:schemeClr>
                </a:solidFill>
                <a:latin typeface="Arial" panose="020B0604020202020204" pitchFamily="34" charset="0"/>
                <a:cs typeface="Arial" panose="020B0604020202020204" pitchFamily="34" charset="0"/>
              </a:rPr>
              <a:t> </a:t>
            </a:r>
            <a:r>
              <a:rPr lang="en-GB" sz="2400" dirty="0">
                <a:solidFill>
                  <a:schemeClr val="accent1">
                    <a:lumMod val="50000"/>
                  </a:schemeClr>
                </a:solidFill>
                <a:latin typeface="Arial" panose="020B0604020202020204" pitchFamily="34" charset="0"/>
                <a:cs typeface="Arial" panose="020B0604020202020204" pitchFamily="34" charset="0"/>
              </a:rPr>
              <a:t>need</a:t>
            </a:r>
            <a:r>
              <a:rPr lang="en-GB" sz="2400" spc="-50" dirty="0">
                <a:solidFill>
                  <a:schemeClr val="accent1">
                    <a:lumMod val="50000"/>
                  </a:schemeClr>
                </a:solidFill>
                <a:latin typeface="Arial" panose="020B0604020202020204" pitchFamily="34" charset="0"/>
                <a:cs typeface="Arial" panose="020B0604020202020204" pitchFamily="34" charset="0"/>
              </a:rPr>
              <a:t> </a:t>
            </a:r>
            <a:r>
              <a:rPr lang="en-GB" sz="2400" spc="-110" dirty="0">
                <a:solidFill>
                  <a:schemeClr val="accent1">
                    <a:lumMod val="50000"/>
                  </a:schemeClr>
                </a:solidFill>
                <a:latin typeface="Arial" panose="020B0604020202020204" pitchFamily="34" charset="0"/>
                <a:cs typeface="Arial" panose="020B0604020202020204" pitchFamily="34" charset="0"/>
              </a:rPr>
              <a:t>to</a:t>
            </a:r>
            <a:r>
              <a:rPr lang="en-GB" sz="2400" spc="-55" dirty="0">
                <a:solidFill>
                  <a:schemeClr val="accent1">
                    <a:lumMod val="50000"/>
                  </a:schemeClr>
                </a:solidFill>
                <a:latin typeface="Arial" panose="020B0604020202020204" pitchFamily="34" charset="0"/>
                <a:cs typeface="Arial" panose="020B0604020202020204" pitchFamily="34" charset="0"/>
              </a:rPr>
              <a:t> </a:t>
            </a:r>
            <a:r>
              <a:rPr lang="en-GB" sz="2400" dirty="0">
                <a:solidFill>
                  <a:schemeClr val="accent1">
                    <a:lumMod val="50000"/>
                  </a:schemeClr>
                </a:solidFill>
                <a:latin typeface="Arial" panose="020B0604020202020204" pitchFamily="34" charset="0"/>
                <a:cs typeface="Arial" panose="020B0604020202020204" pitchFamily="34" charset="0"/>
              </a:rPr>
              <a:t>excel</a:t>
            </a:r>
            <a:r>
              <a:rPr lang="en-GB" sz="2400" spc="-45" dirty="0">
                <a:solidFill>
                  <a:schemeClr val="accent1">
                    <a:lumMod val="50000"/>
                  </a:schemeClr>
                </a:solidFill>
                <a:latin typeface="Arial" panose="020B0604020202020204" pitchFamily="34" charset="0"/>
                <a:cs typeface="Arial" panose="020B0604020202020204" pitchFamily="34" charset="0"/>
              </a:rPr>
              <a:t> </a:t>
            </a:r>
            <a:r>
              <a:rPr lang="en-GB" sz="2400" dirty="0">
                <a:solidFill>
                  <a:schemeClr val="accent1">
                    <a:lumMod val="50000"/>
                  </a:schemeClr>
                </a:solidFill>
                <a:latin typeface="Arial" panose="020B0604020202020204" pitchFamily="34" charset="0"/>
                <a:cs typeface="Arial" panose="020B0604020202020204" pitchFamily="34" charset="0"/>
              </a:rPr>
              <a:t>on</a:t>
            </a:r>
            <a:r>
              <a:rPr lang="en-GB" sz="2400" spc="-40" dirty="0">
                <a:solidFill>
                  <a:schemeClr val="accent1">
                    <a:lumMod val="50000"/>
                  </a:schemeClr>
                </a:solidFill>
                <a:latin typeface="Arial" panose="020B0604020202020204" pitchFamily="34" charset="0"/>
                <a:cs typeface="Arial" panose="020B0604020202020204" pitchFamily="34" charset="0"/>
              </a:rPr>
              <a:t> </a:t>
            </a:r>
            <a:r>
              <a:rPr lang="en-GB" sz="2400" spc="-20" dirty="0">
                <a:solidFill>
                  <a:schemeClr val="accent1">
                    <a:lumMod val="50000"/>
                  </a:schemeClr>
                </a:solidFill>
                <a:latin typeface="Arial" panose="020B0604020202020204" pitchFamily="34" charset="0"/>
                <a:cs typeface="Arial" panose="020B0604020202020204" pitchFamily="34" charset="0"/>
              </a:rPr>
              <a:t>all</a:t>
            </a:r>
            <a:r>
              <a:rPr lang="en-GB" sz="2400" spc="-40" dirty="0">
                <a:solidFill>
                  <a:schemeClr val="accent1">
                    <a:lumMod val="50000"/>
                  </a:schemeClr>
                </a:solidFill>
                <a:latin typeface="Arial" panose="020B0604020202020204" pitchFamily="34" charset="0"/>
                <a:cs typeface="Arial" panose="020B0604020202020204" pitchFamily="34" charset="0"/>
              </a:rPr>
              <a:t> </a:t>
            </a:r>
            <a:r>
              <a:rPr lang="en-GB" sz="2400" spc="-240" dirty="0">
                <a:solidFill>
                  <a:schemeClr val="accent1">
                    <a:lumMod val="50000"/>
                  </a:schemeClr>
                </a:solidFill>
                <a:latin typeface="Arial" panose="020B0604020202020204" pitchFamily="34" charset="0"/>
                <a:cs typeface="Arial" panose="020B0604020202020204" pitchFamily="34" charset="0"/>
              </a:rPr>
              <a:t>5</a:t>
            </a:r>
            <a:r>
              <a:rPr lang="en-GB" sz="2400" spc="-40" dirty="0">
                <a:solidFill>
                  <a:schemeClr val="accent1">
                    <a:lumMod val="50000"/>
                  </a:schemeClr>
                </a:solidFill>
                <a:latin typeface="Arial" panose="020B0604020202020204" pitchFamily="34" charset="0"/>
                <a:cs typeface="Arial" panose="020B0604020202020204" pitchFamily="34" charset="0"/>
              </a:rPr>
              <a:t> </a:t>
            </a:r>
            <a:r>
              <a:rPr lang="en-GB" sz="2400" spc="-55" dirty="0">
                <a:solidFill>
                  <a:schemeClr val="accent1">
                    <a:lumMod val="50000"/>
                  </a:schemeClr>
                </a:solidFill>
                <a:latin typeface="Arial" panose="020B0604020202020204" pitchFamily="34" charset="0"/>
                <a:cs typeface="Arial" panose="020B0604020202020204" pitchFamily="34" charset="0"/>
              </a:rPr>
              <a:t>dimensions!</a:t>
            </a:r>
          </a:p>
          <a:p>
            <a:endParaRPr lang="en-GB" sz="2400" spc="-55" dirty="0">
              <a:solidFill>
                <a:schemeClr val="accent1">
                  <a:lumMod val="50000"/>
                </a:schemeClr>
              </a:solidFill>
              <a:latin typeface="Arial" panose="020B0604020202020204" pitchFamily="34" charset="0"/>
              <a:cs typeface="Arial" panose="020B0604020202020204" pitchFamily="34" charset="0"/>
            </a:endParaRPr>
          </a:p>
          <a:p>
            <a:r>
              <a:rPr lang="en-GB" sz="2400" spc="-55" dirty="0">
                <a:solidFill>
                  <a:schemeClr val="accent1">
                    <a:lumMod val="50000"/>
                  </a:schemeClr>
                </a:solidFill>
                <a:latin typeface="Arial" panose="020B0604020202020204" pitchFamily="34" charset="0"/>
                <a:cs typeface="Arial" panose="020B0604020202020204" pitchFamily="34" charset="0"/>
              </a:rPr>
              <a:t>Where do your customers expect you to be? </a:t>
            </a:r>
          </a:p>
          <a:p>
            <a:endParaRPr lang="en-GB" sz="2400" spc="-55" dirty="0">
              <a:solidFill>
                <a:schemeClr val="accent1">
                  <a:lumMod val="50000"/>
                </a:schemeClr>
              </a:solidFill>
              <a:latin typeface="Arial" panose="020B0604020202020204" pitchFamily="34" charset="0"/>
              <a:cs typeface="Arial" panose="020B0604020202020204" pitchFamily="34" charset="0"/>
            </a:endParaRPr>
          </a:p>
          <a:p>
            <a:r>
              <a:rPr lang="en-GB" sz="2400" spc="-55" dirty="0">
                <a:solidFill>
                  <a:schemeClr val="accent1">
                    <a:lumMod val="50000"/>
                  </a:schemeClr>
                </a:solidFill>
                <a:latin typeface="Arial" panose="020B0604020202020204" pitchFamily="34" charset="0"/>
                <a:cs typeface="Arial" panose="020B0604020202020204" pitchFamily="34" charset="0"/>
              </a:rPr>
              <a:t>What other tool could you use?</a:t>
            </a:r>
            <a:endParaRPr lang="en-GB" sz="2400" dirty="0"/>
          </a:p>
        </p:txBody>
      </p:sp>
    </p:spTree>
    <p:extLst>
      <p:ext uri="{BB962C8B-B14F-4D97-AF65-F5344CB8AC3E}">
        <p14:creationId xmlns:p14="http://schemas.microsoft.com/office/powerpoint/2010/main" val="36832574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2672" y="708939"/>
            <a:ext cx="4269634" cy="627736"/>
          </a:xfrm>
          <a:prstGeom prst="rect">
            <a:avLst/>
          </a:prstGeom>
        </p:spPr>
        <p:txBody>
          <a:bodyPr vert="horz" wrap="square" lIns="0" tIns="12065" rIns="0" bIns="0" rtlCol="0">
            <a:spAutoFit/>
          </a:bodyPr>
          <a:lstStyle/>
          <a:p>
            <a:pPr marL="12700">
              <a:lnSpc>
                <a:spcPct val="100000"/>
              </a:lnSpc>
              <a:spcBef>
                <a:spcPts val="95"/>
              </a:spcBef>
            </a:pPr>
            <a:r>
              <a:rPr sz="4000" b="1" spc="-75" dirty="0">
                <a:solidFill>
                  <a:srgbClr val="000000"/>
                </a:solidFill>
                <a:latin typeface="Arial" panose="020B0604020202020204" pitchFamily="34" charset="0"/>
                <a:cs typeface="Arial" panose="020B0604020202020204" pitchFamily="34" charset="0"/>
              </a:rPr>
              <a:t>Budget</a:t>
            </a:r>
            <a:r>
              <a:rPr sz="4000" b="1" spc="-95" dirty="0">
                <a:solidFill>
                  <a:srgbClr val="000000"/>
                </a:solidFill>
                <a:latin typeface="Arial" panose="020B0604020202020204" pitchFamily="34" charset="0"/>
                <a:cs typeface="Arial" panose="020B0604020202020204" pitchFamily="34" charset="0"/>
              </a:rPr>
              <a:t> </a:t>
            </a:r>
            <a:r>
              <a:rPr sz="4000" b="1" spc="-85" dirty="0">
                <a:solidFill>
                  <a:srgbClr val="000000"/>
                </a:solidFill>
                <a:latin typeface="Arial" panose="020B0604020202020204" pitchFamily="34" charset="0"/>
                <a:cs typeface="Arial" panose="020B0604020202020204" pitchFamily="34" charset="0"/>
              </a:rPr>
              <a:t>Airline</a:t>
            </a:r>
            <a:endParaRPr sz="4000" b="1" dirty="0">
              <a:latin typeface="Arial" panose="020B0604020202020204" pitchFamily="34" charset="0"/>
              <a:cs typeface="Arial" panose="020B0604020202020204" pitchFamily="34" charset="0"/>
            </a:endParaRPr>
          </a:p>
        </p:txBody>
      </p:sp>
      <p:sp>
        <p:nvSpPr>
          <p:cNvPr id="3" name="object 3"/>
          <p:cNvSpPr txBox="1"/>
          <p:nvPr/>
        </p:nvSpPr>
        <p:spPr>
          <a:xfrm>
            <a:off x="4273016" y="1836327"/>
            <a:ext cx="2287270" cy="683895"/>
          </a:xfrm>
          <a:prstGeom prst="rect">
            <a:avLst/>
          </a:prstGeom>
        </p:spPr>
        <p:txBody>
          <a:bodyPr vert="horz" wrap="square" lIns="0" tIns="12700" rIns="0" bIns="0" rtlCol="0">
            <a:spAutoFit/>
          </a:bodyPr>
          <a:lstStyle/>
          <a:p>
            <a:pPr marL="12700" marR="5080">
              <a:lnSpc>
                <a:spcPct val="120000"/>
              </a:lnSpc>
              <a:spcBef>
                <a:spcPts val="100"/>
              </a:spcBef>
            </a:pPr>
            <a:r>
              <a:rPr sz="1800" b="1" spc="-40" dirty="0">
                <a:latin typeface="Tahoma"/>
                <a:cs typeface="Tahoma"/>
              </a:rPr>
              <a:t>Operations </a:t>
            </a:r>
            <a:r>
              <a:rPr sz="1800" b="1" spc="-55" dirty="0">
                <a:latin typeface="Tahoma"/>
                <a:cs typeface="Tahoma"/>
              </a:rPr>
              <a:t>Strategic </a:t>
            </a:r>
            <a:r>
              <a:rPr sz="1800" b="1" spc="-10" dirty="0">
                <a:latin typeface="Tahoma"/>
                <a:cs typeface="Tahoma"/>
              </a:rPr>
              <a:t>Decisions</a:t>
            </a:r>
            <a:endParaRPr sz="1800" dirty="0">
              <a:latin typeface="Tahoma"/>
              <a:cs typeface="Tahoma"/>
            </a:endParaRPr>
          </a:p>
        </p:txBody>
      </p:sp>
      <p:sp>
        <p:nvSpPr>
          <p:cNvPr id="4" name="object 4"/>
          <p:cNvSpPr txBox="1"/>
          <p:nvPr/>
        </p:nvSpPr>
        <p:spPr>
          <a:xfrm>
            <a:off x="4186786" y="2445870"/>
            <a:ext cx="2946400" cy="1969770"/>
          </a:xfrm>
          <a:prstGeom prst="rect">
            <a:avLst/>
          </a:prstGeom>
        </p:spPr>
        <p:txBody>
          <a:bodyPr vert="horz" wrap="square" lIns="0" tIns="121920" rIns="0" bIns="0" rtlCol="0">
            <a:spAutoFit/>
          </a:bodyPr>
          <a:lstStyle/>
          <a:p>
            <a:pPr marL="299085" indent="-286385">
              <a:lnSpc>
                <a:spcPct val="100000"/>
              </a:lnSpc>
              <a:spcBef>
                <a:spcPts val="960"/>
              </a:spcBef>
              <a:buFont typeface="Arial MT"/>
              <a:buChar char="•"/>
              <a:tabLst>
                <a:tab pos="299085" algn="l"/>
              </a:tabLst>
            </a:pPr>
            <a:r>
              <a:rPr sz="1800" spc="-80" dirty="0">
                <a:latin typeface="Verdana"/>
                <a:cs typeface="Verdana"/>
              </a:rPr>
              <a:t>Stripped-</a:t>
            </a:r>
            <a:r>
              <a:rPr sz="1800" dirty="0">
                <a:latin typeface="Verdana"/>
                <a:cs typeface="Verdana"/>
              </a:rPr>
              <a:t>down</a:t>
            </a:r>
            <a:r>
              <a:rPr sz="1800" spc="60" dirty="0">
                <a:latin typeface="Verdana"/>
                <a:cs typeface="Verdana"/>
              </a:rPr>
              <a:t> </a:t>
            </a:r>
            <a:r>
              <a:rPr sz="1800" spc="-10" dirty="0">
                <a:latin typeface="Verdana"/>
                <a:cs typeface="Verdana"/>
              </a:rPr>
              <a:t>service</a:t>
            </a:r>
            <a:endParaRPr sz="1800" dirty="0">
              <a:latin typeface="Verdana"/>
              <a:cs typeface="Verdana"/>
            </a:endParaRPr>
          </a:p>
          <a:p>
            <a:pPr marL="299085" indent="-286385">
              <a:lnSpc>
                <a:spcPct val="100000"/>
              </a:lnSpc>
              <a:spcBef>
                <a:spcPts val="865"/>
              </a:spcBef>
              <a:buFont typeface="Arial MT"/>
              <a:buChar char="•"/>
              <a:tabLst>
                <a:tab pos="299085" algn="l"/>
              </a:tabLst>
            </a:pPr>
            <a:r>
              <a:rPr sz="1800" spc="90" dirty="0">
                <a:latin typeface="Verdana"/>
                <a:cs typeface="Verdana"/>
              </a:rPr>
              <a:t>Cheap</a:t>
            </a:r>
            <a:r>
              <a:rPr sz="1800" spc="-100" dirty="0">
                <a:latin typeface="Verdana"/>
                <a:cs typeface="Verdana"/>
              </a:rPr>
              <a:t> </a:t>
            </a:r>
            <a:r>
              <a:rPr sz="1800" spc="-60" dirty="0">
                <a:latin typeface="Verdana"/>
                <a:cs typeface="Verdana"/>
              </a:rPr>
              <a:t>airport</a:t>
            </a:r>
            <a:r>
              <a:rPr sz="1800" spc="-135" dirty="0">
                <a:latin typeface="Verdana"/>
                <a:cs typeface="Verdana"/>
              </a:rPr>
              <a:t> </a:t>
            </a:r>
            <a:r>
              <a:rPr sz="1800" spc="-10" dirty="0">
                <a:latin typeface="Verdana"/>
                <a:cs typeface="Verdana"/>
              </a:rPr>
              <a:t>locations</a:t>
            </a:r>
            <a:endParaRPr sz="1800" dirty="0">
              <a:latin typeface="Verdana"/>
              <a:cs typeface="Verdana"/>
            </a:endParaRPr>
          </a:p>
          <a:p>
            <a:pPr marL="299085" indent="-286385">
              <a:lnSpc>
                <a:spcPct val="100000"/>
              </a:lnSpc>
              <a:spcBef>
                <a:spcPts val="865"/>
              </a:spcBef>
              <a:buFont typeface="Arial MT"/>
              <a:buChar char="•"/>
              <a:tabLst>
                <a:tab pos="299085" algn="l"/>
              </a:tabLst>
            </a:pPr>
            <a:r>
              <a:rPr sz="1800" spc="-95" dirty="0">
                <a:latin typeface="Verdana"/>
                <a:cs typeface="Verdana"/>
              </a:rPr>
              <a:t>Fast</a:t>
            </a:r>
            <a:r>
              <a:rPr sz="1800" spc="-135" dirty="0">
                <a:latin typeface="Verdana"/>
                <a:cs typeface="Verdana"/>
              </a:rPr>
              <a:t> </a:t>
            </a:r>
            <a:r>
              <a:rPr sz="1800" spc="-10" dirty="0">
                <a:latin typeface="Verdana"/>
                <a:cs typeface="Verdana"/>
              </a:rPr>
              <a:t>turnaround</a:t>
            </a:r>
            <a:endParaRPr sz="1800" dirty="0">
              <a:latin typeface="Verdana"/>
              <a:cs typeface="Verdana"/>
            </a:endParaRPr>
          </a:p>
          <a:p>
            <a:pPr marL="299085" indent="-286385">
              <a:lnSpc>
                <a:spcPct val="100000"/>
              </a:lnSpc>
              <a:spcBef>
                <a:spcPts val="865"/>
              </a:spcBef>
              <a:buFont typeface="Arial MT"/>
              <a:buChar char="•"/>
              <a:tabLst>
                <a:tab pos="299085" algn="l"/>
              </a:tabLst>
            </a:pPr>
            <a:r>
              <a:rPr sz="1800" spc="-45" dirty="0">
                <a:latin typeface="Verdana"/>
                <a:cs typeface="Verdana"/>
              </a:rPr>
              <a:t>Regular</a:t>
            </a:r>
            <a:r>
              <a:rPr sz="1800" spc="-100" dirty="0">
                <a:latin typeface="Verdana"/>
                <a:cs typeface="Verdana"/>
              </a:rPr>
              <a:t> </a:t>
            </a:r>
            <a:r>
              <a:rPr sz="1800" spc="-10" dirty="0">
                <a:latin typeface="Verdana"/>
                <a:cs typeface="Verdana"/>
              </a:rPr>
              <a:t>service</a:t>
            </a:r>
            <a:endParaRPr lang="en-GB" sz="1800" spc="-10" dirty="0">
              <a:latin typeface="Verdana"/>
              <a:cs typeface="Verdana"/>
            </a:endParaRPr>
          </a:p>
          <a:p>
            <a:pPr marL="299085" indent="-286385">
              <a:lnSpc>
                <a:spcPct val="100000"/>
              </a:lnSpc>
              <a:spcBef>
                <a:spcPts val="865"/>
              </a:spcBef>
              <a:buFont typeface="Arial MT"/>
              <a:buChar char="•"/>
              <a:tabLst>
                <a:tab pos="299085" algn="l"/>
              </a:tabLst>
            </a:pPr>
            <a:r>
              <a:rPr lang="en-GB" spc="-10" dirty="0">
                <a:latin typeface="Verdana"/>
                <a:cs typeface="Verdana"/>
              </a:rPr>
              <a:t>Add on costs</a:t>
            </a:r>
            <a:endParaRPr sz="1800" dirty="0">
              <a:latin typeface="Verdana"/>
              <a:cs typeface="Verdana"/>
            </a:endParaRPr>
          </a:p>
        </p:txBody>
      </p:sp>
      <p:sp>
        <p:nvSpPr>
          <p:cNvPr id="5" name="object 5"/>
          <p:cNvSpPr txBox="1"/>
          <p:nvPr/>
        </p:nvSpPr>
        <p:spPr>
          <a:xfrm>
            <a:off x="893775" y="2175510"/>
            <a:ext cx="1725295" cy="1836420"/>
          </a:xfrm>
          <a:prstGeom prst="rect">
            <a:avLst/>
          </a:prstGeom>
        </p:spPr>
        <p:txBody>
          <a:bodyPr vert="horz" wrap="square" lIns="0" tIns="12700" rIns="0" bIns="0" rtlCol="0">
            <a:spAutoFit/>
          </a:bodyPr>
          <a:lstStyle/>
          <a:p>
            <a:pPr marL="12700" marR="194945">
              <a:lnSpc>
                <a:spcPct val="120000"/>
              </a:lnSpc>
              <a:spcBef>
                <a:spcPts val="100"/>
              </a:spcBef>
            </a:pPr>
            <a:r>
              <a:rPr sz="1800" b="1" spc="-10" dirty="0">
                <a:latin typeface="Tahoma"/>
                <a:cs typeface="Tahoma"/>
              </a:rPr>
              <a:t>Market </a:t>
            </a:r>
            <a:r>
              <a:rPr sz="1800" b="1" spc="-75" dirty="0">
                <a:latin typeface="Tahoma"/>
                <a:cs typeface="Tahoma"/>
              </a:rPr>
              <a:t>Requirements</a:t>
            </a:r>
            <a:endParaRPr sz="1800" dirty="0">
              <a:latin typeface="Tahoma"/>
              <a:cs typeface="Tahoma"/>
            </a:endParaRPr>
          </a:p>
          <a:p>
            <a:pPr marL="299085" indent="-286385">
              <a:lnSpc>
                <a:spcPct val="100000"/>
              </a:lnSpc>
              <a:spcBef>
                <a:spcPts val="865"/>
              </a:spcBef>
              <a:buFont typeface="Arial MT"/>
              <a:buChar char="•"/>
              <a:tabLst>
                <a:tab pos="299085" algn="l"/>
              </a:tabLst>
            </a:pPr>
            <a:r>
              <a:rPr sz="1800" spc="-25" dirty="0">
                <a:latin typeface="Verdana"/>
                <a:cs typeface="Verdana"/>
              </a:rPr>
              <a:t>Low</a:t>
            </a:r>
            <a:r>
              <a:rPr sz="1800" spc="-135" dirty="0">
                <a:latin typeface="Verdana"/>
                <a:cs typeface="Verdana"/>
              </a:rPr>
              <a:t> </a:t>
            </a:r>
            <a:r>
              <a:rPr sz="1800" spc="-10" dirty="0">
                <a:latin typeface="Verdana"/>
                <a:cs typeface="Verdana"/>
              </a:rPr>
              <a:t>prices</a:t>
            </a:r>
            <a:endParaRPr sz="1800" dirty="0">
              <a:latin typeface="Verdana"/>
              <a:cs typeface="Verdana"/>
            </a:endParaRPr>
          </a:p>
          <a:p>
            <a:pPr marL="299085" indent="-286385">
              <a:lnSpc>
                <a:spcPct val="100000"/>
              </a:lnSpc>
              <a:spcBef>
                <a:spcPts val="860"/>
              </a:spcBef>
              <a:buFont typeface="Arial MT"/>
              <a:buChar char="•"/>
              <a:tabLst>
                <a:tab pos="299085" algn="l"/>
              </a:tabLst>
            </a:pPr>
            <a:r>
              <a:rPr sz="1800" spc="-10" dirty="0">
                <a:latin typeface="Verdana"/>
                <a:cs typeface="Verdana"/>
              </a:rPr>
              <a:t>Reliability</a:t>
            </a:r>
            <a:endParaRPr sz="1800" dirty="0">
              <a:latin typeface="Verdana"/>
              <a:cs typeface="Verdana"/>
            </a:endParaRPr>
          </a:p>
          <a:p>
            <a:pPr marL="299085" indent="-286385">
              <a:lnSpc>
                <a:spcPct val="100000"/>
              </a:lnSpc>
              <a:spcBef>
                <a:spcPts val="869"/>
              </a:spcBef>
              <a:buFont typeface="Arial MT"/>
              <a:buChar char="•"/>
              <a:tabLst>
                <a:tab pos="299085" algn="l"/>
              </a:tabLst>
            </a:pPr>
            <a:r>
              <a:rPr sz="1800" spc="-50" dirty="0">
                <a:latin typeface="Verdana"/>
                <a:cs typeface="Verdana"/>
              </a:rPr>
              <a:t>Basic</a:t>
            </a:r>
            <a:r>
              <a:rPr sz="1800" spc="-135" dirty="0">
                <a:latin typeface="Verdana"/>
                <a:cs typeface="Verdana"/>
              </a:rPr>
              <a:t> </a:t>
            </a:r>
            <a:r>
              <a:rPr sz="1800" spc="-25" dirty="0">
                <a:latin typeface="Verdana"/>
                <a:cs typeface="Verdana"/>
              </a:rPr>
              <a:t>service</a:t>
            </a:r>
            <a:endParaRPr sz="1800" dirty="0">
              <a:latin typeface="Verdana"/>
              <a:cs typeface="Verdana"/>
            </a:endParaRPr>
          </a:p>
        </p:txBody>
      </p:sp>
      <p:sp>
        <p:nvSpPr>
          <p:cNvPr id="6" name="object 6"/>
          <p:cNvSpPr/>
          <p:nvPr/>
        </p:nvSpPr>
        <p:spPr>
          <a:xfrm>
            <a:off x="8214232" y="1727326"/>
            <a:ext cx="2808605" cy="2815590"/>
          </a:xfrm>
          <a:custGeom>
            <a:avLst/>
            <a:gdLst/>
            <a:ahLst/>
            <a:cxnLst/>
            <a:rect l="l" t="t" r="r" b="b"/>
            <a:pathLst>
              <a:path w="2808604" h="2815590">
                <a:moveTo>
                  <a:pt x="1287780" y="0"/>
                </a:moveTo>
                <a:lnTo>
                  <a:pt x="1361567" y="1737740"/>
                </a:lnTo>
              </a:path>
              <a:path w="2808604" h="2815590">
                <a:moveTo>
                  <a:pt x="2592324" y="727201"/>
                </a:moveTo>
                <a:lnTo>
                  <a:pt x="0" y="2815463"/>
                </a:lnTo>
              </a:path>
              <a:path w="2808604" h="2815590">
                <a:moveTo>
                  <a:pt x="2808351" y="2673858"/>
                </a:moveTo>
                <a:lnTo>
                  <a:pt x="0" y="868807"/>
                </a:lnTo>
              </a:path>
            </a:pathLst>
          </a:custGeom>
          <a:ln w="76200">
            <a:solidFill>
              <a:srgbClr val="000000"/>
            </a:solidFill>
          </a:ln>
        </p:spPr>
        <p:txBody>
          <a:bodyPr wrap="square" lIns="0" tIns="0" rIns="0" bIns="0" rtlCol="0"/>
          <a:lstStyle/>
          <a:p>
            <a:endParaRPr/>
          </a:p>
        </p:txBody>
      </p:sp>
      <p:sp>
        <p:nvSpPr>
          <p:cNvPr id="7" name="object 7"/>
          <p:cNvSpPr txBox="1"/>
          <p:nvPr/>
        </p:nvSpPr>
        <p:spPr>
          <a:xfrm>
            <a:off x="9220961" y="1336675"/>
            <a:ext cx="403860" cy="299720"/>
          </a:xfrm>
          <a:prstGeom prst="rect">
            <a:avLst/>
          </a:prstGeom>
        </p:spPr>
        <p:txBody>
          <a:bodyPr vert="horz" wrap="square" lIns="0" tIns="12700" rIns="0" bIns="0" rtlCol="0">
            <a:spAutoFit/>
          </a:bodyPr>
          <a:lstStyle/>
          <a:p>
            <a:pPr marL="12700">
              <a:lnSpc>
                <a:spcPct val="100000"/>
              </a:lnSpc>
              <a:spcBef>
                <a:spcPts val="100"/>
              </a:spcBef>
            </a:pPr>
            <a:r>
              <a:rPr sz="1800" spc="-20" dirty="0">
                <a:latin typeface="Calibri"/>
                <a:cs typeface="Calibri"/>
              </a:rPr>
              <a:t>cost</a:t>
            </a:r>
            <a:endParaRPr sz="1800">
              <a:latin typeface="Calibri"/>
              <a:cs typeface="Calibri"/>
            </a:endParaRPr>
          </a:p>
        </p:txBody>
      </p:sp>
      <p:sp>
        <p:nvSpPr>
          <p:cNvPr id="8" name="object 8"/>
          <p:cNvSpPr txBox="1"/>
          <p:nvPr/>
        </p:nvSpPr>
        <p:spPr>
          <a:xfrm>
            <a:off x="7754493" y="2082165"/>
            <a:ext cx="599440"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libri"/>
                <a:cs typeface="Calibri"/>
              </a:rPr>
              <a:t>Speed</a:t>
            </a:r>
            <a:endParaRPr sz="1800">
              <a:latin typeface="Calibri"/>
              <a:cs typeface="Calibri"/>
            </a:endParaRPr>
          </a:p>
        </p:txBody>
      </p:sp>
      <p:sp>
        <p:nvSpPr>
          <p:cNvPr id="9" name="object 9"/>
          <p:cNvSpPr txBox="1"/>
          <p:nvPr/>
        </p:nvSpPr>
        <p:spPr>
          <a:xfrm>
            <a:off x="10531220" y="4527930"/>
            <a:ext cx="901700"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libri"/>
                <a:cs typeface="Calibri"/>
              </a:rPr>
              <a:t>Flexibility</a:t>
            </a:r>
            <a:endParaRPr sz="1800">
              <a:latin typeface="Calibri"/>
              <a:cs typeface="Calibri"/>
            </a:endParaRPr>
          </a:p>
        </p:txBody>
      </p:sp>
      <p:sp>
        <p:nvSpPr>
          <p:cNvPr id="10" name="object 10"/>
          <p:cNvSpPr txBox="1"/>
          <p:nvPr/>
        </p:nvSpPr>
        <p:spPr>
          <a:xfrm>
            <a:off x="7649082" y="4625467"/>
            <a:ext cx="693420"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libri"/>
                <a:cs typeface="Calibri"/>
              </a:rPr>
              <a:t>Quality</a:t>
            </a:r>
            <a:endParaRPr sz="1800">
              <a:latin typeface="Calibri"/>
              <a:cs typeface="Calibri"/>
            </a:endParaRPr>
          </a:p>
        </p:txBody>
      </p:sp>
      <p:sp>
        <p:nvSpPr>
          <p:cNvPr id="11" name="object 11"/>
          <p:cNvSpPr/>
          <p:nvPr/>
        </p:nvSpPr>
        <p:spPr>
          <a:xfrm>
            <a:off x="8865489" y="1922145"/>
            <a:ext cx="1438910" cy="1887855"/>
          </a:xfrm>
          <a:custGeom>
            <a:avLst/>
            <a:gdLst/>
            <a:ahLst/>
            <a:cxnLst/>
            <a:rect l="l" t="t" r="r" b="b"/>
            <a:pathLst>
              <a:path w="1438909" h="1887854">
                <a:moveTo>
                  <a:pt x="0" y="1043177"/>
                </a:moveTo>
                <a:lnTo>
                  <a:pt x="312292" y="1887854"/>
                </a:lnTo>
              </a:path>
              <a:path w="1438909" h="1887854">
                <a:moveTo>
                  <a:pt x="0" y="1043177"/>
                </a:moveTo>
                <a:lnTo>
                  <a:pt x="630427" y="0"/>
                </a:lnTo>
              </a:path>
              <a:path w="1438909" h="1887854">
                <a:moveTo>
                  <a:pt x="630427" y="7112"/>
                </a:moveTo>
                <a:lnTo>
                  <a:pt x="1407032" y="847216"/>
                </a:lnTo>
              </a:path>
              <a:path w="1438909" h="1887854">
                <a:moveTo>
                  <a:pt x="322071" y="1887854"/>
                </a:moveTo>
                <a:lnTo>
                  <a:pt x="1100581" y="1763648"/>
                </a:lnTo>
              </a:path>
              <a:path w="1438909" h="1887854">
                <a:moveTo>
                  <a:pt x="1100581" y="1763648"/>
                </a:moveTo>
                <a:lnTo>
                  <a:pt x="1438528" y="847216"/>
                </a:lnTo>
              </a:path>
            </a:pathLst>
          </a:custGeom>
          <a:ln w="57150">
            <a:solidFill>
              <a:srgbClr val="FF0000"/>
            </a:solidFill>
          </a:ln>
        </p:spPr>
        <p:txBody>
          <a:bodyPr wrap="square" lIns="0" tIns="0" rIns="0" bIns="0" rtlCol="0"/>
          <a:lstStyle/>
          <a:p>
            <a:endParaRPr/>
          </a:p>
        </p:txBody>
      </p:sp>
      <p:sp>
        <p:nvSpPr>
          <p:cNvPr id="13" name="object 13"/>
          <p:cNvSpPr txBox="1"/>
          <p:nvPr/>
        </p:nvSpPr>
        <p:spPr>
          <a:xfrm>
            <a:off x="10279506" y="2006600"/>
            <a:ext cx="1321435"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libri"/>
                <a:cs typeface="Calibri"/>
              </a:rPr>
              <a:t>Dependability</a:t>
            </a:r>
            <a:endParaRPr sz="1800">
              <a:latin typeface="Calibri"/>
              <a:cs typeface="Calibri"/>
            </a:endParaRPr>
          </a:p>
        </p:txBody>
      </p:sp>
      <p:pic>
        <p:nvPicPr>
          <p:cNvPr id="14" name="Picture 13">
            <a:extLst>
              <a:ext uri="{FF2B5EF4-FFF2-40B4-BE49-F238E27FC236}">
                <a16:creationId xmlns:a16="http://schemas.microsoft.com/office/drawing/2014/main" id="{261774F9-77B3-358D-CD7F-50CBFB8362E0}"/>
              </a:ext>
            </a:extLst>
          </p:cNvPr>
          <p:cNvPicPr>
            <a:picLocks noChangeAspect="1"/>
          </p:cNvPicPr>
          <p:nvPr/>
        </p:nvPicPr>
        <p:blipFill>
          <a:blip r:embed="rId2"/>
          <a:stretch>
            <a:fillRect/>
          </a:stretch>
        </p:blipFill>
        <p:spPr>
          <a:xfrm>
            <a:off x="893775" y="4925187"/>
            <a:ext cx="2316485" cy="556361"/>
          </a:xfrm>
          <a:prstGeom prst="rect">
            <a:avLst/>
          </a:prstGeom>
        </p:spPr>
      </p:pic>
    </p:spTree>
    <p:extLst>
      <p:ext uri="{BB962C8B-B14F-4D97-AF65-F5344CB8AC3E}">
        <p14:creationId xmlns:p14="http://schemas.microsoft.com/office/powerpoint/2010/main" val="37711429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7853" y="377444"/>
            <a:ext cx="3573997" cy="627736"/>
          </a:xfrm>
          <a:prstGeom prst="rect">
            <a:avLst/>
          </a:prstGeom>
        </p:spPr>
        <p:txBody>
          <a:bodyPr vert="horz" wrap="square" lIns="0" tIns="12065" rIns="0" bIns="0" rtlCol="0">
            <a:spAutoFit/>
          </a:bodyPr>
          <a:lstStyle/>
          <a:p>
            <a:pPr marL="12700">
              <a:lnSpc>
                <a:spcPct val="100000"/>
              </a:lnSpc>
              <a:spcBef>
                <a:spcPts val="95"/>
              </a:spcBef>
            </a:pPr>
            <a:r>
              <a:rPr sz="4000" b="1" spc="-185" dirty="0">
                <a:solidFill>
                  <a:schemeClr val="accent1">
                    <a:lumMod val="50000"/>
                  </a:schemeClr>
                </a:solidFill>
                <a:latin typeface="Arial" panose="020B0604020202020204" pitchFamily="34" charset="0"/>
                <a:cs typeface="Arial" panose="020B0604020202020204" pitchFamily="34" charset="0"/>
              </a:rPr>
              <a:t>Luxury</a:t>
            </a:r>
            <a:r>
              <a:rPr sz="4000" b="1" spc="-20" dirty="0">
                <a:solidFill>
                  <a:schemeClr val="accent1">
                    <a:lumMod val="50000"/>
                  </a:schemeClr>
                </a:solidFill>
                <a:latin typeface="Arial" panose="020B0604020202020204" pitchFamily="34" charset="0"/>
                <a:cs typeface="Arial" panose="020B0604020202020204" pitchFamily="34" charset="0"/>
              </a:rPr>
              <a:t> </a:t>
            </a:r>
            <a:r>
              <a:rPr sz="4000" b="1" spc="-85" dirty="0">
                <a:solidFill>
                  <a:schemeClr val="accent1">
                    <a:lumMod val="50000"/>
                  </a:schemeClr>
                </a:solidFill>
                <a:latin typeface="Arial" panose="020B0604020202020204" pitchFamily="34" charset="0"/>
                <a:cs typeface="Arial" panose="020B0604020202020204" pitchFamily="34" charset="0"/>
              </a:rPr>
              <a:t>Airline</a:t>
            </a:r>
            <a:endParaRPr sz="4000" b="1" dirty="0">
              <a:solidFill>
                <a:schemeClr val="accent1">
                  <a:lumMod val="50000"/>
                </a:schemeClr>
              </a:solidFill>
              <a:latin typeface="Arial" panose="020B0604020202020204" pitchFamily="34" charset="0"/>
              <a:cs typeface="Arial" panose="020B0604020202020204" pitchFamily="34" charset="0"/>
            </a:endParaRPr>
          </a:p>
        </p:txBody>
      </p:sp>
      <p:sp>
        <p:nvSpPr>
          <p:cNvPr id="3" name="object 3"/>
          <p:cNvSpPr txBox="1"/>
          <p:nvPr/>
        </p:nvSpPr>
        <p:spPr>
          <a:xfrm>
            <a:off x="3891850" y="1713431"/>
            <a:ext cx="3968018" cy="1331134"/>
          </a:xfrm>
          <a:prstGeom prst="rect">
            <a:avLst/>
          </a:prstGeom>
        </p:spPr>
        <p:txBody>
          <a:bodyPr vert="horz" wrap="square" lIns="0" tIns="12700" rIns="0" bIns="0" rtlCol="0">
            <a:spAutoFit/>
          </a:bodyPr>
          <a:lstStyle/>
          <a:p>
            <a:pPr marL="12700">
              <a:spcBef>
                <a:spcPts val="100"/>
              </a:spcBef>
            </a:pPr>
            <a:r>
              <a:rPr sz="2400" b="1" spc="-40" dirty="0">
                <a:solidFill>
                  <a:schemeClr val="accent1">
                    <a:lumMod val="50000"/>
                  </a:schemeClr>
                </a:solidFill>
                <a:latin typeface="Arial" panose="020B0604020202020204" pitchFamily="34" charset="0"/>
                <a:cs typeface="Arial" panose="020B0604020202020204" pitchFamily="34" charset="0"/>
              </a:rPr>
              <a:t>Operations</a:t>
            </a:r>
            <a:r>
              <a:rPr lang="en-GB" sz="2400" b="1" spc="-40" dirty="0">
                <a:solidFill>
                  <a:schemeClr val="accent1">
                    <a:lumMod val="50000"/>
                  </a:schemeClr>
                </a:solidFill>
                <a:latin typeface="Arial" panose="020B0604020202020204" pitchFamily="34" charset="0"/>
                <a:cs typeface="Arial" panose="020B0604020202020204" pitchFamily="34" charset="0"/>
              </a:rPr>
              <a:t>,</a:t>
            </a:r>
            <a:r>
              <a:rPr sz="2400" b="1" spc="-40" dirty="0">
                <a:solidFill>
                  <a:schemeClr val="accent1">
                    <a:lumMod val="50000"/>
                  </a:schemeClr>
                </a:solidFill>
                <a:latin typeface="Arial" panose="020B0604020202020204" pitchFamily="34" charset="0"/>
                <a:cs typeface="Arial" panose="020B0604020202020204" pitchFamily="34" charset="0"/>
              </a:rPr>
              <a:t> </a:t>
            </a:r>
            <a:r>
              <a:rPr sz="2400" b="1" spc="-45" dirty="0" err="1">
                <a:solidFill>
                  <a:schemeClr val="accent1">
                    <a:lumMod val="50000"/>
                  </a:schemeClr>
                </a:solidFill>
                <a:latin typeface="Arial" panose="020B0604020202020204" pitchFamily="34" charset="0"/>
                <a:cs typeface="Arial" panose="020B0604020202020204" pitchFamily="34" charset="0"/>
              </a:rPr>
              <a:t>Strateg</a:t>
            </a:r>
            <a:r>
              <a:rPr lang="en-GB" sz="2400" b="1" spc="-45" dirty="0" err="1">
                <a:solidFill>
                  <a:schemeClr val="accent1">
                    <a:lumMod val="50000"/>
                  </a:schemeClr>
                </a:solidFill>
                <a:latin typeface="Arial" panose="020B0604020202020204" pitchFamily="34" charset="0"/>
                <a:cs typeface="Arial" panose="020B0604020202020204" pitchFamily="34" charset="0"/>
              </a:rPr>
              <a:t>ic</a:t>
            </a:r>
            <a:r>
              <a:rPr lang="en-GB" sz="2400" b="1" spc="-45" dirty="0">
                <a:solidFill>
                  <a:schemeClr val="accent1">
                    <a:lumMod val="50000"/>
                  </a:schemeClr>
                </a:solidFill>
                <a:latin typeface="Arial" panose="020B0604020202020204" pitchFamily="34" charset="0"/>
                <a:cs typeface="Arial" panose="020B0604020202020204" pitchFamily="34" charset="0"/>
              </a:rPr>
              <a:t> </a:t>
            </a:r>
            <a:r>
              <a:rPr lang="en-GB" sz="2400" b="1" spc="-10" dirty="0">
                <a:solidFill>
                  <a:schemeClr val="accent1">
                    <a:lumMod val="50000"/>
                  </a:schemeClr>
                </a:solidFill>
                <a:latin typeface="Arial" panose="020B0604020202020204" pitchFamily="34" charset="0"/>
                <a:cs typeface="Arial" panose="020B0604020202020204" pitchFamily="34" charset="0"/>
              </a:rPr>
              <a:t>Decisions</a:t>
            </a:r>
            <a:endParaRPr lang="en-GB" sz="2400" dirty="0">
              <a:solidFill>
                <a:schemeClr val="accent1">
                  <a:lumMod val="50000"/>
                </a:schemeClr>
              </a:solidFill>
              <a:latin typeface="Arial" panose="020B0604020202020204" pitchFamily="34" charset="0"/>
              <a:cs typeface="Arial" panose="020B0604020202020204" pitchFamily="34" charset="0"/>
            </a:endParaRPr>
          </a:p>
          <a:p>
            <a:pPr marL="12700">
              <a:lnSpc>
                <a:spcPct val="100000"/>
              </a:lnSpc>
              <a:spcBef>
                <a:spcPts val="100"/>
              </a:spcBef>
            </a:pPr>
            <a:r>
              <a:rPr lang="en-GB" sz="1800" b="1" spc="-45" dirty="0">
                <a:latin typeface="Tahoma"/>
                <a:cs typeface="Tahoma"/>
              </a:rPr>
              <a:t> </a:t>
            </a:r>
          </a:p>
          <a:p>
            <a:pPr marL="12700">
              <a:lnSpc>
                <a:spcPct val="100000"/>
              </a:lnSpc>
              <a:spcBef>
                <a:spcPts val="100"/>
              </a:spcBef>
            </a:pPr>
            <a:endParaRPr sz="1800" dirty="0">
              <a:latin typeface="Tahoma"/>
              <a:cs typeface="Tahoma"/>
            </a:endParaRPr>
          </a:p>
        </p:txBody>
      </p:sp>
      <p:sp>
        <p:nvSpPr>
          <p:cNvPr id="4" name="object 4"/>
          <p:cNvSpPr txBox="1"/>
          <p:nvPr/>
        </p:nvSpPr>
        <p:spPr>
          <a:xfrm>
            <a:off x="3687476" y="2473325"/>
            <a:ext cx="2141855" cy="2124299"/>
          </a:xfrm>
          <a:prstGeom prst="rect">
            <a:avLst/>
          </a:prstGeom>
        </p:spPr>
        <p:txBody>
          <a:bodyPr vert="horz" wrap="square" lIns="0" tIns="122555" rIns="0" bIns="0" rtlCol="0">
            <a:spAutoFit/>
          </a:bodyPr>
          <a:lstStyle/>
          <a:p>
            <a:pPr marL="299085" indent="-286385">
              <a:lnSpc>
                <a:spcPct val="100000"/>
              </a:lnSpc>
              <a:spcBef>
                <a:spcPts val="860"/>
              </a:spcBef>
              <a:buFont typeface="Arial MT"/>
              <a:buChar char="•"/>
              <a:tabLst>
                <a:tab pos="299085" algn="l"/>
              </a:tabLst>
            </a:pPr>
            <a:r>
              <a:rPr sz="2000" spc="-120" dirty="0">
                <a:solidFill>
                  <a:schemeClr val="accent1">
                    <a:lumMod val="50000"/>
                  </a:schemeClr>
                </a:solidFill>
                <a:latin typeface="Arial" panose="020B0604020202020204" pitchFamily="34" charset="0"/>
                <a:cs typeface="Arial" panose="020B0604020202020204" pitchFamily="34" charset="0"/>
              </a:rPr>
              <a:t>Luxurious</a:t>
            </a:r>
            <a:r>
              <a:rPr sz="2000" spc="-105" dirty="0">
                <a:solidFill>
                  <a:schemeClr val="accent1">
                    <a:lumMod val="50000"/>
                  </a:schemeClr>
                </a:solidFill>
                <a:latin typeface="Arial" panose="020B0604020202020204" pitchFamily="34" charset="0"/>
                <a:cs typeface="Arial" panose="020B0604020202020204" pitchFamily="34" charset="0"/>
              </a:rPr>
              <a:t> </a:t>
            </a:r>
            <a:r>
              <a:rPr sz="2000" spc="-25" dirty="0">
                <a:solidFill>
                  <a:schemeClr val="accent1">
                    <a:lumMod val="50000"/>
                  </a:schemeClr>
                </a:solidFill>
                <a:latin typeface="Arial" panose="020B0604020202020204" pitchFamily="34" charset="0"/>
                <a:cs typeface="Arial" panose="020B0604020202020204" pitchFamily="34" charset="0"/>
              </a:rPr>
              <a:t>service</a:t>
            </a:r>
            <a:endParaRPr sz="2000" dirty="0">
              <a:solidFill>
                <a:schemeClr val="accent1">
                  <a:lumMod val="50000"/>
                </a:schemeClr>
              </a:solidFill>
              <a:latin typeface="Arial" panose="020B0604020202020204" pitchFamily="34" charset="0"/>
              <a:cs typeface="Arial" panose="020B0604020202020204" pitchFamily="34" charset="0"/>
            </a:endParaRPr>
          </a:p>
          <a:p>
            <a:pPr marL="299085" indent="-286385">
              <a:lnSpc>
                <a:spcPct val="100000"/>
              </a:lnSpc>
              <a:spcBef>
                <a:spcPts val="865"/>
              </a:spcBef>
              <a:buFont typeface="Arial MT"/>
              <a:buChar char="•"/>
              <a:tabLst>
                <a:tab pos="299085" algn="l"/>
              </a:tabLst>
            </a:pPr>
            <a:r>
              <a:rPr sz="2000" spc="-45" dirty="0">
                <a:solidFill>
                  <a:schemeClr val="accent1">
                    <a:lumMod val="50000"/>
                  </a:schemeClr>
                </a:solidFill>
                <a:latin typeface="Arial" panose="020B0604020202020204" pitchFamily="34" charset="0"/>
                <a:cs typeface="Arial" panose="020B0604020202020204" pitchFamily="34" charset="0"/>
              </a:rPr>
              <a:t>Bespoke</a:t>
            </a:r>
            <a:r>
              <a:rPr sz="2000" spc="-100" dirty="0">
                <a:solidFill>
                  <a:schemeClr val="accent1">
                    <a:lumMod val="50000"/>
                  </a:schemeClr>
                </a:solidFill>
                <a:latin typeface="Arial" panose="020B0604020202020204" pitchFamily="34" charset="0"/>
                <a:cs typeface="Arial" panose="020B0604020202020204" pitchFamily="34" charset="0"/>
              </a:rPr>
              <a:t> </a:t>
            </a:r>
            <a:r>
              <a:rPr sz="2000" spc="-10" dirty="0">
                <a:solidFill>
                  <a:schemeClr val="accent1">
                    <a:lumMod val="50000"/>
                  </a:schemeClr>
                </a:solidFill>
                <a:latin typeface="Arial" panose="020B0604020202020204" pitchFamily="34" charset="0"/>
                <a:cs typeface="Arial" panose="020B0604020202020204" pitchFamily="34" charset="0"/>
              </a:rPr>
              <a:t>service</a:t>
            </a:r>
            <a:endParaRPr sz="2000" dirty="0">
              <a:solidFill>
                <a:schemeClr val="accent1">
                  <a:lumMod val="50000"/>
                </a:schemeClr>
              </a:solidFill>
              <a:latin typeface="Arial" panose="020B0604020202020204" pitchFamily="34" charset="0"/>
              <a:cs typeface="Arial" panose="020B0604020202020204" pitchFamily="34" charset="0"/>
            </a:endParaRPr>
          </a:p>
          <a:p>
            <a:pPr marL="299085" indent="-286385">
              <a:lnSpc>
                <a:spcPct val="100000"/>
              </a:lnSpc>
              <a:spcBef>
                <a:spcPts val="865"/>
              </a:spcBef>
              <a:buFont typeface="Arial MT"/>
              <a:buChar char="•"/>
              <a:tabLst>
                <a:tab pos="299085" algn="l"/>
              </a:tabLst>
            </a:pPr>
            <a:r>
              <a:rPr sz="2000" spc="-55" dirty="0">
                <a:solidFill>
                  <a:schemeClr val="accent1">
                    <a:lumMod val="50000"/>
                  </a:schemeClr>
                </a:solidFill>
                <a:latin typeface="Arial" panose="020B0604020202020204" pitchFamily="34" charset="0"/>
                <a:cs typeface="Arial" panose="020B0604020202020204" pitchFamily="34" charset="0"/>
              </a:rPr>
              <a:t>Personal</a:t>
            </a:r>
            <a:r>
              <a:rPr sz="2000" spc="-90" dirty="0">
                <a:solidFill>
                  <a:schemeClr val="accent1">
                    <a:lumMod val="50000"/>
                  </a:schemeClr>
                </a:solidFill>
                <a:latin typeface="Arial" panose="020B0604020202020204" pitchFamily="34" charset="0"/>
                <a:cs typeface="Arial" panose="020B0604020202020204" pitchFamily="34" charset="0"/>
              </a:rPr>
              <a:t> </a:t>
            </a:r>
            <a:r>
              <a:rPr sz="2000" spc="-20" dirty="0">
                <a:solidFill>
                  <a:schemeClr val="accent1">
                    <a:lumMod val="50000"/>
                  </a:schemeClr>
                </a:solidFill>
                <a:latin typeface="Arial" panose="020B0604020202020204" pitchFamily="34" charset="0"/>
                <a:cs typeface="Arial" panose="020B0604020202020204" pitchFamily="34" charset="0"/>
              </a:rPr>
              <a:t>touch</a:t>
            </a:r>
            <a:endParaRPr sz="2000" dirty="0">
              <a:solidFill>
                <a:schemeClr val="accent1">
                  <a:lumMod val="50000"/>
                </a:schemeClr>
              </a:solidFill>
              <a:latin typeface="Arial" panose="020B0604020202020204" pitchFamily="34" charset="0"/>
              <a:cs typeface="Arial" panose="020B0604020202020204" pitchFamily="34" charset="0"/>
            </a:endParaRPr>
          </a:p>
          <a:p>
            <a:pPr marL="299085" indent="-286385">
              <a:lnSpc>
                <a:spcPct val="100000"/>
              </a:lnSpc>
              <a:spcBef>
                <a:spcPts val="865"/>
              </a:spcBef>
              <a:buFont typeface="Arial MT"/>
              <a:buChar char="•"/>
              <a:tabLst>
                <a:tab pos="299085" algn="l"/>
              </a:tabLst>
            </a:pPr>
            <a:r>
              <a:rPr sz="2000" spc="-55" dirty="0">
                <a:solidFill>
                  <a:schemeClr val="accent1">
                    <a:lumMod val="50000"/>
                  </a:schemeClr>
                </a:solidFill>
                <a:latin typeface="Arial" panose="020B0604020202020204" pitchFamily="34" charset="0"/>
                <a:cs typeface="Arial" panose="020B0604020202020204" pitchFamily="34" charset="0"/>
              </a:rPr>
              <a:t>High</a:t>
            </a:r>
            <a:r>
              <a:rPr sz="2000" spc="-140" dirty="0">
                <a:solidFill>
                  <a:schemeClr val="accent1">
                    <a:lumMod val="50000"/>
                  </a:schemeClr>
                </a:solidFill>
                <a:latin typeface="Arial" panose="020B0604020202020204" pitchFamily="34" charset="0"/>
                <a:cs typeface="Arial" panose="020B0604020202020204" pitchFamily="34" charset="0"/>
              </a:rPr>
              <a:t> </a:t>
            </a:r>
            <a:r>
              <a:rPr sz="2000" spc="-20" dirty="0">
                <a:solidFill>
                  <a:schemeClr val="accent1">
                    <a:lumMod val="50000"/>
                  </a:schemeClr>
                </a:solidFill>
                <a:latin typeface="Arial" panose="020B0604020202020204" pitchFamily="34" charset="0"/>
                <a:cs typeface="Arial" panose="020B0604020202020204" pitchFamily="34" charset="0"/>
              </a:rPr>
              <a:t>cost</a:t>
            </a:r>
            <a:endParaRPr lang="en-GB" sz="2000" spc="-20" dirty="0">
              <a:solidFill>
                <a:schemeClr val="accent1">
                  <a:lumMod val="50000"/>
                </a:schemeClr>
              </a:solidFill>
              <a:latin typeface="Arial" panose="020B0604020202020204" pitchFamily="34" charset="0"/>
              <a:cs typeface="Arial" panose="020B0604020202020204" pitchFamily="34" charset="0"/>
            </a:endParaRPr>
          </a:p>
          <a:p>
            <a:pPr marL="299085" indent="-286385">
              <a:lnSpc>
                <a:spcPct val="100000"/>
              </a:lnSpc>
              <a:spcBef>
                <a:spcPts val="865"/>
              </a:spcBef>
              <a:buFont typeface="Arial MT"/>
              <a:buChar char="•"/>
              <a:tabLst>
                <a:tab pos="299085" algn="l"/>
              </a:tabLst>
            </a:pPr>
            <a:r>
              <a:rPr lang="en-GB" sz="2000" spc="-20" dirty="0">
                <a:solidFill>
                  <a:schemeClr val="accent1">
                    <a:lumMod val="50000"/>
                  </a:schemeClr>
                </a:solidFill>
                <a:latin typeface="Arial" panose="020B0604020202020204" pitchFamily="34" charset="0"/>
                <a:cs typeface="Arial" panose="020B0604020202020204" pitchFamily="34" charset="0"/>
              </a:rPr>
              <a:t>Experiences</a:t>
            </a:r>
            <a:endParaRPr sz="2000" dirty="0">
              <a:solidFill>
                <a:schemeClr val="accent1">
                  <a:lumMod val="50000"/>
                </a:schemeClr>
              </a:solidFill>
              <a:latin typeface="Arial" panose="020B0604020202020204" pitchFamily="34" charset="0"/>
              <a:cs typeface="Arial" panose="020B0604020202020204" pitchFamily="34" charset="0"/>
            </a:endParaRPr>
          </a:p>
        </p:txBody>
      </p:sp>
      <p:sp>
        <p:nvSpPr>
          <p:cNvPr id="5" name="object 5"/>
          <p:cNvSpPr txBox="1"/>
          <p:nvPr/>
        </p:nvSpPr>
        <p:spPr>
          <a:xfrm>
            <a:off x="681605" y="1851351"/>
            <a:ext cx="2651507" cy="2168799"/>
          </a:xfrm>
          <a:prstGeom prst="rect">
            <a:avLst/>
          </a:prstGeom>
        </p:spPr>
        <p:txBody>
          <a:bodyPr vert="horz" wrap="square" lIns="0" tIns="12700" rIns="0" bIns="0" rtlCol="0">
            <a:spAutoFit/>
          </a:bodyPr>
          <a:lstStyle/>
          <a:p>
            <a:pPr marL="12700" marR="304165">
              <a:lnSpc>
                <a:spcPct val="120100"/>
              </a:lnSpc>
              <a:spcBef>
                <a:spcPts val="100"/>
              </a:spcBef>
            </a:pPr>
            <a:r>
              <a:rPr sz="2400" b="1" spc="-10" dirty="0">
                <a:solidFill>
                  <a:schemeClr val="accent1">
                    <a:lumMod val="50000"/>
                  </a:schemeClr>
                </a:solidFill>
                <a:latin typeface="Arial" panose="020B0604020202020204" pitchFamily="34" charset="0"/>
                <a:cs typeface="Arial" panose="020B0604020202020204" pitchFamily="34" charset="0"/>
              </a:rPr>
              <a:t>Market </a:t>
            </a:r>
            <a:r>
              <a:rPr sz="2400" b="1" spc="-75" dirty="0">
                <a:solidFill>
                  <a:schemeClr val="accent1">
                    <a:lumMod val="50000"/>
                  </a:schemeClr>
                </a:solidFill>
                <a:latin typeface="Arial" panose="020B0604020202020204" pitchFamily="34" charset="0"/>
                <a:cs typeface="Arial" panose="020B0604020202020204" pitchFamily="34" charset="0"/>
              </a:rPr>
              <a:t>Requirements</a:t>
            </a:r>
            <a:endParaRPr sz="2400" dirty="0">
              <a:solidFill>
                <a:schemeClr val="accent1">
                  <a:lumMod val="50000"/>
                </a:schemeClr>
              </a:solidFill>
              <a:latin typeface="Arial" panose="020B0604020202020204" pitchFamily="34" charset="0"/>
              <a:cs typeface="Arial" panose="020B0604020202020204" pitchFamily="34" charset="0"/>
            </a:endParaRPr>
          </a:p>
          <a:p>
            <a:pPr marL="299085" indent="-286385">
              <a:lnSpc>
                <a:spcPct val="100000"/>
              </a:lnSpc>
              <a:spcBef>
                <a:spcPts val="860"/>
              </a:spcBef>
              <a:buFont typeface="Arial MT"/>
              <a:buChar char="•"/>
              <a:tabLst>
                <a:tab pos="299085" algn="l"/>
              </a:tabLst>
            </a:pPr>
            <a:r>
              <a:rPr sz="2000" spc="-10" dirty="0">
                <a:solidFill>
                  <a:schemeClr val="accent1">
                    <a:lumMod val="50000"/>
                  </a:schemeClr>
                </a:solidFill>
                <a:latin typeface="Arial" panose="020B0604020202020204" pitchFamily="34" charset="0"/>
                <a:cs typeface="Arial" panose="020B0604020202020204" pitchFamily="34" charset="0"/>
              </a:rPr>
              <a:t>Privilege</a:t>
            </a:r>
            <a:endParaRPr sz="2000" dirty="0">
              <a:solidFill>
                <a:schemeClr val="accent1">
                  <a:lumMod val="50000"/>
                </a:schemeClr>
              </a:solidFill>
              <a:latin typeface="Arial" panose="020B0604020202020204" pitchFamily="34" charset="0"/>
              <a:cs typeface="Arial" panose="020B0604020202020204" pitchFamily="34" charset="0"/>
            </a:endParaRPr>
          </a:p>
          <a:p>
            <a:pPr marL="299085" indent="-286385">
              <a:lnSpc>
                <a:spcPct val="100000"/>
              </a:lnSpc>
              <a:spcBef>
                <a:spcPts val="865"/>
              </a:spcBef>
              <a:buFont typeface="Arial MT"/>
              <a:buChar char="•"/>
              <a:tabLst>
                <a:tab pos="299085" algn="l"/>
              </a:tabLst>
            </a:pPr>
            <a:r>
              <a:rPr sz="2000" spc="-10" dirty="0">
                <a:solidFill>
                  <a:schemeClr val="accent1">
                    <a:lumMod val="50000"/>
                  </a:schemeClr>
                </a:solidFill>
                <a:latin typeface="Arial" panose="020B0604020202020204" pitchFamily="34" charset="0"/>
                <a:cs typeface="Arial" panose="020B0604020202020204" pitchFamily="34" charset="0"/>
              </a:rPr>
              <a:t>Intimacy</a:t>
            </a:r>
            <a:endParaRPr sz="2000" dirty="0">
              <a:solidFill>
                <a:schemeClr val="accent1">
                  <a:lumMod val="50000"/>
                </a:schemeClr>
              </a:solidFill>
              <a:latin typeface="Arial" panose="020B0604020202020204" pitchFamily="34" charset="0"/>
              <a:cs typeface="Arial" panose="020B0604020202020204" pitchFamily="34" charset="0"/>
            </a:endParaRPr>
          </a:p>
          <a:p>
            <a:pPr marL="299085" indent="-286385">
              <a:lnSpc>
                <a:spcPct val="100000"/>
              </a:lnSpc>
              <a:spcBef>
                <a:spcPts val="865"/>
              </a:spcBef>
              <a:buFont typeface="Arial MT"/>
              <a:buChar char="•"/>
              <a:tabLst>
                <a:tab pos="299085" algn="l"/>
              </a:tabLst>
            </a:pPr>
            <a:r>
              <a:rPr sz="2000" spc="-10" dirty="0">
                <a:solidFill>
                  <a:schemeClr val="accent1">
                    <a:lumMod val="50000"/>
                  </a:schemeClr>
                </a:solidFill>
                <a:latin typeface="Arial" panose="020B0604020202020204" pitchFamily="34" charset="0"/>
                <a:cs typeface="Arial" panose="020B0604020202020204" pitchFamily="34" charset="0"/>
              </a:rPr>
              <a:t>Convenience</a:t>
            </a:r>
            <a:endParaRPr sz="2000" dirty="0">
              <a:solidFill>
                <a:schemeClr val="accent1">
                  <a:lumMod val="50000"/>
                </a:schemeClr>
              </a:solidFill>
              <a:latin typeface="Arial" panose="020B0604020202020204" pitchFamily="34" charset="0"/>
              <a:cs typeface="Arial" panose="020B0604020202020204" pitchFamily="34" charset="0"/>
            </a:endParaRPr>
          </a:p>
        </p:txBody>
      </p:sp>
      <p:sp>
        <p:nvSpPr>
          <p:cNvPr id="6" name="object 6"/>
          <p:cNvSpPr/>
          <p:nvPr/>
        </p:nvSpPr>
        <p:spPr>
          <a:xfrm>
            <a:off x="7592568" y="2648839"/>
            <a:ext cx="2808605" cy="2815590"/>
          </a:xfrm>
          <a:custGeom>
            <a:avLst/>
            <a:gdLst/>
            <a:ahLst/>
            <a:cxnLst/>
            <a:rect l="l" t="t" r="r" b="b"/>
            <a:pathLst>
              <a:path w="2808604" h="2815590">
                <a:moveTo>
                  <a:pt x="1287779" y="0"/>
                </a:moveTo>
                <a:lnTo>
                  <a:pt x="1361566" y="1737868"/>
                </a:lnTo>
              </a:path>
              <a:path w="2808604" h="2815590">
                <a:moveTo>
                  <a:pt x="2592324" y="727328"/>
                </a:moveTo>
                <a:lnTo>
                  <a:pt x="0" y="2815590"/>
                </a:lnTo>
              </a:path>
              <a:path w="2808604" h="2815590">
                <a:moveTo>
                  <a:pt x="2808351" y="2673985"/>
                </a:moveTo>
                <a:lnTo>
                  <a:pt x="0" y="868934"/>
                </a:lnTo>
              </a:path>
            </a:pathLst>
          </a:custGeom>
          <a:ln w="76200">
            <a:solidFill>
              <a:srgbClr val="000000"/>
            </a:solidFill>
          </a:ln>
        </p:spPr>
        <p:txBody>
          <a:bodyPr wrap="square" lIns="0" tIns="0" rIns="0" bIns="0" rtlCol="0"/>
          <a:lstStyle/>
          <a:p>
            <a:endParaRPr/>
          </a:p>
        </p:txBody>
      </p:sp>
      <p:sp>
        <p:nvSpPr>
          <p:cNvPr id="7" name="object 7"/>
          <p:cNvSpPr txBox="1"/>
          <p:nvPr/>
        </p:nvSpPr>
        <p:spPr>
          <a:xfrm>
            <a:off x="8620125" y="2157171"/>
            <a:ext cx="403860" cy="300355"/>
          </a:xfrm>
          <a:prstGeom prst="rect">
            <a:avLst/>
          </a:prstGeom>
        </p:spPr>
        <p:txBody>
          <a:bodyPr vert="horz" wrap="square" lIns="0" tIns="12700" rIns="0" bIns="0" rtlCol="0">
            <a:spAutoFit/>
          </a:bodyPr>
          <a:lstStyle/>
          <a:p>
            <a:pPr marL="12700">
              <a:lnSpc>
                <a:spcPct val="100000"/>
              </a:lnSpc>
              <a:spcBef>
                <a:spcPts val="100"/>
              </a:spcBef>
            </a:pPr>
            <a:r>
              <a:rPr sz="1800" spc="-20" dirty="0">
                <a:latin typeface="Calibri"/>
                <a:cs typeface="Calibri"/>
              </a:rPr>
              <a:t>cost</a:t>
            </a:r>
            <a:endParaRPr sz="1800">
              <a:latin typeface="Calibri"/>
              <a:cs typeface="Calibri"/>
            </a:endParaRPr>
          </a:p>
        </p:txBody>
      </p:sp>
      <p:sp>
        <p:nvSpPr>
          <p:cNvPr id="8" name="object 8"/>
          <p:cNvSpPr txBox="1"/>
          <p:nvPr/>
        </p:nvSpPr>
        <p:spPr>
          <a:xfrm>
            <a:off x="7132701" y="3003930"/>
            <a:ext cx="599440"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libri"/>
                <a:cs typeface="Calibri"/>
              </a:rPr>
              <a:t>Speed</a:t>
            </a:r>
            <a:endParaRPr sz="1800">
              <a:latin typeface="Calibri"/>
              <a:cs typeface="Calibri"/>
            </a:endParaRPr>
          </a:p>
        </p:txBody>
      </p:sp>
      <p:sp>
        <p:nvSpPr>
          <p:cNvPr id="9" name="object 9"/>
          <p:cNvSpPr txBox="1"/>
          <p:nvPr/>
        </p:nvSpPr>
        <p:spPr>
          <a:xfrm>
            <a:off x="9539985" y="2932633"/>
            <a:ext cx="1321435" cy="300355"/>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libri"/>
                <a:cs typeface="Calibri"/>
              </a:rPr>
              <a:t>Dependability</a:t>
            </a:r>
            <a:endParaRPr sz="1800">
              <a:latin typeface="Calibri"/>
              <a:cs typeface="Calibri"/>
            </a:endParaRPr>
          </a:p>
        </p:txBody>
      </p:sp>
      <p:sp>
        <p:nvSpPr>
          <p:cNvPr id="10" name="object 10"/>
          <p:cNvSpPr txBox="1"/>
          <p:nvPr/>
        </p:nvSpPr>
        <p:spPr>
          <a:xfrm>
            <a:off x="9909429" y="5449315"/>
            <a:ext cx="901700" cy="300355"/>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libri"/>
                <a:cs typeface="Calibri"/>
              </a:rPr>
              <a:t>Flexibility</a:t>
            </a:r>
            <a:endParaRPr sz="1800">
              <a:latin typeface="Calibri"/>
              <a:cs typeface="Calibri"/>
            </a:endParaRPr>
          </a:p>
        </p:txBody>
      </p:sp>
      <p:sp>
        <p:nvSpPr>
          <p:cNvPr id="11" name="object 11"/>
          <p:cNvSpPr txBox="1"/>
          <p:nvPr/>
        </p:nvSpPr>
        <p:spPr>
          <a:xfrm>
            <a:off x="7027291" y="5547156"/>
            <a:ext cx="693420" cy="299720"/>
          </a:xfrm>
          <a:prstGeom prst="rect">
            <a:avLst/>
          </a:prstGeom>
        </p:spPr>
        <p:txBody>
          <a:bodyPr vert="horz" wrap="square" lIns="0" tIns="12700" rIns="0" bIns="0" rtlCol="0">
            <a:spAutoFit/>
          </a:bodyPr>
          <a:lstStyle/>
          <a:p>
            <a:pPr marL="12700">
              <a:lnSpc>
                <a:spcPct val="100000"/>
              </a:lnSpc>
              <a:spcBef>
                <a:spcPts val="100"/>
              </a:spcBef>
            </a:pPr>
            <a:r>
              <a:rPr sz="1800" spc="-10" dirty="0">
                <a:latin typeface="Calibri"/>
                <a:cs typeface="Calibri"/>
              </a:rPr>
              <a:t>Quality</a:t>
            </a:r>
            <a:endParaRPr sz="1800">
              <a:latin typeface="Calibri"/>
              <a:cs typeface="Calibri"/>
            </a:endParaRPr>
          </a:p>
        </p:txBody>
      </p:sp>
      <p:sp>
        <p:nvSpPr>
          <p:cNvPr id="12" name="object 12"/>
          <p:cNvSpPr/>
          <p:nvPr/>
        </p:nvSpPr>
        <p:spPr>
          <a:xfrm>
            <a:off x="7890002" y="3517772"/>
            <a:ext cx="2171065" cy="1692275"/>
          </a:xfrm>
          <a:custGeom>
            <a:avLst/>
            <a:gdLst/>
            <a:ahLst/>
            <a:cxnLst/>
            <a:rect l="l" t="t" r="r" b="b"/>
            <a:pathLst>
              <a:path w="2171065" h="1692275">
                <a:moveTo>
                  <a:pt x="108330" y="218185"/>
                </a:moveTo>
                <a:lnTo>
                  <a:pt x="998727" y="320039"/>
                </a:lnTo>
              </a:path>
              <a:path w="2171065" h="1692275">
                <a:moveTo>
                  <a:pt x="1027176" y="328168"/>
                </a:moveTo>
                <a:lnTo>
                  <a:pt x="2102612" y="0"/>
                </a:lnTo>
              </a:path>
              <a:path w="2171065" h="1692275">
                <a:moveTo>
                  <a:pt x="2170938" y="1571370"/>
                </a:moveTo>
                <a:lnTo>
                  <a:pt x="2102612" y="0"/>
                </a:lnTo>
              </a:path>
              <a:path w="2171065" h="1692275">
                <a:moveTo>
                  <a:pt x="108330" y="1692020"/>
                </a:moveTo>
                <a:lnTo>
                  <a:pt x="0" y="218185"/>
                </a:lnTo>
              </a:path>
              <a:path w="2171065" h="1692275">
                <a:moveTo>
                  <a:pt x="108330" y="1672716"/>
                </a:moveTo>
                <a:lnTo>
                  <a:pt x="2170938" y="1571370"/>
                </a:lnTo>
              </a:path>
            </a:pathLst>
          </a:custGeom>
          <a:ln w="57150">
            <a:solidFill>
              <a:srgbClr val="FF0000"/>
            </a:solidFill>
          </a:ln>
        </p:spPr>
        <p:txBody>
          <a:bodyPr wrap="square" lIns="0" tIns="0" rIns="0" bIns="0" rtlCol="0"/>
          <a:lstStyle/>
          <a:p>
            <a:endParaRPr/>
          </a:p>
        </p:txBody>
      </p:sp>
      <p:pic>
        <p:nvPicPr>
          <p:cNvPr id="14" name="Picture 13" descr="A red and white logo&#10;&#10;AI-generated content may be incorrect.">
            <a:extLst>
              <a:ext uri="{FF2B5EF4-FFF2-40B4-BE49-F238E27FC236}">
                <a16:creationId xmlns:a16="http://schemas.microsoft.com/office/drawing/2014/main" id="{F59E221C-3642-14C1-AB3C-3286D6D3108B}"/>
              </a:ext>
            </a:extLst>
          </p:cNvPr>
          <p:cNvPicPr>
            <a:picLocks noChangeAspect="1"/>
          </p:cNvPicPr>
          <p:nvPr/>
        </p:nvPicPr>
        <p:blipFill>
          <a:blip r:embed="rId2"/>
          <a:stretch>
            <a:fillRect/>
          </a:stretch>
        </p:blipFill>
        <p:spPr>
          <a:xfrm>
            <a:off x="534220" y="4597624"/>
            <a:ext cx="1182469" cy="1762371"/>
          </a:xfrm>
          <a:prstGeom prst="rect">
            <a:avLst/>
          </a:prstGeom>
        </p:spPr>
      </p:pic>
      <p:sp>
        <p:nvSpPr>
          <p:cNvPr id="16" name="TextBox 15">
            <a:extLst>
              <a:ext uri="{FF2B5EF4-FFF2-40B4-BE49-F238E27FC236}">
                <a16:creationId xmlns:a16="http://schemas.microsoft.com/office/drawing/2014/main" id="{4C9BE6B8-A05A-5B55-9B07-3F6E66D076B7}"/>
              </a:ext>
            </a:extLst>
          </p:cNvPr>
          <p:cNvSpPr txBox="1"/>
          <p:nvPr/>
        </p:nvSpPr>
        <p:spPr>
          <a:xfrm>
            <a:off x="6737646" y="218010"/>
            <a:ext cx="5454354" cy="830997"/>
          </a:xfrm>
          <a:prstGeom prst="rect">
            <a:avLst/>
          </a:prstGeom>
          <a:noFill/>
        </p:spPr>
        <p:txBody>
          <a:bodyPr wrap="square">
            <a:spAutoFit/>
          </a:bodyPr>
          <a:lstStyle/>
          <a:p>
            <a:pPr algn="l"/>
            <a:r>
              <a:rPr lang="en-GB" sz="2400" b="1" i="0" dirty="0">
                <a:solidFill>
                  <a:schemeClr val="accent1">
                    <a:lumMod val="50000"/>
                  </a:schemeClr>
                </a:solidFill>
                <a:effectLst/>
                <a:latin typeface="Arial" panose="020B0604020202020204" pitchFamily="34" charset="0"/>
                <a:cs typeface="Arial" panose="020B0604020202020204" pitchFamily="34" charset="0"/>
              </a:rPr>
              <a:t>“Travel isn’t just about the destination it’s how you get there”</a:t>
            </a:r>
          </a:p>
        </p:txBody>
      </p:sp>
    </p:spTree>
    <p:extLst>
      <p:ext uri="{BB962C8B-B14F-4D97-AF65-F5344CB8AC3E}">
        <p14:creationId xmlns:p14="http://schemas.microsoft.com/office/powerpoint/2010/main" val="40512917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423A2D2-829F-815A-52CA-90C0EB6EEEF8}"/>
              </a:ext>
            </a:extLst>
          </p:cNvPr>
          <p:cNvSpPr txBox="1"/>
          <p:nvPr/>
        </p:nvSpPr>
        <p:spPr>
          <a:xfrm>
            <a:off x="1720784" y="385149"/>
            <a:ext cx="9151655" cy="1692771"/>
          </a:xfrm>
          <a:prstGeom prst="rect">
            <a:avLst/>
          </a:prstGeom>
          <a:noFill/>
        </p:spPr>
        <p:txBody>
          <a:bodyPr wrap="square" rtlCol="0">
            <a:spAutoFit/>
          </a:bodyPr>
          <a:lstStyle/>
          <a:p>
            <a:r>
              <a:rPr lang="en-GB" sz="2400" b="1" dirty="0">
                <a:solidFill>
                  <a:schemeClr val="accent1">
                    <a:lumMod val="50000"/>
                  </a:schemeClr>
                </a:solidFill>
                <a:latin typeface="Arial" panose="020B0604020202020204" pitchFamily="34" charset="0"/>
                <a:cs typeface="Arial" panose="020B0604020202020204" pitchFamily="34" charset="0"/>
              </a:rPr>
              <a:t>CUSTOMERS -  what if the pain or the gain you are solving?</a:t>
            </a:r>
          </a:p>
          <a:p>
            <a:endParaRPr lang="en-GB" sz="2000" dirty="0">
              <a:solidFill>
                <a:schemeClr val="accent1">
                  <a:lumMod val="50000"/>
                </a:schemeClr>
              </a:solidFill>
              <a:latin typeface="Arial" panose="020B0604020202020204" pitchFamily="34" charset="0"/>
              <a:cs typeface="Arial" panose="020B0604020202020204" pitchFamily="34" charset="0"/>
            </a:endParaRPr>
          </a:p>
          <a:p>
            <a:r>
              <a:rPr lang="en-GB" sz="2000" dirty="0">
                <a:solidFill>
                  <a:schemeClr val="accent1">
                    <a:lumMod val="50000"/>
                  </a:schemeClr>
                </a:solidFill>
                <a:latin typeface="Arial" panose="020B0604020202020204" pitchFamily="34" charset="0"/>
                <a:cs typeface="Arial" panose="020B0604020202020204" pitchFamily="34" charset="0"/>
              </a:rPr>
              <a:t>Understanding what your customers likes and dislikes are alongside knowing where your costs needs to be and increasing responsiveness- another way to think about what you can eliminate or add to your value proposition</a:t>
            </a:r>
          </a:p>
        </p:txBody>
      </p:sp>
      <p:sp>
        <p:nvSpPr>
          <p:cNvPr id="11" name="TextBox 10">
            <a:extLst>
              <a:ext uri="{FF2B5EF4-FFF2-40B4-BE49-F238E27FC236}">
                <a16:creationId xmlns:a16="http://schemas.microsoft.com/office/drawing/2014/main" id="{64326437-0997-087A-8FFC-021F68EBCB4A}"/>
              </a:ext>
            </a:extLst>
          </p:cNvPr>
          <p:cNvSpPr txBox="1"/>
          <p:nvPr/>
        </p:nvSpPr>
        <p:spPr>
          <a:xfrm>
            <a:off x="5499006" y="2707302"/>
            <a:ext cx="5507248" cy="1323439"/>
          </a:xfrm>
          <a:prstGeom prst="rect">
            <a:avLst/>
          </a:prstGeom>
          <a:noFill/>
        </p:spPr>
        <p:txBody>
          <a:bodyPr wrap="square" rtlCol="0">
            <a:spAutoFit/>
          </a:bodyPr>
          <a:lstStyle/>
          <a:p>
            <a:r>
              <a:rPr lang="en-GB" sz="2000" dirty="0">
                <a:solidFill>
                  <a:schemeClr val="accent1">
                    <a:lumMod val="50000"/>
                  </a:schemeClr>
                </a:solidFill>
                <a:latin typeface="Arial" panose="020B0604020202020204" pitchFamily="34" charset="0"/>
                <a:cs typeface="Arial" panose="020B0604020202020204" pitchFamily="34" charset="0"/>
              </a:rPr>
              <a:t>When do you want a Hot Dog or a Greasy Burger?</a:t>
            </a:r>
          </a:p>
          <a:p>
            <a:r>
              <a:rPr lang="en-GB" sz="2000" dirty="0">
                <a:solidFill>
                  <a:schemeClr val="accent1">
                    <a:lumMod val="50000"/>
                  </a:schemeClr>
                </a:solidFill>
                <a:latin typeface="Arial" panose="020B0604020202020204" pitchFamily="34" charset="0"/>
                <a:cs typeface="Arial" panose="020B0604020202020204" pitchFamily="34" charset="0"/>
              </a:rPr>
              <a:t>at a football game vs  during a corporate lunchbreak?</a:t>
            </a:r>
            <a:endParaRPr lang="en-GB" dirty="0">
              <a:solidFill>
                <a:srgbClr val="FF0000"/>
              </a:solidFill>
            </a:endParaRPr>
          </a:p>
        </p:txBody>
      </p:sp>
      <p:sp>
        <p:nvSpPr>
          <p:cNvPr id="4" name="TextBox 3">
            <a:extLst>
              <a:ext uri="{FF2B5EF4-FFF2-40B4-BE49-F238E27FC236}">
                <a16:creationId xmlns:a16="http://schemas.microsoft.com/office/drawing/2014/main" id="{88321085-FA70-0E83-076A-816E95F5B38E}"/>
              </a:ext>
            </a:extLst>
          </p:cNvPr>
          <p:cNvSpPr txBox="1"/>
          <p:nvPr/>
        </p:nvSpPr>
        <p:spPr>
          <a:xfrm>
            <a:off x="1720784" y="2707302"/>
            <a:ext cx="2900187" cy="1200329"/>
          </a:xfrm>
          <a:prstGeom prst="rect">
            <a:avLst/>
          </a:prstGeom>
          <a:noFill/>
        </p:spPr>
        <p:txBody>
          <a:bodyPr wrap="square">
            <a:spAutoFit/>
          </a:bodyPr>
          <a:lstStyle/>
          <a:p>
            <a:r>
              <a:rPr lang="en-GB" dirty="0">
                <a:hlinkClick r:id="rId2"/>
              </a:rPr>
              <a:t>(499) Ryanair Challenge: How would you make money if your business model is free? - YouTube</a:t>
            </a:r>
            <a:endParaRPr lang="en-GB" dirty="0"/>
          </a:p>
        </p:txBody>
      </p:sp>
      <p:sp>
        <p:nvSpPr>
          <p:cNvPr id="2" name="TextBox 1">
            <a:extLst>
              <a:ext uri="{FF2B5EF4-FFF2-40B4-BE49-F238E27FC236}">
                <a16:creationId xmlns:a16="http://schemas.microsoft.com/office/drawing/2014/main" id="{2B80DB2A-2308-3390-051E-0B1164472BB6}"/>
              </a:ext>
            </a:extLst>
          </p:cNvPr>
          <p:cNvSpPr txBox="1"/>
          <p:nvPr/>
        </p:nvSpPr>
        <p:spPr>
          <a:xfrm>
            <a:off x="1520172" y="4660123"/>
            <a:ext cx="9151655" cy="1569660"/>
          </a:xfrm>
          <a:prstGeom prst="rect">
            <a:avLst/>
          </a:prstGeom>
          <a:noFill/>
        </p:spPr>
        <p:txBody>
          <a:bodyPr wrap="square" rtlCol="0">
            <a:spAutoFit/>
          </a:bodyPr>
          <a:lstStyle/>
          <a:p>
            <a:pPr algn="ctr"/>
            <a:r>
              <a:rPr lang="en-GB" sz="2400" b="1" dirty="0">
                <a:solidFill>
                  <a:schemeClr val="accent1">
                    <a:lumMod val="50000"/>
                  </a:schemeClr>
                </a:solidFill>
                <a:latin typeface="Arial" panose="020B0604020202020204" pitchFamily="34" charset="0"/>
                <a:cs typeface="Arial" panose="020B0604020202020204" pitchFamily="34" charset="0"/>
              </a:rPr>
              <a:t>Watch this video and then discuss in your groups what revenues could be like-  for the college and for the MA employers. So what are the skills that we can all learn to develop revenue diversity?</a:t>
            </a:r>
          </a:p>
        </p:txBody>
      </p:sp>
    </p:spTree>
    <p:extLst>
      <p:ext uri="{BB962C8B-B14F-4D97-AF65-F5344CB8AC3E}">
        <p14:creationId xmlns:p14="http://schemas.microsoft.com/office/powerpoint/2010/main" val="6684545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0897" y="1798637"/>
            <a:ext cx="6890206" cy="2809222"/>
          </a:xfrm>
        </p:spPr>
        <p:txBody>
          <a:bodyPr>
            <a:normAutofit fontScale="90000"/>
          </a:bodyPr>
          <a:lstStyle/>
          <a:p>
            <a:r>
              <a:rPr lang="en-GB" b="1" dirty="0">
                <a:solidFill>
                  <a:schemeClr val="accent1">
                    <a:lumMod val="50000"/>
                  </a:schemeClr>
                </a:solidFill>
                <a:latin typeface="Arial" panose="020B0604020202020204" pitchFamily="34" charset="0"/>
                <a:cs typeface="Arial" panose="020B0604020202020204" pitchFamily="34" charset="0"/>
              </a:rPr>
              <a:t>How do I price?</a:t>
            </a:r>
            <a:br>
              <a:rPr lang="en-GB" b="1" dirty="0">
                <a:solidFill>
                  <a:schemeClr val="accent1">
                    <a:lumMod val="50000"/>
                  </a:schemeClr>
                </a:solidFill>
                <a:latin typeface="Arial" panose="020B0604020202020204" pitchFamily="34" charset="0"/>
                <a:cs typeface="Arial" panose="020B0604020202020204" pitchFamily="34" charset="0"/>
              </a:rPr>
            </a:br>
            <a:br>
              <a:rPr lang="en-GB" b="1" dirty="0"/>
            </a:br>
            <a:r>
              <a:rPr lang="en-GB" sz="3600" b="1" dirty="0">
                <a:solidFill>
                  <a:schemeClr val="accent1">
                    <a:lumMod val="50000"/>
                  </a:schemeClr>
                </a:solidFill>
                <a:latin typeface="Arial" panose="020B0604020202020204" pitchFamily="34" charset="0"/>
                <a:cs typeface="Arial" panose="020B0604020202020204" pitchFamily="34" charset="0"/>
              </a:rPr>
              <a:t>Once you’ve figured out how your revenue models fit in your value proposition, how do you price your offering? </a:t>
            </a:r>
            <a:br>
              <a:rPr lang="en-GB" dirty="0"/>
            </a:br>
            <a:endParaRPr lang="en-GB" dirty="0"/>
          </a:p>
        </p:txBody>
      </p:sp>
    </p:spTree>
    <p:extLst>
      <p:ext uri="{BB962C8B-B14F-4D97-AF65-F5344CB8AC3E}">
        <p14:creationId xmlns:p14="http://schemas.microsoft.com/office/powerpoint/2010/main" val="18108643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4956" y="382059"/>
            <a:ext cx="9302087" cy="1325563"/>
          </a:xfrm>
        </p:spPr>
        <p:txBody>
          <a:bodyPr>
            <a:normAutofit/>
          </a:bodyPr>
          <a:lstStyle/>
          <a:p>
            <a:r>
              <a:rPr lang="en-GB" sz="3200" dirty="0">
                <a:solidFill>
                  <a:schemeClr val="accent1">
                    <a:lumMod val="50000"/>
                  </a:schemeClr>
                </a:solidFill>
                <a:latin typeface="Arial" panose="020B0604020202020204" pitchFamily="34" charset="0"/>
                <a:cs typeface="Arial" panose="020B0604020202020204" pitchFamily="34" charset="0"/>
              </a:rPr>
              <a:t>Three approaches to pricing an offering</a:t>
            </a:r>
          </a:p>
        </p:txBody>
      </p:sp>
      <p:sp>
        <p:nvSpPr>
          <p:cNvPr id="3" name="Content Placeholder 2"/>
          <p:cNvSpPr>
            <a:spLocks noGrp="1"/>
          </p:cNvSpPr>
          <p:nvPr>
            <p:ph idx="1"/>
          </p:nvPr>
        </p:nvSpPr>
        <p:spPr>
          <a:xfrm>
            <a:off x="1444956" y="1913467"/>
            <a:ext cx="10120511" cy="4402666"/>
          </a:xfrm>
        </p:spPr>
        <p:txBody>
          <a:bodyPr>
            <a:normAutofit/>
          </a:bodyPr>
          <a:lstStyle/>
          <a:p>
            <a:pPr marL="514350" indent="-514350">
              <a:buAutoNum type="arabicParenR"/>
            </a:pPr>
            <a:r>
              <a:rPr lang="en-GB" dirty="0">
                <a:solidFill>
                  <a:schemeClr val="accent1">
                    <a:lumMod val="50000"/>
                  </a:schemeClr>
                </a:solidFill>
                <a:latin typeface="Arial" panose="020B0604020202020204" pitchFamily="34" charset="0"/>
                <a:cs typeface="Arial" panose="020B0604020202020204" pitchFamily="34" charset="0"/>
              </a:rPr>
              <a:t>Cost-based pricing- straightforward…?</a:t>
            </a:r>
          </a:p>
          <a:p>
            <a:pPr marL="514350" indent="-514350">
              <a:buAutoNum type="arabicParenR"/>
            </a:pPr>
            <a:endParaRPr lang="en-GB" dirty="0">
              <a:solidFill>
                <a:schemeClr val="accent1">
                  <a:lumMod val="50000"/>
                </a:schemeClr>
              </a:solidFill>
              <a:latin typeface="Arial" panose="020B0604020202020204" pitchFamily="34" charset="0"/>
              <a:cs typeface="Arial" panose="020B0604020202020204" pitchFamily="34" charset="0"/>
            </a:endParaRPr>
          </a:p>
          <a:p>
            <a:pPr marL="514350" indent="-514350">
              <a:buAutoNum type="arabicParenR"/>
            </a:pPr>
            <a:r>
              <a:rPr lang="en-GB" dirty="0">
                <a:solidFill>
                  <a:schemeClr val="accent1">
                    <a:lumMod val="50000"/>
                  </a:schemeClr>
                </a:solidFill>
                <a:latin typeface="Arial" panose="020B0604020202020204" pitchFamily="34" charset="0"/>
                <a:cs typeface="Arial" panose="020B0604020202020204" pitchFamily="34" charset="0"/>
              </a:rPr>
              <a:t>Competition-based pricing</a:t>
            </a:r>
          </a:p>
          <a:p>
            <a:pPr marL="514350" indent="-514350">
              <a:buAutoNum type="arabicParenR"/>
            </a:pPr>
            <a:endParaRPr lang="en-GB" dirty="0">
              <a:solidFill>
                <a:schemeClr val="accent1">
                  <a:lumMod val="50000"/>
                </a:schemeClr>
              </a:solidFill>
              <a:latin typeface="Arial" panose="020B0604020202020204" pitchFamily="34" charset="0"/>
              <a:cs typeface="Arial" panose="020B0604020202020204" pitchFamily="34" charset="0"/>
            </a:endParaRPr>
          </a:p>
          <a:p>
            <a:pPr marL="514350" indent="-514350">
              <a:buAutoNum type="arabicParenR"/>
            </a:pPr>
            <a:r>
              <a:rPr lang="en-GB" dirty="0">
                <a:solidFill>
                  <a:schemeClr val="accent1">
                    <a:lumMod val="50000"/>
                  </a:schemeClr>
                </a:solidFill>
                <a:latin typeface="Arial" panose="020B0604020202020204" pitchFamily="34" charset="0"/>
                <a:cs typeface="Arial" panose="020B0604020202020204" pitchFamily="34" charset="0"/>
              </a:rPr>
              <a:t>Value-based pricing</a:t>
            </a:r>
          </a:p>
          <a:p>
            <a:pPr marL="514350" indent="-514350">
              <a:buAutoNum type="arabicParenR"/>
            </a:pPr>
            <a:endParaRPr lang="en-GB" dirty="0">
              <a:solidFill>
                <a:schemeClr val="accent1">
                  <a:lumMod val="50000"/>
                </a:schemeClr>
              </a:solidFill>
              <a:latin typeface="Arial" panose="020B0604020202020204" pitchFamily="34" charset="0"/>
              <a:cs typeface="Arial" panose="020B0604020202020204" pitchFamily="34" charset="0"/>
            </a:endParaRPr>
          </a:p>
          <a:p>
            <a:pPr marL="514350" indent="-514350">
              <a:buAutoNum type="arabicParenR"/>
            </a:pPr>
            <a:r>
              <a:rPr lang="en-GB" dirty="0">
                <a:solidFill>
                  <a:schemeClr val="accent1">
                    <a:lumMod val="50000"/>
                  </a:schemeClr>
                </a:solidFill>
                <a:latin typeface="Arial" panose="020B0604020202020204" pitchFamily="34" charset="0"/>
                <a:cs typeface="Arial" panose="020B0604020202020204" pitchFamily="34" charset="0"/>
              </a:rPr>
              <a:t>The answer is usually somewhere in between!</a:t>
            </a:r>
          </a:p>
        </p:txBody>
      </p:sp>
    </p:spTree>
    <p:extLst>
      <p:ext uri="{BB962C8B-B14F-4D97-AF65-F5344CB8AC3E}">
        <p14:creationId xmlns:p14="http://schemas.microsoft.com/office/powerpoint/2010/main" val="272859603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421332"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232227"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75899" y="806313"/>
            <a:ext cx="2871095" cy="2127124"/>
          </a:xfrm>
        </p:spPr>
        <p:txBody>
          <a:bodyPr vert="horz" lIns="91440" tIns="45720" rIns="91440" bIns="45720" rtlCol="0" anchor="t">
            <a:normAutofit fontScale="90000"/>
          </a:bodyPr>
          <a:lstStyle/>
          <a:p>
            <a:pPr marL="0" indent="0"/>
            <a:r>
              <a:rPr lang="en-US" sz="2800" b="1" kern="1200" dirty="0">
                <a:solidFill>
                  <a:schemeClr val="bg1"/>
                </a:solidFill>
                <a:latin typeface="+mj-lt"/>
                <a:ea typeface="+mj-ea"/>
                <a:cs typeface="+mj-cs"/>
              </a:rPr>
              <a:t>Which is why knowing your customer becomes really critical! </a:t>
            </a:r>
            <a:br>
              <a:rPr lang="en-US" sz="2800" b="1" kern="1200" dirty="0">
                <a:solidFill>
                  <a:schemeClr val="bg1"/>
                </a:solidFill>
                <a:latin typeface="+mj-lt"/>
                <a:ea typeface="+mj-ea"/>
                <a:cs typeface="+mj-cs"/>
              </a:rPr>
            </a:br>
            <a:br>
              <a:rPr lang="en-US" sz="2800" b="1" dirty="0">
                <a:solidFill>
                  <a:schemeClr val="bg1"/>
                </a:solidFill>
              </a:rPr>
            </a:br>
            <a:r>
              <a:rPr lang="en-US" sz="2800" b="1" dirty="0">
                <a:solidFill>
                  <a:schemeClr val="bg1"/>
                </a:solidFill>
              </a:rPr>
              <a:t>Describe a situation where price does not influence your choice?</a:t>
            </a:r>
            <a:endParaRPr lang="en-US" sz="2800" b="1" kern="1200" dirty="0">
              <a:solidFill>
                <a:schemeClr val="bg1"/>
              </a:solidFill>
              <a:latin typeface="+mj-lt"/>
              <a:ea typeface="+mj-ea"/>
              <a:cs typeface="+mj-cs"/>
            </a:endParaRPr>
          </a:p>
        </p:txBody>
      </p:sp>
      <p:sp>
        <p:nvSpPr>
          <p:cNvPr id="3" name="Content Placeholder 2"/>
          <p:cNvSpPr>
            <a:spLocks noGrp="1"/>
          </p:cNvSpPr>
          <p:nvPr>
            <p:ph idx="1"/>
          </p:nvPr>
        </p:nvSpPr>
        <p:spPr>
          <a:xfrm>
            <a:off x="4582886" y="1053260"/>
            <a:ext cx="3520416" cy="4363844"/>
          </a:xfrm>
        </p:spPr>
        <p:txBody>
          <a:bodyPr vert="horz" lIns="91440" tIns="45720" rIns="91440" bIns="45720" rtlCol="0">
            <a:noAutofit/>
          </a:bodyPr>
          <a:lstStyle/>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Natural tendency of customers to use price as a signal to interpret quality</a:t>
            </a:r>
          </a:p>
          <a:p>
            <a:r>
              <a:rPr lang="en-US" sz="1600" dirty="0">
                <a:latin typeface="Arial" panose="020B0604020202020204" pitchFamily="34" charset="0"/>
                <a:cs typeface="Arial" panose="020B0604020202020204" pitchFamily="34" charset="0"/>
              </a:rPr>
              <a:t>Low price = cheap / low value</a:t>
            </a:r>
          </a:p>
          <a:p>
            <a:r>
              <a:rPr lang="en-US" sz="1600" dirty="0">
                <a:latin typeface="Arial" panose="020B0604020202020204" pitchFamily="34" charset="0"/>
                <a:cs typeface="Arial" panose="020B0604020202020204" pitchFamily="34" charset="0"/>
              </a:rPr>
              <a:t>Price not always the pivotal factor</a:t>
            </a:r>
          </a:p>
          <a:p>
            <a:pPr lvl="1"/>
            <a:r>
              <a:rPr lang="en-US" sz="1600" dirty="0">
                <a:latin typeface="Arial" panose="020B0604020202020204" pitchFamily="34" charset="0"/>
                <a:cs typeface="Arial" panose="020B0604020202020204" pitchFamily="34" charset="0"/>
              </a:rPr>
              <a:t>E.g. furniture: design more important than price</a:t>
            </a:r>
          </a:p>
          <a:p>
            <a:pPr lvl="1"/>
            <a:r>
              <a:rPr lang="en-US" sz="1600" dirty="0">
                <a:latin typeface="Arial" panose="020B0604020202020204" pitchFamily="34" charset="0"/>
                <a:cs typeface="Arial" panose="020B0604020202020204" pitchFamily="34" charset="0"/>
              </a:rPr>
              <a:t>Lower prices may not increase sales</a:t>
            </a:r>
          </a:p>
          <a:p>
            <a:r>
              <a:rPr lang="en-US" sz="1600" dirty="0">
                <a:latin typeface="Arial" panose="020B0604020202020204" pitchFamily="34" charset="0"/>
                <a:cs typeface="Arial" panose="020B0604020202020204" pitchFamily="34" charset="0"/>
              </a:rPr>
              <a:t>Competitors will react to your low prices</a:t>
            </a:r>
          </a:p>
          <a:p>
            <a:pPr lvl="1"/>
            <a:r>
              <a:rPr lang="en-US" sz="1600" dirty="0">
                <a:latin typeface="Arial" panose="020B0604020202020204" pitchFamily="34" charset="0"/>
                <a:cs typeface="Arial" panose="020B0604020202020204" pitchFamily="34" charset="0"/>
              </a:rPr>
              <a:t>Risk of a price war with industry giants</a:t>
            </a:r>
          </a:p>
          <a:p>
            <a:r>
              <a:rPr lang="en-US" sz="1600" dirty="0">
                <a:latin typeface="Arial" panose="020B0604020202020204" pitchFamily="34" charset="0"/>
                <a:cs typeface="Arial" panose="020B0604020202020204" pitchFamily="34" charset="0"/>
              </a:rPr>
              <a:t>Only offer lower prices than your competitors if your costs are lower</a:t>
            </a:r>
          </a:p>
        </p:txBody>
      </p:sp>
      <p:sp>
        <p:nvSpPr>
          <p:cNvPr id="4" name="Content Placeholder 2"/>
          <p:cNvSpPr txBox="1">
            <a:spLocks/>
          </p:cNvSpPr>
          <p:nvPr/>
        </p:nvSpPr>
        <p:spPr>
          <a:xfrm>
            <a:off x="8461247" y="1357691"/>
            <a:ext cx="3382409" cy="43638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dirty="0">
                <a:latin typeface="Arial" panose="020B0604020202020204" pitchFamily="34" charset="0"/>
                <a:cs typeface="Arial" panose="020B0604020202020204" pitchFamily="34" charset="0"/>
              </a:rPr>
              <a:t>Tight profit margins = less room for error</a:t>
            </a:r>
          </a:p>
          <a:p>
            <a:r>
              <a:rPr lang="en-US" sz="1600" dirty="0">
                <a:latin typeface="Arial" panose="020B0604020202020204" pitchFamily="34" charset="0"/>
                <a:cs typeface="Arial" panose="020B0604020202020204" pitchFamily="34" charset="0"/>
              </a:rPr>
              <a:t>New companies unlikely to have the economies of scale to reduce costs</a:t>
            </a:r>
          </a:p>
          <a:p>
            <a:r>
              <a:rPr lang="en-US" sz="1600" dirty="0">
                <a:latin typeface="Arial" panose="020B0604020202020204" pitchFamily="34" charset="0"/>
                <a:cs typeface="Arial" panose="020B0604020202020204" pitchFamily="34" charset="0"/>
              </a:rPr>
              <a:t>Low profit margins mean low cash cushion</a:t>
            </a:r>
          </a:p>
          <a:p>
            <a:pPr lvl="1"/>
            <a:r>
              <a:rPr lang="en-US" sz="1600" dirty="0">
                <a:latin typeface="Arial" panose="020B0604020202020204" pitchFamily="34" charset="0"/>
                <a:cs typeface="Arial" panose="020B0604020202020204" pitchFamily="34" charset="0"/>
              </a:rPr>
              <a:t>- Limited investment/ innovation</a:t>
            </a:r>
          </a:p>
          <a:p>
            <a:r>
              <a:rPr lang="en-US" sz="1600" dirty="0">
                <a:latin typeface="Arial" panose="020B0604020202020204" pitchFamily="34" charset="0"/>
                <a:cs typeface="Arial" panose="020B0604020202020204" pitchFamily="34" charset="0"/>
              </a:rPr>
              <a:t>Cost increases hard to implement </a:t>
            </a:r>
          </a:p>
          <a:p>
            <a:pPr lvl="1"/>
            <a:r>
              <a:rPr lang="en-US" sz="1600" dirty="0">
                <a:latin typeface="Arial" panose="020B0604020202020204" pitchFamily="34" charset="0"/>
                <a:cs typeface="Arial" panose="020B0604020202020204" pitchFamily="34" charset="0"/>
              </a:rPr>
              <a:t>- Low prices attract disloyal bargain hunters</a:t>
            </a:r>
          </a:p>
          <a:p>
            <a:pPr lvl="1"/>
            <a:r>
              <a:rPr lang="en-US" sz="1600" dirty="0">
                <a:latin typeface="Arial" panose="020B0604020202020204" pitchFamily="34" charset="0"/>
                <a:cs typeface="Arial" panose="020B0604020202020204" pitchFamily="34" charset="0"/>
              </a:rPr>
              <a:t>- Can alienate customers</a:t>
            </a:r>
          </a:p>
          <a:p>
            <a:pPr lvl="1"/>
            <a:endParaRPr lang="en-US" sz="1600" dirty="0"/>
          </a:p>
          <a:p>
            <a:pPr lvl="1"/>
            <a:endParaRPr lang="en-US" sz="1600" dirty="0"/>
          </a:p>
        </p:txBody>
      </p:sp>
    </p:spTree>
    <p:extLst>
      <p:ext uri="{BB962C8B-B14F-4D97-AF65-F5344CB8AC3E}">
        <p14:creationId xmlns:p14="http://schemas.microsoft.com/office/powerpoint/2010/main" val="240500811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738" y="124603"/>
            <a:ext cx="7728862" cy="1076668"/>
          </a:xfrm>
        </p:spPr>
        <p:txBody>
          <a:bodyPr>
            <a:normAutofit/>
          </a:bodyPr>
          <a:lstStyle/>
          <a:p>
            <a:r>
              <a:rPr lang="en-GB" sz="3200" b="1" dirty="0">
                <a:solidFill>
                  <a:schemeClr val="accent1">
                    <a:lumMod val="50000"/>
                  </a:schemeClr>
                </a:solidFill>
                <a:latin typeface="Arial" panose="020B0604020202020204" pitchFamily="34" charset="0"/>
                <a:cs typeface="Arial" panose="020B0604020202020204" pitchFamily="34" charset="0"/>
              </a:rPr>
              <a:t>Cost-plus pricing – are you future fit?</a:t>
            </a:r>
            <a:endParaRPr lang="en-GB" b="1" dirty="0">
              <a:solidFill>
                <a:srgbClr val="FF0000"/>
              </a:solidFill>
            </a:endParaRPr>
          </a:p>
        </p:txBody>
      </p:sp>
      <p:sp>
        <p:nvSpPr>
          <p:cNvPr id="3" name="Content Placeholder 2"/>
          <p:cNvSpPr>
            <a:spLocks noGrp="1"/>
          </p:cNvSpPr>
          <p:nvPr>
            <p:ph idx="1"/>
          </p:nvPr>
        </p:nvSpPr>
        <p:spPr>
          <a:xfrm>
            <a:off x="292418" y="1360130"/>
            <a:ext cx="4389251" cy="4891350"/>
          </a:xfrm>
        </p:spPr>
        <p:txBody>
          <a:bodyPr>
            <a:normAutofit fontScale="77500" lnSpcReduction="20000"/>
          </a:bodyPr>
          <a:lstStyle/>
          <a:p>
            <a:pPr marL="0" indent="0">
              <a:buNone/>
            </a:pPr>
            <a:r>
              <a:rPr lang="en-GB" sz="2400" dirty="0">
                <a:solidFill>
                  <a:schemeClr val="accent1">
                    <a:lumMod val="50000"/>
                  </a:schemeClr>
                </a:solidFill>
                <a:latin typeface="Arial" panose="020B0604020202020204" pitchFamily="34" charset="0"/>
                <a:cs typeface="Arial" panose="020B0604020202020204" pitchFamily="34" charset="0"/>
              </a:rPr>
              <a:t>Demonstrating a unit cost with integrated fixed costs</a:t>
            </a:r>
          </a:p>
          <a:p>
            <a:pPr marL="0" indent="0">
              <a:buNone/>
            </a:pPr>
            <a:endParaRPr lang="en-GB" sz="2400" dirty="0">
              <a:solidFill>
                <a:schemeClr val="accent1">
                  <a:lumMod val="50000"/>
                </a:schemeClr>
              </a:solidFill>
              <a:latin typeface="Arial" panose="020B0604020202020204" pitchFamily="34" charset="0"/>
              <a:cs typeface="Arial" panose="020B0604020202020204" pitchFamily="34" charset="0"/>
            </a:endParaRPr>
          </a:p>
          <a:p>
            <a:pPr marL="0" indent="0">
              <a:buNone/>
            </a:pPr>
            <a:r>
              <a:rPr lang="en-GB" sz="2400" dirty="0">
                <a:solidFill>
                  <a:schemeClr val="accent1">
                    <a:lumMod val="50000"/>
                  </a:schemeClr>
                </a:solidFill>
                <a:latin typeface="Arial" panose="020B0604020202020204" pitchFamily="34" charset="0"/>
                <a:cs typeface="Arial" panose="020B0604020202020204" pitchFamily="34" charset="0"/>
              </a:rPr>
              <a:t>This is a credible approach for this product because the actual direct material cost of coffee is  low compared to the fixed costs (premises, staff)</a:t>
            </a:r>
          </a:p>
          <a:p>
            <a:pPr marL="0" indent="0">
              <a:buNone/>
            </a:pPr>
            <a:r>
              <a:rPr lang="en-GB" sz="2400" dirty="0">
                <a:solidFill>
                  <a:schemeClr val="accent1">
                    <a:lumMod val="50000"/>
                  </a:schemeClr>
                </a:solidFill>
                <a:latin typeface="Arial" panose="020B0604020202020204" pitchFamily="34" charset="0"/>
                <a:cs typeface="Arial" panose="020B0604020202020204" pitchFamily="34" charset="0"/>
              </a:rPr>
              <a:t>When considering sustainability in each of these layers what might increase?</a:t>
            </a:r>
          </a:p>
          <a:p>
            <a:pPr marL="0" indent="0">
              <a:buNone/>
            </a:pPr>
            <a:r>
              <a:rPr lang="en-GB" sz="2400" dirty="0">
                <a:solidFill>
                  <a:schemeClr val="accent1">
                    <a:lumMod val="50000"/>
                  </a:schemeClr>
                </a:solidFill>
                <a:latin typeface="Arial" panose="020B0604020202020204" pitchFamily="34" charset="0"/>
                <a:cs typeface="Arial" panose="020B0604020202020204" pitchFamily="34" charset="0"/>
              </a:rPr>
              <a:t>And where in the image can things be improved? And what would be the double materiality- think penguin biscuits?</a:t>
            </a:r>
          </a:p>
          <a:p>
            <a:pPr marL="0" indent="0">
              <a:buNone/>
            </a:pPr>
            <a:endParaRPr lang="en-GB" sz="2600" dirty="0">
              <a:solidFill>
                <a:schemeClr val="accent1">
                  <a:lumMod val="50000"/>
                </a:schemeClr>
              </a:solidFill>
              <a:latin typeface="Arial" panose="020B0604020202020204" pitchFamily="34" charset="0"/>
              <a:cs typeface="Arial" panose="020B0604020202020204" pitchFamily="34" charset="0"/>
            </a:endParaRPr>
          </a:p>
          <a:p>
            <a:pPr marL="0" indent="0">
              <a:buNone/>
            </a:pPr>
            <a:r>
              <a:rPr lang="en-GB" sz="2600" b="1" dirty="0">
                <a:solidFill>
                  <a:schemeClr val="accent1">
                    <a:lumMod val="50000"/>
                  </a:schemeClr>
                </a:solidFill>
                <a:latin typeface="Arial" panose="020B0604020202020204" pitchFamily="34" charset="0"/>
                <a:cs typeface="Arial" panose="020B0604020202020204" pitchFamily="34" charset="0"/>
              </a:rPr>
              <a:t>What happens when the person serving isn’t aware of the price of the raw materials?</a:t>
            </a:r>
          </a:p>
          <a:p>
            <a:pPr marL="0" indent="0">
              <a:buNone/>
            </a:pPr>
            <a:endParaRPr lang="en-GB" sz="2000" b="1" dirty="0"/>
          </a:p>
        </p:txBody>
      </p:sp>
      <p:pic>
        <p:nvPicPr>
          <p:cNvPr id="4" name="Picture 2" descr="http://2.bp.blogspot.com/-6brW7V2B470/UphyGQ9d3XI/AAAAAAAAMBw/JGJWd12XfHw/s1600/real_cost_coffee.png">
            <a:extLst>
              <a:ext uri="{FF2B5EF4-FFF2-40B4-BE49-F238E27FC236}">
                <a16:creationId xmlns:a16="http://schemas.microsoft.com/office/drawing/2014/main" id="{49A4B330-FBDC-3548-A8D3-A2065F8C78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8589" y="1088938"/>
            <a:ext cx="3760993" cy="5042709"/>
          </a:xfrm>
          <a:prstGeom prst="rect">
            <a:avLst/>
          </a:prstGeom>
          <a:noFill/>
          <a:extLst>
            <a:ext uri="{909E8E84-426E-40dd-AFC4-6F175D3DCCD1}">
              <a14:hiddenFill xmlns=""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F2A1A5A-922B-90FD-3704-6A1D1E2E35FC}"/>
              </a:ext>
            </a:extLst>
          </p:cNvPr>
          <p:cNvSpPr txBox="1"/>
          <p:nvPr/>
        </p:nvSpPr>
        <p:spPr>
          <a:xfrm>
            <a:off x="5137077" y="1450166"/>
            <a:ext cx="2590499" cy="4801314"/>
          </a:xfrm>
          <a:prstGeom prst="rect">
            <a:avLst/>
          </a:prstGeom>
          <a:noFill/>
        </p:spPr>
        <p:txBody>
          <a:bodyPr wrap="square" rtlCol="0">
            <a:spAutoFit/>
          </a:bodyPr>
          <a:lstStyle/>
          <a:p>
            <a:r>
              <a:rPr lang="en-GB" dirty="0">
                <a:solidFill>
                  <a:schemeClr val="accent1">
                    <a:lumMod val="50000"/>
                  </a:schemeClr>
                </a:solidFill>
                <a:latin typeface="Arial" panose="020B0604020202020204" pitchFamily="34" charset="0"/>
                <a:cs typeface="Arial" panose="020B0604020202020204" pitchFamily="34" charset="0"/>
              </a:rPr>
              <a:t>Alternative Materials</a:t>
            </a:r>
          </a:p>
          <a:p>
            <a:r>
              <a:rPr lang="en-GB" dirty="0">
                <a:solidFill>
                  <a:schemeClr val="accent1">
                    <a:lumMod val="50000"/>
                  </a:schemeClr>
                </a:solidFill>
                <a:latin typeface="Arial" panose="020B0604020202020204" pitchFamily="34" charset="0"/>
                <a:cs typeface="Arial" panose="020B0604020202020204" pitchFamily="34" charset="0"/>
              </a:rPr>
              <a:t>Cup &amp; lid=12p</a:t>
            </a:r>
          </a:p>
          <a:p>
            <a:r>
              <a:rPr lang="en-GB" dirty="0">
                <a:solidFill>
                  <a:schemeClr val="accent1">
                    <a:lumMod val="50000"/>
                  </a:schemeClr>
                </a:solidFill>
                <a:latin typeface="Arial" panose="020B0604020202020204" pitchFamily="34" charset="0"/>
                <a:cs typeface="Arial" panose="020B0604020202020204" pitchFamily="34" charset="0"/>
              </a:rPr>
              <a:t>Coffee beans:36p</a:t>
            </a:r>
          </a:p>
          <a:p>
            <a:r>
              <a:rPr lang="en-GB" dirty="0">
                <a:solidFill>
                  <a:schemeClr val="accent1">
                    <a:lumMod val="50000"/>
                  </a:schemeClr>
                </a:solidFill>
                <a:latin typeface="Arial" panose="020B0604020202020204" pitchFamily="34" charset="0"/>
                <a:cs typeface="Arial" panose="020B0604020202020204" pitchFamily="34" charset="0"/>
              </a:rPr>
              <a:t>Milk= 29p</a:t>
            </a:r>
          </a:p>
          <a:p>
            <a:r>
              <a:rPr lang="en-GB" dirty="0">
                <a:solidFill>
                  <a:schemeClr val="accent1">
                    <a:lumMod val="50000"/>
                  </a:schemeClr>
                </a:solidFill>
                <a:latin typeface="Arial" panose="020B0604020202020204" pitchFamily="34" charset="0"/>
                <a:cs typeface="Arial" panose="020B0604020202020204" pitchFamily="34" charset="0"/>
              </a:rPr>
              <a:t>Staff 69p</a:t>
            </a:r>
          </a:p>
          <a:p>
            <a:r>
              <a:rPr lang="en-GB" dirty="0">
                <a:solidFill>
                  <a:schemeClr val="accent1">
                    <a:lumMod val="50000"/>
                  </a:schemeClr>
                </a:solidFill>
                <a:latin typeface="Arial" panose="020B0604020202020204" pitchFamily="34" charset="0"/>
                <a:cs typeface="Arial" panose="020B0604020202020204" pitchFamily="34" charset="0"/>
              </a:rPr>
              <a:t>Rent 27p</a:t>
            </a:r>
          </a:p>
          <a:p>
            <a:r>
              <a:rPr lang="en-GB" dirty="0">
                <a:solidFill>
                  <a:schemeClr val="accent1">
                    <a:lumMod val="50000"/>
                  </a:schemeClr>
                </a:solidFill>
                <a:latin typeface="Arial" panose="020B0604020202020204" pitchFamily="34" charset="0"/>
                <a:cs typeface="Arial" panose="020B0604020202020204" pitchFamily="34" charset="0"/>
              </a:rPr>
              <a:t>Utilities 12p</a:t>
            </a:r>
          </a:p>
          <a:p>
            <a:r>
              <a:rPr lang="en-GB" dirty="0">
                <a:solidFill>
                  <a:schemeClr val="accent1">
                    <a:lumMod val="50000"/>
                  </a:schemeClr>
                </a:solidFill>
                <a:latin typeface="Arial" panose="020B0604020202020204" pitchFamily="34" charset="0"/>
                <a:cs typeface="Arial" panose="020B0604020202020204" pitchFamily="34" charset="0"/>
              </a:rPr>
              <a:t>Tax 0.30p</a:t>
            </a:r>
          </a:p>
          <a:p>
            <a:r>
              <a:rPr lang="en-GB" dirty="0">
                <a:solidFill>
                  <a:schemeClr val="accent1">
                    <a:lumMod val="50000"/>
                  </a:schemeClr>
                </a:solidFill>
                <a:latin typeface="Arial" panose="020B0604020202020204" pitchFamily="34" charset="0"/>
                <a:cs typeface="Arial" panose="020B0604020202020204" pitchFamily="34" charset="0"/>
              </a:rPr>
              <a:t>Waste?</a:t>
            </a:r>
          </a:p>
          <a:p>
            <a:r>
              <a:rPr lang="en-GB" dirty="0">
                <a:solidFill>
                  <a:schemeClr val="accent1">
                    <a:lumMod val="50000"/>
                  </a:schemeClr>
                </a:solidFill>
                <a:latin typeface="Arial" panose="020B0604020202020204" pitchFamily="34" charset="0"/>
                <a:cs typeface="Arial" panose="020B0604020202020204" pitchFamily="34" charset="0"/>
              </a:rPr>
              <a:t>Total 2.15 /2.58</a:t>
            </a:r>
          </a:p>
          <a:p>
            <a:endParaRPr lang="en-GB" dirty="0">
              <a:solidFill>
                <a:schemeClr val="accent1">
                  <a:lumMod val="50000"/>
                </a:schemeClr>
              </a:solidFill>
              <a:latin typeface="Arial" panose="020B0604020202020204" pitchFamily="34" charset="0"/>
              <a:cs typeface="Arial" panose="020B0604020202020204" pitchFamily="34" charset="0"/>
            </a:endParaRPr>
          </a:p>
          <a:p>
            <a:r>
              <a:rPr lang="en-GB" dirty="0">
                <a:solidFill>
                  <a:schemeClr val="accent1">
                    <a:lumMod val="50000"/>
                  </a:schemeClr>
                </a:solidFill>
                <a:latin typeface="Arial" panose="020B0604020202020204" pitchFamily="34" charset="0"/>
                <a:cs typeface="Arial" panose="020B0604020202020204" pitchFamily="34" charset="0"/>
              </a:rPr>
              <a:t>62p profit =</a:t>
            </a:r>
          </a:p>
          <a:p>
            <a:r>
              <a:rPr lang="en-GB" dirty="0">
                <a:solidFill>
                  <a:schemeClr val="accent1">
                    <a:lumMod val="50000"/>
                  </a:schemeClr>
                </a:solidFill>
                <a:latin typeface="Arial" panose="020B0604020202020204" pitchFamily="34" charset="0"/>
                <a:cs typeface="Arial" panose="020B0604020202020204" pitchFamily="34" charset="0"/>
              </a:rPr>
              <a:t>484 coffees </a:t>
            </a:r>
          </a:p>
          <a:p>
            <a:r>
              <a:rPr lang="en-GB" dirty="0">
                <a:solidFill>
                  <a:schemeClr val="accent1">
                    <a:lumMod val="50000"/>
                  </a:schemeClr>
                </a:solidFill>
                <a:latin typeface="Arial" panose="020B0604020202020204" pitchFamily="34" charset="0"/>
                <a:cs typeface="Arial" panose="020B0604020202020204" pitchFamily="34" charset="0"/>
              </a:rPr>
              <a:t>gives £300 profit= 100 coffees per day</a:t>
            </a:r>
          </a:p>
          <a:p>
            <a:r>
              <a:rPr lang="en-GB" dirty="0">
                <a:solidFill>
                  <a:schemeClr val="accent1">
                    <a:lumMod val="50000"/>
                  </a:schemeClr>
                </a:solidFill>
                <a:latin typeface="Arial" panose="020B0604020202020204" pitchFamily="34" charset="0"/>
                <a:cs typeface="Arial" panose="020B0604020202020204" pitchFamily="34" charset="0"/>
              </a:rPr>
              <a:t>Upselling</a:t>
            </a:r>
          </a:p>
          <a:p>
            <a:endParaRPr lang="en-GB" dirty="0">
              <a:solidFill>
                <a:schemeClr val="accent1">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729611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010" y="151580"/>
            <a:ext cx="11855990" cy="1325563"/>
          </a:xfrm>
        </p:spPr>
        <p:txBody>
          <a:bodyPr>
            <a:normAutofit/>
          </a:bodyPr>
          <a:lstStyle/>
          <a:p>
            <a:r>
              <a:rPr lang="en-GB" sz="3000" b="1" dirty="0">
                <a:latin typeface="Arial" panose="020B0604020202020204" pitchFamily="34" charset="0"/>
                <a:cs typeface="Arial" panose="020B0604020202020204" pitchFamily="34" charset="0"/>
              </a:rPr>
              <a:t>Competition-Based Pricing- what is the market paying and why?</a:t>
            </a:r>
          </a:p>
        </p:txBody>
      </p:sp>
      <p:sp>
        <p:nvSpPr>
          <p:cNvPr id="3" name="Content Placeholder 2"/>
          <p:cNvSpPr>
            <a:spLocks noGrp="1"/>
          </p:cNvSpPr>
          <p:nvPr>
            <p:ph idx="1"/>
          </p:nvPr>
        </p:nvSpPr>
        <p:spPr>
          <a:xfrm>
            <a:off x="674555" y="1438350"/>
            <a:ext cx="5410216" cy="2172312"/>
          </a:xfrm>
        </p:spPr>
        <p:txBody>
          <a:bodyPr>
            <a:noAutofit/>
          </a:bodyPr>
          <a:lstStyle/>
          <a:p>
            <a:r>
              <a:rPr lang="en-GB" sz="1800" dirty="0">
                <a:latin typeface="Arial" panose="020B0604020202020204" pitchFamily="34" charset="0"/>
                <a:cs typeface="Arial" panose="020B0604020202020204" pitchFamily="34" charset="0"/>
              </a:rPr>
              <a:t>Uses competitors’ prices for similar products/services. Benchmarking against this</a:t>
            </a:r>
          </a:p>
          <a:p>
            <a:r>
              <a:rPr lang="en-GB" sz="1800" dirty="0">
                <a:latin typeface="Arial" panose="020B0604020202020204" pitchFamily="34" charset="0"/>
                <a:cs typeface="Arial" panose="020B0604020202020204" pitchFamily="34" charset="0"/>
              </a:rPr>
              <a:t>Market-driven instead of cost-driven</a:t>
            </a:r>
          </a:p>
          <a:p>
            <a:r>
              <a:rPr lang="en-GB" sz="1800" dirty="0">
                <a:latin typeface="Arial" panose="020B0604020202020204" pitchFamily="34" charset="0"/>
                <a:cs typeface="Arial" panose="020B0604020202020204" pitchFamily="34" charset="0"/>
              </a:rPr>
              <a:t>Might be difficult to do in low-competition market spaces (not much to compare to)</a:t>
            </a:r>
          </a:p>
          <a:p>
            <a:r>
              <a:rPr lang="en-GB" sz="1800" dirty="0">
                <a:latin typeface="Arial" panose="020B0604020202020204" pitchFamily="34" charset="0"/>
                <a:cs typeface="Arial" panose="020B0604020202020204" pitchFamily="34" charset="0"/>
              </a:rPr>
              <a:t>Consideration given not only to </a:t>
            </a:r>
            <a:r>
              <a:rPr lang="en-GB" sz="1800" b="1" dirty="0">
                <a:latin typeface="Arial" panose="020B0604020202020204" pitchFamily="34" charset="0"/>
                <a:cs typeface="Arial" panose="020B0604020202020204" pitchFamily="34" charset="0"/>
              </a:rPr>
              <a:t>what</a:t>
            </a:r>
            <a:r>
              <a:rPr lang="en-GB" sz="1800" dirty="0">
                <a:latin typeface="Arial" panose="020B0604020202020204" pitchFamily="34" charset="0"/>
                <a:cs typeface="Arial" panose="020B0604020202020204" pitchFamily="34" charset="0"/>
              </a:rPr>
              <a:t> competitors charge, but </a:t>
            </a:r>
            <a:r>
              <a:rPr lang="en-GB" sz="1800" b="1" dirty="0">
                <a:latin typeface="Arial" panose="020B0604020202020204" pitchFamily="34" charset="0"/>
                <a:cs typeface="Arial" panose="020B0604020202020204" pitchFamily="34" charset="0"/>
              </a:rPr>
              <a:t>how</a:t>
            </a:r>
            <a:r>
              <a:rPr lang="en-GB" sz="1800" dirty="0">
                <a:latin typeface="Arial" panose="020B0604020202020204" pitchFamily="34" charset="0"/>
                <a:cs typeface="Arial" panose="020B0604020202020204" pitchFamily="34" charset="0"/>
              </a:rPr>
              <a:t> customers expect to pay</a:t>
            </a:r>
          </a:p>
        </p:txBody>
      </p:sp>
      <p:sp>
        <p:nvSpPr>
          <p:cNvPr id="4" name="TextBox 3">
            <a:extLst>
              <a:ext uri="{FF2B5EF4-FFF2-40B4-BE49-F238E27FC236}">
                <a16:creationId xmlns:a16="http://schemas.microsoft.com/office/drawing/2014/main" id="{78285F0A-DBAD-33B6-1B66-1CE1A4C9A5B7}"/>
              </a:ext>
            </a:extLst>
          </p:cNvPr>
          <p:cNvSpPr txBox="1"/>
          <p:nvPr/>
        </p:nvSpPr>
        <p:spPr>
          <a:xfrm>
            <a:off x="6508753" y="1434187"/>
            <a:ext cx="4135184" cy="923330"/>
          </a:xfrm>
          <a:prstGeom prst="rect">
            <a:avLst/>
          </a:prstGeom>
          <a:noFill/>
        </p:spPr>
        <p:txBody>
          <a:bodyPr wrap="square" rtlCol="0">
            <a:spAutoFit/>
          </a:bodyPr>
          <a:lstStyle/>
          <a:p>
            <a:pPr algn="ctr"/>
            <a:r>
              <a:rPr lang="en-GB" b="1" dirty="0">
                <a:solidFill>
                  <a:schemeClr val="accent1">
                    <a:lumMod val="50000"/>
                  </a:schemeClr>
                </a:solidFill>
                <a:latin typeface="Arial" panose="020B0604020202020204" pitchFamily="34" charset="0"/>
                <a:cs typeface="Arial" panose="020B0604020202020204" pitchFamily="34" charset="0"/>
              </a:rPr>
              <a:t>Example of Day Rate-disrupting industry expectations</a:t>
            </a:r>
          </a:p>
          <a:p>
            <a:endParaRPr lang="en-GB" dirty="0"/>
          </a:p>
        </p:txBody>
      </p:sp>
      <p:sp>
        <p:nvSpPr>
          <p:cNvPr id="5" name="Rectangle 4">
            <a:extLst>
              <a:ext uri="{FF2B5EF4-FFF2-40B4-BE49-F238E27FC236}">
                <a16:creationId xmlns:a16="http://schemas.microsoft.com/office/drawing/2014/main" id="{18E4FD6E-44AA-18B4-E55D-54E980EE5585}"/>
              </a:ext>
            </a:extLst>
          </p:cNvPr>
          <p:cNvSpPr/>
          <p:nvPr/>
        </p:nvSpPr>
        <p:spPr>
          <a:xfrm>
            <a:off x="6352674" y="2290118"/>
            <a:ext cx="2011680" cy="1790299"/>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2">
                  <a:lumMod val="50000"/>
                </a:schemeClr>
              </a:solidFill>
            </a:endParaRPr>
          </a:p>
        </p:txBody>
      </p:sp>
      <p:sp>
        <p:nvSpPr>
          <p:cNvPr id="6" name="Rectangle 5">
            <a:extLst>
              <a:ext uri="{FF2B5EF4-FFF2-40B4-BE49-F238E27FC236}">
                <a16:creationId xmlns:a16="http://schemas.microsoft.com/office/drawing/2014/main" id="{655D1246-03B7-5FA2-BDFB-0E00AB163D7A}"/>
              </a:ext>
            </a:extLst>
          </p:cNvPr>
          <p:cNvSpPr/>
          <p:nvPr/>
        </p:nvSpPr>
        <p:spPr>
          <a:xfrm>
            <a:off x="8632257" y="2271549"/>
            <a:ext cx="2011680" cy="1790299"/>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0EC07496-D52C-34AC-76AF-51F2BDEC7DB8}"/>
              </a:ext>
            </a:extLst>
          </p:cNvPr>
          <p:cNvSpPr/>
          <p:nvPr/>
        </p:nvSpPr>
        <p:spPr>
          <a:xfrm>
            <a:off x="6352674" y="4268391"/>
            <a:ext cx="2011680" cy="1790299"/>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A84C93D-9C3E-D71C-F652-4639E8BE3DC6}"/>
              </a:ext>
            </a:extLst>
          </p:cNvPr>
          <p:cNvSpPr/>
          <p:nvPr/>
        </p:nvSpPr>
        <p:spPr>
          <a:xfrm>
            <a:off x="8632257" y="4232816"/>
            <a:ext cx="2011680" cy="1790299"/>
          </a:xfrm>
          <a:prstGeom prst="rect">
            <a:avLst/>
          </a:prstGeom>
          <a:solidFill>
            <a:schemeClr val="accent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BEC9F41-16DC-DB45-F305-5AF9C5131C5B}"/>
              </a:ext>
            </a:extLst>
          </p:cNvPr>
          <p:cNvSpPr txBox="1"/>
          <p:nvPr/>
        </p:nvSpPr>
        <p:spPr>
          <a:xfrm>
            <a:off x="6408586" y="2290118"/>
            <a:ext cx="2011680" cy="1569660"/>
          </a:xfrm>
          <a:prstGeom prst="rect">
            <a:avLst/>
          </a:prstGeom>
          <a:noFill/>
        </p:spPr>
        <p:txBody>
          <a:bodyPr wrap="square" rtlCol="0">
            <a:spAutoFit/>
          </a:bodyPr>
          <a:lstStyle/>
          <a:p>
            <a:r>
              <a:rPr lang="en-GB" sz="1600" b="1" dirty="0">
                <a:solidFill>
                  <a:schemeClr val="bg1"/>
                </a:solidFill>
                <a:latin typeface="Arial" panose="020B0604020202020204" pitchFamily="34" charset="0"/>
                <a:cs typeface="Arial" panose="020B0604020202020204" pitchFamily="34" charset="0"/>
              </a:rPr>
              <a:t>Eliminate: </a:t>
            </a:r>
          </a:p>
          <a:p>
            <a:r>
              <a:rPr lang="en-GB" sz="1600" b="1" dirty="0">
                <a:solidFill>
                  <a:schemeClr val="bg1"/>
                </a:solidFill>
                <a:latin typeface="Arial" panose="020B0604020202020204" pitchFamily="34" charset="0"/>
                <a:cs typeface="Arial" panose="020B0604020202020204" pitchFamily="34" charset="0"/>
              </a:rPr>
              <a:t>Excess high margin 3</a:t>
            </a:r>
            <a:r>
              <a:rPr lang="en-GB" sz="1600" b="1" baseline="30000" dirty="0">
                <a:solidFill>
                  <a:schemeClr val="bg1"/>
                </a:solidFill>
                <a:latin typeface="Arial" panose="020B0604020202020204" pitchFamily="34" charset="0"/>
                <a:cs typeface="Arial" panose="020B0604020202020204" pitchFamily="34" charset="0"/>
              </a:rPr>
              <a:t>rd</a:t>
            </a:r>
            <a:r>
              <a:rPr lang="en-GB" sz="1600" b="1" dirty="0">
                <a:solidFill>
                  <a:schemeClr val="bg1"/>
                </a:solidFill>
                <a:latin typeface="Arial" panose="020B0604020202020204" pitchFamily="34" charset="0"/>
                <a:cs typeface="Arial" panose="020B0604020202020204" pitchFamily="34" charset="0"/>
              </a:rPr>
              <a:t> party disposal</a:t>
            </a:r>
          </a:p>
          <a:p>
            <a:r>
              <a:rPr lang="en-GB" sz="1600" b="1" dirty="0">
                <a:solidFill>
                  <a:schemeClr val="bg1"/>
                </a:solidFill>
                <a:latin typeface="Arial" panose="020B0604020202020204" pitchFamily="34" charset="0"/>
                <a:cs typeface="Arial" panose="020B0604020202020204" pitchFamily="34" charset="0"/>
              </a:rPr>
              <a:t>Transparency in pricing</a:t>
            </a:r>
            <a:r>
              <a:rPr lang="en-GB" sz="1600" b="1" dirty="0">
                <a:latin typeface="Arial" panose="020B0604020202020204" pitchFamily="34" charset="0"/>
                <a:cs typeface="Arial" panose="020B0604020202020204" pitchFamily="34" charset="0"/>
              </a:rPr>
              <a:t>:</a:t>
            </a:r>
          </a:p>
        </p:txBody>
      </p:sp>
      <p:sp>
        <p:nvSpPr>
          <p:cNvPr id="10" name="TextBox 9">
            <a:extLst>
              <a:ext uri="{FF2B5EF4-FFF2-40B4-BE49-F238E27FC236}">
                <a16:creationId xmlns:a16="http://schemas.microsoft.com/office/drawing/2014/main" id="{45C3E659-94F6-EEE7-8811-6A38B48ED3FC}"/>
              </a:ext>
            </a:extLst>
          </p:cNvPr>
          <p:cNvSpPr txBox="1"/>
          <p:nvPr/>
        </p:nvSpPr>
        <p:spPr>
          <a:xfrm>
            <a:off x="8652752" y="2258757"/>
            <a:ext cx="2011680" cy="1815882"/>
          </a:xfrm>
          <a:prstGeom prst="rect">
            <a:avLst/>
          </a:prstGeom>
          <a:noFill/>
        </p:spPr>
        <p:txBody>
          <a:bodyPr wrap="square" rtlCol="0">
            <a:spAutoFit/>
          </a:bodyPr>
          <a:lstStyle/>
          <a:p>
            <a:r>
              <a:rPr lang="en-GB" sz="1600" b="1" dirty="0">
                <a:solidFill>
                  <a:schemeClr val="bg1"/>
                </a:solidFill>
                <a:latin typeface="Arial" panose="020B0604020202020204" pitchFamily="34" charset="0"/>
                <a:cs typeface="Arial" panose="020B0604020202020204" pitchFamily="34" charset="0"/>
              </a:rPr>
              <a:t>Raise:</a:t>
            </a:r>
          </a:p>
          <a:p>
            <a:r>
              <a:rPr lang="en-GB" sz="1600" b="1" dirty="0">
                <a:solidFill>
                  <a:schemeClr val="bg1"/>
                </a:solidFill>
                <a:latin typeface="Arial" panose="020B0604020202020204" pitchFamily="34" charset="0"/>
                <a:cs typeface="Arial" panose="020B0604020202020204" pitchFamily="34" charset="0"/>
              </a:rPr>
              <a:t>Reporting  format</a:t>
            </a:r>
          </a:p>
          <a:p>
            <a:r>
              <a:rPr lang="en-GB" sz="1600" b="1" dirty="0">
                <a:solidFill>
                  <a:schemeClr val="bg1"/>
                </a:solidFill>
                <a:latin typeface="Arial" panose="020B0604020202020204" pitchFamily="34" charset="0"/>
                <a:cs typeface="Arial" panose="020B0604020202020204" pitchFamily="34" charset="0"/>
              </a:rPr>
              <a:t>Customer service and engagement- through continuous feedback</a:t>
            </a:r>
          </a:p>
        </p:txBody>
      </p:sp>
      <p:sp>
        <p:nvSpPr>
          <p:cNvPr id="11" name="TextBox 10">
            <a:extLst>
              <a:ext uri="{FF2B5EF4-FFF2-40B4-BE49-F238E27FC236}">
                <a16:creationId xmlns:a16="http://schemas.microsoft.com/office/drawing/2014/main" id="{81545D19-E585-9B80-5C3A-12554625540B}"/>
              </a:ext>
            </a:extLst>
          </p:cNvPr>
          <p:cNvSpPr txBox="1"/>
          <p:nvPr/>
        </p:nvSpPr>
        <p:spPr>
          <a:xfrm>
            <a:off x="6352674" y="4295764"/>
            <a:ext cx="2011680" cy="1815882"/>
          </a:xfrm>
          <a:prstGeom prst="rect">
            <a:avLst/>
          </a:prstGeom>
          <a:noFill/>
        </p:spPr>
        <p:txBody>
          <a:bodyPr wrap="square" rtlCol="0">
            <a:spAutoFit/>
          </a:bodyPr>
          <a:lstStyle/>
          <a:p>
            <a:r>
              <a:rPr lang="en-GB" sz="1600" b="1" dirty="0">
                <a:solidFill>
                  <a:schemeClr val="bg1"/>
                </a:solidFill>
                <a:latin typeface="Arial" panose="020B0604020202020204" pitchFamily="34" charset="0"/>
                <a:cs typeface="Arial" panose="020B0604020202020204" pitchFamily="34" charset="0"/>
              </a:rPr>
              <a:t>Reduce:</a:t>
            </a:r>
          </a:p>
          <a:p>
            <a:r>
              <a:rPr lang="en-GB" sz="1600" b="1" dirty="0">
                <a:solidFill>
                  <a:schemeClr val="bg1"/>
                </a:solidFill>
                <a:latin typeface="Arial" panose="020B0604020202020204" pitchFamily="34" charset="0"/>
                <a:cs typeface="Arial" panose="020B0604020202020204" pitchFamily="34" charset="0"/>
              </a:rPr>
              <a:t>Repeat routine maintenance – share infrastructure maintenance solutions</a:t>
            </a:r>
            <a:r>
              <a:rPr lang="en-GB" sz="1600" b="1" dirty="0">
                <a:latin typeface="Arial" panose="020B0604020202020204" pitchFamily="34" charset="0"/>
                <a:cs typeface="Arial" panose="020B0604020202020204" pitchFamily="34" charset="0"/>
              </a:rPr>
              <a:t>:</a:t>
            </a:r>
          </a:p>
        </p:txBody>
      </p:sp>
      <p:sp>
        <p:nvSpPr>
          <p:cNvPr id="12" name="TextBox 11">
            <a:extLst>
              <a:ext uri="{FF2B5EF4-FFF2-40B4-BE49-F238E27FC236}">
                <a16:creationId xmlns:a16="http://schemas.microsoft.com/office/drawing/2014/main" id="{4447F26A-A463-0C34-5CE5-0D1768306126}"/>
              </a:ext>
            </a:extLst>
          </p:cNvPr>
          <p:cNvSpPr txBox="1"/>
          <p:nvPr/>
        </p:nvSpPr>
        <p:spPr>
          <a:xfrm>
            <a:off x="8692452" y="4255599"/>
            <a:ext cx="1838048" cy="1569660"/>
          </a:xfrm>
          <a:prstGeom prst="rect">
            <a:avLst/>
          </a:prstGeom>
          <a:noFill/>
        </p:spPr>
        <p:txBody>
          <a:bodyPr wrap="square" rtlCol="0">
            <a:spAutoFit/>
          </a:bodyPr>
          <a:lstStyle/>
          <a:p>
            <a:r>
              <a:rPr lang="en-GB" sz="1600" b="1" dirty="0">
                <a:solidFill>
                  <a:schemeClr val="bg1"/>
                </a:solidFill>
                <a:latin typeface="Arial" panose="020B0604020202020204" pitchFamily="34" charset="0"/>
                <a:cs typeface="Arial" panose="020B0604020202020204" pitchFamily="34" charset="0"/>
              </a:rPr>
              <a:t>Create </a:t>
            </a:r>
          </a:p>
          <a:p>
            <a:r>
              <a:rPr lang="en-GB" sz="1600" b="1" dirty="0">
                <a:solidFill>
                  <a:schemeClr val="bg1"/>
                </a:solidFill>
                <a:latin typeface="Arial" panose="020B0604020202020204" pitchFamily="34" charset="0"/>
                <a:cs typeface="Arial" panose="020B0604020202020204" pitchFamily="34" charset="0"/>
              </a:rPr>
              <a:t>Digital platform for CCTV</a:t>
            </a:r>
          </a:p>
          <a:p>
            <a:r>
              <a:rPr lang="en-GB" sz="1600" b="1" dirty="0">
                <a:solidFill>
                  <a:schemeClr val="bg1"/>
                </a:solidFill>
                <a:latin typeface="Arial" panose="020B0604020202020204" pitchFamily="34" charset="0"/>
                <a:cs typeface="Arial" panose="020B0604020202020204" pitchFamily="34" charset="0"/>
              </a:rPr>
              <a:t>Future Proofing of infrastructure design</a:t>
            </a:r>
          </a:p>
        </p:txBody>
      </p:sp>
      <p:sp>
        <p:nvSpPr>
          <p:cNvPr id="13" name="Content Placeholder 2"/>
          <p:cNvSpPr txBox="1">
            <a:spLocks/>
          </p:cNvSpPr>
          <p:nvPr/>
        </p:nvSpPr>
        <p:spPr>
          <a:xfrm>
            <a:off x="701902" y="3723294"/>
            <a:ext cx="5322674" cy="236977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latin typeface="Arial" panose="020B0604020202020204" pitchFamily="34" charset="0"/>
                <a:cs typeface="Arial" panose="020B0604020202020204" pitchFamily="34" charset="0"/>
              </a:rPr>
              <a:t>Is there a market leader in your sector? If so, use this as a starting point for comparison.</a:t>
            </a:r>
          </a:p>
          <a:p>
            <a:r>
              <a:rPr lang="en-GB" sz="1800" dirty="0">
                <a:latin typeface="Arial" panose="020B0604020202020204" pitchFamily="34" charset="0"/>
                <a:cs typeface="Arial" panose="020B0604020202020204" pitchFamily="34" charset="0"/>
              </a:rPr>
              <a:t>Identify other direct/nearest price competitors to benchmark against</a:t>
            </a:r>
            <a:endParaRPr lang="en-GB" altLang="en-US" sz="1800" dirty="0">
              <a:latin typeface="Arial" panose="020B0604020202020204" pitchFamily="34" charset="0"/>
              <a:cs typeface="Arial" panose="020B0604020202020204" pitchFamily="34" charset="0"/>
            </a:endParaRPr>
          </a:p>
          <a:p>
            <a:r>
              <a:rPr lang="en-US" altLang="en-US" sz="1800" dirty="0">
                <a:latin typeface="Arial" panose="020B0604020202020204" pitchFamily="34" charset="0"/>
                <a:cs typeface="Arial" panose="020B0604020202020204" pitchFamily="34" charset="0"/>
              </a:rPr>
              <a:t>What pricing strategies are they using?</a:t>
            </a:r>
          </a:p>
          <a:p>
            <a:r>
              <a:rPr lang="en-US" altLang="en-US" sz="1800" dirty="0">
                <a:latin typeface="Arial" panose="020B0604020202020204" pitchFamily="34" charset="0"/>
                <a:cs typeface="Arial" panose="020B0604020202020204" pitchFamily="34" charset="0"/>
              </a:rPr>
              <a:t>Determine what position to pursue relative to competition</a:t>
            </a:r>
          </a:p>
        </p:txBody>
      </p:sp>
      <p:sp>
        <p:nvSpPr>
          <p:cNvPr id="14" name="TextBox 13">
            <a:extLst>
              <a:ext uri="{FF2B5EF4-FFF2-40B4-BE49-F238E27FC236}">
                <a16:creationId xmlns:a16="http://schemas.microsoft.com/office/drawing/2014/main" id="{F1F03BAB-92BF-E81E-DA0F-550ABB6A7AC5}"/>
              </a:ext>
            </a:extLst>
          </p:cNvPr>
          <p:cNvSpPr txBox="1"/>
          <p:nvPr/>
        </p:nvSpPr>
        <p:spPr>
          <a:xfrm>
            <a:off x="378371" y="6293098"/>
            <a:ext cx="9774621" cy="307777"/>
          </a:xfrm>
          <a:prstGeom prst="rect">
            <a:avLst/>
          </a:prstGeom>
          <a:noFill/>
        </p:spPr>
        <p:txBody>
          <a:bodyPr wrap="square">
            <a:spAutoFit/>
          </a:bodyPr>
          <a:lstStyle/>
          <a:p>
            <a:r>
              <a:rPr lang="en-GB" sz="1400" dirty="0">
                <a:solidFill>
                  <a:schemeClr val="accent1">
                    <a:lumMod val="50000"/>
                  </a:schemeClr>
                </a:solidFill>
                <a:hlinkClick r:id="rId2">
                  <a:extLst>
                    <a:ext uri="{A12FA001-AC4F-418D-AE19-62706E023703}">
                      <ahyp:hlinkClr xmlns:ahyp="http://schemas.microsoft.com/office/drawing/2018/hyperlinkcolor" val="tx"/>
                    </a:ext>
                  </a:extLst>
                </a:hlinkClick>
              </a:rPr>
              <a:t>How To Scan Your Business Model Environment For Disruptive Threats And Opportunities</a:t>
            </a:r>
            <a:r>
              <a:rPr lang="en-GB" sz="1400" dirty="0">
                <a:solidFill>
                  <a:schemeClr val="accent1">
                    <a:lumMod val="50000"/>
                  </a:schemeClr>
                </a:solidFill>
              </a:rPr>
              <a:t> </a:t>
            </a:r>
          </a:p>
        </p:txBody>
      </p:sp>
    </p:spTree>
    <p:extLst>
      <p:ext uri="{BB962C8B-B14F-4D97-AF65-F5344CB8AC3E}">
        <p14:creationId xmlns:p14="http://schemas.microsoft.com/office/powerpoint/2010/main" val="208304782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9AC691A-DD36-404B-AB6D-A13FCA5AE5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675" y="1582146"/>
            <a:ext cx="6589537" cy="3690139"/>
          </a:xfrm>
          <a:prstGeom prst="rect">
            <a:avLst/>
          </a:prstGeom>
        </p:spPr>
      </p:pic>
      <p:sp>
        <p:nvSpPr>
          <p:cNvPr id="12" name="Right Triangle 11">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3" y="623275"/>
            <a:ext cx="401217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89970" y="1056640"/>
            <a:ext cx="4012173" cy="3125746"/>
          </a:xfrm>
        </p:spPr>
        <p:txBody>
          <a:bodyPr vert="horz" lIns="91440" tIns="45720" rIns="91440" bIns="45720" rtlCol="0" anchor="b">
            <a:normAutofit/>
          </a:bodyPr>
          <a:lstStyle/>
          <a:p>
            <a:r>
              <a:rPr lang="en-US" sz="1800" b="1" kern="1200" dirty="0">
                <a:solidFill>
                  <a:schemeClr val="tx1"/>
                </a:solidFill>
                <a:latin typeface="+mj-lt"/>
                <a:ea typeface="+mj-ea"/>
                <a:cs typeface="+mj-cs"/>
              </a:rPr>
              <a:t>Value based Pricing</a:t>
            </a:r>
            <a:br>
              <a:rPr lang="en-US" sz="1800" b="1" kern="1200" dirty="0">
                <a:solidFill>
                  <a:schemeClr val="tx1"/>
                </a:solidFill>
                <a:latin typeface="+mj-lt"/>
                <a:ea typeface="+mj-ea"/>
                <a:cs typeface="+mj-cs"/>
              </a:rPr>
            </a:br>
            <a:br>
              <a:rPr lang="en-US" sz="1800" b="1" kern="1200" dirty="0">
                <a:solidFill>
                  <a:schemeClr val="tx1"/>
                </a:solidFill>
                <a:latin typeface="+mj-lt"/>
                <a:ea typeface="+mj-ea"/>
                <a:cs typeface="+mj-cs"/>
              </a:rPr>
            </a:br>
            <a:r>
              <a:rPr lang="en-US" sz="1800" b="1" kern="1200" dirty="0">
                <a:solidFill>
                  <a:schemeClr val="tx1"/>
                </a:solidFill>
                <a:latin typeface="+mj-lt"/>
                <a:ea typeface="+mj-ea"/>
                <a:cs typeface="+mj-cs"/>
              </a:rPr>
              <a:t>Presenting different service packages:</a:t>
            </a:r>
            <a:br>
              <a:rPr lang="en-US" sz="1800" b="1" kern="1200" dirty="0">
                <a:solidFill>
                  <a:schemeClr val="tx1"/>
                </a:solidFill>
                <a:latin typeface="+mj-lt"/>
                <a:ea typeface="+mj-ea"/>
                <a:cs typeface="+mj-cs"/>
              </a:rPr>
            </a:br>
            <a:br>
              <a:rPr lang="en-US" sz="1800" b="1" kern="1200" dirty="0">
                <a:solidFill>
                  <a:schemeClr val="tx1"/>
                </a:solidFill>
                <a:latin typeface="+mj-lt"/>
                <a:ea typeface="+mj-ea"/>
                <a:cs typeface="+mj-cs"/>
              </a:rPr>
            </a:br>
            <a:r>
              <a:rPr lang="en-US" sz="1800" b="1" kern="1200" dirty="0">
                <a:solidFill>
                  <a:schemeClr val="tx1"/>
                </a:solidFill>
                <a:latin typeface="+mj-lt"/>
                <a:ea typeface="+mj-ea"/>
                <a:cs typeface="+mj-cs"/>
              </a:rPr>
              <a:t>Claude AI</a:t>
            </a:r>
            <a:br>
              <a:rPr lang="en-US" sz="1800" b="1" kern="1200" dirty="0">
                <a:solidFill>
                  <a:schemeClr val="tx1"/>
                </a:solidFill>
                <a:latin typeface="+mj-lt"/>
                <a:ea typeface="+mj-ea"/>
                <a:cs typeface="+mj-cs"/>
              </a:rPr>
            </a:br>
            <a:r>
              <a:rPr lang="en-US" sz="1800" b="1" kern="1200" dirty="0">
                <a:solidFill>
                  <a:schemeClr val="tx1"/>
                </a:solidFill>
                <a:latin typeface="+mj-lt"/>
                <a:ea typeface="+mj-ea"/>
                <a:cs typeface="+mj-cs"/>
              </a:rPr>
              <a:t>Influencer- construction costs  Customer service </a:t>
            </a:r>
            <a:br>
              <a:rPr lang="en-US" sz="1800" b="1" kern="1200" dirty="0">
                <a:solidFill>
                  <a:schemeClr val="tx1"/>
                </a:solidFill>
                <a:latin typeface="+mj-lt"/>
                <a:ea typeface="+mj-ea"/>
                <a:cs typeface="+mj-cs"/>
              </a:rPr>
            </a:br>
            <a:r>
              <a:rPr lang="en-US" sz="1800" b="1" kern="1200" dirty="0">
                <a:solidFill>
                  <a:schemeClr val="tx1"/>
                </a:solidFill>
                <a:latin typeface="+mj-lt"/>
                <a:ea typeface="+mj-ea"/>
                <a:cs typeface="+mj-cs"/>
              </a:rPr>
              <a:t>Real living wage- what decisions what strategy do you employ?</a:t>
            </a:r>
            <a:br>
              <a:rPr lang="en-US" sz="1800" b="1" kern="1200" dirty="0">
                <a:solidFill>
                  <a:schemeClr val="tx1"/>
                </a:solidFill>
                <a:latin typeface="+mj-lt"/>
                <a:ea typeface="+mj-ea"/>
                <a:cs typeface="+mj-cs"/>
              </a:rPr>
            </a:br>
            <a:r>
              <a:rPr lang="en-US" sz="1800" b="1" kern="1200" dirty="0">
                <a:solidFill>
                  <a:schemeClr val="tx1"/>
                </a:solidFill>
                <a:latin typeface="+mj-lt"/>
                <a:ea typeface="+mj-ea"/>
                <a:cs typeface="+mj-cs"/>
              </a:rPr>
              <a:t>My carbon Literacy- lunch – follow up integration</a:t>
            </a:r>
          </a:p>
        </p:txBody>
      </p:sp>
    </p:spTree>
    <p:extLst>
      <p:ext uri="{BB962C8B-B14F-4D97-AF65-F5344CB8AC3E}">
        <p14:creationId xmlns:p14="http://schemas.microsoft.com/office/powerpoint/2010/main" val="355635968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1561AEE4-4E38-4BAC-976D-E0DE523FC5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F0BC676B-D19A-44DB-910A-0C0E6D4339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431" y="3985"/>
            <a:ext cx="9772765" cy="6858000"/>
            <a:chOff x="1303402" y="3985"/>
            <a:chExt cx="9772765" cy="6858000"/>
          </a:xfrm>
        </p:grpSpPr>
        <p:sp>
          <p:nvSpPr>
            <p:cNvPr id="28" name="Freeform: Shape 27">
              <a:extLst>
                <a:ext uri="{FF2B5EF4-FFF2-40B4-BE49-F238E27FC236}">
                  <a16:creationId xmlns:a16="http://schemas.microsoft.com/office/drawing/2014/main" id="{999AA485-A13F-4455-814E-C116AD7E0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Freeform: Shape 28">
              <a:extLst>
                <a:ext uri="{FF2B5EF4-FFF2-40B4-BE49-F238E27FC236}">
                  <a16:creationId xmlns:a16="http://schemas.microsoft.com/office/drawing/2014/main" id="{9C90D55F-0AFB-45E5-8815-A4701774CE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 name="Freeform: Shape 29">
              <a:extLst>
                <a:ext uri="{FF2B5EF4-FFF2-40B4-BE49-F238E27FC236}">
                  <a16:creationId xmlns:a16="http://schemas.microsoft.com/office/drawing/2014/main" id="{D476B6C1-4A41-48E6-8540-FC48FCD769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3347F445-D2CA-4FEB-AB8E-7A47AB57CD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12F1B3D8-301E-4A54-9284-EB14E9056B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3" name="Freeform: Shape 32">
              <a:extLst>
                <a:ext uri="{FF2B5EF4-FFF2-40B4-BE49-F238E27FC236}">
                  <a16:creationId xmlns:a16="http://schemas.microsoft.com/office/drawing/2014/main" id="{CE4B9C67-860A-4569-AC84-3ADE433D1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Freeform: Shape 33">
              <a:extLst>
                <a:ext uri="{FF2B5EF4-FFF2-40B4-BE49-F238E27FC236}">
                  <a16:creationId xmlns:a16="http://schemas.microsoft.com/office/drawing/2014/main" id="{1175B763-A6E6-4AD1-9138-9B1164A7A8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extBox 1">
            <a:extLst>
              <a:ext uri="{FF2B5EF4-FFF2-40B4-BE49-F238E27FC236}">
                <a16:creationId xmlns:a16="http://schemas.microsoft.com/office/drawing/2014/main" id="{30D74186-6F28-7061-AE6F-7DF12D59FC3E}"/>
              </a:ext>
            </a:extLst>
          </p:cNvPr>
          <p:cNvSpPr txBox="1"/>
          <p:nvPr/>
        </p:nvSpPr>
        <p:spPr>
          <a:xfrm>
            <a:off x="2656984" y="3984"/>
            <a:ext cx="5754696" cy="1837349"/>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3600" b="1" kern="1200" dirty="0">
                <a:solidFill>
                  <a:schemeClr val="tx2"/>
                </a:solidFill>
                <a:latin typeface="+mj-lt"/>
                <a:ea typeface="+mj-ea"/>
                <a:cs typeface="+mj-cs"/>
              </a:rPr>
              <a:t>Activity: Developing new opportunities for your SME</a:t>
            </a:r>
          </a:p>
        </p:txBody>
      </p:sp>
      <p:sp>
        <p:nvSpPr>
          <p:cNvPr id="3" name="TextBox 2">
            <a:extLst>
              <a:ext uri="{FF2B5EF4-FFF2-40B4-BE49-F238E27FC236}">
                <a16:creationId xmlns:a16="http://schemas.microsoft.com/office/drawing/2014/main" id="{8015CE8C-5BCB-A57E-DD10-058395C73977}"/>
              </a:ext>
            </a:extLst>
          </p:cNvPr>
          <p:cNvSpPr txBox="1"/>
          <p:nvPr/>
        </p:nvSpPr>
        <p:spPr>
          <a:xfrm>
            <a:off x="579325" y="2090278"/>
            <a:ext cx="3507384" cy="2430864"/>
          </a:xfrm>
          <a:prstGeom prst="rect">
            <a:avLst/>
          </a:prstGeom>
        </p:spPr>
        <p:txBody>
          <a:bodyPr vert="horz" lIns="91440" tIns="45720" rIns="91440" bIns="45720" rtlCol="0" anchor="t">
            <a:noAutofit/>
          </a:bodyPr>
          <a:lstStyle/>
          <a:p>
            <a:pPr>
              <a:lnSpc>
                <a:spcPct val="90000"/>
              </a:lnSpc>
              <a:spcAft>
                <a:spcPts val="600"/>
              </a:spcAft>
            </a:pPr>
            <a:r>
              <a:rPr lang="en-US" sz="1600" b="1" dirty="0">
                <a:solidFill>
                  <a:schemeClr val="tx2"/>
                </a:solidFill>
                <a:latin typeface="Arial" panose="020B0604020202020204" pitchFamily="34" charset="0"/>
                <a:cs typeface="Arial" panose="020B0604020202020204" pitchFamily="34" charset="0"/>
              </a:rPr>
              <a:t>Tools You Have</a:t>
            </a:r>
          </a:p>
          <a:p>
            <a:pPr marL="285750" indent="-228600">
              <a:lnSpc>
                <a:spcPct val="90000"/>
              </a:lnSpc>
              <a:spcAft>
                <a:spcPts val="600"/>
              </a:spcAft>
              <a:buFont typeface="Arial" panose="020B0604020202020204" pitchFamily="34" charset="0"/>
              <a:buChar char="•"/>
            </a:pPr>
            <a:r>
              <a:rPr lang="en-US" sz="1600" dirty="0">
                <a:solidFill>
                  <a:schemeClr val="tx2"/>
                </a:solidFill>
                <a:latin typeface="Arial" panose="020B0604020202020204" pitchFamily="34" charset="0"/>
                <a:cs typeface="Arial" panose="020B0604020202020204" pitchFamily="34" charset="0"/>
              </a:rPr>
              <a:t>Value Curve ERCR</a:t>
            </a:r>
          </a:p>
          <a:p>
            <a:pPr marL="285750" indent="-228600">
              <a:lnSpc>
                <a:spcPct val="90000"/>
              </a:lnSpc>
              <a:spcAft>
                <a:spcPts val="600"/>
              </a:spcAft>
              <a:buFont typeface="Arial" panose="020B0604020202020204" pitchFamily="34" charset="0"/>
              <a:buChar char="•"/>
            </a:pPr>
            <a:r>
              <a:rPr lang="en-US" sz="1600" dirty="0">
                <a:solidFill>
                  <a:schemeClr val="tx2"/>
                </a:solidFill>
                <a:latin typeface="Arial" panose="020B0604020202020204" pitchFamily="34" charset="0"/>
                <a:cs typeface="Arial" panose="020B0604020202020204" pitchFamily="34" charset="0"/>
              </a:rPr>
              <a:t>Customer persona's</a:t>
            </a:r>
          </a:p>
          <a:p>
            <a:pPr marL="285750" indent="-228600">
              <a:lnSpc>
                <a:spcPct val="90000"/>
              </a:lnSpc>
              <a:spcAft>
                <a:spcPts val="600"/>
              </a:spcAft>
              <a:buFont typeface="Arial" panose="020B0604020202020204" pitchFamily="34" charset="0"/>
              <a:buChar char="•"/>
            </a:pPr>
            <a:r>
              <a:rPr lang="en-US" sz="1600" dirty="0">
                <a:solidFill>
                  <a:schemeClr val="tx2"/>
                </a:solidFill>
                <a:latin typeface="Arial" panose="020B0604020202020204" pitchFamily="34" charset="0"/>
                <a:cs typeface="Arial" panose="020B0604020202020204" pitchFamily="34" charset="0"/>
              </a:rPr>
              <a:t>PESTLE</a:t>
            </a:r>
          </a:p>
          <a:p>
            <a:pPr marL="285750" indent="-228600">
              <a:lnSpc>
                <a:spcPct val="90000"/>
              </a:lnSpc>
              <a:spcAft>
                <a:spcPts val="600"/>
              </a:spcAft>
              <a:buFont typeface="Arial" panose="020B0604020202020204" pitchFamily="34" charset="0"/>
              <a:buChar char="•"/>
            </a:pPr>
            <a:r>
              <a:rPr lang="en-US" sz="1600" dirty="0">
                <a:solidFill>
                  <a:schemeClr val="tx2"/>
                </a:solidFill>
                <a:latin typeface="Arial" panose="020B0604020202020204" pitchFamily="34" charset="0"/>
                <a:cs typeface="Arial" panose="020B0604020202020204" pitchFamily="34" charset="0"/>
              </a:rPr>
              <a:t>Value Pyramid</a:t>
            </a:r>
          </a:p>
          <a:p>
            <a:pPr marL="285750" indent="-228600">
              <a:lnSpc>
                <a:spcPct val="90000"/>
              </a:lnSpc>
              <a:spcAft>
                <a:spcPts val="600"/>
              </a:spcAft>
              <a:buFont typeface="Arial" panose="020B0604020202020204" pitchFamily="34" charset="0"/>
              <a:buChar char="•"/>
            </a:pPr>
            <a:r>
              <a:rPr lang="en-US" sz="1600" dirty="0">
                <a:solidFill>
                  <a:schemeClr val="tx2"/>
                </a:solidFill>
                <a:latin typeface="Arial" panose="020B0604020202020204" pitchFamily="34" charset="0"/>
                <a:cs typeface="Arial" panose="020B0604020202020204" pitchFamily="34" charset="0"/>
              </a:rPr>
              <a:t>Cost Responsiveness</a:t>
            </a:r>
          </a:p>
          <a:p>
            <a:pPr marL="285750" indent="-228600">
              <a:lnSpc>
                <a:spcPct val="90000"/>
              </a:lnSpc>
              <a:spcAft>
                <a:spcPts val="600"/>
              </a:spcAft>
              <a:buFont typeface="Arial" panose="020B0604020202020204" pitchFamily="34" charset="0"/>
              <a:buChar char="•"/>
            </a:pPr>
            <a:r>
              <a:rPr lang="en-US" sz="1600" dirty="0">
                <a:solidFill>
                  <a:schemeClr val="tx2"/>
                </a:solidFill>
                <a:latin typeface="Arial" panose="020B0604020202020204" pitchFamily="34" charset="0"/>
                <a:cs typeface="Arial" panose="020B0604020202020204" pitchFamily="34" charset="0"/>
              </a:rPr>
              <a:t>Pricing Models/ Subscriptions</a:t>
            </a:r>
          </a:p>
          <a:p>
            <a:pPr marL="285750" indent="-228600">
              <a:lnSpc>
                <a:spcPct val="90000"/>
              </a:lnSpc>
              <a:spcAft>
                <a:spcPts val="600"/>
              </a:spcAft>
              <a:buFont typeface="Arial" panose="020B0604020202020204" pitchFamily="34" charset="0"/>
              <a:buChar char="•"/>
            </a:pPr>
            <a:r>
              <a:rPr lang="en-US" sz="1600" dirty="0">
                <a:solidFill>
                  <a:schemeClr val="tx2"/>
                </a:solidFill>
                <a:latin typeface="Arial" panose="020B0604020202020204" pitchFamily="34" charset="0"/>
                <a:cs typeface="Arial" panose="020B0604020202020204" pitchFamily="34" charset="0"/>
              </a:rPr>
              <a:t>Saliency Model</a:t>
            </a:r>
          </a:p>
          <a:p>
            <a:pPr marL="285750" indent="-228600">
              <a:lnSpc>
                <a:spcPct val="90000"/>
              </a:lnSpc>
              <a:spcAft>
                <a:spcPts val="600"/>
              </a:spcAft>
              <a:buFont typeface="Arial" panose="020B0604020202020204" pitchFamily="34" charset="0"/>
              <a:buChar char="•"/>
            </a:pPr>
            <a:r>
              <a:rPr lang="en-US" sz="1600" dirty="0">
                <a:solidFill>
                  <a:schemeClr val="tx2"/>
                </a:solidFill>
                <a:latin typeface="Arial" panose="020B0604020202020204" pitchFamily="34" charset="0"/>
                <a:cs typeface="Arial" panose="020B0604020202020204" pitchFamily="34" charset="0"/>
              </a:rPr>
              <a:t>BMC</a:t>
            </a:r>
          </a:p>
        </p:txBody>
      </p:sp>
      <p:sp>
        <p:nvSpPr>
          <p:cNvPr id="4" name="TextBox 3">
            <a:extLst>
              <a:ext uri="{FF2B5EF4-FFF2-40B4-BE49-F238E27FC236}">
                <a16:creationId xmlns:a16="http://schemas.microsoft.com/office/drawing/2014/main" id="{8F219329-EBF6-8FE1-6B18-EA9BFE24C9B4}"/>
              </a:ext>
            </a:extLst>
          </p:cNvPr>
          <p:cNvSpPr txBox="1"/>
          <p:nvPr/>
        </p:nvSpPr>
        <p:spPr>
          <a:xfrm>
            <a:off x="4598924" y="1559257"/>
            <a:ext cx="6030835" cy="3739485"/>
          </a:xfrm>
          <a:prstGeom prst="rect">
            <a:avLst/>
          </a:prstGeom>
          <a:noFill/>
        </p:spPr>
        <p:txBody>
          <a:bodyPr wrap="square" rtlCol="0">
            <a:spAutoFit/>
          </a:bodyPr>
          <a:lstStyle/>
          <a:p>
            <a:pPr>
              <a:spcAft>
                <a:spcPts val="600"/>
              </a:spcAft>
            </a:pPr>
            <a:r>
              <a:rPr lang="en-GB" sz="1600" b="1" dirty="0">
                <a:latin typeface="Arial" panose="020B0604020202020204" pitchFamily="34" charset="0"/>
                <a:cs typeface="Arial" panose="020B0604020202020204" pitchFamily="34" charset="0"/>
              </a:rPr>
              <a:t>In your Groups:</a:t>
            </a:r>
          </a:p>
          <a:p>
            <a:pPr marL="285750" indent="-285750">
              <a:spcAft>
                <a:spcPts val="600"/>
              </a:spcAft>
              <a:buFont typeface="Arial" panose="020B0604020202020204" pitchFamily="34" charset="0"/>
              <a:buChar char="•"/>
            </a:pPr>
            <a:r>
              <a:rPr lang="en-GB" sz="1600" dirty="0">
                <a:latin typeface="Arial" panose="020B0604020202020204" pitchFamily="34" charset="0"/>
                <a:cs typeface="Arial" panose="020B0604020202020204" pitchFamily="34" charset="0"/>
              </a:rPr>
              <a:t>Complete the BMC- Right hand side</a:t>
            </a:r>
          </a:p>
          <a:p>
            <a:pPr marL="285750" indent="-285750">
              <a:spcAft>
                <a:spcPts val="600"/>
              </a:spcAft>
              <a:buFont typeface="Arial" panose="020B0604020202020204" pitchFamily="34" charset="0"/>
              <a:buChar char="•"/>
            </a:pPr>
            <a:r>
              <a:rPr lang="en-GB" sz="1600" dirty="0">
                <a:latin typeface="Arial" panose="020B0604020202020204" pitchFamily="34" charset="0"/>
                <a:cs typeface="Arial" panose="020B0604020202020204" pitchFamily="34" charset="0"/>
              </a:rPr>
              <a:t>Develop new Value Proposition- if necessary</a:t>
            </a:r>
          </a:p>
          <a:p>
            <a:pPr marL="285750" indent="-285750">
              <a:spcAft>
                <a:spcPts val="600"/>
              </a:spcAft>
              <a:buFont typeface="Arial" panose="020B0604020202020204" pitchFamily="34" charset="0"/>
              <a:buChar char="•"/>
            </a:pPr>
            <a:r>
              <a:rPr lang="en-GB" sz="1600" dirty="0">
                <a:latin typeface="Arial" panose="020B0604020202020204" pitchFamily="34" charset="0"/>
                <a:cs typeface="Arial" panose="020B0604020202020204" pitchFamily="34" charset="0"/>
              </a:rPr>
              <a:t>Identify what value / pain or gain you are solving for your chosen customers</a:t>
            </a:r>
          </a:p>
          <a:p>
            <a:pPr marL="285750" indent="-285750">
              <a:spcAft>
                <a:spcPts val="600"/>
              </a:spcAft>
              <a:buFont typeface="Arial" panose="020B0604020202020204" pitchFamily="34" charset="0"/>
              <a:buChar char="•"/>
            </a:pPr>
            <a:r>
              <a:rPr lang="en-GB" sz="1600" dirty="0">
                <a:latin typeface="Arial" panose="020B0604020202020204" pitchFamily="34" charset="0"/>
                <a:cs typeface="Arial" panose="020B0604020202020204" pitchFamily="34" charset="0"/>
              </a:rPr>
              <a:t>How will you find them -  where do they hang out</a:t>
            </a:r>
          </a:p>
          <a:p>
            <a:pPr marL="285750" indent="-285750">
              <a:spcAft>
                <a:spcPts val="600"/>
              </a:spcAft>
              <a:buFont typeface="Arial" panose="020B0604020202020204" pitchFamily="34" charset="0"/>
              <a:buChar char="•"/>
            </a:pPr>
            <a:r>
              <a:rPr lang="en-GB" sz="1600" dirty="0">
                <a:latin typeface="Arial" panose="020B0604020202020204" pitchFamily="34" charset="0"/>
                <a:cs typeface="Arial" panose="020B0604020202020204" pitchFamily="34" charset="0"/>
              </a:rPr>
              <a:t>What is your relationship and  messaging</a:t>
            </a:r>
          </a:p>
          <a:p>
            <a:pPr marL="285750" indent="-285750">
              <a:spcAft>
                <a:spcPts val="600"/>
              </a:spcAft>
              <a:buFont typeface="Arial" panose="020B0604020202020204" pitchFamily="34" charset="0"/>
              <a:buChar char="•"/>
            </a:pPr>
            <a:r>
              <a:rPr lang="en-GB" sz="1600" dirty="0">
                <a:latin typeface="Arial" panose="020B0604020202020204" pitchFamily="34" charset="0"/>
                <a:cs typeface="Arial" panose="020B0604020202020204" pitchFamily="34" charset="0"/>
              </a:rPr>
              <a:t>What is the Total Available Market</a:t>
            </a:r>
          </a:p>
          <a:p>
            <a:pPr marL="285750" indent="-285750">
              <a:spcAft>
                <a:spcPts val="600"/>
              </a:spcAft>
              <a:buFont typeface="Arial" panose="020B0604020202020204" pitchFamily="34" charset="0"/>
              <a:buChar char="•"/>
            </a:pPr>
            <a:r>
              <a:rPr lang="en-GB" sz="1600" dirty="0">
                <a:latin typeface="Arial" panose="020B0604020202020204" pitchFamily="34" charset="0"/>
                <a:cs typeface="Arial" panose="020B0604020202020204" pitchFamily="34" charset="0"/>
              </a:rPr>
              <a:t>What are likely revenue models</a:t>
            </a:r>
          </a:p>
          <a:p>
            <a:pPr marL="285750" indent="-285750">
              <a:spcAft>
                <a:spcPts val="600"/>
              </a:spcAft>
              <a:buFont typeface="Arial" panose="020B0604020202020204" pitchFamily="34" charset="0"/>
              <a:buChar char="•"/>
            </a:pPr>
            <a:r>
              <a:rPr lang="en-GB" sz="1600" dirty="0">
                <a:latin typeface="Arial" panose="020B0604020202020204" pitchFamily="34" charset="0"/>
                <a:cs typeface="Arial" panose="020B0604020202020204" pitchFamily="34" charset="0"/>
              </a:rPr>
              <a:t>What does this allow you to improve on</a:t>
            </a:r>
          </a:p>
          <a:p>
            <a:pPr marL="285750" indent="-285750">
              <a:spcAft>
                <a:spcPts val="600"/>
              </a:spcAft>
              <a:buFont typeface="Arial" panose="020B0604020202020204" pitchFamily="34" charset="0"/>
              <a:buChar char="•"/>
            </a:pPr>
            <a:r>
              <a:rPr lang="en-GB" sz="1600" dirty="0">
                <a:latin typeface="Arial" panose="020B0604020202020204" pitchFamily="34" charset="0"/>
                <a:cs typeface="Arial" panose="020B0604020202020204" pitchFamily="34" charset="0"/>
              </a:rPr>
              <a:t>Where are the Eco-social  benefits and do these link  to PESTLE outputs</a:t>
            </a:r>
          </a:p>
        </p:txBody>
      </p:sp>
      <p:sp>
        <p:nvSpPr>
          <p:cNvPr id="5" name="TextBox 4">
            <a:extLst>
              <a:ext uri="{FF2B5EF4-FFF2-40B4-BE49-F238E27FC236}">
                <a16:creationId xmlns:a16="http://schemas.microsoft.com/office/drawing/2014/main" id="{3C63EEB9-E637-D42B-1CC7-006A7485BACF}"/>
              </a:ext>
            </a:extLst>
          </p:cNvPr>
          <p:cNvSpPr txBox="1"/>
          <p:nvPr/>
        </p:nvSpPr>
        <p:spPr>
          <a:xfrm>
            <a:off x="723639" y="5858941"/>
            <a:ext cx="9870957" cy="830997"/>
          </a:xfrm>
          <a:prstGeom prst="rect">
            <a:avLst/>
          </a:prstGeom>
          <a:noFill/>
        </p:spPr>
        <p:txBody>
          <a:bodyPr wrap="square" rtlCol="0">
            <a:spAutoFit/>
          </a:bodyPr>
          <a:lstStyle/>
          <a:p>
            <a:pPr algn="ctr"/>
            <a:r>
              <a:rPr lang="en-GB" sz="2400" b="1" dirty="0">
                <a:latin typeface="Arial" panose="020B0604020202020204" pitchFamily="34" charset="0"/>
                <a:cs typeface="Arial" panose="020B0604020202020204" pitchFamily="34" charset="0"/>
              </a:rPr>
              <a:t>FEED BACK TO  THE ROOM USING THE BMC AND REFERENCING HOW YOU GOT TO THESE ASSUMPTIONS</a:t>
            </a:r>
          </a:p>
        </p:txBody>
      </p:sp>
    </p:spTree>
    <p:extLst>
      <p:ext uri="{BB962C8B-B14F-4D97-AF65-F5344CB8AC3E}">
        <p14:creationId xmlns:p14="http://schemas.microsoft.com/office/powerpoint/2010/main" val="27594107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1491</TotalTime>
  <Words>2931</Words>
  <Application>Microsoft Office PowerPoint</Application>
  <PresentationFormat>Widescreen</PresentationFormat>
  <Paragraphs>351</Paragraphs>
  <Slides>62</Slides>
  <Notes>12</Notes>
  <HiddenSlides>4</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62</vt:i4>
      </vt:variant>
    </vt:vector>
  </HeadingPairs>
  <TitlesOfParts>
    <vt:vector size="74" baseType="lpstr">
      <vt:lpstr>Aharoni</vt:lpstr>
      <vt:lpstr>Aptos</vt:lpstr>
      <vt:lpstr>Aptos Display</vt:lpstr>
      <vt:lpstr>Arial</vt:lpstr>
      <vt:lpstr>Arial Black</vt:lpstr>
      <vt:lpstr>Arial MT</vt:lpstr>
      <vt:lpstr>Calibri</vt:lpstr>
      <vt:lpstr>Dyslexie</vt:lpstr>
      <vt:lpstr>Sailec</vt:lpstr>
      <vt:lpstr>Tahoma</vt:lpstr>
      <vt:lpstr>Verdana</vt:lpstr>
      <vt:lpstr>Office Theme</vt:lpstr>
      <vt:lpstr>PowerPoint Presentation</vt:lpstr>
      <vt:lpstr>PowerPoint Presentation</vt:lpstr>
      <vt:lpstr>What we will cover today…</vt:lpstr>
      <vt:lpstr>PowerPoint Presentation</vt:lpstr>
      <vt:lpstr>PowerPoint Presentation</vt:lpstr>
      <vt:lpstr>REFLECTION…  There are other external factors that affect how you offer your service and ultimately what your customer will pay for  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Other Frameworks/ Shared Value platforms/Aligning Metrics?</vt:lpstr>
      <vt:lpstr>PowerPoint Presentation</vt:lpstr>
      <vt:lpstr>PowerPoint Presentation</vt:lpstr>
      <vt:lpstr>PowerPoint Presentation</vt:lpstr>
      <vt:lpstr>PowerPoint Presentation</vt:lpstr>
      <vt:lpstr>PowerPoint Presentation</vt:lpstr>
      <vt:lpstr>Revenue Models  How do you bring in money?  </vt:lpstr>
      <vt:lpstr>PowerPoint Presentation</vt:lpstr>
      <vt:lpstr>PowerPoint Presentation</vt:lpstr>
      <vt:lpstr>Revenue models for digital offerings</vt:lpstr>
      <vt:lpstr>Non Digital Revenue Models</vt:lpstr>
      <vt:lpstr>REMINDER:  Consumables: example…now also have to consider how this contributes to overall sustainability?</vt:lpstr>
      <vt:lpstr>PowerPoint Presentation</vt:lpstr>
      <vt:lpstr>PowerPoint Presentation</vt:lpstr>
      <vt:lpstr>Budget Airline</vt:lpstr>
      <vt:lpstr>Luxury Airline</vt:lpstr>
      <vt:lpstr>PowerPoint Presentation</vt:lpstr>
      <vt:lpstr>How do I price?  Once you’ve figured out how your revenue models fit in your value proposition, how do you price your offering?  </vt:lpstr>
      <vt:lpstr>Three approaches to pricing an offering</vt:lpstr>
      <vt:lpstr>Which is why knowing your customer becomes really critical!   Describe a situation where price does not influence your choice?</vt:lpstr>
      <vt:lpstr>Cost-plus pricing – are you future fit?</vt:lpstr>
      <vt:lpstr>Competition-Based Pricing- what is the market paying and why?</vt:lpstr>
      <vt:lpstr>Value based Pricing  Presenting different service packages:  Claude AI Influencer- construction costs  Customer service  Real living wage- what decisions what strategy do you employ? My carbon Literacy- lunch – follow up integration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Wendy White-Finnigan</dc:creator>
  <cp:lastModifiedBy>Shelley Breckenridge</cp:lastModifiedBy>
  <cp:revision>5</cp:revision>
  <dcterms:created xsi:type="dcterms:W3CDTF">2026-03-17T13:49:16Z</dcterms:created>
  <dcterms:modified xsi:type="dcterms:W3CDTF">2026-08-24T08:28:33Z</dcterms:modified>
</cp:coreProperties>
</file>