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1.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1.jpg" ContentType="image/jpg"/>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4741" r:id="rId3"/>
    <p:sldId id="4762" r:id="rId4"/>
    <p:sldId id="4548" r:id="rId5"/>
    <p:sldId id="4551" r:id="rId6"/>
    <p:sldId id="432" r:id="rId7"/>
    <p:sldId id="4553" r:id="rId8"/>
    <p:sldId id="4549" r:id="rId9"/>
    <p:sldId id="4541" r:id="rId10"/>
    <p:sldId id="4428" r:id="rId11"/>
    <p:sldId id="4542" r:id="rId12"/>
    <p:sldId id="4434" r:id="rId13"/>
    <p:sldId id="4416" r:id="rId14"/>
    <p:sldId id="4036" r:id="rId15"/>
    <p:sldId id="4422" r:id="rId16"/>
    <p:sldId id="300" r:id="rId17"/>
    <p:sldId id="4033" r:id="rId18"/>
    <p:sldId id="4552" r:id="rId19"/>
    <p:sldId id="4543" r:id="rId20"/>
    <p:sldId id="4046" r:id="rId21"/>
    <p:sldId id="4047" r:id="rId22"/>
    <p:sldId id="4048" r:id="rId23"/>
    <p:sldId id="709" r:id="rId24"/>
    <p:sldId id="4423" r:id="rId25"/>
    <p:sldId id="4429" r:id="rId26"/>
    <p:sldId id="4758" r:id="rId27"/>
    <p:sldId id="4759" r:id="rId28"/>
  </p:sldIdLst>
  <p:sldSz cx="12192000" cy="6858000"/>
  <p:notesSz cx="6889750" cy="9671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1"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sorterViewPr>
    <p:cViewPr>
      <p:scale>
        <a:sx n="100" d="100"/>
        <a:sy n="100" d="100"/>
      </p:scale>
      <p:origin x="0" y="-27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ndy White-Finnigan" userId="771f76a090134914" providerId="LiveId" clId="{2AF98A95-7444-4E16-9D11-32465685D993}"/>
    <pc:docChg chg="delSld modSld">
      <pc:chgData name="Wendy White-Finnigan" userId="771f76a090134914" providerId="LiveId" clId="{2AF98A95-7444-4E16-9D11-32465685D993}" dt="2026-05-12T10:15:51.005" v="5" actId="47"/>
      <pc:docMkLst>
        <pc:docMk/>
      </pc:docMkLst>
      <pc:sldChg chg="del">
        <pc:chgData name="Wendy White-Finnigan" userId="771f76a090134914" providerId="LiveId" clId="{2AF98A95-7444-4E16-9D11-32465685D993}" dt="2026-05-12T10:13:56.016" v="0" actId="47"/>
        <pc:sldMkLst>
          <pc:docMk/>
          <pc:sldMk cId="0" sldId="259"/>
        </pc:sldMkLst>
      </pc:sldChg>
      <pc:sldChg chg="del">
        <pc:chgData name="Wendy White-Finnigan" userId="771f76a090134914" providerId="LiveId" clId="{2AF98A95-7444-4E16-9D11-32465685D993}" dt="2026-05-12T10:13:57.065" v="1" actId="47"/>
        <pc:sldMkLst>
          <pc:docMk/>
          <pc:sldMk cId="0" sldId="4538"/>
        </pc:sldMkLst>
      </pc:sldChg>
      <pc:sldChg chg="mod modShow">
        <pc:chgData name="Wendy White-Finnigan" userId="771f76a090134914" providerId="LiveId" clId="{2AF98A95-7444-4E16-9D11-32465685D993}" dt="2026-05-12T10:14:07.287" v="3" actId="729"/>
        <pc:sldMkLst>
          <pc:docMk/>
          <pc:sldMk cId="1364881372" sldId="4552"/>
        </pc:sldMkLst>
      </pc:sldChg>
      <pc:sldChg chg="del">
        <pc:chgData name="Wendy White-Finnigan" userId="771f76a090134914" providerId="LiveId" clId="{2AF98A95-7444-4E16-9D11-32465685D993}" dt="2026-05-12T10:13:57.842" v="2" actId="47"/>
        <pc:sldMkLst>
          <pc:docMk/>
          <pc:sldMk cId="4091897884" sldId="4554"/>
        </pc:sldMkLst>
      </pc:sldChg>
      <pc:sldChg chg="del">
        <pc:chgData name="Wendy White-Finnigan" userId="771f76a090134914" providerId="LiveId" clId="{2AF98A95-7444-4E16-9D11-32465685D993}" dt="2026-05-12T10:15:51.005" v="5" actId="47"/>
        <pc:sldMkLst>
          <pc:docMk/>
          <pc:sldMk cId="1520291097" sldId="4760"/>
        </pc:sldMkLst>
      </pc:sldChg>
      <pc:sldChg chg="del">
        <pc:chgData name="Wendy White-Finnigan" userId="771f76a090134914" providerId="LiveId" clId="{2AF98A95-7444-4E16-9D11-32465685D993}" dt="2026-05-12T10:15:47.632" v="4" actId="47"/>
        <pc:sldMkLst>
          <pc:docMk/>
          <pc:sldMk cId="2173208099" sldId="4761"/>
        </pc:sldMkLst>
      </pc:sldChg>
    </pc:docChg>
  </pc:docChgLst>
  <pc:docChgLst>
    <pc:chgData name="Shelley Breckenridge" userId="04b0b1eb-30a3-4780-9de7-e769ac19837b" providerId="ADAL" clId="{A9101D79-3354-4D2D-B004-2EF4458642F8}"/>
    <pc:docChg chg="delSld">
      <pc:chgData name="Shelley Breckenridge" userId="04b0b1eb-30a3-4780-9de7-e769ac19837b" providerId="ADAL" clId="{A9101D79-3354-4D2D-B004-2EF4458642F8}" dt="2026-08-24T08:29:53.126" v="0" actId="2696"/>
      <pc:docMkLst>
        <pc:docMk/>
      </pc:docMkLst>
      <pc:sldChg chg="del">
        <pc:chgData name="Shelley Breckenridge" userId="04b0b1eb-30a3-4780-9de7-e769ac19837b" providerId="ADAL" clId="{A9101D79-3354-4D2D-B004-2EF4458642F8}" dt="2026-08-24T08:29:53.126" v="0" actId="2696"/>
        <pc:sldMkLst>
          <pc:docMk/>
          <pc:sldMk cId="2614723472" sldId="474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A1CC5-302F-42BC-A0AE-217ED86C260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89AED44-9E61-41DD-8EE5-BCBC39A314E4}">
      <dgm:prSet/>
      <dgm:spPr/>
      <dgm:t>
        <a:bodyPr/>
        <a:lstStyle/>
        <a:p>
          <a:r>
            <a:rPr lang="en-GB"/>
            <a:t>Lean manufacturing</a:t>
          </a:r>
          <a:endParaRPr lang="en-US"/>
        </a:p>
      </dgm:t>
    </dgm:pt>
    <dgm:pt modelId="{F8F7FBFB-F99D-4C0C-9758-22B2971CCBD2}" type="parTrans" cxnId="{39D32124-3AF1-4BF0-A60C-DEB7DB02838B}">
      <dgm:prSet/>
      <dgm:spPr/>
      <dgm:t>
        <a:bodyPr/>
        <a:lstStyle/>
        <a:p>
          <a:endParaRPr lang="en-US"/>
        </a:p>
      </dgm:t>
    </dgm:pt>
    <dgm:pt modelId="{6A8ABE6A-6872-49A1-B88C-7B1792456504}" type="sibTrans" cxnId="{39D32124-3AF1-4BF0-A60C-DEB7DB02838B}">
      <dgm:prSet/>
      <dgm:spPr/>
      <dgm:t>
        <a:bodyPr/>
        <a:lstStyle/>
        <a:p>
          <a:endParaRPr lang="en-US"/>
        </a:p>
      </dgm:t>
    </dgm:pt>
    <dgm:pt modelId="{2164B83C-0F74-4B10-B4F6-C97191B55B6B}">
      <dgm:prSet/>
      <dgm:spPr/>
      <dgm:t>
        <a:bodyPr/>
        <a:lstStyle/>
        <a:p>
          <a:r>
            <a:rPr lang="en-GB"/>
            <a:t>Toyota Production System</a:t>
          </a:r>
          <a:endParaRPr lang="en-US"/>
        </a:p>
      </dgm:t>
    </dgm:pt>
    <dgm:pt modelId="{02DBD7AB-1288-4036-A18A-B52BFA439D79}" type="parTrans" cxnId="{0A72F014-CA1F-4CBF-AF11-EF91B4DE7FF6}">
      <dgm:prSet/>
      <dgm:spPr/>
      <dgm:t>
        <a:bodyPr/>
        <a:lstStyle/>
        <a:p>
          <a:endParaRPr lang="en-US"/>
        </a:p>
      </dgm:t>
    </dgm:pt>
    <dgm:pt modelId="{5A7ABB3B-B71A-4BE2-982C-C29763231E05}" type="sibTrans" cxnId="{0A72F014-CA1F-4CBF-AF11-EF91B4DE7FF6}">
      <dgm:prSet/>
      <dgm:spPr/>
      <dgm:t>
        <a:bodyPr/>
        <a:lstStyle/>
        <a:p>
          <a:endParaRPr lang="en-US"/>
        </a:p>
      </dgm:t>
    </dgm:pt>
    <dgm:pt modelId="{028BDEC5-B02A-4B9B-9C1B-EF3F32A89A6C}">
      <dgm:prSet/>
      <dgm:spPr/>
      <dgm:t>
        <a:bodyPr/>
        <a:lstStyle/>
        <a:p>
          <a:r>
            <a:rPr lang="en-GB"/>
            <a:t>Kaizen</a:t>
          </a:r>
          <a:endParaRPr lang="en-US"/>
        </a:p>
      </dgm:t>
    </dgm:pt>
    <dgm:pt modelId="{BF977D4A-5D03-4888-9286-D099787BAD80}" type="parTrans" cxnId="{FD8ED464-DB0E-4A4D-A987-5ACA3176E22C}">
      <dgm:prSet/>
      <dgm:spPr/>
      <dgm:t>
        <a:bodyPr/>
        <a:lstStyle/>
        <a:p>
          <a:endParaRPr lang="en-US"/>
        </a:p>
      </dgm:t>
    </dgm:pt>
    <dgm:pt modelId="{4364F852-D54F-4BA4-A718-EE81F34D3C1E}" type="sibTrans" cxnId="{FD8ED464-DB0E-4A4D-A987-5ACA3176E22C}">
      <dgm:prSet/>
      <dgm:spPr/>
      <dgm:t>
        <a:bodyPr/>
        <a:lstStyle/>
        <a:p>
          <a:endParaRPr lang="en-US"/>
        </a:p>
      </dgm:t>
    </dgm:pt>
    <dgm:pt modelId="{BF9CDAF2-A22B-48D8-A867-3689F606259E}">
      <dgm:prSet/>
      <dgm:spPr/>
      <dgm:t>
        <a:bodyPr/>
        <a:lstStyle/>
        <a:p>
          <a:r>
            <a:rPr lang="en-GB"/>
            <a:t>Muda</a:t>
          </a:r>
          <a:endParaRPr lang="en-US"/>
        </a:p>
      </dgm:t>
    </dgm:pt>
    <dgm:pt modelId="{8BB4B6AC-8F3C-4FFA-8144-BEECF689CAA0}" type="parTrans" cxnId="{88880082-2EED-43BB-A83E-322C6539E7DA}">
      <dgm:prSet/>
      <dgm:spPr/>
      <dgm:t>
        <a:bodyPr/>
        <a:lstStyle/>
        <a:p>
          <a:endParaRPr lang="en-US"/>
        </a:p>
      </dgm:t>
    </dgm:pt>
    <dgm:pt modelId="{5C9FC273-FF96-47F5-AFB2-737FA028E182}" type="sibTrans" cxnId="{88880082-2EED-43BB-A83E-322C6539E7DA}">
      <dgm:prSet/>
      <dgm:spPr/>
      <dgm:t>
        <a:bodyPr/>
        <a:lstStyle/>
        <a:p>
          <a:endParaRPr lang="en-US"/>
        </a:p>
      </dgm:t>
    </dgm:pt>
    <dgm:pt modelId="{E6D8500F-3D2E-46F7-B0A5-F7E724C7FC7B}">
      <dgm:prSet/>
      <dgm:spPr/>
      <dgm:t>
        <a:bodyPr/>
        <a:lstStyle/>
        <a:p>
          <a:r>
            <a:rPr lang="en-GB" dirty="0"/>
            <a:t>5S –Sort Set in Order Shine Standardise Sustain ( Red tag!)</a:t>
          </a:r>
          <a:endParaRPr lang="en-US" dirty="0"/>
        </a:p>
      </dgm:t>
    </dgm:pt>
    <dgm:pt modelId="{687F22D9-0BFF-4E2B-8C3F-3EAC54D543F0}" type="parTrans" cxnId="{DE767568-DA4A-4C3A-A87E-904C5B991487}">
      <dgm:prSet/>
      <dgm:spPr/>
      <dgm:t>
        <a:bodyPr/>
        <a:lstStyle/>
        <a:p>
          <a:endParaRPr lang="en-US"/>
        </a:p>
      </dgm:t>
    </dgm:pt>
    <dgm:pt modelId="{2FDA625E-CF75-41DC-A151-99C811D4A902}" type="sibTrans" cxnId="{DE767568-DA4A-4C3A-A87E-904C5B991487}">
      <dgm:prSet/>
      <dgm:spPr/>
      <dgm:t>
        <a:bodyPr/>
        <a:lstStyle/>
        <a:p>
          <a:endParaRPr lang="en-US"/>
        </a:p>
      </dgm:t>
    </dgm:pt>
    <dgm:pt modelId="{6305122B-AC6A-46A1-A53A-CEB33D5AC739}">
      <dgm:prSet/>
      <dgm:spPr/>
      <dgm:t>
        <a:bodyPr/>
        <a:lstStyle/>
        <a:p>
          <a:r>
            <a:rPr lang="en-GB"/>
            <a:t>JIT</a:t>
          </a:r>
          <a:endParaRPr lang="en-US"/>
        </a:p>
      </dgm:t>
    </dgm:pt>
    <dgm:pt modelId="{396D9564-59C8-47A2-A560-AE1631EBE175}" type="parTrans" cxnId="{CF8B9F7F-78E8-4888-93BF-EE07D496ADBF}">
      <dgm:prSet/>
      <dgm:spPr/>
      <dgm:t>
        <a:bodyPr/>
        <a:lstStyle/>
        <a:p>
          <a:endParaRPr lang="en-US"/>
        </a:p>
      </dgm:t>
    </dgm:pt>
    <dgm:pt modelId="{F00F0F05-3839-4DAF-8388-73ACC3F82128}" type="sibTrans" cxnId="{CF8B9F7F-78E8-4888-93BF-EE07D496ADBF}">
      <dgm:prSet/>
      <dgm:spPr/>
      <dgm:t>
        <a:bodyPr/>
        <a:lstStyle/>
        <a:p>
          <a:endParaRPr lang="en-US"/>
        </a:p>
      </dgm:t>
    </dgm:pt>
    <dgm:pt modelId="{11CDE51F-CBD6-4505-AE3E-01B0D78099C5}">
      <dgm:prSet/>
      <dgm:spPr/>
      <dgm:t>
        <a:bodyPr/>
        <a:lstStyle/>
        <a:p>
          <a:r>
            <a:rPr lang="en-GB" dirty="0"/>
            <a:t>Value Stream Mapping</a:t>
          </a:r>
          <a:endParaRPr lang="en-US" dirty="0"/>
        </a:p>
      </dgm:t>
    </dgm:pt>
    <dgm:pt modelId="{283465D4-58FF-4B89-A9FF-F7A632110E77}" type="parTrans" cxnId="{02C5FCE2-34D9-4B8D-9E54-111C57CE4CA0}">
      <dgm:prSet/>
      <dgm:spPr/>
      <dgm:t>
        <a:bodyPr/>
        <a:lstStyle/>
        <a:p>
          <a:endParaRPr lang="en-US"/>
        </a:p>
      </dgm:t>
    </dgm:pt>
    <dgm:pt modelId="{927A76C9-10A7-4A74-BC34-7FEA78F0E51D}" type="sibTrans" cxnId="{02C5FCE2-34D9-4B8D-9E54-111C57CE4CA0}">
      <dgm:prSet/>
      <dgm:spPr/>
      <dgm:t>
        <a:bodyPr/>
        <a:lstStyle/>
        <a:p>
          <a:endParaRPr lang="en-US"/>
        </a:p>
      </dgm:t>
    </dgm:pt>
    <dgm:pt modelId="{500783EC-FA25-432E-9DE9-8CAFE22C52EC}">
      <dgm:prSet/>
      <dgm:spPr/>
      <dgm:t>
        <a:bodyPr/>
        <a:lstStyle/>
        <a:p>
          <a:r>
            <a:rPr lang="en-GB"/>
            <a:t>TIMWOODS</a:t>
          </a:r>
          <a:endParaRPr lang="en-US"/>
        </a:p>
      </dgm:t>
    </dgm:pt>
    <dgm:pt modelId="{CA22EC43-51AC-4DC5-9451-8535560EBB18}" type="parTrans" cxnId="{0D6E85E1-E59F-4BD1-BE22-ECF9E8DFFACE}">
      <dgm:prSet/>
      <dgm:spPr/>
      <dgm:t>
        <a:bodyPr/>
        <a:lstStyle/>
        <a:p>
          <a:endParaRPr lang="en-US"/>
        </a:p>
      </dgm:t>
    </dgm:pt>
    <dgm:pt modelId="{8A03470F-0779-4DDB-9765-00E47018EFCD}" type="sibTrans" cxnId="{0D6E85E1-E59F-4BD1-BE22-ECF9E8DFFACE}">
      <dgm:prSet/>
      <dgm:spPr/>
      <dgm:t>
        <a:bodyPr/>
        <a:lstStyle/>
        <a:p>
          <a:endParaRPr lang="en-US"/>
        </a:p>
      </dgm:t>
    </dgm:pt>
    <dgm:pt modelId="{7211D90C-3635-4769-9946-8DA74904A329}">
      <dgm:prSet/>
      <dgm:spPr/>
      <dgm:t>
        <a:bodyPr/>
        <a:lstStyle/>
        <a:p>
          <a:r>
            <a:rPr lang="en-GB"/>
            <a:t>Kanban</a:t>
          </a:r>
          <a:endParaRPr lang="en-US"/>
        </a:p>
      </dgm:t>
    </dgm:pt>
    <dgm:pt modelId="{9B62D8E0-C4FC-4A74-A17A-B8407E7144EA}" type="parTrans" cxnId="{F3091B6E-9D50-4F45-AE9F-2293D5ED5843}">
      <dgm:prSet/>
      <dgm:spPr/>
      <dgm:t>
        <a:bodyPr/>
        <a:lstStyle/>
        <a:p>
          <a:endParaRPr lang="en-US"/>
        </a:p>
      </dgm:t>
    </dgm:pt>
    <dgm:pt modelId="{B083CECB-7607-47C3-9D52-A30E009D7684}" type="sibTrans" cxnId="{F3091B6E-9D50-4F45-AE9F-2293D5ED5843}">
      <dgm:prSet/>
      <dgm:spPr/>
      <dgm:t>
        <a:bodyPr/>
        <a:lstStyle/>
        <a:p>
          <a:endParaRPr lang="en-US"/>
        </a:p>
      </dgm:t>
    </dgm:pt>
    <dgm:pt modelId="{973558F1-FAA9-4F77-BEE4-6C79A9FC42D2}">
      <dgm:prSet/>
      <dgm:spPr/>
      <dgm:t>
        <a:bodyPr/>
        <a:lstStyle/>
        <a:p>
          <a:r>
            <a:rPr lang="en-GB" dirty="0"/>
            <a:t>Circular Economy</a:t>
          </a:r>
          <a:endParaRPr lang="en-US" dirty="0"/>
        </a:p>
      </dgm:t>
    </dgm:pt>
    <dgm:pt modelId="{E8610520-573A-4192-9162-77C73EEF6ADB}" type="parTrans" cxnId="{9DB3C809-5AEB-4ECC-B467-84E2EFBB252C}">
      <dgm:prSet/>
      <dgm:spPr/>
      <dgm:t>
        <a:bodyPr/>
        <a:lstStyle/>
        <a:p>
          <a:endParaRPr lang="en-US"/>
        </a:p>
      </dgm:t>
    </dgm:pt>
    <dgm:pt modelId="{018A0317-263D-4503-803F-99C231947DEB}" type="sibTrans" cxnId="{9DB3C809-5AEB-4ECC-B467-84E2EFBB252C}">
      <dgm:prSet/>
      <dgm:spPr/>
      <dgm:t>
        <a:bodyPr/>
        <a:lstStyle/>
        <a:p>
          <a:endParaRPr lang="en-US"/>
        </a:p>
      </dgm:t>
    </dgm:pt>
    <dgm:pt modelId="{B7B233EB-40FE-446C-91C3-1D5B5EE6276D}">
      <dgm:prSet/>
      <dgm:spPr/>
      <dgm:t>
        <a:bodyPr/>
        <a:lstStyle/>
        <a:p>
          <a:r>
            <a:rPr lang="en-GB" dirty="0"/>
            <a:t>Life Cycle Assessment</a:t>
          </a:r>
          <a:endParaRPr lang="en-US" dirty="0"/>
        </a:p>
      </dgm:t>
    </dgm:pt>
    <dgm:pt modelId="{5B48460D-4A6E-47C9-B580-D2F3471634E2}" type="parTrans" cxnId="{6547A88E-84F5-4551-A429-08D7B302ADF5}">
      <dgm:prSet/>
      <dgm:spPr/>
      <dgm:t>
        <a:bodyPr/>
        <a:lstStyle/>
        <a:p>
          <a:endParaRPr lang="en-US"/>
        </a:p>
      </dgm:t>
    </dgm:pt>
    <dgm:pt modelId="{B11909DB-47C6-4D23-8E9C-EFF9A021427B}" type="sibTrans" cxnId="{6547A88E-84F5-4551-A429-08D7B302ADF5}">
      <dgm:prSet/>
      <dgm:spPr/>
      <dgm:t>
        <a:bodyPr/>
        <a:lstStyle/>
        <a:p>
          <a:endParaRPr lang="en-US"/>
        </a:p>
      </dgm:t>
    </dgm:pt>
    <dgm:pt modelId="{F6CDF3DE-909D-4350-B363-6B0102FD34A7}">
      <dgm:prSet/>
      <dgm:spPr/>
      <dgm:t>
        <a:bodyPr/>
        <a:lstStyle/>
        <a:p>
          <a:r>
            <a:rPr lang="en-GB" dirty="0"/>
            <a:t>Continuous Improvement</a:t>
          </a:r>
          <a:endParaRPr lang="en-US" dirty="0"/>
        </a:p>
      </dgm:t>
    </dgm:pt>
    <dgm:pt modelId="{54CB3940-6737-44E2-90C5-B031832A8001}" type="parTrans" cxnId="{04B46242-774D-4D66-A4B0-E6EA7C4611C5}">
      <dgm:prSet/>
      <dgm:spPr/>
      <dgm:t>
        <a:bodyPr/>
        <a:lstStyle/>
        <a:p>
          <a:endParaRPr lang="en-US"/>
        </a:p>
      </dgm:t>
    </dgm:pt>
    <dgm:pt modelId="{11CD2B4F-4AEC-478B-81F8-949F9DDA24F1}" type="sibTrans" cxnId="{04B46242-774D-4D66-A4B0-E6EA7C4611C5}">
      <dgm:prSet/>
      <dgm:spPr/>
      <dgm:t>
        <a:bodyPr/>
        <a:lstStyle/>
        <a:p>
          <a:endParaRPr lang="en-US"/>
        </a:p>
      </dgm:t>
    </dgm:pt>
    <dgm:pt modelId="{6B5CFDD9-177C-48F7-8049-ACFBFFA89356}">
      <dgm:prSet/>
      <dgm:spPr/>
      <dgm:t>
        <a:bodyPr/>
        <a:lstStyle/>
        <a:p>
          <a:r>
            <a:rPr lang="en-GB"/>
            <a:t>14001:2026</a:t>
          </a:r>
          <a:endParaRPr lang="en-US"/>
        </a:p>
      </dgm:t>
    </dgm:pt>
    <dgm:pt modelId="{C55993CB-6287-40BC-AB99-829FFE2FA378}" type="parTrans" cxnId="{09BC9BEE-073B-4AE3-BA0B-A9B150597663}">
      <dgm:prSet/>
      <dgm:spPr/>
      <dgm:t>
        <a:bodyPr/>
        <a:lstStyle/>
        <a:p>
          <a:endParaRPr lang="en-US"/>
        </a:p>
      </dgm:t>
    </dgm:pt>
    <dgm:pt modelId="{0060E1F1-FEAB-40C5-8246-ED16F63AE2E7}" type="sibTrans" cxnId="{09BC9BEE-073B-4AE3-BA0B-A9B150597663}">
      <dgm:prSet/>
      <dgm:spPr/>
      <dgm:t>
        <a:bodyPr/>
        <a:lstStyle/>
        <a:p>
          <a:endParaRPr lang="en-US"/>
        </a:p>
      </dgm:t>
    </dgm:pt>
    <dgm:pt modelId="{1FB39166-FBC1-48FA-BDAE-A60C9B15A560}">
      <dgm:prSet/>
      <dgm:spPr/>
      <dgm:t>
        <a:bodyPr/>
        <a:lstStyle/>
        <a:p>
          <a:r>
            <a:rPr lang="en-GB"/>
            <a:t>Digital Twin</a:t>
          </a:r>
          <a:endParaRPr lang="en-US"/>
        </a:p>
      </dgm:t>
    </dgm:pt>
    <dgm:pt modelId="{103B5A1B-1661-4EEB-8FD2-8FACE6BDB772}" type="parTrans" cxnId="{67CE22DF-649A-488A-AA02-546C3BE18D1A}">
      <dgm:prSet/>
      <dgm:spPr/>
      <dgm:t>
        <a:bodyPr/>
        <a:lstStyle/>
        <a:p>
          <a:endParaRPr lang="en-US"/>
        </a:p>
      </dgm:t>
    </dgm:pt>
    <dgm:pt modelId="{D55ACFFE-AB0C-4F2B-9896-C659736637C8}" type="sibTrans" cxnId="{67CE22DF-649A-488A-AA02-546C3BE18D1A}">
      <dgm:prSet/>
      <dgm:spPr/>
      <dgm:t>
        <a:bodyPr/>
        <a:lstStyle/>
        <a:p>
          <a:endParaRPr lang="en-US"/>
        </a:p>
      </dgm:t>
    </dgm:pt>
    <dgm:pt modelId="{EA83000D-7E1E-41C3-80DA-33B1B6DE6304}">
      <dgm:prSet/>
      <dgm:spPr/>
      <dgm:t>
        <a:bodyPr/>
        <a:lstStyle/>
        <a:p>
          <a:r>
            <a:rPr lang="en-GB"/>
            <a:t>SMART</a:t>
          </a:r>
          <a:endParaRPr lang="en-US"/>
        </a:p>
      </dgm:t>
    </dgm:pt>
    <dgm:pt modelId="{3C6DC17A-8872-4582-BDFE-BFAB0DC09AB3}" type="parTrans" cxnId="{A5C803DB-1376-471F-96D8-07D95B4D65C6}">
      <dgm:prSet/>
      <dgm:spPr/>
      <dgm:t>
        <a:bodyPr/>
        <a:lstStyle/>
        <a:p>
          <a:endParaRPr lang="en-US"/>
        </a:p>
      </dgm:t>
    </dgm:pt>
    <dgm:pt modelId="{28401995-AF2D-40FF-B749-01033EF23967}" type="sibTrans" cxnId="{A5C803DB-1376-471F-96D8-07D95B4D65C6}">
      <dgm:prSet/>
      <dgm:spPr/>
      <dgm:t>
        <a:bodyPr/>
        <a:lstStyle/>
        <a:p>
          <a:endParaRPr lang="en-US"/>
        </a:p>
      </dgm:t>
    </dgm:pt>
    <dgm:pt modelId="{D37B89F6-CCFE-47D6-810E-FB3744E54452}">
      <dgm:prSet/>
      <dgm:spPr/>
      <dgm:t>
        <a:bodyPr/>
        <a:lstStyle/>
        <a:p>
          <a:r>
            <a:rPr lang="en-GB" dirty="0"/>
            <a:t>Plan-Do-Check-Act</a:t>
          </a:r>
          <a:endParaRPr lang="en-US" dirty="0"/>
        </a:p>
      </dgm:t>
    </dgm:pt>
    <dgm:pt modelId="{AFF2AE37-EF48-42D3-B82D-BABDD55BDB0B}" type="parTrans" cxnId="{1E412B78-69CC-4445-A4D3-91756B00A374}">
      <dgm:prSet/>
      <dgm:spPr/>
      <dgm:t>
        <a:bodyPr/>
        <a:lstStyle/>
        <a:p>
          <a:endParaRPr lang="en-US"/>
        </a:p>
      </dgm:t>
    </dgm:pt>
    <dgm:pt modelId="{09D3F82B-42C0-49B8-B9F9-BCBA0A731875}" type="sibTrans" cxnId="{1E412B78-69CC-4445-A4D3-91756B00A374}">
      <dgm:prSet/>
      <dgm:spPr/>
      <dgm:t>
        <a:bodyPr/>
        <a:lstStyle/>
        <a:p>
          <a:endParaRPr lang="en-US"/>
        </a:p>
      </dgm:t>
    </dgm:pt>
    <dgm:pt modelId="{0B40C207-D329-4350-9D42-1438F05D1903}">
      <dgm:prSet/>
      <dgm:spPr/>
      <dgm:t>
        <a:bodyPr/>
        <a:lstStyle/>
        <a:p>
          <a:r>
            <a:rPr lang="en-GB"/>
            <a:t>4D’s</a:t>
          </a:r>
          <a:endParaRPr lang="en-US"/>
        </a:p>
      </dgm:t>
    </dgm:pt>
    <dgm:pt modelId="{F8EADED5-1EB8-467A-8910-F84A80285E32}" type="parTrans" cxnId="{C441A6E2-06F8-462B-BF1C-EECDB8D4DB9E}">
      <dgm:prSet/>
      <dgm:spPr/>
      <dgm:t>
        <a:bodyPr/>
        <a:lstStyle/>
        <a:p>
          <a:endParaRPr lang="en-US"/>
        </a:p>
      </dgm:t>
    </dgm:pt>
    <dgm:pt modelId="{E4347DFF-A831-4349-B2AA-2F8D34A3C6F0}" type="sibTrans" cxnId="{C441A6E2-06F8-462B-BF1C-EECDB8D4DB9E}">
      <dgm:prSet/>
      <dgm:spPr/>
      <dgm:t>
        <a:bodyPr/>
        <a:lstStyle/>
        <a:p>
          <a:endParaRPr lang="en-US"/>
        </a:p>
      </dgm:t>
    </dgm:pt>
    <dgm:pt modelId="{4EEB5ED2-D032-4777-8E3D-9621EC26D249}">
      <dgm:prSet/>
      <dgm:spPr/>
      <dgm:t>
        <a:bodyPr/>
        <a:lstStyle/>
        <a:p>
          <a:r>
            <a:rPr lang="en-GB"/>
            <a:t>Triple Bottom Line….and so on!</a:t>
          </a:r>
          <a:endParaRPr lang="en-US"/>
        </a:p>
      </dgm:t>
    </dgm:pt>
    <dgm:pt modelId="{2D4BA29E-4BAE-4ED9-97D7-5F226BAF9EF8}" type="parTrans" cxnId="{EFB11E04-5BFA-4F93-A36C-FFDEA0D28532}">
      <dgm:prSet/>
      <dgm:spPr/>
      <dgm:t>
        <a:bodyPr/>
        <a:lstStyle/>
        <a:p>
          <a:endParaRPr lang="en-US"/>
        </a:p>
      </dgm:t>
    </dgm:pt>
    <dgm:pt modelId="{29056321-083E-43CF-8F6E-49F2B95B6E3E}" type="sibTrans" cxnId="{EFB11E04-5BFA-4F93-A36C-FFDEA0D28532}">
      <dgm:prSet/>
      <dgm:spPr/>
      <dgm:t>
        <a:bodyPr/>
        <a:lstStyle/>
        <a:p>
          <a:endParaRPr lang="en-US"/>
        </a:p>
      </dgm:t>
    </dgm:pt>
    <dgm:pt modelId="{10FA90E3-150D-4690-ACB3-2B2D0C255FB5}" type="pres">
      <dgm:prSet presAssocID="{AFCA1CC5-302F-42BC-A0AE-217ED86C2604}" presName="diagram" presStyleCnt="0">
        <dgm:presLayoutVars>
          <dgm:dir/>
          <dgm:resizeHandles val="exact"/>
        </dgm:presLayoutVars>
      </dgm:prSet>
      <dgm:spPr/>
    </dgm:pt>
    <dgm:pt modelId="{047A3BF8-94F8-425B-9A6F-DB46794BD525}" type="pres">
      <dgm:prSet presAssocID="{D89AED44-9E61-41DD-8EE5-BCBC39A314E4}" presName="node" presStyleLbl="node1" presStyleIdx="0" presStyleCnt="18">
        <dgm:presLayoutVars>
          <dgm:bulletEnabled val="1"/>
        </dgm:presLayoutVars>
      </dgm:prSet>
      <dgm:spPr/>
    </dgm:pt>
    <dgm:pt modelId="{E99117DD-E8F5-4506-87D6-D0833C6BA848}" type="pres">
      <dgm:prSet presAssocID="{6A8ABE6A-6872-49A1-B88C-7B1792456504}" presName="sibTrans" presStyleCnt="0"/>
      <dgm:spPr/>
    </dgm:pt>
    <dgm:pt modelId="{CB9D8168-38D7-4FD1-B1D0-4FBE3B44BB36}" type="pres">
      <dgm:prSet presAssocID="{2164B83C-0F74-4B10-B4F6-C97191B55B6B}" presName="node" presStyleLbl="node1" presStyleIdx="1" presStyleCnt="18">
        <dgm:presLayoutVars>
          <dgm:bulletEnabled val="1"/>
        </dgm:presLayoutVars>
      </dgm:prSet>
      <dgm:spPr/>
    </dgm:pt>
    <dgm:pt modelId="{B0FB38CE-20D1-429C-A39A-770946D85E07}" type="pres">
      <dgm:prSet presAssocID="{5A7ABB3B-B71A-4BE2-982C-C29763231E05}" presName="sibTrans" presStyleCnt="0"/>
      <dgm:spPr/>
    </dgm:pt>
    <dgm:pt modelId="{FDBBEB13-4AEB-4CD4-AD25-3170193BFF3E}" type="pres">
      <dgm:prSet presAssocID="{028BDEC5-B02A-4B9B-9C1B-EF3F32A89A6C}" presName="node" presStyleLbl="node1" presStyleIdx="2" presStyleCnt="18">
        <dgm:presLayoutVars>
          <dgm:bulletEnabled val="1"/>
        </dgm:presLayoutVars>
      </dgm:prSet>
      <dgm:spPr/>
    </dgm:pt>
    <dgm:pt modelId="{85B30C8E-55BB-414A-9DC0-1B83B4389566}" type="pres">
      <dgm:prSet presAssocID="{4364F852-D54F-4BA4-A718-EE81F34D3C1E}" presName="sibTrans" presStyleCnt="0"/>
      <dgm:spPr/>
    </dgm:pt>
    <dgm:pt modelId="{477AB922-8653-4223-B38E-F6EA633C56D7}" type="pres">
      <dgm:prSet presAssocID="{BF9CDAF2-A22B-48D8-A867-3689F606259E}" presName="node" presStyleLbl="node1" presStyleIdx="3" presStyleCnt="18">
        <dgm:presLayoutVars>
          <dgm:bulletEnabled val="1"/>
        </dgm:presLayoutVars>
      </dgm:prSet>
      <dgm:spPr/>
    </dgm:pt>
    <dgm:pt modelId="{75E6BCFC-A7B5-46D1-9497-C392B2CED6BA}" type="pres">
      <dgm:prSet presAssocID="{5C9FC273-FF96-47F5-AFB2-737FA028E182}" presName="sibTrans" presStyleCnt="0"/>
      <dgm:spPr/>
    </dgm:pt>
    <dgm:pt modelId="{AFA4AFE6-12F3-4C06-96E3-C18CB10BC47A}" type="pres">
      <dgm:prSet presAssocID="{E6D8500F-3D2E-46F7-B0A5-F7E724C7FC7B}" presName="node" presStyleLbl="node1" presStyleIdx="4" presStyleCnt="18">
        <dgm:presLayoutVars>
          <dgm:bulletEnabled val="1"/>
        </dgm:presLayoutVars>
      </dgm:prSet>
      <dgm:spPr/>
    </dgm:pt>
    <dgm:pt modelId="{8CC551D6-1DD1-45FE-BC3E-4B163588F2E0}" type="pres">
      <dgm:prSet presAssocID="{2FDA625E-CF75-41DC-A151-99C811D4A902}" presName="sibTrans" presStyleCnt="0"/>
      <dgm:spPr/>
    </dgm:pt>
    <dgm:pt modelId="{5EA27222-A649-4C77-BA55-6F435231C594}" type="pres">
      <dgm:prSet presAssocID="{6305122B-AC6A-46A1-A53A-CEB33D5AC739}" presName="node" presStyleLbl="node1" presStyleIdx="5" presStyleCnt="18">
        <dgm:presLayoutVars>
          <dgm:bulletEnabled val="1"/>
        </dgm:presLayoutVars>
      </dgm:prSet>
      <dgm:spPr/>
    </dgm:pt>
    <dgm:pt modelId="{568D1242-8F2A-4144-A4F9-8FD55064494B}" type="pres">
      <dgm:prSet presAssocID="{F00F0F05-3839-4DAF-8388-73ACC3F82128}" presName="sibTrans" presStyleCnt="0"/>
      <dgm:spPr/>
    </dgm:pt>
    <dgm:pt modelId="{AEBF3D71-9E7C-480C-B1F3-AC0F7B5F974F}" type="pres">
      <dgm:prSet presAssocID="{11CDE51F-CBD6-4505-AE3E-01B0D78099C5}" presName="node" presStyleLbl="node1" presStyleIdx="6" presStyleCnt="18">
        <dgm:presLayoutVars>
          <dgm:bulletEnabled val="1"/>
        </dgm:presLayoutVars>
      </dgm:prSet>
      <dgm:spPr/>
    </dgm:pt>
    <dgm:pt modelId="{E35D60C8-22CE-4956-BAA0-12E7A8D1965F}" type="pres">
      <dgm:prSet presAssocID="{927A76C9-10A7-4A74-BC34-7FEA78F0E51D}" presName="sibTrans" presStyleCnt="0"/>
      <dgm:spPr/>
    </dgm:pt>
    <dgm:pt modelId="{DFB7E516-51D4-4D51-A777-BBBAE5CADD55}" type="pres">
      <dgm:prSet presAssocID="{500783EC-FA25-432E-9DE9-8CAFE22C52EC}" presName="node" presStyleLbl="node1" presStyleIdx="7" presStyleCnt="18">
        <dgm:presLayoutVars>
          <dgm:bulletEnabled val="1"/>
        </dgm:presLayoutVars>
      </dgm:prSet>
      <dgm:spPr/>
    </dgm:pt>
    <dgm:pt modelId="{E3B18F28-44C5-4BC8-889C-3E8E15F54668}" type="pres">
      <dgm:prSet presAssocID="{8A03470F-0779-4DDB-9765-00E47018EFCD}" presName="sibTrans" presStyleCnt="0"/>
      <dgm:spPr/>
    </dgm:pt>
    <dgm:pt modelId="{60B60A44-D934-4364-8942-DA3463135719}" type="pres">
      <dgm:prSet presAssocID="{7211D90C-3635-4769-9946-8DA74904A329}" presName="node" presStyleLbl="node1" presStyleIdx="8" presStyleCnt="18">
        <dgm:presLayoutVars>
          <dgm:bulletEnabled val="1"/>
        </dgm:presLayoutVars>
      </dgm:prSet>
      <dgm:spPr/>
    </dgm:pt>
    <dgm:pt modelId="{6F00F11C-EF99-4B24-ADEA-9D36FFA84ADF}" type="pres">
      <dgm:prSet presAssocID="{B083CECB-7607-47C3-9D52-A30E009D7684}" presName="sibTrans" presStyleCnt="0"/>
      <dgm:spPr/>
    </dgm:pt>
    <dgm:pt modelId="{6793C4E3-6A02-4CFD-9F08-9E06ACF780D4}" type="pres">
      <dgm:prSet presAssocID="{973558F1-FAA9-4F77-BEE4-6C79A9FC42D2}" presName="node" presStyleLbl="node1" presStyleIdx="9" presStyleCnt="18">
        <dgm:presLayoutVars>
          <dgm:bulletEnabled val="1"/>
        </dgm:presLayoutVars>
      </dgm:prSet>
      <dgm:spPr/>
    </dgm:pt>
    <dgm:pt modelId="{D484B888-394D-4547-8AB6-B1F4BB29C311}" type="pres">
      <dgm:prSet presAssocID="{018A0317-263D-4503-803F-99C231947DEB}" presName="sibTrans" presStyleCnt="0"/>
      <dgm:spPr/>
    </dgm:pt>
    <dgm:pt modelId="{EFCE8D8D-C322-4A99-916B-CC5CD33D1CBA}" type="pres">
      <dgm:prSet presAssocID="{B7B233EB-40FE-446C-91C3-1D5B5EE6276D}" presName="node" presStyleLbl="node1" presStyleIdx="10" presStyleCnt="18">
        <dgm:presLayoutVars>
          <dgm:bulletEnabled val="1"/>
        </dgm:presLayoutVars>
      </dgm:prSet>
      <dgm:spPr/>
    </dgm:pt>
    <dgm:pt modelId="{AB38C4EE-B7C0-4689-8493-D6F38801D615}" type="pres">
      <dgm:prSet presAssocID="{B11909DB-47C6-4D23-8E9C-EFF9A021427B}" presName="sibTrans" presStyleCnt="0"/>
      <dgm:spPr/>
    </dgm:pt>
    <dgm:pt modelId="{E466E009-EF96-4152-9E12-A344D27C777C}" type="pres">
      <dgm:prSet presAssocID="{F6CDF3DE-909D-4350-B363-6B0102FD34A7}" presName="node" presStyleLbl="node1" presStyleIdx="11" presStyleCnt="18">
        <dgm:presLayoutVars>
          <dgm:bulletEnabled val="1"/>
        </dgm:presLayoutVars>
      </dgm:prSet>
      <dgm:spPr/>
    </dgm:pt>
    <dgm:pt modelId="{E7D43FC1-E76C-489E-9217-241013803EB8}" type="pres">
      <dgm:prSet presAssocID="{11CD2B4F-4AEC-478B-81F8-949F9DDA24F1}" presName="sibTrans" presStyleCnt="0"/>
      <dgm:spPr/>
    </dgm:pt>
    <dgm:pt modelId="{3B06C030-E5D1-4F1C-A9B3-C43F9BD4B82E}" type="pres">
      <dgm:prSet presAssocID="{6B5CFDD9-177C-48F7-8049-ACFBFFA89356}" presName="node" presStyleLbl="node1" presStyleIdx="12" presStyleCnt="18">
        <dgm:presLayoutVars>
          <dgm:bulletEnabled val="1"/>
        </dgm:presLayoutVars>
      </dgm:prSet>
      <dgm:spPr/>
    </dgm:pt>
    <dgm:pt modelId="{8BD30CA3-53E5-4A2C-86ED-8B9725C77D86}" type="pres">
      <dgm:prSet presAssocID="{0060E1F1-FEAB-40C5-8246-ED16F63AE2E7}" presName="sibTrans" presStyleCnt="0"/>
      <dgm:spPr/>
    </dgm:pt>
    <dgm:pt modelId="{3CC0B79E-E904-44FB-85EC-95170F0E635C}" type="pres">
      <dgm:prSet presAssocID="{1FB39166-FBC1-48FA-BDAE-A60C9B15A560}" presName="node" presStyleLbl="node1" presStyleIdx="13" presStyleCnt="18">
        <dgm:presLayoutVars>
          <dgm:bulletEnabled val="1"/>
        </dgm:presLayoutVars>
      </dgm:prSet>
      <dgm:spPr/>
    </dgm:pt>
    <dgm:pt modelId="{4F856663-0B76-4D6C-8687-FEE93C6997A5}" type="pres">
      <dgm:prSet presAssocID="{D55ACFFE-AB0C-4F2B-9896-C659736637C8}" presName="sibTrans" presStyleCnt="0"/>
      <dgm:spPr/>
    </dgm:pt>
    <dgm:pt modelId="{4122B850-CC1F-4C65-AE28-E5D54A067B28}" type="pres">
      <dgm:prSet presAssocID="{EA83000D-7E1E-41C3-80DA-33B1B6DE6304}" presName="node" presStyleLbl="node1" presStyleIdx="14" presStyleCnt="18">
        <dgm:presLayoutVars>
          <dgm:bulletEnabled val="1"/>
        </dgm:presLayoutVars>
      </dgm:prSet>
      <dgm:spPr/>
    </dgm:pt>
    <dgm:pt modelId="{81578FCD-E97C-4A91-BCCE-B15A89FE2BC7}" type="pres">
      <dgm:prSet presAssocID="{28401995-AF2D-40FF-B749-01033EF23967}" presName="sibTrans" presStyleCnt="0"/>
      <dgm:spPr/>
    </dgm:pt>
    <dgm:pt modelId="{CA32D574-B673-4547-AAD2-2429BA7F4680}" type="pres">
      <dgm:prSet presAssocID="{D37B89F6-CCFE-47D6-810E-FB3744E54452}" presName="node" presStyleLbl="node1" presStyleIdx="15" presStyleCnt="18">
        <dgm:presLayoutVars>
          <dgm:bulletEnabled val="1"/>
        </dgm:presLayoutVars>
      </dgm:prSet>
      <dgm:spPr/>
    </dgm:pt>
    <dgm:pt modelId="{8D0DB160-02ED-4BDC-9903-59FF85839325}" type="pres">
      <dgm:prSet presAssocID="{09D3F82B-42C0-49B8-B9F9-BCBA0A731875}" presName="sibTrans" presStyleCnt="0"/>
      <dgm:spPr/>
    </dgm:pt>
    <dgm:pt modelId="{C2AED7C7-1332-4329-AD35-BD0C217D0DA7}" type="pres">
      <dgm:prSet presAssocID="{0B40C207-D329-4350-9D42-1438F05D1903}" presName="node" presStyleLbl="node1" presStyleIdx="16" presStyleCnt="18">
        <dgm:presLayoutVars>
          <dgm:bulletEnabled val="1"/>
        </dgm:presLayoutVars>
      </dgm:prSet>
      <dgm:spPr/>
    </dgm:pt>
    <dgm:pt modelId="{6E649F2D-568F-473E-BCEA-47610DF86FBC}" type="pres">
      <dgm:prSet presAssocID="{E4347DFF-A831-4349-B2AA-2F8D34A3C6F0}" presName="sibTrans" presStyleCnt="0"/>
      <dgm:spPr/>
    </dgm:pt>
    <dgm:pt modelId="{EE3725A4-873A-4637-BD8D-601ABC82399D}" type="pres">
      <dgm:prSet presAssocID="{4EEB5ED2-D032-4777-8E3D-9621EC26D249}" presName="node" presStyleLbl="node1" presStyleIdx="17" presStyleCnt="18">
        <dgm:presLayoutVars>
          <dgm:bulletEnabled val="1"/>
        </dgm:presLayoutVars>
      </dgm:prSet>
      <dgm:spPr/>
    </dgm:pt>
  </dgm:ptLst>
  <dgm:cxnLst>
    <dgm:cxn modelId="{A25BEB03-8F8B-4642-8B11-92615852C630}" type="presOf" srcId="{AFCA1CC5-302F-42BC-A0AE-217ED86C2604}" destId="{10FA90E3-150D-4690-ACB3-2B2D0C255FB5}" srcOrd="0" destOrd="0" presId="urn:microsoft.com/office/officeart/2005/8/layout/default"/>
    <dgm:cxn modelId="{EFB11E04-5BFA-4F93-A36C-FFDEA0D28532}" srcId="{AFCA1CC5-302F-42BC-A0AE-217ED86C2604}" destId="{4EEB5ED2-D032-4777-8E3D-9621EC26D249}" srcOrd="17" destOrd="0" parTransId="{2D4BA29E-4BAE-4ED9-97D7-5F226BAF9EF8}" sibTransId="{29056321-083E-43CF-8F6E-49F2B95B6E3E}"/>
    <dgm:cxn modelId="{9DB3C809-5AEB-4ECC-B467-84E2EFBB252C}" srcId="{AFCA1CC5-302F-42BC-A0AE-217ED86C2604}" destId="{973558F1-FAA9-4F77-BEE4-6C79A9FC42D2}" srcOrd="9" destOrd="0" parTransId="{E8610520-573A-4192-9162-77C73EEF6ADB}" sibTransId="{018A0317-263D-4503-803F-99C231947DEB}"/>
    <dgm:cxn modelId="{0A72F014-CA1F-4CBF-AF11-EF91B4DE7FF6}" srcId="{AFCA1CC5-302F-42BC-A0AE-217ED86C2604}" destId="{2164B83C-0F74-4B10-B4F6-C97191B55B6B}" srcOrd="1" destOrd="0" parTransId="{02DBD7AB-1288-4036-A18A-B52BFA439D79}" sibTransId="{5A7ABB3B-B71A-4BE2-982C-C29763231E05}"/>
    <dgm:cxn modelId="{9117DC1A-232D-4EBE-A208-C4D132EE341D}" type="presOf" srcId="{500783EC-FA25-432E-9DE9-8CAFE22C52EC}" destId="{DFB7E516-51D4-4D51-A777-BBBAE5CADD55}" srcOrd="0" destOrd="0" presId="urn:microsoft.com/office/officeart/2005/8/layout/default"/>
    <dgm:cxn modelId="{39D32124-3AF1-4BF0-A60C-DEB7DB02838B}" srcId="{AFCA1CC5-302F-42BC-A0AE-217ED86C2604}" destId="{D89AED44-9E61-41DD-8EE5-BCBC39A314E4}" srcOrd="0" destOrd="0" parTransId="{F8F7FBFB-F99D-4C0C-9758-22B2971CCBD2}" sibTransId="{6A8ABE6A-6872-49A1-B88C-7B1792456504}"/>
    <dgm:cxn modelId="{8B053226-4CF5-46B0-A0AF-DF18B7EB3031}" type="presOf" srcId="{6B5CFDD9-177C-48F7-8049-ACFBFFA89356}" destId="{3B06C030-E5D1-4F1C-A9B3-C43F9BD4B82E}" srcOrd="0" destOrd="0" presId="urn:microsoft.com/office/officeart/2005/8/layout/default"/>
    <dgm:cxn modelId="{C0BE392B-9A9F-425D-A9E9-0386A8B543FB}" type="presOf" srcId="{11CDE51F-CBD6-4505-AE3E-01B0D78099C5}" destId="{AEBF3D71-9E7C-480C-B1F3-AC0F7B5F974F}" srcOrd="0" destOrd="0" presId="urn:microsoft.com/office/officeart/2005/8/layout/default"/>
    <dgm:cxn modelId="{7409CB2C-3115-4AAC-B70B-BB6D83AC4A5C}" type="presOf" srcId="{F6CDF3DE-909D-4350-B363-6B0102FD34A7}" destId="{E466E009-EF96-4152-9E12-A344D27C777C}" srcOrd="0" destOrd="0" presId="urn:microsoft.com/office/officeart/2005/8/layout/default"/>
    <dgm:cxn modelId="{EA4D9C3D-FEE8-453D-9D2D-69ABBC4C32B2}" type="presOf" srcId="{4EEB5ED2-D032-4777-8E3D-9621EC26D249}" destId="{EE3725A4-873A-4637-BD8D-601ABC82399D}" srcOrd="0" destOrd="0" presId="urn:microsoft.com/office/officeart/2005/8/layout/default"/>
    <dgm:cxn modelId="{04B46242-774D-4D66-A4B0-E6EA7C4611C5}" srcId="{AFCA1CC5-302F-42BC-A0AE-217ED86C2604}" destId="{F6CDF3DE-909D-4350-B363-6B0102FD34A7}" srcOrd="11" destOrd="0" parTransId="{54CB3940-6737-44E2-90C5-B031832A8001}" sibTransId="{11CD2B4F-4AEC-478B-81F8-949F9DDA24F1}"/>
    <dgm:cxn modelId="{FD8ED464-DB0E-4A4D-A987-5ACA3176E22C}" srcId="{AFCA1CC5-302F-42BC-A0AE-217ED86C2604}" destId="{028BDEC5-B02A-4B9B-9C1B-EF3F32A89A6C}" srcOrd="2" destOrd="0" parTransId="{BF977D4A-5D03-4888-9286-D099787BAD80}" sibTransId="{4364F852-D54F-4BA4-A718-EE81F34D3C1E}"/>
    <dgm:cxn modelId="{DE767568-DA4A-4C3A-A87E-904C5B991487}" srcId="{AFCA1CC5-302F-42BC-A0AE-217ED86C2604}" destId="{E6D8500F-3D2E-46F7-B0A5-F7E724C7FC7B}" srcOrd="4" destOrd="0" parTransId="{687F22D9-0BFF-4E2B-8C3F-3EAC54D543F0}" sibTransId="{2FDA625E-CF75-41DC-A151-99C811D4A902}"/>
    <dgm:cxn modelId="{2025E16C-281D-4500-A545-8A23CC239FAA}" type="presOf" srcId="{D37B89F6-CCFE-47D6-810E-FB3744E54452}" destId="{CA32D574-B673-4547-AAD2-2429BA7F4680}" srcOrd="0" destOrd="0" presId="urn:microsoft.com/office/officeart/2005/8/layout/default"/>
    <dgm:cxn modelId="{C8FA824D-3826-4387-B277-157EE03257CF}" type="presOf" srcId="{6305122B-AC6A-46A1-A53A-CEB33D5AC739}" destId="{5EA27222-A649-4C77-BA55-6F435231C594}" srcOrd="0" destOrd="0" presId="urn:microsoft.com/office/officeart/2005/8/layout/default"/>
    <dgm:cxn modelId="{F3091B6E-9D50-4F45-AE9F-2293D5ED5843}" srcId="{AFCA1CC5-302F-42BC-A0AE-217ED86C2604}" destId="{7211D90C-3635-4769-9946-8DA74904A329}" srcOrd="8" destOrd="0" parTransId="{9B62D8E0-C4FC-4A74-A17A-B8407E7144EA}" sibTransId="{B083CECB-7607-47C3-9D52-A30E009D7684}"/>
    <dgm:cxn modelId="{1E412B78-69CC-4445-A4D3-91756B00A374}" srcId="{AFCA1CC5-302F-42BC-A0AE-217ED86C2604}" destId="{D37B89F6-CCFE-47D6-810E-FB3744E54452}" srcOrd="15" destOrd="0" parTransId="{AFF2AE37-EF48-42D3-B82D-BABDD55BDB0B}" sibTransId="{09D3F82B-42C0-49B8-B9F9-BCBA0A731875}"/>
    <dgm:cxn modelId="{CF8B9F7F-78E8-4888-93BF-EE07D496ADBF}" srcId="{AFCA1CC5-302F-42BC-A0AE-217ED86C2604}" destId="{6305122B-AC6A-46A1-A53A-CEB33D5AC739}" srcOrd="5" destOrd="0" parTransId="{396D9564-59C8-47A2-A560-AE1631EBE175}" sibTransId="{F00F0F05-3839-4DAF-8388-73ACC3F82128}"/>
    <dgm:cxn modelId="{88880082-2EED-43BB-A83E-322C6539E7DA}" srcId="{AFCA1CC5-302F-42BC-A0AE-217ED86C2604}" destId="{BF9CDAF2-A22B-48D8-A867-3689F606259E}" srcOrd="3" destOrd="0" parTransId="{8BB4B6AC-8F3C-4FFA-8144-BEECF689CAA0}" sibTransId="{5C9FC273-FF96-47F5-AFB2-737FA028E182}"/>
    <dgm:cxn modelId="{46A78188-C38F-40D9-A86F-C939B7909440}" type="presOf" srcId="{EA83000D-7E1E-41C3-80DA-33B1B6DE6304}" destId="{4122B850-CC1F-4C65-AE28-E5D54A067B28}" srcOrd="0" destOrd="0" presId="urn:microsoft.com/office/officeart/2005/8/layout/default"/>
    <dgm:cxn modelId="{A7B5138D-A317-4E42-89D8-E338B2C63C9F}" type="presOf" srcId="{BF9CDAF2-A22B-48D8-A867-3689F606259E}" destId="{477AB922-8653-4223-B38E-F6EA633C56D7}" srcOrd="0" destOrd="0" presId="urn:microsoft.com/office/officeart/2005/8/layout/default"/>
    <dgm:cxn modelId="{6547A88E-84F5-4551-A429-08D7B302ADF5}" srcId="{AFCA1CC5-302F-42BC-A0AE-217ED86C2604}" destId="{B7B233EB-40FE-446C-91C3-1D5B5EE6276D}" srcOrd="10" destOrd="0" parTransId="{5B48460D-4A6E-47C9-B580-D2F3471634E2}" sibTransId="{B11909DB-47C6-4D23-8E9C-EFF9A021427B}"/>
    <dgm:cxn modelId="{C1ABEBA7-8B53-482D-B8F9-A7F5D1C3EEE2}" type="presOf" srcId="{E6D8500F-3D2E-46F7-B0A5-F7E724C7FC7B}" destId="{AFA4AFE6-12F3-4C06-96E3-C18CB10BC47A}" srcOrd="0" destOrd="0" presId="urn:microsoft.com/office/officeart/2005/8/layout/default"/>
    <dgm:cxn modelId="{DB4529A9-8A66-4DB2-AD7C-119CF5A7A565}" type="presOf" srcId="{1FB39166-FBC1-48FA-BDAE-A60C9B15A560}" destId="{3CC0B79E-E904-44FB-85EC-95170F0E635C}" srcOrd="0" destOrd="0" presId="urn:microsoft.com/office/officeart/2005/8/layout/default"/>
    <dgm:cxn modelId="{00119EB7-E709-43D0-87C2-FEB1E85BA092}" type="presOf" srcId="{2164B83C-0F74-4B10-B4F6-C97191B55B6B}" destId="{CB9D8168-38D7-4FD1-B1D0-4FBE3B44BB36}" srcOrd="0" destOrd="0" presId="urn:microsoft.com/office/officeart/2005/8/layout/default"/>
    <dgm:cxn modelId="{466E50BC-1BB5-4BAC-BD67-7959B16FB019}" type="presOf" srcId="{7211D90C-3635-4769-9946-8DA74904A329}" destId="{60B60A44-D934-4364-8942-DA3463135719}" srcOrd="0" destOrd="0" presId="urn:microsoft.com/office/officeart/2005/8/layout/default"/>
    <dgm:cxn modelId="{8538F7CF-2C5A-4EAA-8DEA-4862EA717526}" type="presOf" srcId="{028BDEC5-B02A-4B9B-9C1B-EF3F32A89A6C}" destId="{FDBBEB13-4AEB-4CD4-AD25-3170193BFF3E}" srcOrd="0" destOrd="0" presId="urn:microsoft.com/office/officeart/2005/8/layout/default"/>
    <dgm:cxn modelId="{A5C803DB-1376-471F-96D8-07D95B4D65C6}" srcId="{AFCA1CC5-302F-42BC-A0AE-217ED86C2604}" destId="{EA83000D-7E1E-41C3-80DA-33B1B6DE6304}" srcOrd="14" destOrd="0" parTransId="{3C6DC17A-8872-4582-BDFE-BFAB0DC09AB3}" sibTransId="{28401995-AF2D-40FF-B749-01033EF23967}"/>
    <dgm:cxn modelId="{841C86DC-39E8-4644-BFE7-252757878AF3}" type="presOf" srcId="{B7B233EB-40FE-446C-91C3-1D5B5EE6276D}" destId="{EFCE8D8D-C322-4A99-916B-CC5CD33D1CBA}" srcOrd="0" destOrd="0" presId="urn:microsoft.com/office/officeart/2005/8/layout/default"/>
    <dgm:cxn modelId="{4D41E2DD-5388-4353-A30C-F5F71720D69B}" type="presOf" srcId="{D89AED44-9E61-41DD-8EE5-BCBC39A314E4}" destId="{047A3BF8-94F8-425B-9A6F-DB46794BD525}" srcOrd="0" destOrd="0" presId="urn:microsoft.com/office/officeart/2005/8/layout/default"/>
    <dgm:cxn modelId="{67CE22DF-649A-488A-AA02-546C3BE18D1A}" srcId="{AFCA1CC5-302F-42BC-A0AE-217ED86C2604}" destId="{1FB39166-FBC1-48FA-BDAE-A60C9B15A560}" srcOrd="13" destOrd="0" parTransId="{103B5A1B-1661-4EEB-8FD2-8FACE6BDB772}" sibTransId="{D55ACFFE-AB0C-4F2B-9896-C659736637C8}"/>
    <dgm:cxn modelId="{0D6E85E1-E59F-4BD1-BE22-ECF9E8DFFACE}" srcId="{AFCA1CC5-302F-42BC-A0AE-217ED86C2604}" destId="{500783EC-FA25-432E-9DE9-8CAFE22C52EC}" srcOrd="7" destOrd="0" parTransId="{CA22EC43-51AC-4DC5-9451-8535560EBB18}" sibTransId="{8A03470F-0779-4DDB-9765-00E47018EFCD}"/>
    <dgm:cxn modelId="{C441A6E2-06F8-462B-BF1C-EECDB8D4DB9E}" srcId="{AFCA1CC5-302F-42BC-A0AE-217ED86C2604}" destId="{0B40C207-D329-4350-9D42-1438F05D1903}" srcOrd="16" destOrd="0" parTransId="{F8EADED5-1EB8-467A-8910-F84A80285E32}" sibTransId="{E4347DFF-A831-4349-B2AA-2F8D34A3C6F0}"/>
    <dgm:cxn modelId="{02C5FCE2-34D9-4B8D-9E54-111C57CE4CA0}" srcId="{AFCA1CC5-302F-42BC-A0AE-217ED86C2604}" destId="{11CDE51F-CBD6-4505-AE3E-01B0D78099C5}" srcOrd="6" destOrd="0" parTransId="{283465D4-58FF-4B89-A9FF-F7A632110E77}" sibTransId="{927A76C9-10A7-4A74-BC34-7FEA78F0E51D}"/>
    <dgm:cxn modelId="{D78954E3-A633-4377-B5F7-6071D0739337}" type="presOf" srcId="{973558F1-FAA9-4F77-BEE4-6C79A9FC42D2}" destId="{6793C4E3-6A02-4CFD-9F08-9E06ACF780D4}" srcOrd="0" destOrd="0" presId="urn:microsoft.com/office/officeart/2005/8/layout/default"/>
    <dgm:cxn modelId="{09BC9BEE-073B-4AE3-BA0B-A9B150597663}" srcId="{AFCA1CC5-302F-42BC-A0AE-217ED86C2604}" destId="{6B5CFDD9-177C-48F7-8049-ACFBFFA89356}" srcOrd="12" destOrd="0" parTransId="{C55993CB-6287-40BC-AB99-829FFE2FA378}" sibTransId="{0060E1F1-FEAB-40C5-8246-ED16F63AE2E7}"/>
    <dgm:cxn modelId="{A9B573FA-2497-4A42-9F0E-5459F512E181}" type="presOf" srcId="{0B40C207-D329-4350-9D42-1438F05D1903}" destId="{C2AED7C7-1332-4329-AD35-BD0C217D0DA7}" srcOrd="0" destOrd="0" presId="urn:microsoft.com/office/officeart/2005/8/layout/default"/>
    <dgm:cxn modelId="{7B29776D-0672-46AB-8F78-70271641AE3F}" type="presParOf" srcId="{10FA90E3-150D-4690-ACB3-2B2D0C255FB5}" destId="{047A3BF8-94F8-425B-9A6F-DB46794BD525}" srcOrd="0" destOrd="0" presId="urn:microsoft.com/office/officeart/2005/8/layout/default"/>
    <dgm:cxn modelId="{B516174D-0789-4EE9-AE2D-63C4C2D4B9EC}" type="presParOf" srcId="{10FA90E3-150D-4690-ACB3-2B2D0C255FB5}" destId="{E99117DD-E8F5-4506-87D6-D0833C6BA848}" srcOrd="1" destOrd="0" presId="urn:microsoft.com/office/officeart/2005/8/layout/default"/>
    <dgm:cxn modelId="{60333075-CDF5-47BD-A2C6-8E1C6C472513}" type="presParOf" srcId="{10FA90E3-150D-4690-ACB3-2B2D0C255FB5}" destId="{CB9D8168-38D7-4FD1-B1D0-4FBE3B44BB36}" srcOrd="2" destOrd="0" presId="urn:microsoft.com/office/officeart/2005/8/layout/default"/>
    <dgm:cxn modelId="{E3102C93-F5E5-4A78-9677-C30DB363874E}" type="presParOf" srcId="{10FA90E3-150D-4690-ACB3-2B2D0C255FB5}" destId="{B0FB38CE-20D1-429C-A39A-770946D85E07}" srcOrd="3" destOrd="0" presId="urn:microsoft.com/office/officeart/2005/8/layout/default"/>
    <dgm:cxn modelId="{4E3AD6F6-0DD1-4068-BFFE-55A0BB3A55F3}" type="presParOf" srcId="{10FA90E3-150D-4690-ACB3-2B2D0C255FB5}" destId="{FDBBEB13-4AEB-4CD4-AD25-3170193BFF3E}" srcOrd="4" destOrd="0" presId="urn:microsoft.com/office/officeart/2005/8/layout/default"/>
    <dgm:cxn modelId="{B2B2F2DB-2739-4F67-BA9B-F3069646FDDA}" type="presParOf" srcId="{10FA90E3-150D-4690-ACB3-2B2D0C255FB5}" destId="{85B30C8E-55BB-414A-9DC0-1B83B4389566}" srcOrd="5" destOrd="0" presId="urn:microsoft.com/office/officeart/2005/8/layout/default"/>
    <dgm:cxn modelId="{14B12B41-26A0-4F4C-AE69-466F8475EB3C}" type="presParOf" srcId="{10FA90E3-150D-4690-ACB3-2B2D0C255FB5}" destId="{477AB922-8653-4223-B38E-F6EA633C56D7}" srcOrd="6" destOrd="0" presId="urn:microsoft.com/office/officeart/2005/8/layout/default"/>
    <dgm:cxn modelId="{2C276AAF-60BF-4390-A92B-1342E55840D6}" type="presParOf" srcId="{10FA90E3-150D-4690-ACB3-2B2D0C255FB5}" destId="{75E6BCFC-A7B5-46D1-9497-C392B2CED6BA}" srcOrd="7" destOrd="0" presId="urn:microsoft.com/office/officeart/2005/8/layout/default"/>
    <dgm:cxn modelId="{06297527-EED3-4605-8F4C-34357A923A15}" type="presParOf" srcId="{10FA90E3-150D-4690-ACB3-2B2D0C255FB5}" destId="{AFA4AFE6-12F3-4C06-96E3-C18CB10BC47A}" srcOrd="8" destOrd="0" presId="urn:microsoft.com/office/officeart/2005/8/layout/default"/>
    <dgm:cxn modelId="{1FC42751-AB93-4159-B459-C0905A9282C5}" type="presParOf" srcId="{10FA90E3-150D-4690-ACB3-2B2D0C255FB5}" destId="{8CC551D6-1DD1-45FE-BC3E-4B163588F2E0}" srcOrd="9" destOrd="0" presId="urn:microsoft.com/office/officeart/2005/8/layout/default"/>
    <dgm:cxn modelId="{082AC01A-1DF7-4082-8EE3-E2456627085B}" type="presParOf" srcId="{10FA90E3-150D-4690-ACB3-2B2D0C255FB5}" destId="{5EA27222-A649-4C77-BA55-6F435231C594}" srcOrd="10" destOrd="0" presId="urn:microsoft.com/office/officeart/2005/8/layout/default"/>
    <dgm:cxn modelId="{4C2537E6-B451-4AD0-B407-AB70739DF83D}" type="presParOf" srcId="{10FA90E3-150D-4690-ACB3-2B2D0C255FB5}" destId="{568D1242-8F2A-4144-A4F9-8FD55064494B}" srcOrd="11" destOrd="0" presId="urn:microsoft.com/office/officeart/2005/8/layout/default"/>
    <dgm:cxn modelId="{8778B6FF-EAAF-4926-A764-1AEB1369201A}" type="presParOf" srcId="{10FA90E3-150D-4690-ACB3-2B2D0C255FB5}" destId="{AEBF3D71-9E7C-480C-B1F3-AC0F7B5F974F}" srcOrd="12" destOrd="0" presId="urn:microsoft.com/office/officeart/2005/8/layout/default"/>
    <dgm:cxn modelId="{178A9B82-4269-4902-99C3-F4ABAEA1A7B4}" type="presParOf" srcId="{10FA90E3-150D-4690-ACB3-2B2D0C255FB5}" destId="{E35D60C8-22CE-4956-BAA0-12E7A8D1965F}" srcOrd="13" destOrd="0" presId="urn:microsoft.com/office/officeart/2005/8/layout/default"/>
    <dgm:cxn modelId="{2DA57932-677E-45B8-8E10-405EC6EB4E8C}" type="presParOf" srcId="{10FA90E3-150D-4690-ACB3-2B2D0C255FB5}" destId="{DFB7E516-51D4-4D51-A777-BBBAE5CADD55}" srcOrd="14" destOrd="0" presId="urn:microsoft.com/office/officeart/2005/8/layout/default"/>
    <dgm:cxn modelId="{EF56DDC4-96A1-435D-9278-C8241C9269B1}" type="presParOf" srcId="{10FA90E3-150D-4690-ACB3-2B2D0C255FB5}" destId="{E3B18F28-44C5-4BC8-889C-3E8E15F54668}" srcOrd="15" destOrd="0" presId="urn:microsoft.com/office/officeart/2005/8/layout/default"/>
    <dgm:cxn modelId="{5D888349-7DEB-4D2D-8385-CC7E726602F8}" type="presParOf" srcId="{10FA90E3-150D-4690-ACB3-2B2D0C255FB5}" destId="{60B60A44-D934-4364-8942-DA3463135719}" srcOrd="16" destOrd="0" presId="urn:microsoft.com/office/officeart/2005/8/layout/default"/>
    <dgm:cxn modelId="{D8E7CA7F-EE56-4F34-9FF9-88C3315B265F}" type="presParOf" srcId="{10FA90E3-150D-4690-ACB3-2B2D0C255FB5}" destId="{6F00F11C-EF99-4B24-ADEA-9D36FFA84ADF}" srcOrd="17" destOrd="0" presId="urn:microsoft.com/office/officeart/2005/8/layout/default"/>
    <dgm:cxn modelId="{5AC1B414-8DC3-404E-B39B-2902D5D6164A}" type="presParOf" srcId="{10FA90E3-150D-4690-ACB3-2B2D0C255FB5}" destId="{6793C4E3-6A02-4CFD-9F08-9E06ACF780D4}" srcOrd="18" destOrd="0" presId="urn:microsoft.com/office/officeart/2005/8/layout/default"/>
    <dgm:cxn modelId="{247E4D55-D0EB-43B7-B146-4F2B1A2CA728}" type="presParOf" srcId="{10FA90E3-150D-4690-ACB3-2B2D0C255FB5}" destId="{D484B888-394D-4547-8AB6-B1F4BB29C311}" srcOrd="19" destOrd="0" presId="urn:microsoft.com/office/officeart/2005/8/layout/default"/>
    <dgm:cxn modelId="{C7212882-BFBA-440C-B0E7-C5EE9F6B9E3E}" type="presParOf" srcId="{10FA90E3-150D-4690-ACB3-2B2D0C255FB5}" destId="{EFCE8D8D-C322-4A99-916B-CC5CD33D1CBA}" srcOrd="20" destOrd="0" presId="urn:microsoft.com/office/officeart/2005/8/layout/default"/>
    <dgm:cxn modelId="{301A1DD3-CF54-4D43-9593-1BBA60F2848E}" type="presParOf" srcId="{10FA90E3-150D-4690-ACB3-2B2D0C255FB5}" destId="{AB38C4EE-B7C0-4689-8493-D6F38801D615}" srcOrd="21" destOrd="0" presId="urn:microsoft.com/office/officeart/2005/8/layout/default"/>
    <dgm:cxn modelId="{21E95366-305B-43A0-92FB-1F3D52DE9704}" type="presParOf" srcId="{10FA90E3-150D-4690-ACB3-2B2D0C255FB5}" destId="{E466E009-EF96-4152-9E12-A344D27C777C}" srcOrd="22" destOrd="0" presId="urn:microsoft.com/office/officeart/2005/8/layout/default"/>
    <dgm:cxn modelId="{95F9793D-EDD7-47FD-9E6A-04F265B87D6E}" type="presParOf" srcId="{10FA90E3-150D-4690-ACB3-2B2D0C255FB5}" destId="{E7D43FC1-E76C-489E-9217-241013803EB8}" srcOrd="23" destOrd="0" presId="urn:microsoft.com/office/officeart/2005/8/layout/default"/>
    <dgm:cxn modelId="{422D511E-AA5E-4752-AEAD-E42A601B54F9}" type="presParOf" srcId="{10FA90E3-150D-4690-ACB3-2B2D0C255FB5}" destId="{3B06C030-E5D1-4F1C-A9B3-C43F9BD4B82E}" srcOrd="24" destOrd="0" presId="urn:microsoft.com/office/officeart/2005/8/layout/default"/>
    <dgm:cxn modelId="{D4874E0B-7704-4C5C-9507-C27EB9393255}" type="presParOf" srcId="{10FA90E3-150D-4690-ACB3-2B2D0C255FB5}" destId="{8BD30CA3-53E5-4A2C-86ED-8B9725C77D86}" srcOrd="25" destOrd="0" presId="urn:microsoft.com/office/officeart/2005/8/layout/default"/>
    <dgm:cxn modelId="{F7CE030C-2B20-40D4-BED2-FF6B07D1E121}" type="presParOf" srcId="{10FA90E3-150D-4690-ACB3-2B2D0C255FB5}" destId="{3CC0B79E-E904-44FB-85EC-95170F0E635C}" srcOrd="26" destOrd="0" presId="urn:microsoft.com/office/officeart/2005/8/layout/default"/>
    <dgm:cxn modelId="{6654F66A-3A4E-490B-B450-490FFB2D6C3A}" type="presParOf" srcId="{10FA90E3-150D-4690-ACB3-2B2D0C255FB5}" destId="{4F856663-0B76-4D6C-8687-FEE93C6997A5}" srcOrd="27" destOrd="0" presId="urn:microsoft.com/office/officeart/2005/8/layout/default"/>
    <dgm:cxn modelId="{7F6A5797-EFD5-4602-A446-ED55C6E318FB}" type="presParOf" srcId="{10FA90E3-150D-4690-ACB3-2B2D0C255FB5}" destId="{4122B850-CC1F-4C65-AE28-E5D54A067B28}" srcOrd="28" destOrd="0" presId="urn:microsoft.com/office/officeart/2005/8/layout/default"/>
    <dgm:cxn modelId="{DCF63D9A-AECC-4E22-A932-397A3DC3C158}" type="presParOf" srcId="{10FA90E3-150D-4690-ACB3-2B2D0C255FB5}" destId="{81578FCD-E97C-4A91-BCCE-B15A89FE2BC7}" srcOrd="29" destOrd="0" presId="urn:microsoft.com/office/officeart/2005/8/layout/default"/>
    <dgm:cxn modelId="{045AC3E8-533F-4D58-9C79-C2D384EBA94F}" type="presParOf" srcId="{10FA90E3-150D-4690-ACB3-2B2D0C255FB5}" destId="{CA32D574-B673-4547-AAD2-2429BA7F4680}" srcOrd="30" destOrd="0" presId="urn:microsoft.com/office/officeart/2005/8/layout/default"/>
    <dgm:cxn modelId="{D24BA160-067B-4A20-A945-F7A9DCE2F96E}" type="presParOf" srcId="{10FA90E3-150D-4690-ACB3-2B2D0C255FB5}" destId="{8D0DB160-02ED-4BDC-9903-59FF85839325}" srcOrd="31" destOrd="0" presId="urn:microsoft.com/office/officeart/2005/8/layout/default"/>
    <dgm:cxn modelId="{55916435-1D33-44C1-892B-CBBAD3B17286}" type="presParOf" srcId="{10FA90E3-150D-4690-ACB3-2B2D0C255FB5}" destId="{C2AED7C7-1332-4329-AD35-BD0C217D0DA7}" srcOrd="32" destOrd="0" presId="urn:microsoft.com/office/officeart/2005/8/layout/default"/>
    <dgm:cxn modelId="{9BD5D3B6-A964-491D-9DF5-7A81D8216DF3}" type="presParOf" srcId="{10FA90E3-150D-4690-ACB3-2B2D0C255FB5}" destId="{6E649F2D-568F-473E-BCEA-47610DF86FBC}" srcOrd="33" destOrd="0" presId="urn:microsoft.com/office/officeart/2005/8/layout/default"/>
    <dgm:cxn modelId="{12D7C38E-1820-4427-9395-771E528D91BA}" type="presParOf" srcId="{10FA90E3-150D-4690-ACB3-2B2D0C255FB5}" destId="{EE3725A4-873A-4637-BD8D-601ABC82399D}" srcOrd="3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A3BF8-94F8-425B-9A6F-DB46794BD525}">
      <dsp:nvSpPr>
        <dsp:cNvPr id="0" name=""/>
        <dsp:cNvSpPr/>
      </dsp:nvSpPr>
      <dsp:spPr>
        <a:xfrm>
          <a:off x="1844" y="50910"/>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Lean manufacturing</a:t>
          </a:r>
          <a:endParaRPr lang="en-US" sz="1300" kern="1200"/>
        </a:p>
      </dsp:txBody>
      <dsp:txXfrm>
        <a:off x="1844" y="50910"/>
        <a:ext cx="1463673" cy="878204"/>
      </dsp:txXfrm>
    </dsp:sp>
    <dsp:sp modelId="{CB9D8168-38D7-4FD1-B1D0-4FBE3B44BB36}">
      <dsp:nvSpPr>
        <dsp:cNvPr id="0" name=""/>
        <dsp:cNvSpPr/>
      </dsp:nvSpPr>
      <dsp:spPr>
        <a:xfrm>
          <a:off x="1611886" y="50910"/>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Toyota Production System</a:t>
          </a:r>
          <a:endParaRPr lang="en-US" sz="1300" kern="1200"/>
        </a:p>
      </dsp:txBody>
      <dsp:txXfrm>
        <a:off x="1611886" y="50910"/>
        <a:ext cx="1463673" cy="878204"/>
      </dsp:txXfrm>
    </dsp:sp>
    <dsp:sp modelId="{FDBBEB13-4AEB-4CD4-AD25-3170193BFF3E}">
      <dsp:nvSpPr>
        <dsp:cNvPr id="0" name=""/>
        <dsp:cNvSpPr/>
      </dsp:nvSpPr>
      <dsp:spPr>
        <a:xfrm>
          <a:off x="3221927" y="50910"/>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Kaizen</a:t>
          </a:r>
          <a:endParaRPr lang="en-US" sz="1300" kern="1200"/>
        </a:p>
      </dsp:txBody>
      <dsp:txXfrm>
        <a:off x="3221927" y="50910"/>
        <a:ext cx="1463673" cy="878204"/>
      </dsp:txXfrm>
    </dsp:sp>
    <dsp:sp modelId="{477AB922-8653-4223-B38E-F6EA633C56D7}">
      <dsp:nvSpPr>
        <dsp:cNvPr id="0" name=""/>
        <dsp:cNvSpPr/>
      </dsp:nvSpPr>
      <dsp:spPr>
        <a:xfrm>
          <a:off x="4831969" y="50910"/>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Muda</a:t>
          </a:r>
          <a:endParaRPr lang="en-US" sz="1300" kern="1200"/>
        </a:p>
      </dsp:txBody>
      <dsp:txXfrm>
        <a:off x="4831969" y="50910"/>
        <a:ext cx="1463673" cy="878204"/>
      </dsp:txXfrm>
    </dsp:sp>
    <dsp:sp modelId="{AFA4AFE6-12F3-4C06-96E3-C18CB10BC47A}">
      <dsp:nvSpPr>
        <dsp:cNvPr id="0" name=""/>
        <dsp:cNvSpPr/>
      </dsp:nvSpPr>
      <dsp:spPr>
        <a:xfrm>
          <a:off x="1844" y="1075482"/>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5S –Sort Set in Order Shine Standardise Sustain ( Red tag!)</a:t>
          </a:r>
          <a:endParaRPr lang="en-US" sz="1300" kern="1200" dirty="0"/>
        </a:p>
      </dsp:txBody>
      <dsp:txXfrm>
        <a:off x="1844" y="1075482"/>
        <a:ext cx="1463673" cy="878204"/>
      </dsp:txXfrm>
    </dsp:sp>
    <dsp:sp modelId="{5EA27222-A649-4C77-BA55-6F435231C594}">
      <dsp:nvSpPr>
        <dsp:cNvPr id="0" name=""/>
        <dsp:cNvSpPr/>
      </dsp:nvSpPr>
      <dsp:spPr>
        <a:xfrm>
          <a:off x="1611886" y="1075482"/>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JIT</a:t>
          </a:r>
          <a:endParaRPr lang="en-US" sz="1300" kern="1200"/>
        </a:p>
      </dsp:txBody>
      <dsp:txXfrm>
        <a:off x="1611886" y="1075482"/>
        <a:ext cx="1463673" cy="878204"/>
      </dsp:txXfrm>
    </dsp:sp>
    <dsp:sp modelId="{AEBF3D71-9E7C-480C-B1F3-AC0F7B5F974F}">
      <dsp:nvSpPr>
        <dsp:cNvPr id="0" name=""/>
        <dsp:cNvSpPr/>
      </dsp:nvSpPr>
      <dsp:spPr>
        <a:xfrm>
          <a:off x="3221927" y="1075482"/>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Value Stream Mapping</a:t>
          </a:r>
          <a:endParaRPr lang="en-US" sz="1300" kern="1200" dirty="0"/>
        </a:p>
      </dsp:txBody>
      <dsp:txXfrm>
        <a:off x="3221927" y="1075482"/>
        <a:ext cx="1463673" cy="878204"/>
      </dsp:txXfrm>
    </dsp:sp>
    <dsp:sp modelId="{DFB7E516-51D4-4D51-A777-BBBAE5CADD55}">
      <dsp:nvSpPr>
        <dsp:cNvPr id="0" name=""/>
        <dsp:cNvSpPr/>
      </dsp:nvSpPr>
      <dsp:spPr>
        <a:xfrm>
          <a:off x="4831969" y="1075482"/>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TIMWOODS</a:t>
          </a:r>
          <a:endParaRPr lang="en-US" sz="1300" kern="1200"/>
        </a:p>
      </dsp:txBody>
      <dsp:txXfrm>
        <a:off x="4831969" y="1075482"/>
        <a:ext cx="1463673" cy="878204"/>
      </dsp:txXfrm>
    </dsp:sp>
    <dsp:sp modelId="{60B60A44-D934-4364-8942-DA3463135719}">
      <dsp:nvSpPr>
        <dsp:cNvPr id="0" name=""/>
        <dsp:cNvSpPr/>
      </dsp:nvSpPr>
      <dsp:spPr>
        <a:xfrm>
          <a:off x="1844" y="2100054"/>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Kanban</a:t>
          </a:r>
          <a:endParaRPr lang="en-US" sz="1300" kern="1200"/>
        </a:p>
      </dsp:txBody>
      <dsp:txXfrm>
        <a:off x="1844" y="2100054"/>
        <a:ext cx="1463673" cy="878204"/>
      </dsp:txXfrm>
    </dsp:sp>
    <dsp:sp modelId="{6793C4E3-6A02-4CFD-9F08-9E06ACF780D4}">
      <dsp:nvSpPr>
        <dsp:cNvPr id="0" name=""/>
        <dsp:cNvSpPr/>
      </dsp:nvSpPr>
      <dsp:spPr>
        <a:xfrm>
          <a:off x="1611886" y="2100054"/>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Circular Economy</a:t>
          </a:r>
          <a:endParaRPr lang="en-US" sz="1300" kern="1200" dirty="0"/>
        </a:p>
      </dsp:txBody>
      <dsp:txXfrm>
        <a:off x="1611886" y="2100054"/>
        <a:ext cx="1463673" cy="878204"/>
      </dsp:txXfrm>
    </dsp:sp>
    <dsp:sp modelId="{EFCE8D8D-C322-4A99-916B-CC5CD33D1CBA}">
      <dsp:nvSpPr>
        <dsp:cNvPr id="0" name=""/>
        <dsp:cNvSpPr/>
      </dsp:nvSpPr>
      <dsp:spPr>
        <a:xfrm>
          <a:off x="3221927" y="2100054"/>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Life Cycle Assessment</a:t>
          </a:r>
          <a:endParaRPr lang="en-US" sz="1300" kern="1200" dirty="0"/>
        </a:p>
      </dsp:txBody>
      <dsp:txXfrm>
        <a:off x="3221927" y="2100054"/>
        <a:ext cx="1463673" cy="878204"/>
      </dsp:txXfrm>
    </dsp:sp>
    <dsp:sp modelId="{E466E009-EF96-4152-9E12-A344D27C777C}">
      <dsp:nvSpPr>
        <dsp:cNvPr id="0" name=""/>
        <dsp:cNvSpPr/>
      </dsp:nvSpPr>
      <dsp:spPr>
        <a:xfrm>
          <a:off x="4831969" y="2100054"/>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Continuous Improvement</a:t>
          </a:r>
          <a:endParaRPr lang="en-US" sz="1300" kern="1200" dirty="0"/>
        </a:p>
      </dsp:txBody>
      <dsp:txXfrm>
        <a:off x="4831969" y="2100054"/>
        <a:ext cx="1463673" cy="878204"/>
      </dsp:txXfrm>
    </dsp:sp>
    <dsp:sp modelId="{3B06C030-E5D1-4F1C-A9B3-C43F9BD4B82E}">
      <dsp:nvSpPr>
        <dsp:cNvPr id="0" name=""/>
        <dsp:cNvSpPr/>
      </dsp:nvSpPr>
      <dsp:spPr>
        <a:xfrm>
          <a:off x="1844" y="3124626"/>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14001:2026</a:t>
          </a:r>
          <a:endParaRPr lang="en-US" sz="1300" kern="1200"/>
        </a:p>
      </dsp:txBody>
      <dsp:txXfrm>
        <a:off x="1844" y="3124626"/>
        <a:ext cx="1463673" cy="878204"/>
      </dsp:txXfrm>
    </dsp:sp>
    <dsp:sp modelId="{3CC0B79E-E904-44FB-85EC-95170F0E635C}">
      <dsp:nvSpPr>
        <dsp:cNvPr id="0" name=""/>
        <dsp:cNvSpPr/>
      </dsp:nvSpPr>
      <dsp:spPr>
        <a:xfrm>
          <a:off x="1611886" y="3124626"/>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Digital Twin</a:t>
          </a:r>
          <a:endParaRPr lang="en-US" sz="1300" kern="1200"/>
        </a:p>
      </dsp:txBody>
      <dsp:txXfrm>
        <a:off x="1611886" y="3124626"/>
        <a:ext cx="1463673" cy="878204"/>
      </dsp:txXfrm>
    </dsp:sp>
    <dsp:sp modelId="{4122B850-CC1F-4C65-AE28-E5D54A067B28}">
      <dsp:nvSpPr>
        <dsp:cNvPr id="0" name=""/>
        <dsp:cNvSpPr/>
      </dsp:nvSpPr>
      <dsp:spPr>
        <a:xfrm>
          <a:off x="3221927" y="3124626"/>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SMART</a:t>
          </a:r>
          <a:endParaRPr lang="en-US" sz="1300" kern="1200"/>
        </a:p>
      </dsp:txBody>
      <dsp:txXfrm>
        <a:off x="3221927" y="3124626"/>
        <a:ext cx="1463673" cy="878204"/>
      </dsp:txXfrm>
    </dsp:sp>
    <dsp:sp modelId="{CA32D574-B673-4547-AAD2-2429BA7F4680}">
      <dsp:nvSpPr>
        <dsp:cNvPr id="0" name=""/>
        <dsp:cNvSpPr/>
      </dsp:nvSpPr>
      <dsp:spPr>
        <a:xfrm>
          <a:off x="4831969" y="3124626"/>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Plan-Do-Check-Act</a:t>
          </a:r>
          <a:endParaRPr lang="en-US" sz="1300" kern="1200" dirty="0"/>
        </a:p>
      </dsp:txBody>
      <dsp:txXfrm>
        <a:off x="4831969" y="3124626"/>
        <a:ext cx="1463673" cy="878204"/>
      </dsp:txXfrm>
    </dsp:sp>
    <dsp:sp modelId="{C2AED7C7-1332-4329-AD35-BD0C217D0DA7}">
      <dsp:nvSpPr>
        <dsp:cNvPr id="0" name=""/>
        <dsp:cNvSpPr/>
      </dsp:nvSpPr>
      <dsp:spPr>
        <a:xfrm>
          <a:off x="1611886" y="4149197"/>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4D’s</a:t>
          </a:r>
          <a:endParaRPr lang="en-US" sz="1300" kern="1200"/>
        </a:p>
      </dsp:txBody>
      <dsp:txXfrm>
        <a:off x="1611886" y="4149197"/>
        <a:ext cx="1463673" cy="878204"/>
      </dsp:txXfrm>
    </dsp:sp>
    <dsp:sp modelId="{EE3725A4-873A-4637-BD8D-601ABC82399D}">
      <dsp:nvSpPr>
        <dsp:cNvPr id="0" name=""/>
        <dsp:cNvSpPr/>
      </dsp:nvSpPr>
      <dsp:spPr>
        <a:xfrm>
          <a:off x="3221927" y="4149197"/>
          <a:ext cx="1463673" cy="87820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Triple Bottom Line….and so on!</a:t>
          </a:r>
          <a:endParaRPr lang="en-US" sz="1300" kern="1200"/>
        </a:p>
      </dsp:txBody>
      <dsp:txXfrm>
        <a:off x="3221927" y="4149197"/>
        <a:ext cx="1463673" cy="87820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485232"/>
          </a:xfrm>
          <a:prstGeom prst="rect">
            <a:avLst/>
          </a:prstGeom>
        </p:spPr>
        <p:txBody>
          <a:bodyPr vert="horz" lIns="94631" tIns="47316" rIns="94631" bIns="47316" rtlCol="0"/>
          <a:lstStyle>
            <a:lvl1pPr algn="l">
              <a:defRPr sz="1200"/>
            </a:lvl1pPr>
          </a:lstStyle>
          <a:p>
            <a:endParaRPr lang="en-GB"/>
          </a:p>
        </p:txBody>
      </p:sp>
      <p:sp>
        <p:nvSpPr>
          <p:cNvPr id="3" name="Date Placeholder 2"/>
          <p:cNvSpPr>
            <a:spLocks noGrp="1"/>
          </p:cNvSpPr>
          <p:nvPr>
            <p:ph type="dt" idx="1"/>
          </p:nvPr>
        </p:nvSpPr>
        <p:spPr>
          <a:xfrm>
            <a:off x="3902597" y="0"/>
            <a:ext cx="2985558" cy="485232"/>
          </a:xfrm>
          <a:prstGeom prst="rect">
            <a:avLst/>
          </a:prstGeom>
        </p:spPr>
        <p:txBody>
          <a:bodyPr vert="horz" lIns="94631" tIns="47316" rIns="94631" bIns="47316" rtlCol="0"/>
          <a:lstStyle>
            <a:lvl1pPr algn="r">
              <a:defRPr sz="1200"/>
            </a:lvl1pPr>
          </a:lstStyle>
          <a:p>
            <a:fld id="{0E62239C-7636-4C77-A724-C4BF8BDD063D}" type="datetimeFigureOut">
              <a:rPr lang="en-GB" smtClean="0"/>
              <a:t>24/08/2026</a:t>
            </a:fld>
            <a:endParaRPr lang="en-GB"/>
          </a:p>
        </p:txBody>
      </p:sp>
      <p:sp>
        <p:nvSpPr>
          <p:cNvPr id="4" name="Slide Image Placeholder 3"/>
          <p:cNvSpPr>
            <a:spLocks noGrp="1" noRot="1" noChangeAspect="1"/>
          </p:cNvSpPr>
          <p:nvPr>
            <p:ph type="sldImg" idx="2"/>
          </p:nvPr>
        </p:nvSpPr>
        <p:spPr>
          <a:xfrm>
            <a:off x="542925" y="1208088"/>
            <a:ext cx="5803900" cy="3265487"/>
          </a:xfrm>
          <a:prstGeom prst="rect">
            <a:avLst/>
          </a:prstGeom>
          <a:noFill/>
          <a:ln w="12700">
            <a:solidFill>
              <a:prstClr val="black"/>
            </a:solidFill>
          </a:ln>
        </p:spPr>
        <p:txBody>
          <a:bodyPr vert="horz" lIns="94631" tIns="47316" rIns="94631" bIns="47316" rtlCol="0" anchor="ctr"/>
          <a:lstStyle/>
          <a:p>
            <a:endParaRPr lang="en-GB"/>
          </a:p>
        </p:txBody>
      </p:sp>
      <p:sp>
        <p:nvSpPr>
          <p:cNvPr id="5" name="Notes Placeholder 4"/>
          <p:cNvSpPr>
            <a:spLocks noGrp="1"/>
          </p:cNvSpPr>
          <p:nvPr>
            <p:ph type="body" sz="quarter" idx="3"/>
          </p:nvPr>
        </p:nvSpPr>
        <p:spPr>
          <a:xfrm>
            <a:off x="688975" y="4654193"/>
            <a:ext cx="5511800" cy="3807976"/>
          </a:xfrm>
          <a:prstGeom prst="rect">
            <a:avLst/>
          </a:prstGeom>
        </p:spPr>
        <p:txBody>
          <a:bodyPr vert="horz" lIns="94631" tIns="47316" rIns="94631" bIns="473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85820"/>
            <a:ext cx="2985558" cy="485231"/>
          </a:xfrm>
          <a:prstGeom prst="rect">
            <a:avLst/>
          </a:prstGeom>
        </p:spPr>
        <p:txBody>
          <a:bodyPr vert="horz" lIns="94631" tIns="47316" rIns="94631" bIns="47316" rtlCol="0" anchor="b"/>
          <a:lstStyle>
            <a:lvl1pPr algn="l">
              <a:defRPr sz="1200"/>
            </a:lvl1pPr>
          </a:lstStyle>
          <a:p>
            <a:endParaRPr lang="en-GB"/>
          </a:p>
        </p:txBody>
      </p:sp>
      <p:sp>
        <p:nvSpPr>
          <p:cNvPr id="7" name="Slide Number Placeholder 6"/>
          <p:cNvSpPr>
            <a:spLocks noGrp="1"/>
          </p:cNvSpPr>
          <p:nvPr>
            <p:ph type="sldNum" sz="quarter" idx="5"/>
          </p:nvPr>
        </p:nvSpPr>
        <p:spPr>
          <a:xfrm>
            <a:off x="3902597" y="9185820"/>
            <a:ext cx="2985558" cy="485231"/>
          </a:xfrm>
          <a:prstGeom prst="rect">
            <a:avLst/>
          </a:prstGeom>
        </p:spPr>
        <p:txBody>
          <a:bodyPr vert="horz" lIns="94631" tIns="47316" rIns="94631" bIns="47316" rtlCol="0" anchor="b"/>
          <a:lstStyle>
            <a:lvl1pPr algn="r">
              <a:defRPr sz="1200"/>
            </a:lvl1pPr>
          </a:lstStyle>
          <a:p>
            <a:fld id="{0E0B8CC9-B424-4461-BF9A-D6B8E64B5592}" type="slidenum">
              <a:rPr lang="en-GB" smtClean="0"/>
              <a:t>‹#›</a:t>
            </a:fld>
            <a:endParaRPr lang="en-GB"/>
          </a:p>
        </p:txBody>
      </p:sp>
    </p:spTree>
    <p:extLst>
      <p:ext uri="{BB962C8B-B14F-4D97-AF65-F5344CB8AC3E}">
        <p14:creationId xmlns:p14="http://schemas.microsoft.com/office/powerpoint/2010/main" val="3007898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C8B8-E2E2-4044-9419-E0FC032E547A}" type="slidenum">
              <a:rPr lang="en-US" smtClean="0"/>
              <a:t>1</a:t>
            </a:fld>
            <a:endParaRPr lang="en-US"/>
          </a:p>
        </p:txBody>
      </p:sp>
    </p:spTree>
    <p:extLst>
      <p:ext uri="{BB962C8B-B14F-4D97-AF65-F5344CB8AC3E}">
        <p14:creationId xmlns:p14="http://schemas.microsoft.com/office/powerpoint/2010/main" val="276270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D801-0704-E8E1-100B-521B7BF97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DA962-5D4B-ED6A-7D38-FBF596F1D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F05AC-2133-5997-979A-9FE2689CA9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178AD1-2C83-CAB2-321E-FFED473A1002}"/>
              </a:ext>
            </a:extLst>
          </p:cNvPr>
          <p:cNvSpPr>
            <a:spLocks noGrp="1"/>
          </p:cNvSpPr>
          <p:nvPr>
            <p:ph type="sldNum" sz="quarter" idx="5"/>
          </p:nvPr>
        </p:nvSpPr>
        <p:spPr/>
        <p:txBody>
          <a:bodyPr/>
          <a:lstStyle/>
          <a:p>
            <a:fld id="{1A53C8B8-E2E2-4044-9419-E0FC032E547A}" type="slidenum">
              <a:rPr lang="en-US" smtClean="0"/>
              <a:t>2</a:t>
            </a:fld>
            <a:endParaRPr lang="en-US"/>
          </a:p>
        </p:txBody>
      </p:sp>
    </p:spTree>
    <p:extLst>
      <p:ext uri="{BB962C8B-B14F-4D97-AF65-F5344CB8AC3E}">
        <p14:creationId xmlns:p14="http://schemas.microsoft.com/office/powerpoint/2010/main" val="167083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Smart=specific measurable achievable relevant time bound Do diarise delegate and dump TIMWOODS- transportation Inventory Motion Waiting Overproduction Overprocessing Defects Skills- unused</a:t>
            </a:r>
          </a:p>
        </p:txBody>
      </p:sp>
      <p:sp>
        <p:nvSpPr>
          <p:cNvPr id="4" name="Slide Number Placeholder 3"/>
          <p:cNvSpPr>
            <a:spLocks noGrp="1"/>
          </p:cNvSpPr>
          <p:nvPr>
            <p:ph type="sldNum" sz="quarter" idx="5"/>
          </p:nvPr>
        </p:nvSpPr>
        <p:spPr/>
        <p:txBody>
          <a:bodyPr/>
          <a:lstStyle/>
          <a:p>
            <a:fld id="{0E0B8CC9-B424-4461-BF9A-D6B8E64B5592}" type="slidenum">
              <a:rPr lang="en-GB" smtClean="0"/>
              <a:t>5</a:t>
            </a:fld>
            <a:endParaRPr lang="en-GB"/>
          </a:p>
        </p:txBody>
      </p:sp>
    </p:spTree>
    <p:extLst>
      <p:ext uri="{BB962C8B-B14F-4D97-AF65-F5344CB8AC3E}">
        <p14:creationId xmlns:p14="http://schemas.microsoft.com/office/powerpoint/2010/main" val="1306756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0" y="725488"/>
            <a:ext cx="6445250" cy="3625850"/>
          </a:xfrm>
        </p:spPr>
      </p:sp>
      <p:sp>
        <p:nvSpPr>
          <p:cNvPr id="3" name="Notes Placeholder 2"/>
          <p:cNvSpPr>
            <a:spLocks noGrp="1"/>
          </p:cNvSpPr>
          <p:nvPr>
            <p:ph type="body" idx="1"/>
          </p:nvPr>
        </p:nvSpPr>
        <p:spPr/>
        <p:txBody>
          <a:bodyPr/>
          <a:lstStyle/>
          <a:p>
            <a:pPr defTabSz="946313">
              <a:defRPr/>
            </a:pPr>
            <a:r>
              <a:rPr lang="en-GB" dirty="0"/>
              <a:t>The presenter can introduce this Value Chain module by drawing attention to the need for all of the 14 key components to be effective, integrated and effective, so as to provide the range of dynamic, managerial and operational capabilities that are needed to compete effectively and provide an adequate profit margin.  Drivers of </a:t>
            </a:r>
            <a:r>
              <a:rPr lang="en-GB" u="sng" dirty="0"/>
              <a:t>Dynamic</a:t>
            </a:r>
            <a:r>
              <a:rPr lang="en-GB" dirty="0"/>
              <a:t> Capabilities are (1) a clear strategy for gaining competitive advantage in market segments that can provide an adequate profit margin; (2) a capable and proactive top management team that has all of the competencies required and works together effectively; (3) policies to adopt helpful technologies early so as to gain full advantage from them and (4) the capacity to be agile and innovative in ways that are beneficial or requisite. Drivers of </a:t>
            </a:r>
            <a:r>
              <a:rPr lang="en-GB" u="sng" dirty="0"/>
              <a:t>Managerial</a:t>
            </a:r>
            <a:r>
              <a:rPr lang="en-GB" dirty="0"/>
              <a:t> Capabilities are (5) performance measures that enable managers to ‘take the pulse of the company’ quickly so as to recognise problems early; (6) an organisation structure that is capable of performing all of the tasks required; (7) a culture and achievement-orientated capability to welcome and effect change; (8) the necessary hard and soft assets needed to be able to be competitive in the relevant industries and (9) having a supportive ecosystem (suppliers, logistics, advisers, specialist services, partners etc.) Drivers of </a:t>
            </a:r>
            <a:r>
              <a:rPr lang="en-GB" u="sng" dirty="0"/>
              <a:t>Operational</a:t>
            </a:r>
            <a:r>
              <a:rPr lang="en-GB" dirty="0"/>
              <a:t> Capabilities are (10) the capability to create ‘winning’ products or services; (11) competence in making the products or services offered; (12) marketing that conveys the superiority of the offers of the enterprise; (13) an ability to win profitable sales and (14) care taken to ensure that customers get good value from their purchases.  The overall aim is to make a superior profit margin shown as an arrow head.</a:t>
            </a:r>
          </a:p>
          <a:p>
            <a:pPr defTabSz="946313">
              <a:defRPr/>
            </a:pPr>
            <a:endParaRPr lang="en-GB" dirty="0"/>
          </a:p>
          <a:p>
            <a:pPr defTabSz="946313">
              <a:defRPr/>
            </a:pPr>
            <a:r>
              <a:rPr lang="en-GB" dirty="0"/>
              <a:t>Many of the components of this version of the Value Chain module have been covered in Help to Grow. For example:</a:t>
            </a:r>
          </a:p>
          <a:p>
            <a:pPr defTabSz="946313">
              <a:defRPr/>
            </a:pPr>
            <a:r>
              <a:rPr lang="en-GB" dirty="0"/>
              <a:t>Direction and Competitive Strategy – Module 1</a:t>
            </a:r>
          </a:p>
          <a:p>
            <a:pPr defTabSz="946313">
              <a:defRPr/>
            </a:pPr>
            <a:r>
              <a:rPr lang="en-GB" dirty="0"/>
              <a:t>Technology Adoption &amp; Utilisation – Module 2</a:t>
            </a:r>
          </a:p>
          <a:p>
            <a:pPr defTabSz="946313">
              <a:defRPr/>
            </a:pPr>
            <a:r>
              <a:rPr lang="en-GB" dirty="0"/>
              <a:t>Marketing – Module 4</a:t>
            </a:r>
          </a:p>
          <a:p>
            <a:pPr defTabSz="946313">
              <a:defRPr/>
            </a:pPr>
            <a:r>
              <a:rPr lang="en-GB" dirty="0"/>
              <a:t>Value Proposition – Module 5</a:t>
            </a:r>
          </a:p>
          <a:p>
            <a:pPr defTabSz="946313">
              <a:defRPr/>
            </a:pPr>
            <a:r>
              <a:rPr lang="en-GB" dirty="0"/>
              <a:t>Organisation – Module 7</a:t>
            </a:r>
          </a:p>
          <a:p>
            <a:pPr defTabSz="946313">
              <a:defRPr/>
            </a:pPr>
            <a:r>
              <a:rPr lang="en-GB" dirty="0"/>
              <a:t>Finance &amp; Management Metrics – Module 11</a:t>
            </a:r>
          </a:p>
          <a:p>
            <a:pPr defTabSz="946313">
              <a:defRPr/>
            </a:pPr>
            <a:endParaRPr lang="en-GB" dirty="0"/>
          </a:p>
          <a:p>
            <a:pPr defTabSz="946313">
              <a:defRPr/>
            </a:pPr>
            <a:endParaRPr lang="en-GB" dirty="0"/>
          </a:p>
          <a:p>
            <a:pPr defTabSz="946313">
              <a:defRPr/>
            </a:pPr>
            <a:r>
              <a:rPr lang="en-GB" b="1" dirty="0"/>
              <a:t>Further reading</a:t>
            </a:r>
          </a:p>
          <a:p>
            <a:pPr defTabSz="946313">
              <a:defRPr/>
            </a:pPr>
            <a:endParaRPr lang="en-GB" dirty="0"/>
          </a:p>
          <a:p>
            <a:pPr defTabSz="946313">
              <a:defRPr/>
            </a:pPr>
            <a:r>
              <a:rPr lang="en-GB" dirty="0"/>
              <a:t>Porter, M. E. (1985) Competitive Advantage: Creating and Sustaining Superior Performance. New York: The Free Press.</a:t>
            </a:r>
          </a:p>
          <a:p>
            <a:pPr defTabSz="946313">
              <a:defRPr/>
            </a:pPr>
            <a:endParaRPr lang="en-GB" dirty="0"/>
          </a:p>
          <a:p>
            <a:pPr defTabSz="946313">
              <a:defRPr/>
            </a:pPr>
            <a:r>
              <a:rPr lang="en-GB" dirty="0"/>
              <a:t>Scuotto, V. et al. (2020) ‘A repositioning organizational knowledge dynamics by functional upgrading and downgrading strategy in global value chain’, Journal of International Management. Elsevier, 26(4), p. 100795. doi: 10.1016/j.intman.2020.100795.</a:t>
            </a:r>
          </a:p>
          <a:p>
            <a:pPr defTabSz="946313">
              <a:defRPr/>
            </a:pPr>
            <a:endParaRPr lang="en-GB" dirty="0"/>
          </a:p>
          <a:p>
            <a:pPr defTabSz="946313">
              <a:defRPr/>
            </a:pPr>
            <a:endParaRPr lang="en-GB" dirty="0"/>
          </a:p>
          <a:p>
            <a:pPr defTabSz="946313">
              <a:defRPr/>
            </a:pPr>
            <a:endParaRPr lang="en-GB" dirty="0"/>
          </a:p>
          <a:p>
            <a:pPr defTabSz="946313">
              <a:defRPr/>
            </a:pPr>
            <a:endParaRPr lang="en-GB" dirty="0"/>
          </a:p>
        </p:txBody>
      </p:sp>
    </p:spTree>
    <p:extLst>
      <p:ext uri="{BB962C8B-B14F-4D97-AF65-F5344CB8AC3E}">
        <p14:creationId xmlns:p14="http://schemas.microsoft.com/office/powerpoint/2010/main" val="2314363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0" y="725488"/>
            <a:ext cx="6445250" cy="3625850"/>
          </a:xfrm>
        </p:spPr>
      </p:sp>
      <p:sp>
        <p:nvSpPr>
          <p:cNvPr id="3" name="Notes Placeholder 2"/>
          <p:cNvSpPr>
            <a:spLocks noGrp="1"/>
          </p:cNvSpPr>
          <p:nvPr>
            <p:ph type="body" idx="1"/>
          </p:nvPr>
        </p:nvSpPr>
        <p:spPr/>
        <p:txBody>
          <a:bodyPr/>
          <a:lstStyle/>
          <a:p>
            <a:r>
              <a:rPr lang="en-GB" b="0" dirty="0">
                <a:cs typeface="Calibri"/>
              </a:rPr>
              <a:t>The presenter can give comments on these 10 areas (see notes below)</a:t>
            </a:r>
          </a:p>
          <a:p>
            <a:endParaRPr lang="en-GB" b="1" dirty="0">
              <a:cs typeface="Calibri"/>
            </a:endParaRPr>
          </a:p>
          <a:p>
            <a:r>
              <a:rPr lang="en-GB" b="1" dirty="0">
                <a:cs typeface="Calibri"/>
              </a:rPr>
              <a:t>Advanced robots </a:t>
            </a:r>
            <a:r>
              <a:rPr lang="en-GB" b="0" dirty="0">
                <a:cs typeface="Calibri"/>
              </a:rPr>
              <a:t>use smart sensor technologies to interact with the real world and make decisions based on the circumstances of the moment.</a:t>
            </a:r>
          </a:p>
          <a:p>
            <a:r>
              <a:rPr lang="en-GB" b="1" dirty="0">
                <a:cs typeface="Calibri"/>
              </a:rPr>
              <a:t>Artificial Intelligence </a:t>
            </a:r>
            <a:r>
              <a:rPr lang="en-GB" b="0" dirty="0">
                <a:cs typeface="Calibri"/>
              </a:rPr>
              <a:t>enables a machine to learn from experience and adapt its behaviour. For example, analysing patterns in large amounts of data for making predictions about future states.</a:t>
            </a:r>
          </a:p>
          <a:p>
            <a:r>
              <a:rPr lang="en-GB" b="1" dirty="0">
                <a:cs typeface="Calibri"/>
              </a:rPr>
              <a:t>Biometrics Identification </a:t>
            </a:r>
            <a:r>
              <a:rPr lang="en-GB" b="0" dirty="0">
                <a:cs typeface="Calibri"/>
              </a:rPr>
              <a:t>allows individuals to be identified by machines from their physical characteristics.</a:t>
            </a:r>
          </a:p>
          <a:p>
            <a:r>
              <a:rPr lang="en-GB" b="1" dirty="0">
                <a:cs typeface="Calibri"/>
              </a:rPr>
              <a:t>Blockchain</a:t>
            </a:r>
            <a:r>
              <a:rPr lang="en-GB" b="0" dirty="0">
                <a:cs typeface="Calibri"/>
              </a:rPr>
              <a:t> provides greatly enhanced traceability and integrity so participants in a chain can confirm transactions themselves.</a:t>
            </a:r>
          </a:p>
          <a:p>
            <a:r>
              <a:rPr lang="en-GB" b="1" dirty="0">
                <a:cs typeface="Calibri"/>
              </a:rPr>
              <a:t>Cloud Technologies </a:t>
            </a:r>
            <a:r>
              <a:rPr lang="en-GB" b="0" dirty="0">
                <a:cs typeface="Calibri"/>
              </a:rPr>
              <a:t>enable multiple users to access (and sometimes amend) the same data.</a:t>
            </a:r>
          </a:p>
          <a:p>
            <a:r>
              <a:rPr lang="en-GB" b="1" dirty="0">
                <a:cs typeface="Calibri"/>
              </a:rPr>
              <a:t>Hybrid Collaboration </a:t>
            </a:r>
            <a:r>
              <a:rPr lang="en-GB" b="0" dirty="0">
                <a:cs typeface="Calibri"/>
              </a:rPr>
              <a:t>permits people to interact together even though some may not be physically present.</a:t>
            </a:r>
          </a:p>
          <a:p>
            <a:r>
              <a:rPr lang="en-GB" b="1" dirty="0">
                <a:cs typeface="Calibri"/>
              </a:rPr>
              <a:t>Internet of Things </a:t>
            </a:r>
            <a:r>
              <a:rPr lang="en-GB" b="0" dirty="0">
                <a:cs typeface="Calibri"/>
              </a:rPr>
              <a:t>enables items such as equipment, products and appliances to share information and become ‘smart’, perhaps taking decisions without human intervention.</a:t>
            </a:r>
          </a:p>
          <a:p>
            <a:r>
              <a:rPr lang="en-GB" b="1" dirty="0">
                <a:cs typeface="Calibri"/>
              </a:rPr>
              <a:t>Mobile Internet </a:t>
            </a:r>
            <a:r>
              <a:rPr lang="en-GB" b="0" dirty="0">
                <a:cs typeface="Calibri"/>
              </a:rPr>
              <a:t>permits people to have access to internet services wherever they are.</a:t>
            </a:r>
          </a:p>
          <a:p>
            <a:r>
              <a:rPr lang="en-GB" b="1" dirty="0">
                <a:cs typeface="Calibri"/>
              </a:rPr>
              <a:t>Virtual reality </a:t>
            </a:r>
            <a:r>
              <a:rPr lang="en-GB" b="0" dirty="0">
                <a:cs typeface="Calibri"/>
              </a:rPr>
              <a:t>uses computer technology to create simulated environments that enable people to interact with others and with ‘objects’ remotely.</a:t>
            </a:r>
          </a:p>
          <a:p>
            <a:pPr defTabSz="946313">
              <a:defRPr/>
            </a:pPr>
            <a:endParaRPr lang="en-GB" dirty="0"/>
          </a:p>
          <a:p>
            <a:pPr defTabSz="946313">
              <a:defRPr/>
            </a:pPr>
            <a:r>
              <a:rPr lang="en-GB" dirty="0"/>
              <a:t>Advancements in technology can help businesses become more sustainable, especially in operations.</a:t>
            </a:r>
          </a:p>
        </p:txBody>
      </p:sp>
    </p:spTree>
    <p:extLst>
      <p:ext uri="{BB962C8B-B14F-4D97-AF65-F5344CB8AC3E}">
        <p14:creationId xmlns:p14="http://schemas.microsoft.com/office/powerpoint/2010/main" val="2190122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0B8CC9-B424-4461-BF9A-D6B8E64B5592}" type="slidenum">
              <a:rPr lang="en-GB" smtClean="0"/>
              <a:t>27</a:t>
            </a:fld>
            <a:endParaRPr lang="en-GB"/>
          </a:p>
        </p:txBody>
      </p:sp>
    </p:spTree>
    <p:extLst>
      <p:ext uri="{BB962C8B-B14F-4D97-AF65-F5344CB8AC3E}">
        <p14:creationId xmlns:p14="http://schemas.microsoft.com/office/powerpoint/2010/main" val="1030891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DE82-B863-2317-D660-66C6ECE62F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4190C6A-BB4E-8D0F-283D-CD6BC675B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F3A388-38B2-A4F8-45FC-A326F1F43F16}"/>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5" name="Footer Placeholder 4">
            <a:extLst>
              <a:ext uri="{FF2B5EF4-FFF2-40B4-BE49-F238E27FC236}">
                <a16:creationId xmlns:a16="http://schemas.microsoft.com/office/drawing/2014/main" id="{C87908A8-8021-2993-73E4-664E639D7A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2F7B88-2692-357C-FCE5-5F9E372A96F4}"/>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106273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C95E2-F49D-02EB-4FE5-958EFB186D4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6567D5-6ED3-A339-CFF9-8F0D06CDA5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87B099-8EEE-B8EF-630B-E94AF499330A}"/>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5" name="Footer Placeholder 4">
            <a:extLst>
              <a:ext uri="{FF2B5EF4-FFF2-40B4-BE49-F238E27FC236}">
                <a16:creationId xmlns:a16="http://schemas.microsoft.com/office/drawing/2014/main" id="{2E8C7DC0-0EC1-B2AD-F9F3-4C54172292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4EA635-8477-57A2-13EB-DCDEC69654B6}"/>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1886942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2247B-F083-AEFF-7CD4-11F3125A70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B83C1E5-0BD9-F6C6-C859-1BE1121D96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4CF461-0345-8E39-AFCA-DAC2C0720D89}"/>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5" name="Footer Placeholder 4">
            <a:extLst>
              <a:ext uri="{FF2B5EF4-FFF2-40B4-BE49-F238E27FC236}">
                <a16:creationId xmlns:a16="http://schemas.microsoft.com/office/drawing/2014/main" id="{6376C4AF-F536-86CE-07ED-A9FFF31602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E2E26B-501F-EA5E-F3A1-D8CFA72A2484}"/>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824743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A7F7-7709-8D1F-2FE6-D8C5301D2D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3F050A-2E33-A25C-D576-83F0FAD2A4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8C915E-EC39-24DE-D05B-6931705C11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F824B5B-C2C3-20C3-471E-33C9D5518C8E}"/>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6" name="Footer Placeholder 5">
            <a:extLst>
              <a:ext uri="{FF2B5EF4-FFF2-40B4-BE49-F238E27FC236}">
                <a16:creationId xmlns:a16="http://schemas.microsoft.com/office/drawing/2014/main" id="{DAFDAD9E-98A9-FC6E-6CA2-1B2356AB65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70E655-71B4-E798-F547-5BCAB04AD224}"/>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9567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DC6CD-97DF-5191-7EFD-B1049C7BE37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81E088-B468-C0DA-A6A9-CAA125F014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485101-A428-005A-3ACC-B37A7809FE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33DD656-5013-D4DF-98EA-121EE780CB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5DCEAB-95D0-011D-516F-600D28CAD7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8C1DF53-401A-E024-9BCF-B9B3B5C5B53F}"/>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8" name="Footer Placeholder 7">
            <a:extLst>
              <a:ext uri="{FF2B5EF4-FFF2-40B4-BE49-F238E27FC236}">
                <a16:creationId xmlns:a16="http://schemas.microsoft.com/office/drawing/2014/main" id="{608F28F3-3ABE-BD67-A36C-FBFC536777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E4A469-A302-2901-CD0F-5FB7862F58C1}"/>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74460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2CBBA-78BE-DEDB-DB42-AF82AF7307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171C150-DA09-0556-19AC-AAA481F29111}"/>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4" name="Footer Placeholder 3">
            <a:extLst>
              <a:ext uri="{FF2B5EF4-FFF2-40B4-BE49-F238E27FC236}">
                <a16:creationId xmlns:a16="http://schemas.microsoft.com/office/drawing/2014/main" id="{B11616E1-1D31-3CE6-CB55-17AD481AAB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AAFF10F-2510-C618-3B6F-F7D7D7E0A93F}"/>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3217644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4475E6-B37F-0327-0A2E-8BE56460EB9B}"/>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3" name="Footer Placeholder 2">
            <a:extLst>
              <a:ext uri="{FF2B5EF4-FFF2-40B4-BE49-F238E27FC236}">
                <a16:creationId xmlns:a16="http://schemas.microsoft.com/office/drawing/2014/main" id="{6C140938-FC8B-86A6-06D6-ED726D81327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C43F90-B4D6-0FD0-F16B-B45D3125AF78}"/>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959752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7182-3418-5822-4F4B-C6025FAFF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A84446B-0195-2826-699B-1FF86F893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AAFE222-B76B-F234-EEAA-953E25E905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3DBBEC-107E-6A48-B7A3-1523320D44E8}"/>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6" name="Footer Placeholder 5">
            <a:extLst>
              <a:ext uri="{FF2B5EF4-FFF2-40B4-BE49-F238E27FC236}">
                <a16:creationId xmlns:a16="http://schemas.microsoft.com/office/drawing/2014/main" id="{40FC61AF-ABA8-29AE-CBA1-55426EF86C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A060CA-6EE5-4A61-73CB-E92077222F51}"/>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1895642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22421-E87C-28E6-A1B4-CF414D67B3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618BF19-8DC6-AEE4-088A-42FDC1BB56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783A69D-E966-3D9A-3D9A-9E4E420452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8A0F20-26DD-76C9-CB82-1535F11D76A2}"/>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6" name="Footer Placeholder 5">
            <a:extLst>
              <a:ext uri="{FF2B5EF4-FFF2-40B4-BE49-F238E27FC236}">
                <a16:creationId xmlns:a16="http://schemas.microsoft.com/office/drawing/2014/main" id="{D6519DE5-F972-01A6-5076-48461C9197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A60974-A057-2594-5867-A520EA467515}"/>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410011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E68C5-AB02-4827-3EED-220F62E5D08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1D44534-25E6-0065-3372-7BD75C1257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9E1E56-F61D-E3C9-5998-523EEA0E91EC}"/>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5" name="Footer Placeholder 4">
            <a:extLst>
              <a:ext uri="{FF2B5EF4-FFF2-40B4-BE49-F238E27FC236}">
                <a16:creationId xmlns:a16="http://schemas.microsoft.com/office/drawing/2014/main" id="{5754426D-4239-9A02-A027-EA2E2046AB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D60134-D93C-2797-B875-7FF191E7502D}"/>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1969731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958EE0-FB8E-6CF2-B564-E57735A1D9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A76C52-377E-1144-63AD-A6CF61C170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0D994D-321B-55DD-4227-9D4DF8144052}"/>
              </a:ext>
            </a:extLst>
          </p:cNvPr>
          <p:cNvSpPr>
            <a:spLocks noGrp="1"/>
          </p:cNvSpPr>
          <p:nvPr>
            <p:ph type="dt" sz="half" idx="10"/>
          </p:nvPr>
        </p:nvSpPr>
        <p:spPr/>
        <p:txBody>
          <a:bodyPr/>
          <a:lstStyle/>
          <a:p>
            <a:fld id="{E40588A9-4852-4104-B8A2-FE5E76BECC7C}" type="datetimeFigureOut">
              <a:rPr lang="en-GB" smtClean="0"/>
              <a:t>24/08/2026</a:t>
            </a:fld>
            <a:endParaRPr lang="en-GB"/>
          </a:p>
        </p:txBody>
      </p:sp>
      <p:sp>
        <p:nvSpPr>
          <p:cNvPr id="5" name="Footer Placeholder 4">
            <a:extLst>
              <a:ext uri="{FF2B5EF4-FFF2-40B4-BE49-F238E27FC236}">
                <a16:creationId xmlns:a16="http://schemas.microsoft.com/office/drawing/2014/main" id="{D4292138-AF42-E165-A58B-503AD73EA9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8C4C38-A787-E2E2-DF54-55E8C9A39F48}"/>
              </a:ext>
            </a:extLst>
          </p:cNvPr>
          <p:cNvSpPr>
            <a:spLocks noGrp="1"/>
          </p:cNvSpPr>
          <p:nvPr>
            <p:ph type="sldNum" sz="quarter" idx="12"/>
          </p:nvPr>
        </p:nvSpPr>
        <p:spPr/>
        <p:txBody>
          <a:bodyPr/>
          <a:lstStyle/>
          <a:p>
            <a:fld id="{DA0D6F10-9460-4CE9-8E4A-B8CBE218EA96}" type="slidenum">
              <a:rPr lang="en-GB" smtClean="0"/>
              <a:t>‹#›</a:t>
            </a:fld>
            <a:endParaRPr lang="en-GB"/>
          </a:p>
        </p:txBody>
      </p:sp>
    </p:spTree>
    <p:extLst>
      <p:ext uri="{BB962C8B-B14F-4D97-AF65-F5344CB8AC3E}">
        <p14:creationId xmlns:p14="http://schemas.microsoft.com/office/powerpoint/2010/main" val="1614754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131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5_Title Slide">
    <p:bg>
      <p:bgPr>
        <a:solidFill>
          <a:srgbClr val="18163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D2A471F-841D-4022-B389-2733552274BB}"/>
              </a:ext>
            </a:extLst>
          </p:cNvPr>
          <p:cNvCxnSpPr/>
          <p:nvPr userDrawn="1"/>
        </p:nvCxnSpPr>
        <p:spPr>
          <a:xfrm>
            <a:off x="928914" y="0"/>
            <a:ext cx="0" cy="685800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55F3EA5-F921-4026-8934-1AF5BC3ABC55}"/>
              </a:ext>
            </a:extLst>
          </p:cNvPr>
          <p:cNvCxnSpPr>
            <a:cxnSpLocks/>
          </p:cNvCxnSpPr>
          <p:nvPr userDrawn="1"/>
        </p:nvCxnSpPr>
        <p:spPr>
          <a:xfrm>
            <a:off x="928914" y="3024638"/>
            <a:ext cx="0" cy="8087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2BE89A95-B808-41BF-A85E-A276B1B567AC}"/>
              </a:ext>
            </a:extLst>
          </p:cNvPr>
          <p:cNvSpPr/>
          <p:nvPr userDrawn="1"/>
        </p:nvSpPr>
        <p:spPr>
          <a:xfrm rot="10800000" flipV="1">
            <a:off x="8738318" y="0"/>
            <a:ext cx="3453684" cy="2898416"/>
          </a:xfrm>
          <a:custGeom>
            <a:avLst/>
            <a:gdLst>
              <a:gd name="connsiteX0" fmla="*/ 1860887 w 3453684"/>
              <a:gd name="connsiteY0" fmla="*/ 0 h 2898416"/>
              <a:gd name="connsiteX1" fmla="*/ 3453684 w 3453684"/>
              <a:gd name="connsiteY1" fmla="*/ 0 h 2898416"/>
              <a:gd name="connsiteX2" fmla="*/ 555268 w 3453684"/>
              <a:gd name="connsiteY2" fmla="*/ 2898416 h 2898416"/>
              <a:gd name="connsiteX3" fmla="*/ 258922 w 3453684"/>
              <a:gd name="connsiteY3" fmla="*/ 2883452 h 2898416"/>
              <a:gd name="connsiteX4" fmla="*/ 0 w 3453684"/>
              <a:gd name="connsiteY4" fmla="*/ 2843936 h 2898416"/>
              <a:gd name="connsiteX5" fmla="*/ 0 w 3453684"/>
              <a:gd name="connsiteY5" fmla="*/ 1180348 h 2898416"/>
              <a:gd name="connsiteX6" fmla="*/ 47061 w 3453684"/>
              <a:gd name="connsiteY6" fmla="*/ 1203018 h 2898416"/>
              <a:gd name="connsiteX7" fmla="*/ 555267 w 3453684"/>
              <a:gd name="connsiteY7" fmla="*/ 1305620 h 2898416"/>
              <a:gd name="connsiteX8" fmla="*/ 1860887 w 3453684"/>
              <a:gd name="connsiteY8" fmla="*/ 0 h 289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3684" h="2898416">
                <a:moveTo>
                  <a:pt x="1860887" y="0"/>
                </a:moveTo>
                <a:lnTo>
                  <a:pt x="3453684" y="0"/>
                </a:lnTo>
                <a:cubicBezTo>
                  <a:pt x="3453684" y="1600751"/>
                  <a:pt x="2156019" y="2898416"/>
                  <a:pt x="555268" y="2898416"/>
                </a:cubicBezTo>
                <a:cubicBezTo>
                  <a:pt x="455221" y="2898416"/>
                  <a:pt x="356358" y="2893347"/>
                  <a:pt x="258922" y="2883452"/>
                </a:cubicBezTo>
                <a:lnTo>
                  <a:pt x="0" y="2843936"/>
                </a:lnTo>
                <a:lnTo>
                  <a:pt x="0" y="1180348"/>
                </a:lnTo>
                <a:lnTo>
                  <a:pt x="47061" y="1203018"/>
                </a:lnTo>
                <a:cubicBezTo>
                  <a:pt x="203263" y="1269086"/>
                  <a:pt x="374998" y="1305620"/>
                  <a:pt x="555267" y="1305620"/>
                </a:cubicBezTo>
                <a:cubicBezTo>
                  <a:pt x="1276341" y="1305620"/>
                  <a:pt x="1860887" y="721074"/>
                  <a:pt x="1860887" y="0"/>
                </a:cubicBezTo>
                <a:close/>
              </a:path>
            </a:pathLst>
          </a:custGeom>
          <a:solidFill>
            <a:srgbClr val="1B1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pic>
        <p:nvPicPr>
          <p:cNvPr id="3" name="Graphic 2">
            <a:extLst>
              <a:ext uri="{FF2B5EF4-FFF2-40B4-BE49-F238E27FC236}">
                <a16:creationId xmlns:a16="http://schemas.microsoft.com/office/drawing/2014/main" id="{794CCA4A-6A34-46CE-9740-8CBC75ABC4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77266" y="3968292"/>
            <a:ext cx="4637467" cy="2898417"/>
          </a:xfrm>
          <a:prstGeom prst="rect">
            <a:avLst/>
          </a:prstGeom>
        </p:spPr>
      </p:pic>
    </p:spTree>
    <p:extLst>
      <p:ext uri="{BB962C8B-B14F-4D97-AF65-F5344CB8AC3E}">
        <p14:creationId xmlns:p14="http://schemas.microsoft.com/office/powerpoint/2010/main" val="39699781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E934F7-DF08-451A-3DCB-C928428995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71D1F7-2571-106A-5DE9-ABF409C6DE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6C4282-F284-6C4E-0434-E899E5DB53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0588A9-4852-4104-B8A2-FE5E76BECC7C}" type="datetimeFigureOut">
              <a:rPr lang="en-GB" smtClean="0"/>
              <a:t>24/08/2026</a:t>
            </a:fld>
            <a:endParaRPr lang="en-GB"/>
          </a:p>
        </p:txBody>
      </p:sp>
      <p:sp>
        <p:nvSpPr>
          <p:cNvPr id="5" name="Footer Placeholder 4">
            <a:extLst>
              <a:ext uri="{FF2B5EF4-FFF2-40B4-BE49-F238E27FC236}">
                <a16:creationId xmlns:a16="http://schemas.microsoft.com/office/drawing/2014/main" id="{D8023089-7050-D3A7-6718-CF533B5F0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9159A7E-A2A5-950F-4421-5DB1B747E2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0D6F10-9460-4CE9-8E4A-B8CBE218EA96}" type="slidenum">
              <a:rPr lang="en-GB" smtClean="0"/>
              <a:t>‹#›</a:t>
            </a:fld>
            <a:endParaRPr lang="en-GB"/>
          </a:p>
        </p:txBody>
      </p:sp>
    </p:spTree>
    <p:extLst>
      <p:ext uri="{BB962C8B-B14F-4D97-AF65-F5344CB8AC3E}">
        <p14:creationId xmlns:p14="http://schemas.microsoft.com/office/powerpoint/2010/main" val="3543047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mckinsey.com/capabilities/operations/our-insights/todays-good-to-great-next-generation-operational-excellence" TargetMode="External"/><Relationship Id="rId2" Type="http://schemas.openxmlformats.org/officeDocument/2006/relationships/hyperlink" Target="https://www.ibm.com/think/topics/operational-excellence#:~:text=Operational%20excellence%20(OpEx)%20is%20an,and%20empowered%20to%20implement%20change."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j-6N3bLgYyQ&amp;t=284s" TargetMode="External"/><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hyperlink" Target="https://www.ellenmacarthurfoundation.org/topics/circular-economy-introduction/overview"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David_Teec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tiff"/><Relationship Id="rId1" Type="http://schemas.openxmlformats.org/officeDocument/2006/relationships/slideLayout" Target="../slideLayouts/slideLayout7.xml"/><Relationship Id="rId4" Type="http://schemas.openxmlformats.org/officeDocument/2006/relationships/image" Target="file:////Users/wendypring/Library/Containers/com.microsoft.Outlook/Data/Library/Caches/Signatures/signature_33617552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file:////Users/wendypring/Library/Containers/com.microsoft.Outlook/Data/Library/Caches/Signatures/signature_336175522"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file:////Users/wendypring/Library/Containers/com.microsoft.Outlook/Data/Library/Caches/Signatures/signature_336175522" TargetMode="Externa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tiff"/></Relationships>
</file>

<file path=ppt/slides/_rels/slide26.xml.rels><?xml version="1.0" encoding="UTF-8" standalone="yes"?>
<Relationships xmlns="http://schemas.openxmlformats.org/package/2006/relationships"><Relationship Id="rId3" Type="http://schemas.openxmlformats.org/officeDocument/2006/relationships/hyperlink" Target="https://www.psychologicalscience.org/observer/dweck-growth-mindsets" TargetMode="Externa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hyperlink" Target="https://hbr.org/2013/01/what-is-entrepreneurship"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Box 242">
            <a:extLst>
              <a:ext uri="{FF2B5EF4-FFF2-40B4-BE49-F238E27FC236}">
                <a16:creationId xmlns:a16="http://schemas.microsoft.com/office/drawing/2014/main" id="{1BAD09A1-1885-443F-AD37-6D78A9234087}"/>
              </a:ext>
            </a:extLst>
          </p:cNvPr>
          <p:cNvSpPr txBox="1"/>
          <p:nvPr/>
        </p:nvSpPr>
        <p:spPr>
          <a:xfrm>
            <a:off x="1748977" y="2152820"/>
            <a:ext cx="6904454" cy="1200329"/>
          </a:xfrm>
          <a:prstGeom prst="rect">
            <a:avLst/>
          </a:prstGeom>
          <a:noFill/>
        </p:spPr>
        <p:txBody>
          <a:bodyPr wrap="none" rtlCol="0">
            <a:spAutoFit/>
          </a:bodyPr>
          <a:lstStyle/>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Making  Stratospheric</a:t>
            </a:r>
          </a:p>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Change Strategically Circular</a:t>
            </a:r>
            <a:endParaRPr lang="en-ID" sz="3200"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314436F-68FB-AA41-99AE-D9710886843D}"/>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E6D89AFC-04F3-42E1-85EC-3C96B9023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09246752-E9DD-45D6-A482-032CB4CEF8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17295290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106A-241A-609F-78BC-0B872AE23269}"/>
            </a:ext>
          </a:extLst>
        </p:cNvPr>
        <p:cNvGrpSpPr/>
        <p:nvPr/>
      </p:nvGrpSpPr>
      <p:grpSpPr>
        <a:xfrm>
          <a:off x="0" y="0"/>
          <a:ext cx="0" cy="0"/>
          <a:chOff x="0" y="0"/>
          <a:chExt cx="0" cy="0"/>
        </a:xfrm>
      </p:grpSpPr>
      <p:sp>
        <p:nvSpPr>
          <p:cNvPr id="243" name="TextBox 242">
            <a:extLst>
              <a:ext uri="{FF2B5EF4-FFF2-40B4-BE49-F238E27FC236}">
                <a16:creationId xmlns:a16="http://schemas.microsoft.com/office/drawing/2014/main" id="{6DB0F9B8-464C-5152-A278-A3CC43A7CD98}"/>
              </a:ext>
            </a:extLst>
          </p:cNvPr>
          <p:cNvSpPr txBox="1"/>
          <p:nvPr/>
        </p:nvSpPr>
        <p:spPr>
          <a:xfrm>
            <a:off x="937549" y="1827161"/>
            <a:ext cx="9326538" cy="1661993"/>
          </a:xfrm>
          <a:prstGeom prst="rect">
            <a:avLst/>
          </a:prstGeom>
          <a:noFill/>
        </p:spPr>
        <p:txBody>
          <a:bodyPr wrap="square" rtlCol="0">
            <a:spAutoFit/>
          </a:bodyPr>
          <a:lstStyle/>
          <a:p>
            <a:r>
              <a:rPr lang="en-US" sz="28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Building operational excellence &amp; what it looks like from a young persons perspective</a:t>
            </a:r>
          </a:p>
          <a:p>
            <a:r>
              <a:rPr lang="en-US" sz="2800" b="1" spc="200" dirty="0" err="1">
                <a:solidFill>
                  <a:schemeClr val="bg1"/>
                </a:solidFill>
                <a:latin typeface="Arial" panose="020B0604020202020204" pitchFamily="34" charset="0"/>
                <a:ea typeface="Roboto Black" panose="02000000000000000000" pitchFamily="2" charset="0"/>
                <a:cs typeface="Arial" panose="020B0604020202020204" pitchFamily="34" charset="0"/>
              </a:rPr>
              <a:t>EiR</a:t>
            </a:r>
            <a:r>
              <a:rPr lang="en-US" sz="28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 Session 5</a:t>
            </a:r>
          </a:p>
          <a:p>
            <a:r>
              <a:rPr lang="en-US" spc="200" dirty="0">
                <a:solidFill>
                  <a:schemeClr val="bg1"/>
                </a:solidFill>
                <a:latin typeface="Arial" panose="020B0604020202020204" pitchFamily="34" charset="0"/>
                <a:ea typeface="Roboto Black" panose="02000000000000000000" pitchFamily="2" charset="0"/>
                <a:cs typeface="Arial" panose="020B0604020202020204" pitchFamily="34" charset="0"/>
              </a:rPr>
              <a:t>South Lanarkshire/ Ayrshire and Dumfries &amp; Galloway colleges</a:t>
            </a:r>
            <a:endParaRPr lang="en-ID"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4621662B-2A19-3073-7B79-F51F7C4D268C}"/>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ABB277E9-EC57-536B-133A-C2C28D7660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A425E066-BC48-8A91-6ADF-B50F5CCE80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3727565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CEE49D-6646-B579-9216-28600BC984FE}"/>
              </a:ext>
            </a:extLst>
          </p:cNvPr>
          <p:cNvSpPr txBox="1"/>
          <p:nvPr/>
        </p:nvSpPr>
        <p:spPr>
          <a:xfrm>
            <a:off x="2178121" y="1469205"/>
            <a:ext cx="7233007" cy="2585323"/>
          </a:xfrm>
          <a:prstGeom prst="rect">
            <a:avLst/>
          </a:prstGeom>
          <a:noFill/>
        </p:spPr>
        <p:txBody>
          <a:bodyPr wrap="square" rtlCol="0">
            <a:spAutoFit/>
          </a:bodyPr>
          <a:lstStyle/>
          <a:p>
            <a:pPr algn="ctr"/>
            <a:endParaRPr lang="en-GB" sz="3600" b="1" dirty="0"/>
          </a:p>
          <a:p>
            <a:pPr algn="ctr"/>
            <a:r>
              <a:rPr lang="en-GB" sz="3600" b="1" dirty="0"/>
              <a:t>Top 10  Golden Rules!</a:t>
            </a:r>
          </a:p>
          <a:p>
            <a:pPr algn="ctr"/>
            <a:endParaRPr lang="en-GB" sz="3600" b="1" dirty="0"/>
          </a:p>
          <a:p>
            <a:pPr algn="ctr"/>
            <a:r>
              <a:rPr lang="en-GB" sz="3600" b="1" dirty="0"/>
              <a:t>What did your research find out?</a:t>
            </a:r>
          </a:p>
          <a:p>
            <a:endParaRPr lang="en-GB" dirty="0"/>
          </a:p>
        </p:txBody>
      </p:sp>
    </p:spTree>
    <p:extLst>
      <p:ext uri="{BB962C8B-B14F-4D97-AF65-F5344CB8AC3E}">
        <p14:creationId xmlns:p14="http://schemas.microsoft.com/office/powerpoint/2010/main" val="212827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0C3274-2076-11CF-F622-D84D6023C471}"/>
              </a:ext>
            </a:extLst>
          </p:cNvPr>
          <p:cNvSpPr txBox="1"/>
          <p:nvPr/>
        </p:nvSpPr>
        <p:spPr>
          <a:xfrm>
            <a:off x="391885" y="54245"/>
            <a:ext cx="6097712" cy="461665"/>
          </a:xfrm>
          <a:prstGeom prst="rect">
            <a:avLst/>
          </a:prstGeom>
          <a:noFill/>
        </p:spPr>
        <p:txBody>
          <a:bodyPr wrap="square">
            <a:spAutoFit/>
          </a:bodyPr>
          <a:lstStyle/>
          <a:p>
            <a:r>
              <a:rPr lang="en-GB" sz="2400" b="1" dirty="0">
                <a:solidFill>
                  <a:schemeClr val="accent1">
                    <a:lumMod val="50000"/>
                  </a:schemeClr>
                </a:solidFill>
                <a:hlinkClick r:id="rId2">
                  <a:extLst>
                    <a:ext uri="{A12FA001-AC4F-418D-AE19-62706E023703}">
                      <ahyp:hlinkClr xmlns:ahyp="http://schemas.microsoft.com/office/drawing/2018/hyperlinkcolor" val="tx"/>
                    </a:ext>
                  </a:extLst>
                </a:hlinkClick>
              </a:rPr>
              <a:t>What Is Operational Excellence? | IBM</a:t>
            </a:r>
            <a:endParaRPr lang="en-GB" sz="2400" b="1" dirty="0">
              <a:solidFill>
                <a:schemeClr val="accent1">
                  <a:lumMod val="50000"/>
                </a:schemeClr>
              </a:solidFill>
            </a:endParaRPr>
          </a:p>
        </p:txBody>
      </p:sp>
      <p:sp>
        <p:nvSpPr>
          <p:cNvPr id="7" name="TextBox 6">
            <a:extLst>
              <a:ext uri="{FF2B5EF4-FFF2-40B4-BE49-F238E27FC236}">
                <a16:creationId xmlns:a16="http://schemas.microsoft.com/office/drawing/2014/main" id="{BE39E810-FB2E-7AB7-2371-60E6569E8826}"/>
              </a:ext>
            </a:extLst>
          </p:cNvPr>
          <p:cNvSpPr txBox="1"/>
          <p:nvPr/>
        </p:nvSpPr>
        <p:spPr>
          <a:xfrm>
            <a:off x="391885" y="2284069"/>
            <a:ext cx="2291305" cy="1569660"/>
          </a:xfrm>
          <a:prstGeom prst="rect">
            <a:avLst/>
          </a:prstGeom>
          <a:noFill/>
        </p:spPr>
        <p:txBody>
          <a:bodyPr wrap="square">
            <a:spAutoFit/>
          </a:bodyPr>
          <a:lstStyle/>
          <a:p>
            <a:r>
              <a:rPr lang="en-GB" sz="2400" b="1" dirty="0">
                <a:solidFill>
                  <a:schemeClr val="accent1">
                    <a:lumMod val="50000"/>
                  </a:schemeClr>
                </a:solidFill>
                <a:hlinkClick r:id="rId3">
                  <a:extLst>
                    <a:ext uri="{A12FA001-AC4F-418D-AE19-62706E023703}">
                      <ahyp:hlinkClr xmlns:ahyp="http://schemas.microsoft.com/office/drawing/2018/hyperlinkcolor" val="tx"/>
                    </a:ext>
                  </a:extLst>
                </a:hlinkClick>
              </a:rPr>
              <a:t>The future of operational excellence | McKinsey</a:t>
            </a:r>
            <a:endParaRPr lang="en-GB" sz="2400" b="1" dirty="0">
              <a:solidFill>
                <a:schemeClr val="accent1">
                  <a:lumMod val="50000"/>
                </a:schemeClr>
              </a:solidFill>
            </a:endParaRPr>
          </a:p>
        </p:txBody>
      </p:sp>
      <p:pic>
        <p:nvPicPr>
          <p:cNvPr id="4" name="Picture 3">
            <a:extLst>
              <a:ext uri="{FF2B5EF4-FFF2-40B4-BE49-F238E27FC236}">
                <a16:creationId xmlns:a16="http://schemas.microsoft.com/office/drawing/2014/main" id="{7A76A4E7-2319-7909-4EA8-2C1277B46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2265" y="423577"/>
            <a:ext cx="9189735" cy="6010845"/>
          </a:xfrm>
          <a:prstGeom prst="rect">
            <a:avLst/>
          </a:prstGeom>
        </p:spPr>
      </p:pic>
    </p:spTree>
    <p:extLst>
      <p:ext uri="{BB962C8B-B14F-4D97-AF65-F5344CB8AC3E}">
        <p14:creationId xmlns:p14="http://schemas.microsoft.com/office/powerpoint/2010/main" val="1741908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36DE9C-29FE-6C4B-C3DE-268DEA277EB0}"/>
              </a:ext>
            </a:extLst>
          </p:cNvPr>
          <p:cNvSpPr txBox="1"/>
          <p:nvPr/>
        </p:nvSpPr>
        <p:spPr>
          <a:xfrm>
            <a:off x="310868" y="152964"/>
            <a:ext cx="6872807" cy="1569660"/>
          </a:xfrm>
          <a:prstGeom prst="rect">
            <a:avLst/>
          </a:prstGeom>
          <a:noFill/>
        </p:spPr>
        <p:txBody>
          <a:bodyPr wrap="square" rtlCol="0">
            <a:spAutoFit/>
          </a:bodyPr>
          <a:lstStyle/>
          <a:p>
            <a:r>
              <a:rPr lang="en-GB" sz="2400" b="1" dirty="0">
                <a:solidFill>
                  <a:schemeClr val="accent1">
                    <a:lumMod val="50000"/>
                  </a:schemeClr>
                </a:solidFill>
              </a:rPr>
              <a:t>WORD SALAD-OPERATIONAL EXCELLENCE!</a:t>
            </a:r>
          </a:p>
          <a:p>
            <a:r>
              <a:rPr lang="en-GB" sz="2400" b="1" dirty="0">
                <a:solidFill>
                  <a:schemeClr val="accent1">
                    <a:lumMod val="50000"/>
                  </a:schemeClr>
                </a:solidFill>
              </a:rPr>
              <a:t>STARTS WITH A CULTURE SHIFT</a:t>
            </a:r>
          </a:p>
          <a:p>
            <a:endParaRPr lang="en-GB" sz="2400" b="1" dirty="0">
              <a:solidFill>
                <a:schemeClr val="accent1">
                  <a:lumMod val="50000"/>
                </a:schemeClr>
              </a:solidFill>
            </a:endParaRPr>
          </a:p>
          <a:p>
            <a:r>
              <a:rPr lang="en-GB" sz="2400" b="1" dirty="0">
                <a:solidFill>
                  <a:schemeClr val="accent1">
                    <a:lumMod val="50000"/>
                  </a:schemeClr>
                </a:solidFill>
              </a:rPr>
              <a:t>You can’t improve what you can’t see…?</a:t>
            </a:r>
          </a:p>
        </p:txBody>
      </p:sp>
      <p:sp>
        <p:nvSpPr>
          <p:cNvPr id="4" name="TextBox 3">
            <a:extLst>
              <a:ext uri="{FF2B5EF4-FFF2-40B4-BE49-F238E27FC236}">
                <a16:creationId xmlns:a16="http://schemas.microsoft.com/office/drawing/2014/main" id="{4DFD81F5-48BB-8E16-3CA4-A0E77B84AC65}"/>
              </a:ext>
            </a:extLst>
          </p:cNvPr>
          <p:cNvSpPr txBox="1"/>
          <p:nvPr/>
        </p:nvSpPr>
        <p:spPr>
          <a:xfrm>
            <a:off x="7111632" y="250078"/>
            <a:ext cx="4565150" cy="1692771"/>
          </a:xfrm>
          <a:prstGeom prst="rect">
            <a:avLst/>
          </a:prstGeom>
          <a:noFill/>
        </p:spPr>
        <p:txBody>
          <a:bodyPr wrap="square" rtlCol="0">
            <a:spAutoFit/>
          </a:bodyPr>
          <a:lstStyle/>
          <a:p>
            <a:r>
              <a:rPr lang="en-GB" sz="2800" b="1" dirty="0">
                <a:solidFill>
                  <a:schemeClr val="accent1">
                    <a:lumMod val="50000"/>
                  </a:schemeClr>
                </a:solidFill>
              </a:rPr>
              <a:t>Why would you want to maximise value?</a:t>
            </a:r>
          </a:p>
          <a:p>
            <a:endParaRPr lang="en-GB" sz="2400" b="1" dirty="0">
              <a:solidFill>
                <a:schemeClr val="accent1">
                  <a:lumMod val="50000"/>
                </a:schemeClr>
              </a:solidFill>
            </a:endParaRPr>
          </a:p>
          <a:p>
            <a:r>
              <a:rPr lang="en-GB" sz="2400" b="1" dirty="0">
                <a:solidFill>
                  <a:schemeClr val="accent1">
                    <a:lumMod val="50000"/>
                  </a:schemeClr>
                </a:solidFill>
              </a:rPr>
              <a:t>Keep going…</a:t>
            </a:r>
          </a:p>
        </p:txBody>
      </p:sp>
      <p:sp>
        <p:nvSpPr>
          <p:cNvPr id="5" name="TextBox 4">
            <a:extLst>
              <a:ext uri="{FF2B5EF4-FFF2-40B4-BE49-F238E27FC236}">
                <a16:creationId xmlns:a16="http://schemas.microsoft.com/office/drawing/2014/main" id="{92132458-F8C6-CEA4-A10F-0E1C15939968}"/>
              </a:ext>
            </a:extLst>
          </p:cNvPr>
          <p:cNvSpPr txBox="1"/>
          <p:nvPr/>
        </p:nvSpPr>
        <p:spPr>
          <a:xfrm>
            <a:off x="7403276" y="3466486"/>
            <a:ext cx="4628960" cy="646331"/>
          </a:xfrm>
          <a:prstGeom prst="rect">
            <a:avLst/>
          </a:prstGeom>
          <a:noFill/>
        </p:spPr>
        <p:txBody>
          <a:bodyPr wrap="square" rtlCol="0">
            <a:spAutoFit/>
          </a:bodyPr>
          <a:lstStyle/>
          <a:p>
            <a:r>
              <a:rPr lang="en-GB" dirty="0">
                <a:solidFill>
                  <a:schemeClr val="accent1">
                    <a:lumMod val="50000"/>
                  </a:schemeClr>
                </a:solidFill>
              </a:rPr>
              <a:t>Industrial system aimed at eliminating waste by designing for reuse repair refurbishment</a:t>
            </a:r>
          </a:p>
        </p:txBody>
      </p:sp>
      <p:sp>
        <p:nvSpPr>
          <p:cNvPr id="6" name="TextBox 5">
            <a:extLst>
              <a:ext uri="{FF2B5EF4-FFF2-40B4-BE49-F238E27FC236}">
                <a16:creationId xmlns:a16="http://schemas.microsoft.com/office/drawing/2014/main" id="{D8137790-BE9A-762B-7BE6-5AA7211F3AB4}"/>
              </a:ext>
            </a:extLst>
          </p:cNvPr>
          <p:cNvSpPr txBox="1"/>
          <p:nvPr/>
        </p:nvSpPr>
        <p:spPr>
          <a:xfrm>
            <a:off x="7405177" y="5209459"/>
            <a:ext cx="4565150" cy="1200329"/>
          </a:xfrm>
          <a:prstGeom prst="rect">
            <a:avLst/>
          </a:prstGeom>
          <a:noFill/>
        </p:spPr>
        <p:txBody>
          <a:bodyPr wrap="square" rtlCol="0">
            <a:spAutoFit/>
          </a:bodyPr>
          <a:lstStyle/>
          <a:p>
            <a:r>
              <a:rPr lang="en-GB" dirty="0">
                <a:solidFill>
                  <a:schemeClr val="accent1">
                    <a:lumMod val="50000"/>
                  </a:schemeClr>
                </a:solidFill>
              </a:rPr>
              <a:t>Cradle  to grave methodology used to evaluate the environmental impacts of a product process or service- raw material  extraction to disposal. </a:t>
            </a:r>
          </a:p>
        </p:txBody>
      </p:sp>
      <p:sp>
        <p:nvSpPr>
          <p:cNvPr id="7" name="TextBox 6">
            <a:extLst>
              <a:ext uri="{FF2B5EF4-FFF2-40B4-BE49-F238E27FC236}">
                <a16:creationId xmlns:a16="http://schemas.microsoft.com/office/drawing/2014/main" id="{690DA5BC-EC6F-F3FD-B4BC-3034CACA4465}"/>
              </a:ext>
            </a:extLst>
          </p:cNvPr>
          <p:cNvSpPr txBox="1"/>
          <p:nvPr/>
        </p:nvSpPr>
        <p:spPr>
          <a:xfrm>
            <a:off x="7403276" y="4299079"/>
            <a:ext cx="4315824" cy="646331"/>
          </a:xfrm>
          <a:prstGeom prst="rect">
            <a:avLst/>
          </a:prstGeom>
          <a:noFill/>
        </p:spPr>
        <p:txBody>
          <a:bodyPr wrap="square" rtlCol="0">
            <a:spAutoFit/>
          </a:bodyPr>
          <a:lstStyle/>
          <a:p>
            <a:r>
              <a:rPr lang="en-GB" dirty="0">
                <a:solidFill>
                  <a:schemeClr val="accent1">
                    <a:lumMod val="50000"/>
                  </a:schemeClr>
                </a:solidFill>
              </a:rPr>
              <a:t>To eliminate non value add activities- customer service think about that…?</a:t>
            </a:r>
          </a:p>
        </p:txBody>
      </p:sp>
      <p:graphicFrame>
        <p:nvGraphicFramePr>
          <p:cNvPr id="9" name="TextBox 2">
            <a:extLst>
              <a:ext uri="{FF2B5EF4-FFF2-40B4-BE49-F238E27FC236}">
                <a16:creationId xmlns:a16="http://schemas.microsoft.com/office/drawing/2014/main" id="{2019BB46-2953-F989-1FCA-87E3910A6AB3}"/>
              </a:ext>
            </a:extLst>
          </p:cNvPr>
          <p:cNvGraphicFramePr/>
          <p:nvPr>
            <p:extLst>
              <p:ext uri="{D42A27DB-BD31-4B8C-83A1-F6EECF244321}">
                <p14:modId xmlns:p14="http://schemas.microsoft.com/office/powerpoint/2010/main" val="3277400982"/>
              </p:ext>
            </p:extLst>
          </p:nvPr>
        </p:nvGraphicFramePr>
        <p:xfrm>
          <a:off x="371141" y="1757554"/>
          <a:ext cx="6297488" cy="5078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01C41BB3-D5C0-E17F-6E0C-DCADF51C27C4}"/>
              </a:ext>
            </a:extLst>
          </p:cNvPr>
          <p:cNvSpPr txBox="1"/>
          <p:nvPr/>
        </p:nvSpPr>
        <p:spPr>
          <a:xfrm>
            <a:off x="7403276" y="2542106"/>
            <a:ext cx="4788724" cy="646331"/>
          </a:xfrm>
          <a:prstGeom prst="rect">
            <a:avLst/>
          </a:prstGeom>
          <a:noFill/>
        </p:spPr>
        <p:txBody>
          <a:bodyPr wrap="square">
            <a:spAutoFit/>
          </a:bodyPr>
          <a:lstStyle/>
          <a:p>
            <a:r>
              <a:rPr lang="en-GB" dirty="0">
                <a:solidFill>
                  <a:schemeClr val="accent1">
                    <a:lumMod val="50000"/>
                  </a:schemeClr>
                </a:solidFill>
              </a:rPr>
              <a:t>Systemic customer centric approach to maximising value</a:t>
            </a:r>
          </a:p>
        </p:txBody>
      </p:sp>
    </p:spTree>
    <p:extLst>
      <p:ext uri="{BB962C8B-B14F-4D97-AF65-F5344CB8AC3E}">
        <p14:creationId xmlns:p14="http://schemas.microsoft.com/office/powerpoint/2010/main" val="427322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9FAF5F-79AF-7646-A6D1-11E22F0BEC27}"/>
              </a:ext>
            </a:extLst>
          </p:cNvPr>
          <p:cNvSpPr txBox="1"/>
          <p:nvPr/>
        </p:nvSpPr>
        <p:spPr>
          <a:xfrm>
            <a:off x="890153" y="3560609"/>
            <a:ext cx="5546274" cy="2554545"/>
          </a:xfrm>
          <a:prstGeom prst="rect">
            <a:avLst/>
          </a:prstGeom>
          <a:noFill/>
        </p:spPr>
        <p:txBody>
          <a:bodyPr wrap="square" rtlCol="0">
            <a:spAutoFit/>
          </a:bodyPr>
          <a:lstStyle/>
          <a:p>
            <a:endParaRPr lang="en-US" sz="2000" b="1" dirty="0">
              <a:solidFill>
                <a:srgbClr val="002060"/>
              </a:solidFill>
              <a:latin typeface="Arial" panose="020B0604020202020204" pitchFamily="34" charset="0"/>
              <a:cs typeface="Arial" panose="020B0604020202020204" pitchFamily="34" charset="0"/>
            </a:endParaRPr>
          </a:p>
          <a:p>
            <a:pPr marL="342900" indent="-342900">
              <a:buFont typeface="+mj-lt"/>
              <a:buAutoNum type="arabicPeriod"/>
            </a:pPr>
            <a:r>
              <a:rPr lang="en-US" sz="2000" b="1" dirty="0">
                <a:solidFill>
                  <a:srgbClr val="002060"/>
                </a:solidFill>
                <a:latin typeface="Arial" panose="020B0604020202020204" pitchFamily="34" charset="0"/>
                <a:cs typeface="Arial" panose="020B0604020202020204" pitchFamily="34" charset="0"/>
              </a:rPr>
              <a:t>Write the steps to making a hot drink- as many as you can think of- 10 minutes- so anyone can take up  the task</a:t>
            </a:r>
          </a:p>
          <a:p>
            <a:pPr marL="342900" indent="-342900">
              <a:buFont typeface="+mj-lt"/>
              <a:buAutoNum type="arabicPeriod"/>
            </a:pPr>
            <a:r>
              <a:rPr lang="en-US" sz="2000" b="1" dirty="0">
                <a:solidFill>
                  <a:srgbClr val="002060"/>
                </a:solidFill>
                <a:latin typeface="Arial" panose="020B0604020202020204" pitchFamily="34" charset="0"/>
                <a:cs typeface="Arial" panose="020B0604020202020204" pitchFamily="34" charset="0"/>
              </a:rPr>
              <a:t>Now making the same hot drink using only 5 steps- 2 minutes</a:t>
            </a:r>
          </a:p>
          <a:p>
            <a:pPr marL="342900" indent="-342900">
              <a:buFont typeface="+mj-lt"/>
              <a:buAutoNum type="arabicPeriod"/>
            </a:pPr>
            <a:endParaRPr lang="en-US" sz="2000" b="1" dirty="0">
              <a:solidFill>
                <a:srgbClr val="002060"/>
              </a:solidFill>
              <a:latin typeface="Arial" panose="020B0604020202020204" pitchFamily="34" charset="0"/>
              <a:cs typeface="Arial" panose="020B0604020202020204" pitchFamily="34" charset="0"/>
            </a:endParaRPr>
          </a:p>
          <a:p>
            <a:endParaRPr lang="en-US" sz="2000" b="1" dirty="0">
              <a:solidFill>
                <a:srgbClr val="00206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F4587B42-11B7-FE40-BE4E-0DD74F4B12F0}"/>
              </a:ext>
            </a:extLst>
          </p:cNvPr>
          <p:cNvPicPr>
            <a:picLocks noChangeAspect="1"/>
          </p:cNvPicPr>
          <p:nvPr/>
        </p:nvPicPr>
        <p:blipFill>
          <a:blip r:embed="rId2"/>
          <a:stretch>
            <a:fillRect/>
          </a:stretch>
        </p:blipFill>
        <p:spPr>
          <a:xfrm>
            <a:off x="8431481" y="0"/>
            <a:ext cx="3760519" cy="4590967"/>
          </a:xfrm>
          <a:prstGeom prst="rect">
            <a:avLst/>
          </a:prstGeom>
        </p:spPr>
      </p:pic>
      <p:sp>
        <p:nvSpPr>
          <p:cNvPr id="4" name="object 6">
            <a:extLst>
              <a:ext uri="{FF2B5EF4-FFF2-40B4-BE49-F238E27FC236}">
                <a16:creationId xmlns:a16="http://schemas.microsoft.com/office/drawing/2014/main" id="{53347361-0DC2-00AB-1CB2-3E8E8FF80B82}"/>
              </a:ext>
            </a:extLst>
          </p:cNvPr>
          <p:cNvSpPr txBox="1">
            <a:spLocks/>
          </p:cNvSpPr>
          <p:nvPr/>
        </p:nvSpPr>
        <p:spPr>
          <a:xfrm>
            <a:off x="1076447" y="742846"/>
            <a:ext cx="5368145" cy="2574423"/>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95"/>
              </a:spcBef>
            </a:pPr>
            <a:r>
              <a:rPr lang="en-GB" sz="2800" b="1" dirty="0">
                <a:solidFill>
                  <a:schemeClr val="accent1">
                    <a:lumMod val="50000"/>
                  </a:schemeClr>
                </a:solidFill>
                <a:latin typeface="Arial" panose="020B0604020202020204" pitchFamily="34" charset="0"/>
                <a:cs typeface="Arial" panose="020B0604020202020204" pitchFamily="34" charset="0"/>
              </a:rPr>
              <a:t>Process</a:t>
            </a:r>
            <a:r>
              <a:rPr lang="en-GB" sz="2800" b="1" spc="-110" dirty="0">
                <a:solidFill>
                  <a:schemeClr val="accent1">
                    <a:lumMod val="50000"/>
                  </a:schemeClr>
                </a:solidFill>
                <a:latin typeface="Arial" panose="020B0604020202020204" pitchFamily="34" charset="0"/>
                <a:cs typeface="Arial" panose="020B0604020202020204" pitchFamily="34" charset="0"/>
              </a:rPr>
              <a:t> </a:t>
            </a:r>
            <a:r>
              <a:rPr lang="en-GB" sz="2800" b="1" dirty="0">
                <a:solidFill>
                  <a:schemeClr val="accent1">
                    <a:lumMod val="50000"/>
                  </a:schemeClr>
                </a:solidFill>
                <a:latin typeface="Arial" panose="020B0604020202020204" pitchFamily="34" charset="0"/>
                <a:cs typeface="Arial" panose="020B0604020202020204" pitchFamily="34" charset="0"/>
              </a:rPr>
              <a:t>Mapping/ </a:t>
            </a:r>
            <a:r>
              <a:rPr lang="en-GB" sz="2800" b="1" spc="-20" dirty="0">
                <a:solidFill>
                  <a:schemeClr val="accent1">
                    <a:lumMod val="50000"/>
                  </a:schemeClr>
                </a:solidFill>
                <a:latin typeface="Arial" panose="020B0604020202020204" pitchFamily="34" charset="0"/>
                <a:cs typeface="Arial" panose="020B0604020202020204" pitchFamily="34" charset="0"/>
              </a:rPr>
              <a:t>Value</a:t>
            </a:r>
            <a:r>
              <a:rPr lang="en-GB" sz="2800" b="1" spc="-100" dirty="0">
                <a:solidFill>
                  <a:schemeClr val="accent1">
                    <a:lumMod val="50000"/>
                  </a:schemeClr>
                </a:solidFill>
                <a:latin typeface="Arial" panose="020B0604020202020204" pitchFamily="34" charset="0"/>
                <a:cs typeface="Arial" panose="020B0604020202020204" pitchFamily="34" charset="0"/>
              </a:rPr>
              <a:t> </a:t>
            </a:r>
            <a:r>
              <a:rPr lang="en-GB" sz="2800" b="1" spc="-10" dirty="0">
                <a:solidFill>
                  <a:schemeClr val="accent1">
                    <a:lumMod val="50000"/>
                  </a:schemeClr>
                </a:solidFill>
                <a:latin typeface="Arial" panose="020B0604020202020204" pitchFamily="34" charset="0"/>
                <a:cs typeface="Arial" panose="020B0604020202020204" pitchFamily="34" charset="0"/>
              </a:rPr>
              <a:t>Stream</a:t>
            </a:r>
          </a:p>
          <a:p>
            <a:pPr marL="12700">
              <a:lnSpc>
                <a:spcPct val="100000"/>
              </a:lnSpc>
              <a:spcBef>
                <a:spcPts val="95"/>
              </a:spcBef>
            </a:pPr>
            <a:endParaRPr lang="en-GB" sz="2800" b="1" spc="-10" dirty="0">
              <a:solidFill>
                <a:schemeClr val="accent1">
                  <a:lumMod val="50000"/>
                </a:schemeClr>
              </a:solidFill>
              <a:latin typeface="Arial" panose="020B0604020202020204" pitchFamily="34" charset="0"/>
              <a:cs typeface="Arial" panose="020B0604020202020204" pitchFamily="34" charset="0"/>
            </a:endParaRPr>
          </a:p>
          <a:p>
            <a:pPr marL="12700">
              <a:lnSpc>
                <a:spcPct val="100000"/>
              </a:lnSpc>
              <a:spcBef>
                <a:spcPts val="95"/>
              </a:spcBef>
            </a:pPr>
            <a:r>
              <a:rPr lang="en-GB" sz="2000" b="1" spc="-10" dirty="0">
                <a:solidFill>
                  <a:schemeClr val="accent1">
                    <a:lumMod val="50000"/>
                  </a:schemeClr>
                </a:solidFill>
                <a:latin typeface="Arial" panose="020B0604020202020204" pitchFamily="34" charset="0"/>
                <a:cs typeface="Arial" panose="020B0604020202020204" pitchFamily="34" charset="0"/>
              </a:rPr>
              <a:t>Before we blame people, lets look at the process they are trapped  in”</a:t>
            </a:r>
          </a:p>
          <a:p>
            <a:pPr marL="12700">
              <a:lnSpc>
                <a:spcPct val="100000"/>
              </a:lnSpc>
              <a:spcBef>
                <a:spcPts val="95"/>
              </a:spcBef>
            </a:pPr>
            <a:endParaRPr lang="en-GB" sz="2800" b="1" dirty="0">
              <a:solidFill>
                <a:schemeClr val="accent1">
                  <a:lumMod val="50000"/>
                </a:schemeClr>
              </a:solidFill>
              <a:latin typeface="Arial" panose="020B0604020202020204" pitchFamily="34" charset="0"/>
              <a:cs typeface="Arial" panose="020B0604020202020204" pitchFamily="34" charset="0"/>
            </a:endParaRPr>
          </a:p>
          <a:p>
            <a:pPr marL="12700" marR="5080">
              <a:lnSpc>
                <a:spcPct val="100000"/>
              </a:lnSpc>
              <a:spcBef>
                <a:spcPts val="5"/>
              </a:spcBef>
            </a:pPr>
            <a:r>
              <a:rPr lang="en-GB" sz="2000" b="1" spc="-85" dirty="0">
                <a:solidFill>
                  <a:schemeClr val="accent1">
                    <a:lumMod val="50000"/>
                  </a:schemeClr>
                </a:solidFill>
                <a:latin typeface="Arial" panose="020B0604020202020204" pitchFamily="34" charset="0"/>
                <a:cs typeface="Arial" panose="020B0604020202020204" pitchFamily="34" charset="0"/>
              </a:rPr>
              <a:t> M</a:t>
            </a:r>
            <a:r>
              <a:rPr lang="en-GB" sz="2000" b="1" dirty="0">
                <a:solidFill>
                  <a:schemeClr val="accent1">
                    <a:lumMod val="50000"/>
                  </a:schemeClr>
                </a:solidFill>
                <a:latin typeface="Arial" panose="020B0604020202020204" pitchFamily="34" charset="0"/>
                <a:cs typeface="Arial" panose="020B0604020202020204" pitchFamily="34" charset="0"/>
              </a:rPr>
              <a:t>ap</a:t>
            </a:r>
            <a:r>
              <a:rPr lang="en-GB" sz="2000" b="1" spc="-65" dirty="0">
                <a:solidFill>
                  <a:schemeClr val="accent1">
                    <a:lumMod val="50000"/>
                  </a:schemeClr>
                </a:solidFill>
                <a:latin typeface="Arial" panose="020B0604020202020204" pitchFamily="34" charset="0"/>
                <a:cs typeface="Arial" panose="020B0604020202020204" pitchFamily="34" charset="0"/>
              </a:rPr>
              <a:t> </a:t>
            </a:r>
            <a:r>
              <a:rPr lang="en-GB" sz="2000" b="1" dirty="0">
                <a:solidFill>
                  <a:schemeClr val="accent1">
                    <a:lumMod val="50000"/>
                  </a:schemeClr>
                </a:solidFill>
                <a:latin typeface="Arial" panose="020B0604020202020204" pitchFamily="34" charset="0"/>
                <a:cs typeface="Arial" panose="020B0604020202020204" pitchFamily="34" charset="0"/>
              </a:rPr>
              <a:t>the</a:t>
            </a:r>
            <a:r>
              <a:rPr lang="en-GB" sz="2000" b="1" spc="-65" dirty="0">
                <a:solidFill>
                  <a:schemeClr val="accent1">
                    <a:lumMod val="50000"/>
                  </a:schemeClr>
                </a:solidFill>
                <a:latin typeface="Arial" panose="020B0604020202020204" pitchFamily="34" charset="0"/>
                <a:cs typeface="Arial" panose="020B0604020202020204" pitchFamily="34" charset="0"/>
              </a:rPr>
              <a:t> </a:t>
            </a:r>
            <a:r>
              <a:rPr lang="en-GB" sz="2000" b="1" spc="-10" dirty="0">
                <a:solidFill>
                  <a:schemeClr val="accent1">
                    <a:lumMod val="50000"/>
                  </a:schemeClr>
                </a:solidFill>
                <a:latin typeface="Arial" panose="020B0604020202020204" pitchFamily="34" charset="0"/>
                <a:cs typeface="Arial" panose="020B0604020202020204" pitchFamily="34" charset="0"/>
              </a:rPr>
              <a:t>process </a:t>
            </a:r>
            <a:r>
              <a:rPr lang="en-GB" sz="2000" b="1" dirty="0">
                <a:solidFill>
                  <a:schemeClr val="accent1">
                    <a:lumMod val="50000"/>
                  </a:schemeClr>
                </a:solidFill>
                <a:latin typeface="Arial" panose="020B0604020202020204" pitchFamily="34" charset="0"/>
                <a:cs typeface="Arial" panose="020B0604020202020204" pitchFamily="34" charset="0"/>
              </a:rPr>
              <a:t>of</a:t>
            </a:r>
            <a:r>
              <a:rPr lang="en-GB" sz="2000" b="1" spc="-55" dirty="0">
                <a:solidFill>
                  <a:schemeClr val="accent1">
                    <a:lumMod val="50000"/>
                  </a:schemeClr>
                </a:solidFill>
                <a:latin typeface="Arial" panose="020B0604020202020204" pitchFamily="34" charset="0"/>
                <a:cs typeface="Arial" panose="020B0604020202020204" pitchFamily="34" charset="0"/>
              </a:rPr>
              <a:t> </a:t>
            </a:r>
            <a:r>
              <a:rPr lang="en-GB" sz="2000" b="1" dirty="0">
                <a:solidFill>
                  <a:schemeClr val="accent1">
                    <a:lumMod val="50000"/>
                  </a:schemeClr>
                </a:solidFill>
                <a:latin typeface="Arial" panose="020B0604020202020204" pitchFamily="34" charset="0"/>
                <a:cs typeface="Arial" panose="020B0604020202020204" pitchFamily="34" charset="0"/>
              </a:rPr>
              <a:t>making</a:t>
            </a:r>
            <a:r>
              <a:rPr lang="en-GB" sz="2000" b="1" spc="-55" dirty="0">
                <a:solidFill>
                  <a:schemeClr val="accent1">
                    <a:lumMod val="50000"/>
                  </a:schemeClr>
                </a:solidFill>
                <a:latin typeface="Arial" panose="020B0604020202020204" pitchFamily="34" charset="0"/>
                <a:cs typeface="Arial" panose="020B0604020202020204" pitchFamily="34" charset="0"/>
              </a:rPr>
              <a:t> </a:t>
            </a:r>
            <a:r>
              <a:rPr lang="en-GB" sz="2000" b="1" dirty="0">
                <a:solidFill>
                  <a:schemeClr val="accent1">
                    <a:lumMod val="50000"/>
                  </a:schemeClr>
                </a:solidFill>
                <a:latin typeface="Arial" panose="020B0604020202020204" pitchFamily="34" charset="0"/>
                <a:cs typeface="Arial" panose="020B0604020202020204" pitchFamily="34" charset="0"/>
              </a:rPr>
              <a:t>and</a:t>
            </a:r>
            <a:r>
              <a:rPr lang="en-GB" sz="2000" b="1" spc="-40" dirty="0">
                <a:solidFill>
                  <a:schemeClr val="accent1">
                    <a:lumMod val="50000"/>
                  </a:schemeClr>
                </a:solidFill>
                <a:latin typeface="Arial" panose="020B0604020202020204" pitchFamily="34" charset="0"/>
                <a:cs typeface="Arial" panose="020B0604020202020204" pitchFamily="34" charset="0"/>
              </a:rPr>
              <a:t> </a:t>
            </a:r>
            <a:r>
              <a:rPr lang="en-GB" sz="2000" b="1" dirty="0">
                <a:solidFill>
                  <a:schemeClr val="accent1">
                    <a:lumMod val="50000"/>
                  </a:schemeClr>
                </a:solidFill>
                <a:latin typeface="Arial" panose="020B0604020202020204" pitchFamily="34" charset="0"/>
                <a:cs typeface="Arial" panose="020B0604020202020204" pitchFamily="34" charset="0"/>
              </a:rPr>
              <a:t>selling</a:t>
            </a:r>
            <a:r>
              <a:rPr lang="en-GB" sz="2000" b="1" spc="-50" dirty="0">
                <a:solidFill>
                  <a:schemeClr val="accent1">
                    <a:lumMod val="50000"/>
                  </a:schemeClr>
                </a:solidFill>
                <a:latin typeface="Arial" panose="020B0604020202020204" pitchFamily="34" charset="0"/>
                <a:cs typeface="Arial" panose="020B0604020202020204" pitchFamily="34" charset="0"/>
              </a:rPr>
              <a:t> </a:t>
            </a:r>
            <a:r>
              <a:rPr lang="en-GB" sz="2000" b="1" dirty="0">
                <a:solidFill>
                  <a:schemeClr val="accent1">
                    <a:lumMod val="50000"/>
                  </a:schemeClr>
                </a:solidFill>
                <a:latin typeface="Arial" panose="020B0604020202020204" pitchFamily="34" charset="0"/>
                <a:cs typeface="Arial" panose="020B0604020202020204" pitchFamily="34" charset="0"/>
              </a:rPr>
              <a:t>a</a:t>
            </a:r>
            <a:r>
              <a:rPr lang="en-GB" sz="2000" b="1" spc="-45" dirty="0">
                <a:solidFill>
                  <a:schemeClr val="accent1">
                    <a:lumMod val="50000"/>
                  </a:schemeClr>
                </a:solidFill>
                <a:latin typeface="Arial" panose="020B0604020202020204" pitchFamily="34" charset="0"/>
                <a:cs typeface="Arial" panose="020B0604020202020204" pitchFamily="34" charset="0"/>
              </a:rPr>
              <a:t> </a:t>
            </a:r>
            <a:r>
              <a:rPr lang="en-GB" sz="2000" b="1" dirty="0">
                <a:solidFill>
                  <a:schemeClr val="accent1">
                    <a:lumMod val="50000"/>
                  </a:schemeClr>
                </a:solidFill>
                <a:latin typeface="Arial" panose="020B0604020202020204" pitchFamily="34" charset="0"/>
                <a:cs typeface="Arial" panose="020B0604020202020204" pitchFamily="34" charset="0"/>
              </a:rPr>
              <a:t>hot</a:t>
            </a:r>
            <a:r>
              <a:rPr lang="en-GB" sz="2000" b="1" spc="-50" dirty="0">
                <a:solidFill>
                  <a:schemeClr val="accent1">
                    <a:lumMod val="50000"/>
                  </a:schemeClr>
                </a:solidFill>
                <a:latin typeface="Arial" panose="020B0604020202020204" pitchFamily="34" charset="0"/>
                <a:cs typeface="Arial" panose="020B0604020202020204" pitchFamily="34" charset="0"/>
              </a:rPr>
              <a:t> </a:t>
            </a:r>
            <a:r>
              <a:rPr lang="en-GB" sz="2000" b="1" spc="-10" dirty="0">
                <a:solidFill>
                  <a:schemeClr val="accent1">
                    <a:lumMod val="50000"/>
                  </a:schemeClr>
                </a:solidFill>
                <a:latin typeface="Arial" panose="020B0604020202020204" pitchFamily="34" charset="0"/>
                <a:cs typeface="Arial" panose="020B0604020202020204" pitchFamily="34" charset="0"/>
              </a:rPr>
              <a:t>drink in your groups.</a:t>
            </a:r>
            <a:endParaRPr lang="en-GB" sz="2000" b="1" dirty="0">
              <a:solidFill>
                <a:schemeClr val="accent1">
                  <a:lumMod val="50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7CBD470-7358-D5F7-8E0B-2482B73EA048}"/>
              </a:ext>
            </a:extLst>
          </p:cNvPr>
          <p:cNvSpPr txBox="1"/>
          <p:nvPr/>
        </p:nvSpPr>
        <p:spPr>
          <a:xfrm>
            <a:off x="8110924" y="4837882"/>
            <a:ext cx="4199828" cy="646331"/>
          </a:xfrm>
          <a:prstGeom prst="rect">
            <a:avLst/>
          </a:prstGeom>
          <a:noFill/>
        </p:spPr>
        <p:txBody>
          <a:bodyPr wrap="square">
            <a:spAutoFit/>
          </a:bodyPr>
          <a:lstStyle/>
          <a:p>
            <a:r>
              <a:rPr lang="en-GB" dirty="0">
                <a:hlinkClick r:id="rId3"/>
              </a:rPr>
              <a:t>This dad follows his kid's PB&amp;J sandwich instructions very literally</a:t>
            </a:r>
            <a:endParaRPr lang="en-GB" dirty="0"/>
          </a:p>
        </p:txBody>
      </p:sp>
      <p:sp>
        <p:nvSpPr>
          <p:cNvPr id="5" name="TextBox 4">
            <a:extLst>
              <a:ext uri="{FF2B5EF4-FFF2-40B4-BE49-F238E27FC236}">
                <a16:creationId xmlns:a16="http://schemas.microsoft.com/office/drawing/2014/main" id="{24B2F942-6510-0313-FE79-1FF4DB536639}"/>
              </a:ext>
            </a:extLst>
          </p:cNvPr>
          <p:cNvSpPr txBox="1"/>
          <p:nvPr/>
        </p:nvSpPr>
        <p:spPr>
          <a:xfrm>
            <a:off x="7754667" y="5484213"/>
            <a:ext cx="4437333" cy="923330"/>
          </a:xfrm>
          <a:prstGeom prst="rect">
            <a:avLst/>
          </a:prstGeom>
          <a:noFill/>
        </p:spPr>
        <p:txBody>
          <a:bodyPr wrap="square">
            <a:spAutoFit/>
          </a:bodyPr>
          <a:lstStyle/>
          <a:p>
            <a:pPr algn="r"/>
            <a:r>
              <a:rPr lang="en-GB" dirty="0"/>
              <a:t>While watching this – write down aspects of this that could be a challenge on site/in a business?</a:t>
            </a:r>
          </a:p>
        </p:txBody>
      </p:sp>
    </p:spTree>
    <p:extLst>
      <p:ext uri="{BB962C8B-B14F-4D97-AF65-F5344CB8AC3E}">
        <p14:creationId xmlns:p14="http://schemas.microsoft.com/office/powerpoint/2010/main" val="2721360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067274-8579-2658-8289-46774E0056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504" y="-70050"/>
            <a:ext cx="5653496" cy="4662598"/>
          </a:xfrm>
          <a:prstGeom prst="rect">
            <a:avLst/>
          </a:prstGeom>
        </p:spPr>
      </p:pic>
      <p:sp>
        <p:nvSpPr>
          <p:cNvPr id="10" name="TextBox 9">
            <a:extLst>
              <a:ext uri="{FF2B5EF4-FFF2-40B4-BE49-F238E27FC236}">
                <a16:creationId xmlns:a16="http://schemas.microsoft.com/office/drawing/2014/main" id="{6D93863C-71CA-A2BF-B56D-3B2359FD39B7}"/>
              </a:ext>
            </a:extLst>
          </p:cNvPr>
          <p:cNvSpPr txBox="1"/>
          <p:nvPr/>
        </p:nvSpPr>
        <p:spPr>
          <a:xfrm>
            <a:off x="477746" y="374645"/>
            <a:ext cx="5388664" cy="954107"/>
          </a:xfrm>
          <a:prstGeom prst="rect">
            <a:avLst/>
          </a:prstGeom>
          <a:noFill/>
        </p:spPr>
        <p:txBody>
          <a:bodyPr wrap="square">
            <a:spAutoFit/>
          </a:bodyPr>
          <a:lstStyle/>
          <a:p>
            <a:pPr algn="ctr"/>
            <a:r>
              <a:rPr lang="en-GB" sz="2800" b="1" dirty="0">
                <a:solidFill>
                  <a:schemeClr val="accent1">
                    <a:lumMod val="50000"/>
                  </a:schemeClr>
                </a:solidFill>
              </a:rPr>
              <a:t>Same Task. Different Outcomes. Chaos Ensues.</a:t>
            </a:r>
          </a:p>
        </p:txBody>
      </p:sp>
      <p:sp>
        <p:nvSpPr>
          <p:cNvPr id="13" name="TextBox 12">
            <a:extLst>
              <a:ext uri="{FF2B5EF4-FFF2-40B4-BE49-F238E27FC236}">
                <a16:creationId xmlns:a16="http://schemas.microsoft.com/office/drawing/2014/main" id="{1BB6A90B-29F8-E549-A631-095CB7608E1B}"/>
              </a:ext>
            </a:extLst>
          </p:cNvPr>
          <p:cNvSpPr txBox="1"/>
          <p:nvPr/>
        </p:nvSpPr>
        <p:spPr>
          <a:xfrm>
            <a:off x="6410628" y="4856932"/>
            <a:ext cx="5653496" cy="1569660"/>
          </a:xfrm>
          <a:prstGeom prst="rect">
            <a:avLst/>
          </a:prstGeom>
          <a:noFill/>
        </p:spPr>
        <p:txBody>
          <a:bodyPr wrap="square" rtlCol="0">
            <a:spAutoFit/>
          </a:bodyPr>
          <a:lstStyle/>
          <a:p>
            <a:r>
              <a:rPr lang="en-GB" sz="2400" b="1" i="1" dirty="0">
                <a:solidFill>
                  <a:schemeClr val="accent1">
                    <a:lumMod val="50000"/>
                  </a:schemeClr>
                </a:solidFill>
              </a:rPr>
              <a:t>When we teach apprentices just the skill, we prepare them to  cope. When we teach them how the work  flows, we prepare them to improve</a:t>
            </a:r>
          </a:p>
        </p:txBody>
      </p:sp>
      <p:sp>
        <p:nvSpPr>
          <p:cNvPr id="15" name="TextBox 14">
            <a:extLst>
              <a:ext uri="{FF2B5EF4-FFF2-40B4-BE49-F238E27FC236}">
                <a16:creationId xmlns:a16="http://schemas.microsoft.com/office/drawing/2014/main" id="{0FD3CB33-31DF-2F36-C7FE-125C2E0CCD2B}"/>
              </a:ext>
            </a:extLst>
          </p:cNvPr>
          <p:cNvSpPr txBox="1"/>
          <p:nvPr/>
        </p:nvSpPr>
        <p:spPr>
          <a:xfrm>
            <a:off x="422940" y="1729536"/>
            <a:ext cx="5618254" cy="4708981"/>
          </a:xfrm>
          <a:prstGeom prst="rect">
            <a:avLst/>
          </a:prstGeom>
          <a:noFill/>
        </p:spPr>
        <p:txBody>
          <a:bodyPr wrap="square" rtlCol="0">
            <a:spAutoFit/>
          </a:bodyPr>
          <a:lstStyle/>
          <a:p>
            <a:r>
              <a:rPr lang="en-GB" sz="2000" b="1" dirty="0">
                <a:solidFill>
                  <a:schemeClr val="accent1">
                    <a:lumMod val="50000"/>
                  </a:schemeClr>
                </a:solidFill>
              </a:rPr>
              <a:t>Everyone was trying to  do the right thing</a:t>
            </a:r>
          </a:p>
          <a:p>
            <a:r>
              <a:rPr lang="en-GB" sz="2000" b="1" dirty="0">
                <a:solidFill>
                  <a:schemeClr val="accent1">
                    <a:lumMod val="50000"/>
                  </a:schemeClr>
                </a:solidFill>
              </a:rPr>
              <a:t>Nobody agreed what the process actually was</a:t>
            </a:r>
          </a:p>
          <a:p>
            <a:r>
              <a:rPr lang="en-GB" sz="2000" b="1" dirty="0">
                <a:solidFill>
                  <a:schemeClr val="accent1">
                    <a:lumMod val="50000"/>
                  </a:schemeClr>
                </a:solidFill>
              </a:rPr>
              <a:t>Assumptions filled the gap</a:t>
            </a:r>
          </a:p>
          <a:p>
            <a:endParaRPr lang="en-GB" sz="2000" b="1" dirty="0">
              <a:solidFill>
                <a:schemeClr val="accent1">
                  <a:lumMod val="50000"/>
                </a:schemeClr>
              </a:solidFill>
            </a:endParaRPr>
          </a:p>
          <a:p>
            <a:r>
              <a:rPr lang="en-GB" sz="2000" b="1" dirty="0">
                <a:solidFill>
                  <a:schemeClr val="accent1">
                    <a:lumMod val="50000"/>
                  </a:schemeClr>
                </a:solidFill>
              </a:rPr>
              <a:t>When work isn’t made visible</a:t>
            </a:r>
          </a:p>
          <a:p>
            <a:r>
              <a:rPr lang="en-GB" sz="2000" b="1" dirty="0">
                <a:solidFill>
                  <a:schemeClr val="accent1">
                    <a:lumMod val="50000"/>
                  </a:schemeClr>
                </a:solidFill>
              </a:rPr>
              <a:t>Steps get missed</a:t>
            </a:r>
          </a:p>
          <a:p>
            <a:r>
              <a:rPr lang="en-GB" sz="2000" b="1" dirty="0">
                <a:solidFill>
                  <a:schemeClr val="accent1">
                    <a:lumMod val="50000"/>
                  </a:schemeClr>
                </a:solidFill>
              </a:rPr>
              <a:t>People wait, redo or workaround</a:t>
            </a:r>
          </a:p>
          <a:p>
            <a:r>
              <a:rPr lang="en-GB" sz="2000" b="1" dirty="0">
                <a:solidFill>
                  <a:schemeClr val="accent1">
                    <a:lumMod val="50000"/>
                  </a:schemeClr>
                </a:solidFill>
              </a:rPr>
              <a:t>Effort increases- results  don’t</a:t>
            </a:r>
          </a:p>
          <a:p>
            <a:endParaRPr lang="en-GB" sz="2000" b="1" dirty="0">
              <a:solidFill>
                <a:schemeClr val="accent1">
                  <a:lumMod val="50000"/>
                </a:schemeClr>
              </a:solidFill>
            </a:endParaRPr>
          </a:p>
          <a:p>
            <a:r>
              <a:rPr lang="en-GB" sz="2000" b="1" dirty="0">
                <a:solidFill>
                  <a:schemeClr val="accent1">
                    <a:lumMod val="50000"/>
                  </a:schemeClr>
                </a:solidFill>
              </a:rPr>
              <a:t>This is why process tools exist</a:t>
            </a:r>
          </a:p>
          <a:p>
            <a:r>
              <a:rPr lang="en-GB" sz="2000" b="1" dirty="0">
                <a:solidFill>
                  <a:schemeClr val="accent1">
                    <a:lumMod val="50000"/>
                  </a:schemeClr>
                </a:solidFill>
              </a:rPr>
              <a:t>Not to  complicate things</a:t>
            </a:r>
          </a:p>
          <a:p>
            <a:r>
              <a:rPr lang="en-GB" sz="2000" b="1" dirty="0">
                <a:solidFill>
                  <a:schemeClr val="accent1">
                    <a:lumMod val="50000"/>
                  </a:schemeClr>
                </a:solidFill>
              </a:rPr>
              <a:t>To make flow visible and  shared</a:t>
            </a:r>
          </a:p>
          <a:p>
            <a:endParaRPr lang="en-GB" sz="2000" b="1" dirty="0">
              <a:solidFill>
                <a:schemeClr val="accent1">
                  <a:lumMod val="50000"/>
                </a:schemeClr>
              </a:solidFill>
            </a:endParaRPr>
          </a:p>
          <a:p>
            <a:r>
              <a:rPr lang="en-GB" sz="2000" b="1" dirty="0">
                <a:solidFill>
                  <a:schemeClr val="accent1">
                    <a:lumMod val="50000"/>
                  </a:schemeClr>
                </a:solidFill>
              </a:rPr>
              <a:t>Skills alone aren’t enough- people also need to  understand how work moves</a:t>
            </a:r>
          </a:p>
        </p:txBody>
      </p:sp>
    </p:spTree>
    <p:extLst>
      <p:ext uri="{BB962C8B-B14F-4D97-AF65-F5344CB8AC3E}">
        <p14:creationId xmlns:p14="http://schemas.microsoft.com/office/powerpoint/2010/main" val="272823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466D8DC-7D8E-6319-AA1A-7ACEACE94BF3}"/>
              </a:ext>
            </a:extLst>
          </p:cNvPr>
          <p:cNvSpPr txBox="1"/>
          <p:nvPr/>
        </p:nvSpPr>
        <p:spPr>
          <a:xfrm>
            <a:off x="451304" y="2067026"/>
            <a:ext cx="4098516" cy="3908586"/>
          </a:xfrm>
          <a:prstGeom prst="rect">
            <a:avLst/>
          </a:prstGeom>
        </p:spPr>
        <p:txBody>
          <a:bodyPr vert="horz" lIns="91440" tIns="45720" rIns="91440" bIns="45720" rtlCol="0">
            <a:normAutofit/>
          </a:bodyPr>
          <a:lstStyle/>
          <a:p>
            <a:pPr>
              <a:lnSpc>
                <a:spcPct val="90000"/>
              </a:lnSpc>
              <a:spcAft>
                <a:spcPts val="600"/>
              </a:spcAft>
            </a:pPr>
            <a:r>
              <a:rPr lang="en-US" sz="2000" b="1" dirty="0"/>
              <a:t>Process Mapping small processes- value stream mapping takes us beyond our individual silo.</a:t>
            </a:r>
          </a:p>
          <a:p>
            <a:pPr>
              <a:lnSpc>
                <a:spcPct val="90000"/>
              </a:lnSpc>
              <a:spcAft>
                <a:spcPts val="600"/>
              </a:spcAft>
            </a:pPr>
            <a:endParaRPr lang="en-US" sz="2000" b="1" dirty="0"/>
          </a:p>
          <a:p>
            <a:pPr>
              <a:lnSpc>
                <a:spcPct val="90000"/>
              </a:lnSpc>
              <a:spcAft>
                <a:spcPts val="600"/>
              </a:spcAft>
            </a:pPr>
            <a:endParaRPr lang="en-US" sz="2000" b="1" dirty="0"/>
          </a:p>
          <a:p>
            <a:pPr>
              <a:lnSpc>
                <a:spcPct val="90000"/>
              </a:lnSpc>
              <a:spcAft>
                <a:spcPts val="600"/>
              </a:spcAft>
            </a:pPr>
            <a:r>
              <a:rPr lang="en-US" sz="2000" b="1" dirty="0"/>
              <a:t>Maintaining Efficient Sustainable Growth</a:t>
            </a:r>
          </a:p>
          <a:p>
            <a:pPr indent="-228600">
              <a:lnSpc>
                <a:spcPct val="90000"/>
              </a:lnSpc>
              <a:spcAft>
                <a:spcPts val="600"/>
              </a:spcAft>
              <a:buFont typeface="Arial" panose="020B0604020202020204" pitchFamily="34" charset="0"/>
              <a:buChar char="•"/>
            </a:pPr>
            <a:endParaRPr lang="en-US" sz="2000" b="1" dirty="0"/>
          </a:p>
          <a:p>
            <a:pPr>
              <a:lnSpc>
                <a:spcPct val="90000"/>
              </a:lnSpc>
              <a:spcAft>
                <a:spcPts val="600"/>
              </a:spcAft>
            </a:pPr>
            <a:r>
              <a:rPr lang="en-US" sz="2000" b="1" dirty="0"/>
              <a:t>= 2 years improved river quality </a:t>
            </a:r>
          </a:p>
        </p:txBody>
      </p:sp>
      <p:pic>
        <p:nvPicPr>
          <p:cNvPr id="6" name="Picture 5">
            <a:extLst>
              <a:ext uri="{FF2B5EF4-FFF2-40B4-BE49-F238E27FC236}">
                <a16:creationId xmlns:a16="http://schemas.microsoft.com/office/drawing/2014/main" id="{16A68A88-CF67-DFCE-D013-877EB3AEA41A}"/>
              </a:ext>
            </a:extLst>
          </p:cNvPr>
          <p:cNvPicPr>
            <a:picLocks noChangeAspect="1"/>
          </p:cNvPicPr>
          <p:nvPr/>
        </p:nvPicPr>
        <p:blipFill>
          <a:blip r:embed="rId2">
            <a:extLst>
              <a:ext uri="{28A0092B-C50C-407E-A947-70E740481C1C}">
                <a14:useLocalDpi xmlns:a14="http://schemas.microsoft.com/office/drawing/2010/main" val="0"/>
              </a:ext>
            </a:extLst>
          </a:blip>
          <a:srcRect t="28995"/>
          <a:stretch>
            <a:fillRect/>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8" name="TextBox 7">
            <a:extLst>
              <a:ext uri="{FF2B5EF4-FFF2-40B4-BE49-F238E27FC236}">
                <a16:creationId xmlns:a16="http://schemas.microsoft.com/office/drawing/2014/main" id="{1ADE1A63-3116-C8C1-C0EF-3D51AD50A21C}"/>
              </a:ext>
            </a:extLst>
          </p:cNvPr>
          <p:cNvSpPr txBox="1"/>
          <p:nvPr/>
        </p:nvSpPr>
        <p:spPr>
          <a:xfrm>
            <a:off x="52935" y="158116"/>
            <a:ext cx="6102848" cy="482633"/>
          </a:xfrm>
          <a:prstGeom prst="rect">
            <a:avLst/>
          </a:prstGeom>
          <a:noFill/>
        </p:spPr>
        <p:txBody>
          <a:bodyPr wrap="square">
            <a:spAutoFit/>
          </a:bodyPr>
          <a:lstStyle/>
          <a:p>
            <a:pPr>
              <a:lnSpc>
                <a:spcPct val="90000"/>
              </a:lnSpc>
              <a:spcAft>
                <a:spcPts val="600"/>
              </a:spcAft>
            </a:pPr>
            <a:r>
              <a:rPr lang="en-US" sz="2800" b="1" dirty="0"/>
              <a:t>Real Life Tangible Improvements</a:t>
            </a:r>
          </a:p>
        </p:txBody>
      </p:sp>
    </p:spTree>
    <p:extLst>
      <p:ext uri="{BB962C8B-B14F-4D97-AF65-F5344CB8AC3E}">
        <p14:creationId xmlns:p14="http://schemas.microsoft.com/office/powerpoint/2010/main" val="138565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2637" y="501853"/>
            <a:ext cx="10545678" cy="518925"/>
          </a:xfrm>
          <a:prstGeom prst="rect">
            <a:avLst/>
          </a:prstGeom>
        </p:spPr>
        <p:txBody>
          <a:bodyPr vert="horz" wrap="square" lIns="0" tIns="67945" rIns="0" bIns="0" rtlCol="0">
            <a:spAutoFit/>
          </a:bodyPr>
          <a:lstStyle/>
          <a:p>
            <a:pPr marL="12700" marR="5080">
              <a:lnSpc>
                <a:spcPts val="3460"/>
              </a:lnSpc>
              <a:spcBef>
                <a:spcPts val="535"/>
              </a:spcBef>
            </a:pPr>
            <a:r>
              <a:rPr sz="3200" b="1" dirty="0">
                <a:solidFill>
                  <a:schemeClr val="accent1">
                    <a:lumMod val="50000"/>
                  </a:schemeClr>
                </a:solidFill>
                <a:latin typeface="Aptos" panose="020B0004020202020204" pitchFamily="34" charset="0"/>
                <a:cs typeface="Arial"/>
              </a:rPr>
              <a:t>Sustainability</a:t>
            </a:r>
            <a:r>
              <a:rPr sz="3200" b="1" spc="-85" dirty="0">
                <a:solidFill>
                  <a:schemeClr val="accent1">
                    <a:lumMod val="50000"/>
                  </a:schemeClr>
                </a:solidFill>
                <a:latin typeface="Aptos" panose="020B0004020202020204" pitchFamily="34" charset="0"/>
                <a:cs typeface="Arial"/>
              </a:rPr>
              <a:t> </a:t>
            </a:r>
            <a:r>
              <a:rPr sz="3200" b="1" dirty="0">
                <a:solidFill>
                  <a:schemeClr val="accent1">
                    <a:lumMod val="50000"/>
                  </a:schemeClr>
                </a:solidFill>
                <a:latin typeface="Aptos" panose="020B0004020202020204" pitchFamily="34" charset="0"/>
                <a:cs typeface="Arial"/>
              </a:rPr>
              <a:t>as</a:t>
            </a:r>
            <a:r>
              <a:rPr sz="3200" b="1" spc="-50" dirty="0">
                <a:solidFill>
                  <a:schemeClr val="accent1">
                    <a:lumMod val="50000"/>
                  </a:schemeClr>
                </a:solidFill>
                <a:latin typeface="Aptos" panose="020B0004020202020204" pitchFamily="34" charset="0"/>
                <a:cs typeface="Arial"/>
              </a:rPr>
              <a:t> </a:t>
            </a:r>
            <a:r>
              <a:rPr sz="3200" b="1" spc="-25" dirty="0">
                <a:solidFill>
                  <a:schemeClr val="accent1">
                    <a:lumMod val="50000"/>
                  </a:schemeClr>
                </a:solidFill>
                <a:latin typeface="Aptos" panose="020B0004020202020204" pitchFamily="34" charset="0"/>
                <a:cs typeface="Arial"/>
              </a:rPr>
              <a:t>an </a:t>
            </a:r>
            <a:r>
              <a:rPr sz="3200" b="1" dirty="0">
                <a:solidFill>
                  <a:schemeClr val="accent1">
                    <a:lumMod val="50000"/>
                  </a:schemeClr>
                </a:solidFill>
                <a:latin typeface="Aptos" panose="020B0004020202020204" pitchFamily="34" charset="0"/>
                <a:cs typeface="Arial"/>
              </a:rPr>
              <a:t>improvement</a:t>
            </a:r>
            <a:r>
              <a:rPr sz="3200" b="1" spc="-105" dirty="0">
                <a:solidFill>
                  <a:schemeClr val="accent1">
                    <a:lumMod val="50000"/>
                  </a:schemeClr>
                </a:solidFill>
                <a:latin typeface="Aptos" panose="020B0004020202020204" pitchFamily="34" charset="0"/>
                <a:cs typeface="Arial"/>
              </a:rPr>
              <a:t> </a:t>
            </a:r>
            <a:r>
              <a:rPr sz="3200" b="1" spc="-10" dirty="0">
                <a:solidFill>
                  <a:schemeClr val="accent1">
                    <a:lumMod val="50000"/>
                  </a:schemeClr>
                </a:solidFill>
                <a:latin typeface="Aptos" panose="020B0004020202020204" pitchFamily="34" charset="0"/>
                <a:cs typeface="Arial"/>
              </a:rPr>
              <a:t>strategy…</a:t>
            </a:r>
            <a:endParaRPr sz="3200" dirty="0">
              <a:solidFill>
                <a:schemeClr val="accent1">
                  <a:lumMod val="50000"/>
                </a:schemeClr>
              </a:solidFill>
              <a:latin typeface="Aptos" panose="020B0004020202020204" pitchFamily="34" charset="0"/>
              <a:cs typeface="Arial"/>
            </a:endParaRPr>
          </a:p>
        </p:txBody>
      </p:sp>
      <p:pic>
        <p:nvPicPr>
          <p:cNvPr id="3" name="object 3"/>
          <p:cNvPicPr/>
          <p:nvPr/>
        </p:nvPicPr>
        <p:blipFill>
          <a:blip r:embed="rId2" cstate="print"/>
          <a:stretch>
            <a:fillRect/>
          </a:stretch>
        </p:blipFill>
        <p:spPr>
          <a:xfrm>
            <a:off x="265493" y="1815782"/>
            <a:ext cx="3932301" cy="3539108"/>
          </a:xfrm>
          <a:prstGeom prst="rect">
            <a:avLst/>
          </a:prstGeom>
        </p:spPr>
      </p:pic>
      <p:sp>
        <p:nvSpPr>
          <p:cNvPr id="4" name="object 4"/>
          <p:cNvSpPr txBox="1"/>
          <p:nvPr/>
        </p:nvSpPr>
        <p:spPr>
          <a:xfrm>
            <a:off x="442671" y="6410350"/>
            <a:ext cx="62103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Arial MT"/>
                <a:cs typeface="Arial MT"/>
              </a:rPr>
              <a:t>FinalStraw</a:t>
            </a:r>
            <a:endParaRPr sz="1000">
              <a:latin typeface="Arial MT"/>
              <a:cs typeface="Arial MT"/>
            </a:endParaRPr>
          </a:p>
        </p:txBody>
      </p:sp>
      <p:grpSp>
        <p:nvGrpSpPr>
          <p:cNvPr id="5" name="object 5"/>
          <p:cNvGrpSpPr/>
          <p:nvPr/>
        </p:nvGrpSpPr>
        <p:grpSpPr>
          <a:xfrm>
            <a:off x="10740517" y="2660776"/>
            <a:ext cx="822960" cy="853440"/>
            <a:chOff x="10740517" y="2660776"/>
            <a:chExt cx="822960" cy="853440"/>
          </a:xfrm>
        </p:grpSpPr>
        <p:sp>
          <p:nvSpPr>
            <p:cNvPr id="6" name="object 6"/>
            <p:cNvSpPr/>
            <p:nvPr/>
          </p:nvSpPr>
          <p:spPr>
            <a:xfrm>
              <a:off x="10740517" y="2660776"/>
              <a:ext cx="822960" cy="853440"/>
            </a:xfrm>
            <a:custGeom>
              <a:avLst/>
              <a:gdLst/>
              <a:ahLst/>
              <a:cxnLst/>
              <a:rect l="l" t="t" r="r" b="b"/>
              <a:pathLst>
                <a:path w="822959" h="853439">
                  <a:moveTo>
                    <a:pt x="411352" y="0"/>
                  </a:moveTo>
                  <a:lnTo>
                    <a:pt x="363377" y="2870"/>
                  </a:lnTo>
                  <a:lnTo>
                    <a:pt x="317027" y="11267"/>
                  </a:lnTo>
                  <a:lnTo>
                    <a:pt x="272613" y="24871"/>
                  </a:lnTo>
                  <a:lnTo>
                    <a:pt x="230442" y="43362"/>
                  </a:lnTo>
                  <a:lnTo>
                    <a:pt x="190823" y="66419"/>
                  </a:lnTo>
                  <a:lnTo>
                    <a:pt x="154064" y="93722"/>
                  </a:lnTo>
                  <a:lnTo>
                    <a:pt x="120475" y="124952"/>
                  </a:lnTo>
                  <a:lnTo>
                    <a:pt x="90363" y="159787"/>
                  </a:lnTo>
                  <a:lnTo>
                    <a:pt x="64038" y="197908"/>
                  </a:lnTo>
                  <a:lnTo>
                    <a:pt x="41807" y="238995"/>
                  </a:lnTo>
                  <a:lnTo>
                    <a:pt x="23979" y="282727"/>
                  </a:lnTo>
                  <a:lnTo>
                    <a:pt x="10863" y="328784"/>
                  </a:lnTo>
                  <a:lnTo>
                    <a:pt x="2767" y="376846"/>
                  </a:lnTo>
                  <a:lnTo>
                    <a:pt x="0" y="426593"/>
                  </a:lnTo>
                  <a:lnTo>
                    <a:pt x="2767" y="476339"/>
                  </a:lnTo>
                  <a:lnTo>
                    <a:pt x="10863" y="524401"/>
                  </a:lnTo>
                  <a:lnTo>
                    <a:pt x="23979" y="570458"/>
                  </a:lnTo>
                  <a:lnTo>
                    <a:pt x="41807" y="614190"/>
                  </a:lnTo>
                  <a:lnTo>
                    <a:pt x="64038" y="655277"/>
                  </a:lnTo>
                  <a:lnTo>
                    <a:pt x="90363" y="693398"/>
                  </a:lnTo>
                  <a:lnTo>
                    <a:pt x="120475" y="728233"/>
                  </a:lnTo>
                  <a:lnTo>
                    <a:pt x="154064" y="759463"/>
                  </a:lnTo>
                  <a:lnTo>
                    <a:pt x="190823" y="786766"/>
                  </a:lnTo>
                  <a:lnTo>
                    <a:pt x="230442" y="809823"/>
                  </a:lnTo>
                  <a:lnTo>
                    <a:pt x="272613" y="828314"/>
                  </a:lnTo>
                  <a:lnTo>
                    <a:pt x="317027" y="841918"/>
                  </a:lnTo>
                  <a:lnTo>
                    <a:pt x="363377" y="850315"/>
                  </a:lnTo>
                  <a:lnTo>
                    <a:pt x="411352" y="853186"/>
                  </a:lnTo>
                  <a:lnTo>
                    <a:pt x="459328" y="850315"/>
                  </a:lnTo>
                  <a:lnTo>
                    <a:pt x="505678" y="841918"/>
                  </a:lnTo>
                  <a:lnTo>
                    <a:pt x="550092" y="828314"/>
                  </a:lnTo>
                  <a:lnTo>
                    <a:pt x="592263" y="809823"/>
                  </a:lnTo>
                  <a:lnTo>
                    <a:pt x="631882" y="786766"/>
                  </a:lnTo>
                  <a:lnTo>
                    <a:pt x="668641" y="759463"/>
                  </a:lnTo>
                  <a:lnTo>
                    <a:pt x="702230" y="728233"/>
                  </a:lnTo>
                  <a:lnTo>
                    <a:pt x="732342" y="693398"/>
                  </a:lnTo>
                  <a:lnTo>
                    <a:pt x="758667" y="655277"/>
                  </a:lnTo>
                  <a:lnTo>
                    <a:pt x="780898" y="614190"/>
                  </a:lnTo>
                  <a:lnTo>
                    <a:pt x="798726" y="570458"/>
                  </a:lnTo>
                  <a:lnTo>
                    <a:pt x="811842" y="524401"/>
                  </a:lnTo>
                  <a:lnTo>
                    <a:pt x="819938" y="476339"/>
                  </a:lnTo>
                  <a:lnTo>
                    <a:pt x="822705" y="426593"/>
                  </a:lnTo>
                  <a:lnTo>
                    <a:pt x="819938" y="376846"/>
                  </a:lnTo>
                  <a:lnTo>
                    <a:pt x="811842" y="328784"/>
                  </a:lnTo>
                  <a:lnTo>
                    <a:pt x="798726" y="282727"/>
                  </a:lnTo>
                  <a:lnTo>
                    <a:pt x="780898" y="238995"/>
                  </a:lnTo>
                  <a:lnTo>
                    <a:pt x="758667" y="197908"/>
                  </a:lnTo>
                  <a:lnTo>
                    <a:pt x="732342" y="159787"/>
                  </a:lnTo>
                  <a:lnTo>
                    <a:pt x="702230" y="124952"/>
                  </a:lnTo>
                  <a:lnTo>
                    <a:pt x="668641" y="93722"/>
                  </a:lnTo>
                  <a:lnTo>
                    <a:pt x="631882" y="66419"/>
                  </a:lnTo>
                  <a:lnTo>
                    <a:pt x="592263" y="43362"/>
                  </a:lnTo>
                  <a:lnTo>
                    <a:pt x="550092" y="24871"/>
                  </a:lnTo>
                  <a:lnTo>
                    <a:pt x="505678" y="11267"/>
                  </a:lnTo>
                  <a:lnTo>
                    <a:pt x="459328" y="2870"/>
                  </a:lnTo>
                  <a:lnTo>
                    <a:pt x="411352" y="0"/>
                  </a:lnTo>
                  <a:close/>
                </a:path>
              </a:pathLst>
            </a:custGeom>
            <a:solidFill>
              <a:srgbClr val="1D1834"/>
            </a:solidFill>
          </p:spPr>
          <p:txBody>
            <a:bodyPr wrap="square" lIns="0" tIns="0" rIns="0" bIns="0" rtlCol="0"/>
            <a:lstStyle/>
            <a:p>
              <a:endParaRPr/>
            </a:p>
          </p:txBody>
        </p:sp>
        <p:pic>
          <p:nvPicPr>
            <p:cNvPr id="7" name="object 7"/>
            <p:cNvPicPr/>
            <p:nvPr/>
          </p:nvPicPr>
          <p:blipFill>
            <a:blip r:embed="rId3" cstate="print"/>
            <a:stretch>
              <a:fillRect/>
            </a:stretch>
          </p:blipFill>
          <p:spPr>
            <a:xfrm>
              <a:off x="10982685" y="2985275"/>
              <a:ext cx="101616" cy="101619"/>
            </a:xfrm>
            <a:prstGeom prst="rect">
              <a:avLst/>
            </a:prstGeom>
          </p:spPr>
        </p:pic>
        <p:pic>
          <p:nvPicPr>
            <p:cNvPr id="8" name="object 8"/>
            <p:cNvPicPr/>
            <p:nvPr/>
          </p:nvPicPr>
          <p:blipFill>
            <a:blip r:embed="rId3" cstate="print"/>
            <a:stretch>
              <a:fillRect/>
            </a:stretch>
          </p:blipFill>
          <p:spPr>
            <a:xfrm>
              <a:off x="11253662" y="2985275"/>
              <a:ext cx="101616" cy="101619"/>
            </a:xfrm>
            <a:prstGeom prst="rect">
              <a:avLst/>
            </a:prstGeom>
          </p:spPr>
        </p:pic>
        <p:sp>
          <p:nvSpPr>
            <p:cNvPr id="9" name="object 9"/>
            <p:cNvSpPr/>
            <p:nvPr/>
          </p:nvSpPr>
          <p:spPr>
            <a:xfrm>
              <a:off x="10847197" y="2765132"/>
              <a:ext cx="643890" cy="643890"/>
            </a:xfrm>
            <a:custGeom>
              <a:avLst/>
              <a:gdLst/>
              <a:ahLst/>
              <a:cxnLst/>
              <a:rect l="l" t="t" r="r" b="b"/>
              <a:pathLst>
                <a:path w="643890" h="643889">
                  <a:moveTo>
                    <a:pt x="492836" y="439483"/>
                  </a:moveTo>
                  <a:lnTo>
                    <a:pt x="485216" y="431850"/>
                  </a:lnTo>
                  <a:lnTo>
                    <a:pt x="475894" y="431850"/>
                  </a:lnTo>
                  <a:lnTo>
                    <a:pt x="469963" y="431850"/>
                  </a:lnTo>
                  <a:lnTo>
                    <a:pt x="464883" y="434403"/>
                  </a:lnTo>
                  <a:lnTo>
                    <a:pt x="462343" y="438632"/>
                  </a:lnTo>
                  <a:lnTo>
                    <a:pt x="434911" y="467207"/>
                  </a:lnTo>
                  <a:lnTo>
                    <a:pt x="401586" y="488810"/>
                  </a:lnTo>
                  <a:lnTo>
                    <a:pt x="363512" y="502462"/>
                  </a:lnTo>
                  <a:lnTo>
                    <a:pt x="321779" y="507225"/>
                  </a:lnTo>
                  <a:lnTo>
                    <a:pt x="280162" y="502462"/>
                  </a:lnTo>
                  <a:lnTo>
                    <a:pt x="242290" y="488810"/>
                  </a:lnTo>
                  <a:lnTo>
                    <a:pt x="209003" y="467207"/>
                  </a:lnTo>
                  <a:lnTo>
                    <a:pt x="181203" y="438632"/>
                  </a:lnTo>
                  <a:lnTo>
                    <a:pt x="177825" y="434403"/>
                  </a:lnTo>
                  <a:lnTo>
                    <a:pt x="172745" y="431850"/>
                  </a:lnTo>
                  <a:lnTo>
                    <a:pt x="158343" y="431850"/>
                  </a:lnTo>
                  <a:lnTo>
                    <a:pt x="150723" y="439483"/>
                  </a:lnTo>
                  <a:lnTo>
                    <a:pt x="150723" y="452183"/>
                  </a:lnTo>
                  <a:lnTo>
                    <a:pt x="151574" y="455574"/>
                  </a:lnTo>
                  <a:lnTo>
                    <a:pt x="187096" y="493356"/>
                  </a:lnTo>
                  <a:lnTo>
                    <a:pt x="226834" y="519506"/>
                  </a:lnTo>
                  <a:lnTo>
                    <a:pt x="272122" y="536117"/>
                  </a:lnTo>
                  <a:lnTo>
                    <a:pt x="321779" y="541947"/>
                  </a:lnTo>
                  <a:lnTo>
                    <a:pt x="371436" y="536117"/>
                  </a:lnTo>
                  <a:lnTo>
                    <a:pt x="416725" y="519506"/>
                  </a:lnTo>
                  <a:lnTo>
                    <a:pt x="456463" y="493356"/>
                  </a:lnTo>
                  <a:lnTo>
                    <a:pt x="489445" y="458952"/>
                  </a:lnTo>
                  <a:lnTo>
                    <a:pt x="492836" y="453021"/>
                  </a:lnTo>
                  <a:lnTo>
                    <a:pt x="492836" y="439483"/>
                  </a:lnTo>
                  <a:close/>
                </a:path>
                <a:path w="643890" h="643889">
                  <a:moveTo>
                    <a:pt x="643559" y="321767"/>
                  </a:moveTo>
                  <a:lnTo>
                    <a:pt x="640156" y="275221"/>
                  </a:lnTo>
                  <a:lnTo>
                    <a:pt x="629945" y="228790"/>
                  </a:lnTo>
                  <a:lnTo>
                    <a:pt x="613676" y="186067"/>
                  </a:lnTo>
                  <a:lnTo>
                    <a:pt x="609688" y="178879"/>
                  </a:lnTo>
                  <a:lnTo>
                    <a:pt x="609688" y="321767"/>
                  </a:lnTo>
                  <a:lnTo>
                    <a:pt x="605904" y="368312"/>
                  </a:lnTo>
                  <a:lnTo>
                    <a:pt x="594956" y="412521"/>
                  </a:lnTo>
                  <a:lnTo>
                    <a:pt x="577430" y="453796"/>
                  </a:lnTo>
                  <a:lnTo>
                    <a:pt x="553948" y="491528"/>
                  </a:lnTo>
                  <a:lnTo>
                    <a:pt x="525119" y="525119"/>
                  </a:lnTo>
                  <a:lnTo>
                    <a:pt x="491528" y="553948"/>
                  </a:lnTo>
                  <a:lnTo>
                    <a:pt x="453796" y="577430"/>
                  </a:lnTo>
                  <a:lnTo>
                    <a:pt x="412534" y="594944"/>
                  </a:lnTo>
                  <a:lnTo>
                    <a:pt x="368325" y="605904"/>
                  </a:lnTo>
                  <a:lnTo>
                    <a:pt x="321779" y="609688"/>
                  </a:lnTo>
                  <a:lnTo>
                    <a:pt x="275234" y="605904"/>
                  </a:lnTo>
                  <a:lnTo>
                    <a:pt x="231025" y="594944"/>
                  </a:lnTo>
                  <a:lnTo>
                    <a:pt x="189750" y="577430"/>
                  </a:lnTo>
                  <a:lnTo>
                    <a:pt x="152031" y="553948"/>
                  </a:lnTo>
                  <a:lnTo>
                    <a:pt x="118440" y="525119"/>
                  </a:lnTo>
                  <a:lnTo>
                    <a:pt x="89611" y="491528"/>
                  </a:lnTo>
                  <a:lnTo>
                    <a:pt x="66128" y="453796"/>
                  </a:lnTo>
                  <a:lnTo>
                    <a:pt x="48602" y="412521"/>
                  </a:lnTo>
                  <a:lnTo>
                    <a:pt x="37655" y="368312"/>
                  </a:lnTo>
                  <a:lnTo>
                    <a:pt x="33870" y="321767"/>
                  </a:lnTo>
                  <a:lnTo>
                    <a:pt x="37655" y="275221"/>
                  </a:lnTo>
                  <a:lnTo>
                    <a:pt x="48602" y="231013"/>
                  </a:lnTo>
                  <a:lnTo>
                    <a:pt x="66128" y="189738"/>
                  </a:lnTo>
                  <a:lnTo>
                    <a:pt x="89611" y="152006"/>
                  </a:lnTo>
                  <a:lnTo>
                    <a:pt x="118440" y="118427"/>
                  </a:lnTo>
                  <a:lnTo>
                    <a:pt x="152019" y="89585"/>
                  </a:lnTo>
                  <a:lnTo>
                    <a:pt x="189750" y="66103"/>
                  </a:lnTo>
                  <a:lnTo>
                    <a:pt x="231025" y="48590"/>
                  </a:lnTo>
                  <a:lnTo>
                    <a:pt x="275234" y="37630"/>
                  </a:lnTo>
                  <a:lnTo>
                    <a:pt x="321779" y="33845"/>
                  </a:lnTo>
                  <a:lnTo>
                    <a:pt x="368325" y="37630"/>
                  </a:lnTo>
                  <a:lnTo>
                    <a:pt x="412534" y="48590"/>
                  </a:lnTo>
                  <a:lnTo>
                    <a:pt x="453796" y="66103"/>
                  </a:lnTo>
                  <a:lnTo>
                    <a:pt x="491528" y="89585"/>
                  </a:lnTo>
                  <a:lnTo>
                    <a:pt x="525119" y="118427"/>
                  </a:lnTo>
                  <a:lnTo>
                    <a:pt x="553948" y="152006"/>
                  </a:lnTo>
                  <a:lnTo>
                    <a:pt x="577430" y="189738"/>
                  </a:lnTo>
                  <a:lnTo>
                    <a:pt x="594956" y="231013"/>
                  </a:lnTo>
                  <a:lnTo>
                    <a:pt x="605904" y="275221"/>
                  </a:lnTo>
                  <a:lnTo>
                    <a:pt x="609688" y="321767"/>
                  </a:lnTo>
                  <a:lnTo>
                    <a:pt x="609688" y="178879"/>
                  </a:lnTo>
                  <a:lnTo>
                    <a:pt x="564667" y="110617"/>
                  </a:lnTo>
                  <a:lnTo>
                    <a:pt x="532942" y="78879"/>
                  </a:lnTo>
                  <a:lnTo>
                    <a:pt x="497039" y="51803"/>
                  </a:lnTo>
                  <a:lnTo>
                    <a:pt x="464629" y="33845"/>
                  </a:lnTo>
                  <a:lnTo>
                    <a:pt x="457479" y="29883"/>
                  </a:lnTo>
                  <a:lnTo>
                    <a:pt x="414756" y="13614"/>
                  </a:lnTo>
                  <a:lnTo>
                    <a:pt x="369354" y="3492"/>
                  </a:lnTo>
                  <a:lnTo>
                    <a:pt x="321779" y="0"/>
                  </a:lnTo>
                  <a:lnTo>
                    <a:pt x="274205" y="3492"/>
                  </a:lnTo>
                  <a:lnTo>
                    <a:pt x="228803" y="13614"/>
                  </a:lnTo>
                  <a:lnTo>
                    <a:pt x="186067" y="29883"/>
                  </a:lnTo>
                  <a:lnTo>
                    <a:pt x="146519" y="51803"/>
                  </a:lnTo>
                  <a:lnTo>
                    <a:pt x="110617" y="78879"/>
                  </a:lnTo>
                  <a:lnTo>
                    <a:pt x="78879" y="110617"/>
                  </a:lnTo>
                  <a:lnTo>
                    <a:pt x="51803" y="146507"/>
                  </a:lnTo>
                  <a:lnTo>
                    <a:pt x="29883" y="186067"/>
                  </a:lnTo>
                  <a:lnTo>
                    <a:pt x="13614" y="228790"/>
                  </a:lnTo>
                  <a:lnTo>
                    <a:pt x="3479" y="274193"/>
                  </a:lnTo>
                  <a:lnTo>
                    <a:pt x="0" y="321767"/>
                  </a:lnTo>
                  <a:lnTo>
                    <a:pt x="3403" y="368312"/>
                  </a:lnTo>
                  <a:lnTo>
                    <a:pt x="13614" y="414743"/>
                  </a:lnTo>
                  <a:lnTo>
                    <a:pt x="29883" y="457479"/>
                  </a:lnTo>
                  <a:lnTo>
                    <a:pt x="51803" y="497039"/>
                  </a:lnTo>
                  <a:lnTo>
                    <a:pt x="78879" y="532930"/>
                  </a:lnTo>
                  <a:lnTo>
                    <a:pt x="110617" y="564667"/>
                  </a:lnTo>
                  <a:lnTo>
                    <a:pt x="146519" y="591743"/>
                  </a:lnTo>
                  <a:lnTo>
                    <a:pt x="186080" y="613676"/>
                  </a:lnTo>
                  <a:lnTo>
                    <a:pt x="228803" y="629945"/>
                  </a:lnTo>
                  <a:lnTo>
                    <a:pt x="274205" y="640080"/>
                  </a:lnTo>
                  <a:lnTo>
                    <a:pt x="321779" y="643559"/>
                  </a:lnTo>
                  <a:lnTo>
                    <a:pt x="369354" y="640080"/>
                  </a:lnTo>
                  <a:lnTo>
                    <a:pt x="414756" y="629945"/>
                  </a:lnTo>
                  <a:lnTo>
                    <a:pt x="457479" y="613676"/>
                  </a:lnTo>
                  <a:lnTo>
                    <a:pt x="464667" y="609688"/>
                  </a:lnTo>
                  <a:lnTo>
                    <a:pt x="497039" y="591743"/>
                  </a:lnTo>
                  <a:lnTo>
                    <a:pt x="532942" y="564667"/>
                  </a:lnTo>
                  <a:lnTo>
                    <a:pt x="564667" y="532930"/>
                  </a:lnTo>
                  <a:lnTo>
                    <a:pt x="591756" y="497039"/>
                  </a:lnTo>
                  <a:lnTo>
                    <a:pt x="613676" y="457479"/>
                  </a:lnTo>
                  <a:lnTo>
                    <a:pt x="629945" y="414743"/>
                  </a:lnTo>
                  <a:lnTo>
                    <a:pt x="640080" y="369341"/>
                  </a:lnTo>
                  <a:lnTo>
                    <a:pt x="643559" y="321767"/>
                  </a:lnTo>
                  <a:close/>
                </a:path>
              </a:pathLst>
            </a:custGeom>
            <a:solidFill>
              <a:srgbClr val="FFAF00"/>
            </a:solidFill>
          </p:spPr>
          <p:txBody>
            <a:bodyPr wrap="square" lIns="0" tIns="0" rIns="0" bIns="0" rtlCol="0"/>
            <a:lstStyle/>
            <a:p>
              <a:endParaRPr/>
            </a:p>
          </p:txBody>
        </p:sp>
      </p:grpSp>
      <p:sp>
        <p:nvSpPr>
          <p:cNvPr id="10" name="object 10"/>
          <p:cNvSpPr txBox="1"/>
          <p:nvPr/>
        </p:nvSpPr>
        <p:spPr>
          <a:xfrm>
            <a:off x="6347078" y="2644546"/>
            <a:ext cx="2559685" cy="866775"/>
          </a:xfrm>
          <a:prstGeom prst="rect">
            <a:avLst/>
          </a:prstGeom>
          <a:solidFill>
            <a:schemeClr val="accent3">
              <a:lumMod val="20000"/>
              <a:lumOff val="80000"/>
            </a:schemeClr>
          </a:solidFill>
        </p:spPr>
        <p:txBody>
          <a:bodyPr vert="horz" wrap="square" lIns="0" tIns="153035" rIns="0" bIns="0" rtlCol="0">
            <a:spAutoFit/>
          </a:bodyPr>
          <a:lstStyle/>
          <a:p>
            <a:pPr marL="829944" marR="379730" indent="-440690">
              <a:lnSpc>
                <a:spcPct val="100000"/>
              </a:lnSpc>
              <a:spcBef>
                <a:spcPts val="1205"/>
              </a:spcBef>
            </a:pPr>
            <a:r>
              <a:rPr sz="1800" b="1" dirty="0">
                <a:solidFill>
                  <a:srgbClr val="1D1834"/>
                </a:solidFill>
                <a:latin typeface="Arial"/>
                <a:cs typeface="Arial"/>
              </a:rPr>
              <a:t>2.</a:t>
            </a:r>
            <a:r>
              <a:rPr sz="1800" b="1" spc="-10" dirty="0">
                <a:solidFill>
                  <a:srgbClr val="1D1834"/>
                </a:solidFill>
                <a:latin typeface="Arial"/>
                <a:cs typeface="Arial"/>
              </a:rPr>
              <a:t> </a:t>
            </a:r>
            <a:r>
              <a:rPr sz="1800" spc="-10" dirty="0">
                <a:solidFill>
                  <a:srgbClr val="1D1834"/>
                </a:solidFill>
                <a:latin typeface="Arial MT"/>
                <a:cs typeface="Arial MT"/>
              </a:rPr>
              <a:t>Transformation Activities</a:t>
            </a:r>
            <a:endParaRPr sz="1800" dirty="0">
              <a:latin typeface="Arial MT"/>
              <a:cs typeface="Arial MT"/>
            </a:endParaRPr>
          </a:p>
        </p:txBody>
      </p:sp>
      <p:sp>
        <p:nvSpPr>
          <p:cNvPr id="11" name="object 11"/>
          <p:cNvSpPr/>
          <p:nvPr/>
        </p:nvSpPr>
        <p:spPr>
          <a:xfrm>
            <a:off x="4838446" y="2644520"/>
            <a:ext cx="1374140" cy="866775"/>
          </a:xfrm>
          <a:custGeom>
            <a:avLst/>
            <a:gdLst/>
            <a:ahLst/>
            <a:cxnLst/>
            <a:rect l="l" t="t" r="r" b="b"/>
            <a:pathLst>
              <a:path w="1374139" h="866775">
                <a:moveTo>
                  <a:pt x="940688" y="0"/>
                </a:moveTo>
                <a:lnTo>
                  <a:pt x="940688" y="216534"/>
                </a:lnTo>
                <a:lnTo>
                  <a:pt x="0" y="216534"/>
                </a:lnTo>
                <a:lnTo>
                  <a:pt x="0" y="649731"/>
                </a:lnTo>
                <a:lnTo>
                  <a:pt x="940688" y="649731"/>
                </a:lnTo>
                <a:lnTo>
                  <a:pt x="940688" y="866393"/>
                </a:lnTo>
                <a:lnTo>
                  <a:pt x="1373886" y="433196"/>
                </a:lnTo>
                <a:lnTo>
                  <a:pt x="940688" y="0"/>
                </a:lnTo>
                <a:close/>
              </a:path>
            </a:pathLst>
          </a:custGeom>
          <a:solidFill>
            <a:schemeClr val="accent3">
              <a:lumMod val="75000"/>
            </a:schemeClr>
          </a:solidFill>
        </p:spPr>
        <p:txBody>
          <a:bodyPr wrap="square" lIns="0" tIns="0" rIns="0" bIns="0" rtlCol="0"/>
          <a:lstStyle/>
          <a:p>
            <a:endParaRPr/>
          </a:p>
        </p:txBody>
      </p:sp>
      <p:sp>
        <p:nvSpPr>
          <p:cNvPr id="12" name="object 12"/>
          <p:cNvSpPr txBox="1"/>
          <p:nvPr/>
        </p:nvSpPr>
        <p:spPr>
          <a:xfrm>
            <a:off x="4967096" y="2922523"/>
            <a:ext cx="90233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AF00"/>
                </a:solidFill>
                <a:latin typeface="Arial"/>
                <a:cs typeface="Arial"/>
              </a:rPr>
              <a:t>1.</a:t>
            </a:r>
            <a:r>
              <a:rPr sz="1800" b="1" spc="5" dirty="0">
                <a:solidFill>
                  <a:srgbClr val="FFAF00"/>
                </a:solidFill>
                <a:latin typeface="Arial"/>
                <a:cs typeface="Arial"/>
              </a:rPr>
              <a:t> </a:t>
            </a:r>
            <a:r>
              <a:rPr sz="1800" spc="-10" dirty="0">
                <a:solidFill>
                  <a:srgbClr val="FFAF00"/>
                </a:solidFill>
                <a:latin typeface="Arial MT"/>
                <a:cs typeface="Arial MT"/>
              </a:rPr>
              <a:t>Inputs</a:t>
            </a:r>
            <a:endParaRPr sz="1800">
              <a:latin typeface="Arial MT"/>
              <a:cs typeface="Arial MT"/>
            </a:endParaRPr>
          </a:p>
        </p:txBody>
      </p:sp>
      <p:sp>
        <p:nvSpPr>
          <p:cNvPr id="13" name="object 13"/>
          <p:cNvSpPr/>
          <p:nvPr/>
        </p:nvSpPr>
        <p:spPr>
          <a:xfrm>
            <a:off x="9041510" y="2583942"/>
            <a:ext cx="1652905" cy="1001394"/>
          </a:xfrm>
          <a:custGeom>
            <a:avLst/>
            <a:gdLst/>
            <a:ahLst/>
            <a:cxnLst/>
            <a:rect l="l" t="t" r="r" b="b"/>
            <a:pathLst>
              <a:path w="1652904" h="1001395">
                <a:moveTo>
                  <a:pt x="1152017" y="0"/>
                </a:moveTo>
                <a:lnTo>
                  <a:pt x="1152017" y="250317"/>
                </a:lnTo>
                <a:lnTo>
                  <a:pt x="0" y="250317"/>
                </a:lnTo>
                <a:lnTo>
                  <a:pt x="0" y="750951"/>
                </a:lnTo>
                <a:lnTo>
                  <a:pt x="1152017" y="750951"/>
                </a:lnTo>
                <a:lnTo>
                  <a:pt x="1152017" y="1001268"/>
                </a:lnTo>
                <a:lnTo>
                  <a:pt x="1652651" y="500634"/>
                </a:lnTo>
                <a:lnTo>
                  <a:pt x="1152017" y="0"/>
                </a:lnTo>
                <a:close/>
              </a:path>
            </a:pathLst>
          </a:custGeom>
          <a:solidFill>
            <a:schemeClr val="accent6">
              <a:lumMod val="60000"/>
              <a:lumOff val="40000"/>
            </a:schemeClr>
          </a:solidFill>
        </p:spPr>
        <p:txBody>
          <a:bodyPr wrap="square" lIns="0" tIns="0" rIns="0" bIns="0" rtlCol="0"/>
          <a:lstStyle/>
          <a:p>
            <a:endParaRPr/>
          </a:p>
        </p:txBody>
      </p:sp>
      <p:sp>
        <p:nvSpPr>
          <p:cNvPr id="14" name="object 14"/>
          <p:cNvSpPr txBox="1"/>
          <p:nvPr/>
        </p:nvSpPr>
        <p:spPr>
          <a:xfrm>
            <a:off x="9203817" y="2928950"/>
            <a:ext cx="1080135" cy="30035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1D1834"/>
                </a:solidFill>
                <a:latin typeface="Arial"/>
                <a:cs typeface="Arial"/>
              </a:rPr>
              <a:t>3.</a:t>
            </a:r>
            <a:r>
              <a:rPr sz="1800" b="1" spc="-5" dirty="0">
                <a:solidFill>
                  <a:srgbClr val="1D1834"/>
                </a:solidFill>
                <a:latin typeface="Arial"/>
                <a:cs typeface="Arial"/>
              </a:rPr>
              <a:t> </a:t>
            </a:r>
            <a:r>
              <a:rPr sz="1800" spc="-10" dirty="0">
                <a:solidFill>
                  <a:srgbClr val="1D1834"/>
                </a:solidFill>
                <a:latin typeface="Arial MT"/>
                <a:cs typeface="Arial MT"/>
              </a:rPr>
              <a:t>Outputs</a:t>
            </a:r>
            <a:endParaRPr sz="1800" dirty="0">
              <a:latin typeface="Arial MT"/>
              <a:cs typeface="Arial MT"/>
            </a:endParaRPr>
          </a:p>
        </p:txBody>
      </p:sp>
      <p:sp>
        <p:nvSpPr>
          <p:cNvPr id="15" name="object 15"/>
          <p:cNvSpPr txBox="1"/>
          <p:nvPr/>
        </p:nvSpPr>
        <p:spPr>
          <a:xfrm>
            <a:off x="11060683" y="2346197"/>
            <a:ext cx="215265" cy="299720"/>
          </a:xfrm>
          <a:prstGeom prst="rect">
            <a:avLst/>
          </a:prstGeom>
        </p:spPr>
        <p:txBody>
          <a:bodyPr vert="horz" wrap="square" lIns="0" tIns="12700" rIns="0" bIns="0" rtlCol="0">
            <a:spAutoFit/>
          </a:bodyPr>
          <a:lstStyle/>
          <a:p>
            <a:pPr marL="12700">
              <a:lnSpc>
                <a:spcPct val="100000"/>
              </a:lnSpc>
              <a:spcBef>
                <a:spcPts val="100"/>
              </a:spcBef>
            </a:pPr>
            <a:r>
              <a:rPr sz="1800" b="1" spc="-25" dirty="0">
                <a:latin typeface="Arial"/>
                <a:cs typeface="Arial"/>
              </a:rPr>
              <a:t>4.</a:t>
            </a:r>
            <a:endParaRPr sz="1800">
              <a:latin typeface="Arial"/>
              <a:cs typeface="Arial"/>
            </a:endParaRPr>
          </a:p>
        </p:txBody>
      </p:sp>
      <p:pic>
        <p:nvPicPr>
          <p:cNvPr id="16" name="object 16"/>
          <p:cNvPicPr/>
          <p:nvPr/>
        </p:nvPicPr>
        <p:blipFill>
          <a:blip r:embed="rId4" cstate="print"/>
          <a:stretch>
            <a:fillRect/>
          </a:stretch>
        </p:blipFill>
        <p:spPr>
          <a:xfrm>
            <a:off x="5111877" y="3606800"/>
            <a:ext cx="6188837" cy="1140460"/>
          </a:xfrm>
          <a:prstGeom prst="rect">
            <a:avLst/>
          </a:prstGeom>
          <a:solidFill>
            <a:schemeClr val="accent6">
              <a:lumMod val="75000"/>
            </a:schemeClr>
          </a:solidFill>
        </p:spPr>
      </p:pic>
      <p:sp>
        <p:nvSpPr>
          <p:cNvPr id="17" name="object 17"/>
          <p:cNvSpPr txBox="1"/>
          <p:nvPr/>
        </p:nvSpPr>
        <p:spPr>
          <a:xfrm>
            <a:off x="5755004" y="4314444"/>
            <a:ext cx="5088255" cy="1093470"/>
          </a:xfrm>
          <a:prstGeom prst="rect">
            <a:avLst/>
          </a:prstGeom>
        </p:spPr>
        <p:txBody>
          <a:bodyPr vert="horz" wrap="square" lIns="0" tIns="134620" rIns="0" bIns="0" rtlCol="0">
            <a:spAutoFit/>
          </a:bodyPr>
          <a:lstStyle/>
          <a:p>
            <a:pPr marR="177165" algn="ctr">
              <a:lnSpc>
                <a:spcPct val="100000"/>
              </a:lnSpc>
              <a:spcBef>
                <a:spcPts val="1060"/>
              </a:spcBef>
            </a:pPr>
            <a:r>
              <a:rPr sz="1800" b="1" spc="-25" dirty="0">
                <a:latin typeface="Arial"/>
                <a:cs typeface="Arial"/>
              </a:rPr>
              <a:t>5.</a:t>
            </a:r>
            <a:endParaRPr sz="1800" dirty="0">
              <a:latin typeface="Arial"/>
              <a:cs typeface="Arial"/>
            </a:endParaRPr>
          </a:p>
          <a:p>
            <a:pPr algn="ctr">
              <a:lnSpc>
                <a:spcPct val="100000"/>
              </a:lnSpc>
              <a:spcBef>
                <a:spcPts val="965"/>
              </a:spcBef>
            </a:pPr>
            <a:r>
              <a:rPr lang="en-GB" sz="1800" dirty="0">
                <a:solidFill>
                  <a:srgbClr val="1D1834"/>
                </a:solidFill>
                <a:latin typeface="Arial MT"/>
                <a:cs typeface="Arial MT"/>
              </a:rPr>
              <a:t>Feedback / </a:t>
            </a:r>
            <a:r>
              <a:rPr sz="1800" dirty="0">
                <a:solidFill>
                  <a:srgbClr val="1D1834"/>
                </a:solidFill>
                <a:latin typeface="Arial MT"/>
                <a:cs typeface="Arial MT"/>
              </a:rPr>
              <a:t>Circular</a:t>
            </a:r>
            <a:r>
              <a:rPr sz="1800" spc="-55" dirty="0">
                <a:solidFill>
                  <a:srgbClr val="1D1834"/>
                </a:solidFill>
                <a:latin typeface="Arial MT"/>
                <a:cs typeface="Arial MT"/>
              </a:rPr>
              <a:t> </a:t>
            </a:r>
            <a:r>
              <a:rPr sz="1800" spc="-20" dirty="0">
                <a:solidFill>
                  <a:srgbClr val="1D1834"/>
                </a:solidFill>
                <a:latin typeface="Arial MT"/>
                <a:cs typeface="Arial MT"/>
              </a:rPr>
              <a:t>Loop:</a:t>
            </a:r>
            <a:endParaRPr sz="1800" dirty="0">
              <a:latin typeface="Arial MT"/>
              <a:cs typeface="Arial MT"/>
            </a:endParaRPr>
          </a:p>
          <a:p>
            <a:pPr algn="ctr">
              <a:lnSpc>
                <a:spcPct val="100000"/>
              </a:lnSpc>
            </a:pPr>
            <a:r>
              <a:rPr sz="1800" dirty="0">
                <a:solidFill>
                  <a:srgbClr val="1D1834"/>
                </a:solidFill>
                <a:latin typeface="Arial MT"/>
                <a:cs typeface="Arial MT"/>
              </a:rPr>
              <a:t>Repair,</a:t>
            </a:r>
            <a:r>
              <a:rPr sz="1800" spc="-45" dirty="0">
                <a:solidFill>
                  <a:srgbClr val="1D1834"/>
                </a:solidFill>
                <a:latin typeface="Arial MT"/>
                <a:cs typeface="Arial MT"/>
              </a:rPr>
              <a:t> </a:t>
            </a:r>
            <a:r>
              <a:rPr sz="1800" dirty="0">
                <a:solidFill>
                  <a:srgbClr val="1D1834"/>
                </a:solidFill>
                <a:latin typeface="Arial MT"/>
                <a:cs typeface="Arial MT"/>
              </a:rPr>
              <a:t>recycle,</a:t>
            </a:r>
            <a:r>
              <a:rPr sz="1800" spc="-30" dirty="0">
                <a:solidFill>
                  <a:srgbClr val="1D1834"/>
                </a:solidFill>
                <a:latin typeface="Arial MT"/>
                <a:cs typeface="Arial MT"/>
              </a:rPr>
              <a:t> </a:t>
            </a:r>
            <a:r>
              <a:rPr sz="1800" spc="-10" dirty="0">
                <a:solidFill>
                  <a:srgbClr val="1D1834"/>
                </a:solidFill>
                <a:latin typeface="Arial MT"/>
                <a:cs typeface="Arial MT"/>
              </a:rPr>
              <a:t>re-</a:t>
            </a:r>
            <a:r>
              <a:rPr sz="1800" dirty="0">
                <a:solidFill>
                  <a:srgbClr val="1D1834"/>
                </a:solidFill>
                <a:latin typeface="Arial MT"/>
                <a:cs typeface="Arial MT"/>
              </a:rPr>
              <a:t>use,</a:t>
            </a:r>
            <a:r>
              <a:rPr sz="1800" spc="-50" dirty="0">
                <a:solidFill>
                  <a:srgbClr val="1D1834"/>
                </a:solidFill>
                <a:latin typeface="Arial MT"/>
                <a:cs typeface="Arial MT"/>
              </a:rPr>
              <a:t> </a:t>
            </a:r>
            <a:r>
              <a:rPr sz="1800" dirty="0">
                <a:solidFill>
                  <a:srgbClr val="1D1834"/>
                </a:solidFill>
                <a:latin typeface="Arial MT"/>
                <a:cs typeface="Arial MT"/>
              </a:rPr>
              <a:t>return,</a:t>
            </a:r>
            <a:r>
              <a:rPr sz="1800" spc="-50" dirty="0">
                <a:solidFill>
                  <a:srgbClr val="1D1834"/>
                </a:solidFill>
                <a:latin typeface="Arial MT"/>
                <a:cs typeface="Arial MT"/>
              </a:rPr>
              <a:t> </a:t>
            </a:r>
            <a:r>
              <a:rPr sz="1800" dirty="0">
                <a:solidFill>
                  <a:srgbClr val="1D1834"/>
                </a:solidFill>
                <a:latin typeface="Arial MT"/>
                <a:cs typeface="Arial MT"/>
              </a:rPr>
              <a:t>fair</a:t>
            </a:r>
            <a:r>
              <a:rPr sz="1800" spc="-55" dirty="0">
                <a:solidFill>
                  <a:srgbClr val="1D1834"/>
                </a:solidFill>
                <a:latin typeface="Arial MT"/>
                <a:cs typeface="Arial MT"/>
              </a:rPr>
              <a:t> </a:t>
            </a:r>
            <a:r>
              <a:rPr sz="1800" spc="-10" dirty="0">
                <a:solidFill>
                  <a:srgbClr val="1D1834"/>
                </a:solidFill>
                <a:latin typeface="Arial MT"/>
                <a:cs typeface="Arial MT"/>
              </a:rPr>
              <a:t>pay,</a:t>
            </a:r>
            <a:r>
              <a:rPr sz="1800" spc="-30" dirty="0">
                <a:solidFill>
                  <a:srgbClr val="1D1834"/>
                </a:solidFill>
                <a:latin typeface="Arial MT"/>
                <a:cs typeface="Arial MT"/>
              </a:rPr>
              <a:t> </a:t>
            </a:r>
            <a:r>
              <a:rPr sz="1800" dirty="0">
                <a:solidFill>
                  <a:srgbClr val="1D1834"/>
                </a:solidFill>
                <a:latin typeface="Arial MT"/>
                <a:cs typeface="Arial MT"/>
              </a:rPr>
              <a:t>data,</a:t>
            </a:r>
            <a:r>
              <a:rPr sz="1800" spc="-55" dirty="0">
                <a:solidFill>
                  <a:srgbClr val="1D1834"/>
                </a:solidFill>
                <a:latin typeface="Arial MT"/>
                <a:cs typeface="Arial MT"/>
              </a:rPr>
              <a:t> </a:t>
            </a:r>
            <a:r>
              <a:rPr sz="1800" spc="-10" dirty="0">
                <a:solidFill>
                  <a:srgbClr val="1D1834"/>
                </a:solidFill>
                <a:latin typeface="Arial MT"/>
                <a:cs typeface="Arial MT"/>
              </a:rPr>
              <a:t>etc...</a:t>
            </a:r>
            <a:endParaRPr sz="1800" dirty="0">
              <a:latin typeface="Arial MT"/>
              <a:cs typeface="Arial MT"/>
            </a:endParaRPr>
          </a:p>
        </p:txBody>
      </p:sp>
      <p:sp>
        <p:nvSpPr>
          <p:cNvPr id="21" name="TextBox 20">
            <a:extLst>
              <a:ext uri="{FF2B5EF4-FFF2-40B4-BE49-F238E27FC236}">
                <a16:creationId xmlns:a16="http://schemas.microsoft.com/office/drawing/2014/main" id="{BA439A19-A9E7-A40E-AEA2-74F14C120058}"/>
              </a:ext>
            </a:extLst>
          </p:cNvPr>
          <p:cNvSpPr txBox="1"/>
          <p:nvPr/>
        </p:nvSpPr>
        <p:spPr>
          <a:xfrm>
            <a:off x="3259539" y="6115558"/>
            <a:ext cx="4531953" cy="646331"/>
          </a:xfrm>
          <a:prstGeom prst="rect">
            <a:avLst/>
          </a:prstGeom>
          <a:noFill/>
        </p:spPr>
        <p:txBody>
          <a:bodyPr wrap="square">
            <a:spAutoFit/>
          </a:bodyPr>
          <a:lstStyle/>
          <a:p>
            <a:r>
              <a:rPr lang="en-GB" dirty="0">
                <a:hlinkClick r:id="rId5"/>
              </a:rPr>
              <a:t>The Circular Economy | Definition &amp; Model Explained | Ellen MacArthur Foundation</a:t>
            </a:r>
            <a:endParaRPr lang="en-GB" dirty="0"/>
          </a:p>
        </p:txBody>
      </p:sp>
      <p:sp>
        <p:nvSpPr>
          <p:cNvPr id="19" name="TextBox 18">
            <a:extLst>
              <a:ext uri="{FF2B5EF4-FFF2-40B4-BE49-F238E27FC236}">
                <a16:creationId xmlns:a16="http://schemas.microsoft.com/office/drawing/2014/main" id="{CFB18361-B9A6-D414-539D-21CD6A005A51}"/>
              </a:ext>
            </a:extLst>
          </p:cNvPr>
          <p:cNvSpPr txBox="1"/>
          <p:nvPr/>
        </p:nvSpPr>
        <p:spPr>
          <a:xfrm>
            <a:off x="5136261" y="1198483"/>
            <a:ext cx="6094476" cy="923330"/>
          </a:xfrm>
          <a:prstGeom prst="rect">
            <a:avLst/>
          </a:prstGeom>
          <a:noFill/>
        </p:spPr>
        <p:txBody>
          <a:bodyPr wrap="square">
            <a:spAutoFit/>
          </a:bodyPr>
          <a:lstStyle/>
          <a:p>
            <a:r>
              <a:rPr lang="en-GB" b="1" i="1" dirty="0">
                <a:solidFill>
                  <a:srgbClr val="2F2F46"/>
                </a:solidFill>
                <a:effectLst/>
                <a:latin typeface="Inter"/>
              </a:rPr>
              <a:t>“The circular economy is a system where materials never become waste and nature is regenerated.” Ellen MacArthur Foundation</a:t>
            </a:r>
            <a:endParaRPr lang="en-GB"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EDF799-3C14-BD41-3F76-CA86409DB4B8}"/>
              </a:ext>
            </a:extLst>
          </p:cNvPr>
          <p:cNvSpPr txBox="1"/>
          <p:nvPr/>
        </p:nvSpPr>
        <p:spPr>
          <a:xfrm>
            <a:off x="89196" y="147484"/>
            <a:ext cx="4748981" cy="2400657"/>
          </a:xfrm>
          <a:prstGeom prst="rect">
            <a:avLst/>
          </a:prstGeom>
          <a:noFill/>
        </p:spPr>
        <p:txBody>
          <a:bodyPr wrap="square" rtlCol="0">
            <a:spAutoFit/>
          </a:bodyPr>
          <a:lstStyle/>
          <a:p>
            <a:r>
              <a:rPr lang="en-US" sz="2400" b="1" dirty="0">
                <a:solidFill>
                  <a:schemeClr val="bg1"/>
                </a:solidFill>
              </a:rPr>
              <a:t>Session 7 *</a:t>
            </a:r>
          </a:p>
          <a:p>
            <a:r>
              <a:rPr lang="en-US" dirty="0">
                <a:solidFill>
                  <a:schemeClr val="bg1"/>
                </a:solidFill>
              </a:rPr>
              <a:t>OPERATIONS-ALIGNED WITH STRATEGY</a:t>
            </a:r>
          </a:p>
          <a:p>
            <a:r>
              <a:rPr lang="en-US" dirty="0">
                <a:solidFill>
                  <a:schemeClr val="bg1"/>
                </a:solidFill>
              </a:rPr>
              <a:t>PROCESSES</a:t>
            </a:r>
          </a:p>
          <a:p>
            <a:r>
              <a:rPr lang="en-US" dirty="0">
                <a:solidFill>
                  <a:schemeClr val="bg1"/>
                </a:solidFill>
              </a:rPr>
              <a:t>FLOW- VALUE STREAM MAPPING (VSM)</a:t>
            </a:r>
          </a:p>
          <a:p>
            <a:r>
              <a:rPr lang="en-US" dirty="0">
                <a:solidFill>
                  <a:schemeClr val="bg1"/>
                </a:solidFill>
              </a:rPr>
              <a:t>MONEY MONEY MONEY</a:t>
            </a:r>
          </a:p>
          <a:p>
            <a:r>
              <a:rPr lang="en-US" dirty="0">
                <a:solidFill>
                  <a:schemeClr val="bg1"/>
                </a:solidFill>
              </a:rPr>
              <a:t>MEASUREMENT</a:t>
            </a:r>
          </a:p>
          <a:p>
            <a:r>
              <a:rPr lang="en-US" dirty="0">
                <a:solidFill>
                  <a:schemeClr val="bg1"/>
                </a:solidFill>
              </a:rPr>
              <a:t>IMPLEMENTATION</a:t>
            </a:r>
          </a:p>
          <a:p>
            <a:r>
              <a:rPr lang="en-US" dirty="0">
                <a:solidFill>
                  <a:schemeClr val="bg1"/>
                </a:solidFill>
              </a:rPr>
              <a:t>DYNAMIC CAPABILITES</a:t>
            </a:r>
          </a:p>
        </p:txBody>
      </p:sp>
      <p:pic>
        <p:nvPicPr>
          <p:cNvPr id="10248" name="Picture 8" descr="Lean Wastes - TIM WOODS - 8 Wastes of Lean | Management development ...">
            <a:extLst>
              <a:ext uri="{FF2B5EF4-FFF2-40B4-BE49-F238E27FC236}">
                <a16:creationId xmlns:a16="http://schemas.microsoft.com/office/drawing/2014/main" id="{2A5BA3C2-985B-D533-E660-AE47605A65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
            <a:ext cx="9250724" cy="65379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A3902F8-8F54-E047-2786-B3F3CA1E0324}"/>
              </a:ext>
            </a:extLst>
          </p:cNvPr>
          <p:cNvSpPr txBox="1"/>
          <p:nvPr/>
        </p:nvSpPr>
        <p:spPr>
          <a:xfrm>
            <a:off x="9534418" y="1058238"/>
            <a:ext cx="2424701" cy="4401205"/>
          </a:xfrm>
          <a:prstGeom prst="rect">
            <a:avLst/>
          </a:prstGeom>
          <a:noFill/>
        </p:spPr>
        <p:txBody>
          <a:bodyPr wrap="square" rtlCol="0">
            <a:spAutoFit/>
          </a:bodyPr>
          <a:lstStyle/>
          <a:p>
            <a:r>
              <a:rPr lang="en-GB" sz="2800" b="1" dirty="0">
                <a:solidFill>
                  <a:schemeClr val="accent1">
                    <a:lumMod val="50000"/>
                  </a:schemeClr>
                </a:solidFill>
              </a:rPr>
              <a:t>TIMWOODS</a:t>
            </a:r>
          </a:p>
          <a:p>
            <a:endParaRPr lang="en-GB" sz="2800" b="1" dirty="0">
              <a:solidFill>
                <a:schemeClr val="accent1">
                  <a:lumMod val="50000"/>
                </a:schemeClr>
              </a:solidFill>
            </a:endParaRPr>
          </a:p>
          <a:p>
            <a:r>
              <a:rPr lang="en-GB" sz="2800" b="1" dirty="0">
                <a:solidFill>
                  <a:schemeClr val="accent1">
                    <a:lumMod val="50000"/>
                  </a:schemeClr>
                </a:solidFill>
              </a:rPr>
              <a:t>This is also a sustainability strategy- how do  you showcase as a continuous  improvement plan?</a:t>
            </a:r>
          </a:p>
        </p:txBody>
      </p:sp>
    </p:spTree>
    <p:extLst>
      <p:ext uri="{BB962C8B-B14F-4D97-AF65-F5344CB8AC3E}">
        <p14:creationId xmlns:p14="http://schemas.microsoft.com/office/powerpoint/2010/main" val="2361683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15418" y="2818322"/>
            <a:ext cx="3766964" cy="2171700"/>
          </a:xfrm>
          <a:prstGeom prst="rect">
            <a:avLst/>
          </a:prstGeom>
        </p:spPr>
        <p:txBody>
          <a:bodyPr vert="horz" wrap="square" lIns="0" tIns="12065" rIns="0" bIns="0" rtlCol="0">
            <a:spAutoFit/>
          </a:bodyPr>
          <a:lstStyle/>
          <a:p>
            <a:pPr marL="12700" marR="5080">
              <a:lnSpc>
                <a:spcPct val="110000"/>
              </a:lnSpc>
              <a:spcBef>
                <a:spcPts val="95"/>
              </a:spcBef>
            </a:pPr>
            <a:r>
              <a:rPr sz="3200" b="1" dirty="0">
                <a:solidFill>
                  <a:schemeClr val="accent1">
                    <a:lumMod val="50000"/>
                  </a:schemeClr>
                </a:solidFill>
                <a:latin typeface="Aptos Display" panose="020B0004020202020204" pitchFamily="34" charset="0"/>
                <a:cs typeface="Arial MT"/>
              </a:rPr>
              <a:t>What</a:t>
            </a:r>
            <a:r>
              <a:rPr sz="3200" b="1" spc="-10" dirty="0">
                <a:solidFill>
                  <a:schemeClr val="accent1">
                    <a:lumMod val="50000"/>
                  </a:schemeClr>
                </a:solidFill>
                <a:latin typeface="Aptos Display" panose="020B0004020202020204" pitchFamily="34" charset="0"/>
                <a:cs typeface="Arial MT"/>
              </a:rPr>
              <a:t> </a:t>
            </a:r>
            <a:r>
              <a:rPr sz="3200" b="1" spc="-25" dirty="0">
                <a:solidFill>
                  <a:schemeClr val="accent1">
                    <a:lumMod val="50000"/>
                  </a:schemeClr>
                </a:solidFill>
                <a:latin typeface="Aptos Display" panose="020B0004020202020204" pitchFamily="34" charset="0"/>
                <a:cs typeface="Arial MT"/>
              </a:rPr>
              <a:t>are </a:t>
            </a:r>
            <a:r>
              <a:rPr sz="3200" b="1" dirty="0">
                <a:solidFill>
                  <a:schemeClr val="accent1">
                    <a:lumMod val="50000"/>
                  </a:schemeClr>
                </a:solidFill>
                <a:latin typeface="Aptos Display" panose="020B0004020202020204" pitchFamily="34" charset="0"/>
                <a:cs typeface="Arial MT"/>
              </a:rPr>
              <a:t>the</a:t>
            </a:r>
            <a:r>
              <a:rPr sz="3200" b="1" spc="-35" dirty="0">
                <a:solidFill>
                  <a:schemeClr val="accent1">
                    <a:lumMod val="50000"/>
                  </a:schemeClr>
                </a:solidFill>
                <a:latin typeface="Aptos Display" panose="020B0004020202020204" pitchFamily="34" charset="0"/>
                <a:cs typeface="Arial MT"/>
              </a:rPr>
              <a:t> </a:t>
            </a:r>
            <a:r>
              <a:rPr sz="3200" b="1" dirty="0">
                <a:solidFill>
                  <a:schemeClr val="accent1">
                    <a:lumMod val="50000"/>
                  </a:schemeClr>
                </a:solidFill>
                <a:latin typeface="Aptos Display" panose="020B0004020202020204" pitchFamily="34" charset="0"/>
                <a:cs typeface="Arial MT"/>
              </a:rPr>
              <a:t>top</a:t>
            </a:r>
            <a:r>
              <a:rPr sz="3200" b="1" spc="-40" dirty="0">
                <a:solidFill>
                  <a:schemeClr val="accent1">
                    <a:lumMod val="50000"/>
                  </a:schemeClr>
                </a:solidFill>
                <a:latin typeface="Aptos Display" panose="020B0004020202020204" pitchFamily="34" charset="0"/>
                <a:cs typeface="Arial MT"/>
              </a:rPr>
              <a:t> </a:t>
            </a:r>
            <a:r>
              <a:rPr sz="3200" b="1" dirty="0">
                <a:solidFill>
                  <a:schemeClr val="accent1">
                    <a:lumMod val="50000"/>
                  </a:schemeClr>
                </a:solidFill>
                <a:latin typeface="Aptos Display" panose="020B0004020202020204" pitchFamily="34" charset="0"/>
                <a:cs typeface="Arial MT"/>
              </a:rPr>
              <a:t>3</a:t>
            </a:r>
            <a:r>
              <a:rPr sz="3200" b="1" spc="-20" dirty="0">
                <a:solidFill>
                  <a:schemeClr val="accent1">
                    <a:lumMod val="50000"/>
                  </a:schemeClr>
                </a:solidFill>
                <a:latin typeface="Aptos Display" panose="020B0004020202020204" pitchFamily="34" charset="0"/>
                <a:cs typeface="Arial MT"/>
              </a:rPr>
              <a:t> </a:t>
            </a:r>
            <a:r>
              <a:rPr sz="3200" b="1" spc="-10" dirty="0">
                <a:solidFill>
                  <a:schemeClr val="accent1">
                    <a:lumMod val="50000"/>
                  </a:schemeClr>
                </a:solidFill>
                <a:latin typeface="Aptos Display" panose="020B0004020202020204" pitchFamily="34" charset="0"/>
                <a:cs typeface="Arial MT"/>
              </a:rPr>
              <a:t>complaints </a:t>
            </a:r>
            <a:r>
              <a:rPr sz="3200" b="1" dirty="0">
                <a:solidFill>
                  <a:schemeClr val="accent1">
                    <a:lumMod val="50000"/>
                  </a:schemeClr>
                </a:solidFill>
                <a:latin typeface="Aptos Display" panose="020B0004020202020204" pitchFamily="34" charset="0"/>
                <a:cs typeface="Arial MT"/>
              </a:rPr>
              <a:t>from</a:t>
            </a:r>
            <a:r>
              <a:rPr sz="3200" b="1" spc="-45" dirty="0">
                <a:solidFill>
                  <a:schemeClr val="accent1">
                    <a:lumMod val="50000"/>
                  </a:schemeClr>
                </a:solidFill>
                <a:latin typeface="Aptos Display" panose="020B0004020202020204" pitchFamily="34" charset="0"/>
                <a:cs typeface="Arial MT"/>
              </a:rPr>
              <a:t> </a:t>
            </a:r>
            <a:r>
              <a:rPr sz="3200" b="1" dirty="0">
                <a:solidFill>
                  <a:schemeClr val="accent1">
                    <a:lumMod val="50000"/>
                  </a:schemeClr>
                </a:solidFill>
                <a:latin typeface="Aptos Display" panose="020B0004020202020204" pitchFamily="34" charset="0"/>
                <a:cs typeface="Arial MT"/>
              </a:rPr>
              <a:t>your</a:t>
            </a:r>
            <a:r>
              <a:rPr sz="3200" b="1" spc="-40" dirty="0">
                <a:solidFill>
                  <a:schemeClr val="accent1">
                    <a:lumMod val="50000"/>
                  </a:schemeClr>
                </a:solidFill>
                <a:latin typeface="Aptos Display" panose="020B0004020202020204" pitchFamily="34" charset="0"/>
                <a:cs typeface="Arial MT"/>
              </a:rPr>
              <a:t> </a:t>
            </a:r>
            <a:r>
              <a:rPr sz="3200" b="1" dirty="0">
                <a:solidFill>
                  <a:schemeClr val="accent1">
                    <a:lumMod val="50000"/>
                  </a:schemeClr>
                </a:solidFill>
                <a:latin typeface="Aptos Display" panose="020B0004020202020204" pitchFamily="34" charset="0"/>
                <a:cs typeface="Arial MT"/>
              </a:rPr>
              <a:t>customers</a:t>
            </a:r>
            <a:r>
              <a:rPr sz="3200" b="1" spc="-45" dirty="0">
                <a:solidFill>
                  <a:schemeClr val="accent1">
                    <a:lumMod val="50000"/>
                  </a:schemeClr>
                </a:solidFill>
                <a:latin typeface="Aptos Display" panose="020B0004020202020204" pitchFamily="34" charset="0"/>
                <a:cs typeface="Arial MT"/>
              </a:rPr>
              <a:t> </a:t>
            </a:r>
            <a:r>
              <a:rPr sz="3200" b="1" spc="-25" dirty="0">
                <a:solidFill>
                  <a:schemeClr val="accent1">
                    <a:lumMod val="50000"/>
                  </a:schemeClr>
                </a:solidFill>
                <a:latin typeface="Aptos Display" panose="020B0004020202020204" pitchFamily="34" charset="0"/>
                <a:cs typeface="Arial MT"/>
              </a:rPr>
              <a:t>or </a:t>
            </a:r>
            <a:r>
              <a:rPr sz="3200" b="1" spc="-10" dirty="0">
                <a:solidFill>
                  <a:schemeClr val="accent1">
                    <a:lumMod val="50000"/>
                  </a:schemeClr>
                </a:solidFill>
                <a:latin typeface="Aptos Display" panose="020B0004020202020204" pitchFamily="34" charset="0"/>
                <a:cs typeface="Arial MT"/>
              </a:rPr>
              <a:t>colleagues?</a:t>
            </a:r>
            <a:endParaRPr sz="3200" b="1" dirty="0">
              <a:solidFill>
                <a:schemeClr val="accent1">
                  <a:lumMod val="50000"/>
                </a:schemeClr>
              </a:solidFill>
              <a:latin typeface="Aptos Display" panose="020B0004020202020204" pitchFamily="34" charset="0"/>
              <a:cs typeface="Arial MT"/>
            </a:endParaRPr>
          </a:p>
        </p:txBody>
      </p:sp>
      <p:sp>
        <p:nvSpPr>
          <p:cNvPr id="3" name="object 3"/>
          <p:cNvSpPr txBox="1"/>
          <p:nvPr/>
        </p:nvSpPr>
        <p:spPr>
          <a:xfrm>
            <a:off x="1856762" y="2832828"/>
            <a:ext cx="3249628" cy="2157194"/>
          </a:xfrm>
          <a:prstGeom prst="rect">
            <a:avLst/>
          </a:prstGeom>
        </p:spPr>
        <p:txBody>
          <a:bodyPr vert="horz" wrap="square" lIns="0" tIns="12065" rIns="0" bIns="0" rtlCol="0">
            <a:spAutoFit/>
          </a:bodyPr>
          <a:lstStyle/>
          <a:p>
            <a:pPr marL="12700" marR="5080">
              <a:lnSpc>
                <a:spcPct val="110000"/>
              </a:lnSpc>
              <a:spcBef>
                <a:spcPts val="95"/>
              </a:spcBef>
            </a:pPr>
            <a:r>
              <a:rPr sz="3200" b="1" dirty="0">
                <a:solidFill>
                  <a:schemeClr val="accent1">
                    <a:lumMod val="50000"/>
                  </a:schemeClr>
                </a:solidFill>
                <a:latin typeface="Aptos Display" panose="020B0004020202020204" pitchFamily="34" charset="0"/>
                <a:cs typeface="Arial MT"/>
              </a:rPr>
              <a:t>What</a:t>
            </a:r>
            <a:r>
              <a:rPr sz="3200" b="1" spc="-20" dirty="0">
                <a:solidFill>
                  <a:schemeClr val="accent1">
                    <a:lumMod val="50000"/>
                  </a:schemeClr>
                </a:solidFill>
                <a:latin typeface="Aptos Display" panose="020B0004020202020204" pitchFamily="34" charset="0"/>
                <a:cs typeface="Arial MT"/>
              </a:rPr>
              <a:t> </a:t>
            </a:r>
            <a:r>
              <a:rPr sz="3200" b="1" dirty="0">
                <a:solidFill>
                  <a:schemeClr val="accent1">
                    <a:lumMod val="50000"/>
                  </a:schemeClr>
                </a:solidFill>
                <a:latin typeface="Aptos Display" panose="020B0004020202020204" pitchFamily="34" charset="0"/>
                <a:cs typeface="Arial MT"/>
              </a:rPr>
              <a:t>are</a:t>
            </a:r>
            <a:r>
              <a:rPr sz="3200" b="1" spc="-40" dirty="0">
                <a:solidFill>
                  <a:schemeClr val="accent1">
                    <a:lumMod val="50000"/>
                  </a:schemeClr>
                </a:solidFill>
                <a:latin typeface="Aptos Display" panose="020B0004020202020204" pitchFamily="34" charset="0"/>
                <a:cs typeface="Arial MT"/>
              </a:rPr>
              <a:t> </a:t>
            </a:r>
            <a:r>
              <a:rPr sz="3200" b="1" dirty="0">
                <a:solidFill>
                  <a:schemeClr val="accent1">
                    <a:lumMod val="50000"/>
                  </a:schemeClr>
                </a:solidFill>
                <a:latin typeface="Aptos Display" panose="020B0004020202020204" pitchFamily="34" charset="0"/>
                <a:cs typeface="Arial MT"/>
              </a:rPr>
              <a:t>the</a:t>
            </a:r>
            <a:r>
              <a:rPr sz="3200" b="1" spc="-30" dirty="0">
                <a:solidFill>
                  <a:schemeClr val="accent1">
                    <a:lumMod val="50000"/>
                  </a:schemeClr>
                </a:solidFill>
                <a:latin typeface="Aptos Display" panose="020B0004020202020204" pitchFamily="34" charset="0"/>
                <a:cs typeface="Arial MT"/>
              </a:rPr>
              <a:t> </a:t>
            </a:r>
            <a:r>
              <a:rPr sz="3200" b="1" spc="-10" dirty="0">
                <a:solidFill>
                  <a:schemeClr val="accent1">
                    <a:lumMod val="50000"/>
                  </a:schemeClr>
                </a:solidFill>
                <a:latin typeface="Aptos Display" panose="020B0004020202020204" pitchFamily="34" charset="0"/>
                <a:cs typeface="Arial MT"/>
              </a:rPr>
              <a:t>processes </a:t>
            </a:r>
            <a:r>
              <a:rPr sz="3200" b="1" dirty="0">
                <a:solidFill>
                  <a:schemeClr val="accent1">
                    <a:lumMod val="50000"/>
                  </a:schemeClr>
                </a:solidFill>
                <a:latin typeface="Aptos Display" panose="020B0004020202020204" pitchFamily="34" charset="0"/>
                <a:cs typeface="Arial MT"/>
              </a:rPr>
              <a:t>surrounding</a:t>
            </a:r>
            <a:r>
              <a:rPr sz="3200" b="1" spc="-130" dirty="0">
                <a:solidFill>
                  <a:schemeClr val="accent1">
                    <a:lumMod val="50000"/>
                  </a:schemeClr>
                </a:solidFill>
                <a:latin typeface="Aptos Display" panose="020B0004020202020204" pitchFamily="34" charset="0"/>
                <a:cs typeface="Arial MT"/>
              </a:rPr>
              <a:t> </a:t>
            </a:r>
            <a:r>
              <a:rPr sz="3200" b="1" spc="-10" dirty="0">
                <a:solidFill>
                  <a:schemeClr val="accent1">
                    <a:lumMod val="50000"/>
                  </a:schemeClr>
                </a:solidFill>
                <a:latin typeface="Aptos Display" panose="020B0004020202020204" pitchFamily="34" charset="0"/>
                <a:cs typeface="Arial MT"/>
              </a:rPr>
              <a:t>these complaints?</a:t>
            </a:r>
            <a:endParaRPr sz="3200" b="1" dirty="0">
              <a:solidFill>
                <a:schemeClr val="accent1">
                  <a:lumMod val="50000"/>
                </a:schemeClr>
              </a:solidFill>
              <a:latin typeface="Aptos Display" panose="020B0004020202020204" pitchFamily="34" charset="0"/>
              <a:cs typeface="Arial MT"/>
            </a:endParaRPr>
          </a:p>
        </p:txBody>
      </p:sp>
      <p:sp>
        <p:nvSpPr>
          <p:cNvPr id="29" name="TextBox 28">
            <a:extLst>
              <a:ext uri="{FF2B5EF4-FFF2-40B4-BE49-F238E27FC236}">
                <a16:creationId xmlns:a16="http://schemas.microsoft.com/office/drawing/2014/main" id="{089D1292-1388-65B7-BDE6-7DBC2985FA0C}"/>
              </a:ext>
            </a:extLst>
          </p:cNvPr>
          <p:cNvSpPr txBox="1"/>
          <p:nvPr/>
        </p:nvSpPr>
        <p:spPr>
          <a:xfrm>
            <a:off x="1856762" y="355593"/>
            <a:ext cx="8725620" cy="1569660"/>
          </a:xfrm>
          <a:prstGeom prst="rect">
            <a:avLst/>
          </a:prstGeom>
          <a:noFill/>
        </p:spPr>
        <p:txBody>
          <a:bodyPr wrap="square" rtlCol="0">
            <a:spAutoFit/>
          </a:bodyPr>
          <a:lstStyle/>
          <a:p>
            <a:pPr algn="ctr"/>
            <a:r>
              <a:rPr lang="en-GB" sz="3200" b="1" dirty="0">
                <a:solidFill>
                  <a:schemeClr val="accent1">
                    <a:lumMod val="50000"/>
                  </a:schemeClr>
                </a:solidFill>
              </a:rPr>
              <a:t>Another feedback loop…what happens if you don’t understand where your customer complaint exists in your process?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0093393-70AC-1A40-B588-9DB343503009}"/>
              </a:ext>
            </a:extLst>
          </p:cNvPr>
          <p:cNvSpPr txBox="1"/>
          <p:nvPr/>
        </p:nvSpPr>
        <p:spPr>
          <a:xfrm>
            <a:off x="640080" y="4419600"/>
            <a:ext cx="10908792" cy="120396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100" b="1" kern="1200">
                <a:solidFill>
                  <a:schemeClr val="tx1"/>
                </a:solidFill>
                <a:latin typeface="+mj-lt"/>
                <a:ea typeface="+mj-ea"/>
                <a:cs typeface="+mj-cs"/>
              </a:rPr>
              <a:t>Feedback is a gift deliver it that way.</a:t>
            </a:r>
          </a:p>
        </p:txBody>
      </p:sp>
      <p:pic>
        <p:nvPicPr>
          <p:cNvPr id="3" name="Picture 2">
            <a:extLst>
              <a:ext uri="{FF2B5EF4-FFF2-40B4-BE49-F238E27FC236}">
                <a16:creationId xmlns:a16="http://schemas.microsoft.com/office/drawing/2014/main" id="{62DC1445-D836-1746-9242-F0D350D15503}"/>
              </a:ext>
            </a:extLst>
          </p:cNvPr>
          <p:cNvPicPr>
            <a:picLocks noChangeAspect="1"/>
          </p:cNvPicPr>
          <p:nvPr/>
        </p:nvPicPr>
        <p:blipFill>
          <a:blip r:embed="rId2"/>
          <a:srcRect b="2394"/>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Picture 4">
            <a:extLst>
              <a:ext uri="{FF2B5EF4-FFF2-40B4-BE49-F238E27FC236}">
                <a16:creationId xmlns:a16="http://schemas.microsoft.com/office/drawing/2014/main" id="{8BAD9C16-5A13-53B0-70E8-C670CC4E0E64}"/>
              </a:ext>
            </a:extLst>
          </p:cNvPr>
          <p:cNvPicPr>
            <a:picLocks noChangeAspect="1"/>
          </p:cNvPicPr>
          <p:nvPr/>
        </p:nvPicPr>
        <p:blipFill>
          <a:blip r:embed="rId3">
            <a:extLst>
              <a:ext uri="{28A0092B-C50C-407E-A947-70E740481C1C}">
                <a14:useLocalDpi xmlns:a14="http://schemas.microsoft.com/office/drawing/2010/main" val="0"/>
              </a:ext>
            </a:extLst>
          </a:blip>
          <a:srcRect t="5011" r="-3" b="4556"/>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12"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9075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128E75-8300-CB63-6BFF-015B02FE423B}"/>
              </a:ext>
            </a:extLst>
          </p:cNvPr>
          <p:cNvSpPr/>
          <p:nvPr/>
        </p:nvSpPr>
        <p:spPr>
          <a:xfrm>
            <a:off x="1948094" y="7081841"/>
            <a:ext cx="9130827" cy="4977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ADA022E8-B616-251B-964B-4B2F1C2E8F3A}"/>
              </a:ext>
            </a:extLst>
          </p:cNvPr>
          <p:cNvSpPr txBox="1"/>
          <p:nvPr/>
        </p:nvSpPr>
        <p:spPr>
          <a:xfrm>
            <a:off x="3421734" y="2909346"/>
            <a:ext cx="1604211" cy="1299410"/>
          </a:xfrm>
          <a:prstGeom prst="rect">
            <a:avLst/>
          </a:prstGeom>
          <a:solidFill>
            <a:schemeClr val="accent5">
              <a:lumMod val="20000"/>
              <a:lumOff val="80000"/>
              <a:alpha val="69804"/>
            </a:schemeClr>
          </a:solidFill>
        </p:spPr>
        <p:txBody>
          <a:bodyPr wrap="square" rtlCol="0">
            <a:spAutoFit/>
          </a:bodyPr>
          <a:lstStyle/>
          <a:p>
            <a:endParaRPr lang="en-GB" dirty="0"/>
          </a:p>
        </p:txBody>
      </p:sp>
      <p:sp>
        <p:nvSpPr>
          <p:cNvPr id="43" name="Rectangle 42">
            <a:extLst>
              <a:ext uri="{FF2B5EF4-FFF2-40B4-BE49-F238E27FC236}">
                <a16:creationId xmlns:a16="http://schemas.microsoft.com/office/drawing/2014/main" id="{B5338A6E-DA02-0097-0E17-7715BAE9E6FF}"/>
              </a:ext>
            </a:extLst>
          </p:cNvPr>
          <p:cNvSpPr/>
          <p:nvPr/>
        </p:nvSpPr>
        <p:spPr>
          <a:xfrm>
            <a:off x="715661" y="1073425"/>
            <a:ext cx="9154810" cy="4977445"/>
          </a:xfrm>
          <a:prstGeom prst="rect">
            <a:avLst/>
          </a:prstGeom>
          <a:no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cs typeface="Arial" panose="020B0604020202020204" pitchFamily="34" charset="0"/>
            </a:endParaRPr>
          </a:p>
        </p:txBody>
      </p:sp>
      <p:sp>
        <p:nvSpPr>
          <p:cNvPr id="44" name="Triangle 43">
            <a:extLst>
              <a:ext uri="{FF2B5EF4-FFF2-40B4-BE49-F238E27FC236}">
                <a16:creationId xmlns:a16="http://schemas.microsoft.com/office/drawing/2014/main" id="{DBD566C6-BBEB-ADF5-9466-833533444864}"/>
              </a:ext>
            </a:extLst>
          </p:cNvPr>
          <p:cNvSpPr/>
          <p:nvPr/>
        </p:nvSpPr>
        <p:spPr>
          <a:xfrm rot="5400000">
            <a:off x="8185964" y="2724762"/>
            <a:ext cx="4977442" cy="1674774"/>
          </a:xfrm>
          <a:prstGeom prst="triangle">
            <a:avLst>
              <a:gd name="adj" fmla="val 48585"/>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B408B6F5-4E34-87E0-C04E-C17250C04DB7}"/>
              </a:ext>
            </a:extLst>
          </p:cNvPr>
          <p:cNvSpPr/>
          <p:nvPr/>
        </p:nvSpPr>
        <p:spPr>
          <a:xfrm>
            <a:off x="1397996" y="2824347"/>
            <a:ext cx="8441821" cy="1488337"/>
          </a:xfrm>
          <a:prstGeom prst="rect">
            <a:avLst/>
          </a:prstGeom>
          <a:no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id="{0E64C2E8-C2AF-E08B-EA3E-0A7F3D7A1F45}"/>
              </a:ext>
            </a:extLst>
          </p:cNvPr>
          <p:cNvCxnSpPr>
            <a:cxnSpLocks/>
          </p:cNvCxnSpPr>
          <p:nvPr/>
        </p:nvCxnSpPr>
        <p:spPr>
          <a:xfrm>
            <a:off x="1392917" y="2386905"/>
            <a:ext cx="8441821" cy="0"/>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739B703-8317-BFC8-1BE3-6EEC8D96F7C1}"/>
              </a:ext>
            </a:extLst>
          </p:cNvPr>
          <p:cNvCxnSpPr>
            <a:cxnSpLocks/>
          </p:cNvCxnSpPr>
          <p:nvPr/>
        </p:nvCxnSpPr>
        <p:spPr>
          <a:xfrm>
            <a:off x="1511970" y="1952035"/>
            <a:ext cx="8441821" cy="0"/>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5B0CBA6-8E1F-818B-A5E5-9A9CAE17B859}"/>
              </a:ext>
            </a:extLst>
          </p:cNvPr>
          <p:cNvCxnSpPr>
            <a:cxnSpLocks/>
          </p:cNvCxnSpPr>
          <p:nvPr/>
        </p:nvCxnSpPr>
        <p:spPr>
          <a:xfrm>
            <a:off x="1392917" y="5181132"/>
            <a:ext cx="8441821" cy="0"/>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0C38B46-2986-F3F2-A7BF-894D2281797F}"/>
              </a:ext>
            </a:extLst>
          </p:cNvPr>
          <p:cNvCxnSpPr>
            <a:cxnSpLocks/>
          </p:cNvCxnSpPr>
          <p:nvPr/>
        </p:nvCxnSpPr>
        <p:spPr>
          <a:xfrm>
            <a:off x="1392917" y="4747252"/>
            <a:ext cx="8441821" cy="0"/>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E94507E-9512-8982-1473-0905F909ED8A}"/>
              </a:ext>
            </a:extLst>
          </p:cNvPr>
          <p:cNvCxnSpPr>
            <a:cxnSpLocks/>
          </p:cNvCxnSpPr>
          <p:nvPr/>
        </p:nvCxnSpPr>
        <p:spPr>
          <a:xfrm flipH="1">
            <a:off x="1378233" y="1089274"/>
            <a:ext cx="38494" cy="4961596"/>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F3D52ADB-3947-65A5-1228-EC51C63B3599}"/>
              </a:ext>
            </a:extLst>
          </p:cNvPr>
          <p:cNvSpPr txBox="1"/>
          <p:nvPr/>
        </p:nvSpPr>
        <p:spPr>
          <a:xfrm>
            <a:off x="3867215" y="1591513"/>
            <a:ext cx="2706290" cy="338554"/>
          </a:xfrm>
          <a:prstGeom prst="rect">
            <a:avLst/>
          </a:prstGeom>
          <a:solidFill>
            <a:schemeClr val="accent6">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Proactive Top Team</a:t>
            </a:r>
          </a:p>
        </p:txBody>
      </p:sp>
      <p:sp>
        <p:nvSpPr>
          <p:cNvPr id="52" name="TextBox 51">
            <a:extLst>
              <a:ext uri="{FF2B5EF4-FFF2-40B4-BE49-F238E27FC236}">
                <a16:creationId xmlns:a16="http://schemas.microsoft.com/office/drawing/2014/main" id="{A00ACC39-DA51-FDF0-67AA-638737012BEF}"/>
              </a:ext>
            </a:extLst>
          </p:cNvPr>
          <p:cNvSpPr txBox="1"/>
          <p:nvPr/>
        </p:nvSpPr>
        <p:spPr>
          <a:xfrm>
            <a:off x="4058046" y="4797167"/>
            <a:ext cx="3440033" cy="338554"/>
          </a:xfrm>
          <a:prstGeom prst="rect">
            <a:avLst/>
          </a:prstGeom>
          <a:solidFill>
            <a:schemeClr val="accent2">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Fit-For-Purpose Organisation</a:t>
            </a:r>
          </a:p>
        </p:txBody>
      </p:sp>
      <p:sp>
        <p:nvSpPr>
          <p:cNvPr id="53" name="TextBox 52">
            <a:extLst>
              <a:ext uri="{FF2B5EF4-FFF2-40B4-BE49-F238E27FC236}">
                <a16:creationId xmlns:a16="http://schemas.microsoft.com/office/drawing/2014/main" id="{8443D7E6-630A-A2B3-2774-EAD4D03BF620}"/>
              </a:ext>
            </a:extLst>
          </p:cNvPr>
          <p:cNvSpPr txBox="1"/>
          <p:nvPr/>
        </p:nvSpPr>
        <p:spPr>
          <a:xfrm>
            <a:off x="3642015" y="4353336"/>
            <a:ext cx="4181732" cy="338554"/>
          </a:xfrm>
          <a:prstGeom prst="rect">
            <a:avLst/>
          </a:prstGeom>
          <a:solidFill>
            <a:schemeClr val="accent2">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Comprehensive Performance Measures</a:t>
            </a:r>
          </a:p>
        </p:txBody>
      </p:sp>
      <p:sp>
        <p:nvSpPr>
          <p:cNvPr id="54" name="TextBox 53">
            <a:extLst>
              <a:ext uri="{FF2B5EF4-FFF2-40B4-BE49-F238E27FC236}">
                <a16:creationId xmlns:a16="http://schemas.microsoft.com/office/drawing/2014/main" id="{90655C57-B0CA-5495-21D6-7EDCE4F2E864}"/>
              </a:ext>
            </a:extLst>
          </p:cNvPr>
          <p:cNvSpPr txBox="1"/>
          <p:nvPr/>
        </p:nvSpPr>
        <p:spPr>
          <a:xfrm>
            <a:off x="3268304" y="2023186"/>
            <a:ext cx="3976793" cy="338554"/>
          </a:xfrm>
          <a:prstGeom prst="rect">
            <a:avLst/>
          </a:prstGeom>
          <a:solidFill>
            <a:schemeClr val="accent6">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Fast-Follower Technology Adoption</a:t>
            </a:r>
          </a:p>
        </p:txBody>
      </p:sp>
      <p:sp>
        <p:nvSpPr>
          <p:cNvPr id="55" name="TextBox 54">
            <a:extLst>
              <a:ext uri="{FF2B5EF4-FFF2-40B4-BE49-F238E27FC236}">
                <a16:creationId xmlns:a16="http://schemas.microsoft.com/office/drawing/2014/main" id="{6917CC9A-7606-BD21-D01B-71D2CB95B0EF}"/>
              </a:ext>
            </a:extLst>
          </p:cNvPr>
          <p:cNvSpPr txBox="1"/>
          <p:nvPr/>
        </p:nvSpPr>
        <p:spPr>
          <a:xfrm>
            <a:off x="3692417" y="2418140"/>
            <a:ext cx="3090033" cy="338554"/>
          </a:xfrm>
          <a:prstGeom prst="rect">
            <a:avLst/>
          </a:prstGeom>
          <a:solidFill>
            <a:schemeClr val="accent6">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Requisite Agility / Innovation</a:t>
            </a:r>
          </a:p>
        </p:txBody>
      </p:sp>
      <p:sp>
        <p:nvSpPr>
          <p:cNvPr id="56" name="TextBox 55">
            <a:extLst>
              <a:ext uri="{FF2B5EF4-FFF2-40B4-BE49-F238E27FC236}">
                <a16:creationId xmlns:a16="http://schemas.microsoft.com/office/drawing/2014/main" id="{F232C675-79BE-00D6-FB05-D283EFC07518}"/>
              </a:ext>
            </a:extLst>
          </p:cNvPr>
          <p:cNvSpPr txBox="1"/>
          <p:nvPr/>
        </p:nvSpPr>
        <p:spPr>
          <a:xfrm rot="16200000">
            <a:off x="-596053" y="3383586"/>
            <a:ext cx="3201656" cy="338554"/>
          </a:xfrm>
          <a:prstGeom prst="rect">
            <a:avLst/>
          </a:prstGeom>
          <a:solidFill>
            <a:schemeClr val="accent5">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Productive Ecosystem</a:t>
            </a:r>
          </a:p>
        </p:txBody>
      </p:sp>
      <p:sp>
        <p:nvSpPr>
          <p:cNvPr id="57" name="TextBox 56">
            <a:extLst>
              <a:ext uri="{FF2B5EF4-FFF2-40B4-BE49-F238E27FC236}">
                <a16:creationId xmlns:a16="http://schemas.microsoft.com/office/drawing/2014/main" id="{FAF9EE41-136C-11D0-D876-C7F2CF2F188B}"/>
              </a:ext>
            </a:extLst>
          </p:cNvPr>
          <p:cNvSpPr txBox="1"/>
          <p:nvPr/>
        </p:nvSpPr>
        <p:spPr>
          <a:xfrm>
            <a:off x="3522105" y="3266937"/>
            <a:ext cx="1403469" cy="584775"/>
          </a:xfrm>
          <a:prstGeom prst="rect">
            <a:avLst/>
          </a:prstGeom>
          <a:no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Operational</a:t>
            </a:r>
          </a:p>
          <a:p>
            <a:pPr algn="ctr"/>
            <a:r>
              <a:rPr lang="en-GB" sz="1600" b="1" dirty="0">
                <a:solidFill>
                  <a:srgbClr val="1D1934"/>
                </a:solidFill>
                <a:latin typeface="Arial" panose="020B0604020202020204" pitchFamily="34" charset="0"/>
                <a:cs typeface="Arial" panose="020B0604020202020204" pitchFamily="34" charset="0"/>
              </a:rPr>
              <a:t>Excellence</a:t>
            </a:r>
          </a:p>
        </p:txBody>
      </p:sp>
      <p:sp>
        <p:nvSpPr>
          <p:cNvPr id="58" name="TextBox 57">
            <a:extLst>
              <a:ext uri="{FF2B5EF4-FFF2-40B4-BE49-F238E27FC236}">
                <a16:creationId xmlns:a16="http://schemas.microsoft.com/office/drawing/2014/main" id="{1E7EAE3D-4E0F-E95C-AE04-A9CCEF008E8B}"/>
              </a:ext>
            </a:extLst>
          </p:cNvPr>
          <p:cNvSpPr txBox="1"/>
          <p:nvPr/>
        </p:nvSpPr>
        <p:spPr>
          <a:xfrm>
            <a:off x="1439499" y="3128874"/>
            <a:ext cx="1802837" cy="830997"/>
          </a:xfrm>
          <a:prstGeom prst="rect">
            <a:avLst/>
          </a:prstGeom>
          <a:solidFill>
            <a:schemeClr val="accent5">
              <a:lumMod val="40000"/>
              <a:lumOff val="60000"/>
            </a:schemeClr>
          </a:solidFill>
        </p:spPr>
        <p:txBody>
          <a:bodyPr wrap="square" rtlCol="0">
            <a:spAutoFit/>
          </a:bodyPr>
          <a:lstStyle/>
          <a:p>
            <a:pPr algn="ctr"/>
            <a:r>
              <a:rPr lang="en-GB" sz="1600" b="1" dirty="0">
                <a:solidFill>
                  <a:sysClr val="windowText" lastClr="000000"/>
                </a:solidFill>
                <a:latin typeface="Arial" panose="020B0604020202020204" pitchFamily="34" charset="0"/>
                <a:cs typeface="Arial" panose="020B0604020202020204" pitchFamily="34" charset="0"/>
              </a:rPr>
              <a:t>Conceptualising Product / Service Offer</a:t>
            </a:r>
          </a:p>
        </p:txBody>
      </p:sp>
      <p:sp>
        <p:nvSpPr>
          <p:cNvPr id="59" name="TextBox 58">
            <a:extLst>
              <a:ext uri="{FF2B5EF4-FFF2-40B4-BE49-F238E27FC236}">
                <a16:creationId xmlns:a16="http://schemas.microsoft.com/office/drawing/2014/main" id="{4BA136E7-4187-A0F2-7452-97F45FAA569C}"/>
              </a:ext>
            </a:extLst>
          </p:cNvPr>
          <p:cNvSpPr txBox="1"/>
          <p:nvPr/>
        </p:nvSpPr>
        <p:spPr>
          <a:xfrm>
            <a:off x="6738233" y="3251985"/>
            <a:ext cx="1546078" cy="584775"/>
          </a:xfrm>
          <a:prstGeom prst="rect">
            <a:avLst/>
          </a:prstGeom>
          <a:solidFill>
            <a:schemeClr val="accent5">
              <a:lumMod val="40000"/>
              <a:lumOff val="60000"/>
            </a:schemeClr>
          </a:solidFill>
        </p:spPr>
        <p:txBody>
          <a:bodyPr wrap="square" rtlCol="0">
            <a:spAutoFit/>
          </a:bodyPr>
          <a:lstStyle/>
          <a:p>
            <a:pPr algn="ctr"/>
            <a:r>
              <a:rPr lang="en-GB" sz="1600" b="1" dirty="0">
                <a:solidFill>
                  <a:sysClr val="windowText" lastClr="000000"/>
                </a:solidFill>
                <a:latin typeface="Arial" panose="020B0604020202020204" pitchFamily="34" charset="0"/>
                <a:cs typeface="Arial" panose="020B0604020202020204" pitchFamily="34" charset="0"/>
              </a:rPr>
              <a:t>Sales Effectiveness</a:t>
            </a:r>
          </a:p>
        </p:txBody>
      </p:sp>
      <p:sp>
        <p:nvSpPr>
          <p:cNvPr id="60" name="TextBox 59">
            <a:extLst>
              <a:ext uri="{FF2B5EF4-FFF2-40B4-BE49-F238E27FC236}">
                <a16:creationId xmlns:a16="http://schemas.microsoft.com/office/drawing/2014/main" id="{AD2755A2-F67E-BF28-2FEF-83564A941CF3}"/>
              </a:ext>
            </a:extLst>
          </p:cNvPr>
          <p:cNvSpPr txBox="1"/>
          <p:nvPr/>
        </p:nvSpPr>
        <p:spPr>
          <a:xfrm>
            <a:off x="8482914" y="3251985"/>
            <a:ext cx="1258804" cy="584775"/>
          </a:xfrm>
          <a:prstGeom prst="rect">
            <a:avLst/>
          </a:prstGeom>
          <a:solidFill>
            <a:schemeClr val="accent5">
              <a:lumMod val="40000"/>
              <a:lumOff val="60000"/>
            </a:schemeClr>
          </a:solidFill>
        </p:spPr>
        <p:txBody>
          <a:bodyPr wrap="square" rtlCol="0">
            <a:spAutoFit/>
          </a:bodyPr>
          <a:lstStyle/>
          <a:p>
            <a:pPr algn="ctr"/>
            <a:r>
              <a:rPr lang="en-GB" sz="1600" b="1" dirty="0">
                <a:solidFill>
                  <a:sysClr val="windowText" lastClr="000000"/>
                </a:solidFill>
                <a:latin typeface="Arial" panose="020B0604020202020204" pitchFamily="34" charset="0"/>
                <a:cs typeface="Arial" panose="020B0604020202020204" pitchFamily="34" charset="0"/>
              </a:rPr>
              <a:t>After Sales Care</a:t>
            </a:r>
          </a:p>
        </p:txBody>
      </p:sp>
      <p:sp>
        <p:nvSpPr>
          <p:cNvPr id="61" name="TextBox 60">
            <a:extLst>
              <a:ext uri="{FF2B5EF4-FFF2-40B4-BE49-F238E27FC236}">
                <a16:creationId xmlns:a16="http://schemas.microsoft.com/office/drawing/2014/main" id="{A1E23F9B-8000-6BE4-AFBE-DE84AE4A32F3}"/>
              </a:ext>
            </a:extLst>
          </p:cNvPr>
          <p:cNvSpPr txBox="1"/>
          <p:nvPr/>
        </p:nvSpPr>
        <p:spPr>
          <a:xfrm>
            <a:off x="9977613" y="3242403"/>
            <a:ext cx="1230859" cy="584775"/>
          </a:xfrm>
          <a:prstGeom prst="rect">
            <a:avLst/>
          </a:prstGeom>
          <a:noFill/>
        </p:spPr>
        <p:txBody>
          <a:bodyPr wrap="square" rtlCol="0">
            <a:spAutoFit/>
          </a:bodyPr>
          <a:lstStyle/>
          <a:p>
            <a:r>
              <a:rPr lang="en-GB" sz="1600" b="1" dirty="0">
                <a:solidFill>
                  <a:srgbClr val="1D1934"/>
                </a:solidFill>
                <a:latin typeface="Arial" panose="020B0604020202020204" pitchFamily="34" charset="0"/>
                <a:cs typeface="Arial" panose="020B0604020202020204" pitchFamily="34" charset="0"/>
              </a:rPr>
              <a:t>Profit Margin</a:t>
            </a:r>
          </a:p>
        </p:txBody>
      </p:sp>
      <p:sp>
        <p:nvSpPr>
          <p:cNvPr id="62" name="TextBox 61">
            <a:extLst>
              <a:ext uri="{FF2B5EF4-FFF2-40B4-BE49-F238E27FC236}">
                <a16:creationId xmlns:a16="http://schemas.microsoft.com/office/drawing/2014/main" id="{BFE84F01-8C31-7F16-B21D-DF2A84D34C7F}"/>
              </a:ext>
            </a:extLst>
          </p:cNvPr>
          <p:cNvSpPr txBox="1"/>
          <p:nvPr/>
        </p:nvSpPr>
        <p:spPr>
          <a:xfrm>
            <a:off x="5110039" y="3251985"/>
            <a:ext cx="1403469" cy="584775"/>
          </a:xfrm>
          <a:prstGeom prst="rect">
            <a:avLst/>
          </a:prstGeom>
          <a:solidFill>
            <a:schemeClr val="accent5">
              <a:lumMod val="40000"/>
              <a:lumOff val="60000"/>
            </a:schemeClr>
          </a:solidFill>
        </p:spPr>
        <p:txBody>
          <a:bodyPr wrap="square" rtlCol="0">
            <a:spAutoFit/>
          </a:bodyPr>
          <a:lstStyle/>
          <a:p>
            <a:pPr algn="ctr"/>
            <a:r>
              <a:rPr lang="en-GB" sz="1600" b="1" dirty="0">
                <a:solidFill>
                  <a:sysClr val="windowText" lastClr="000000"/>
                </a:solidFill>
                <a:latin typeface="Arial" panose="020B0604020202020204" pitchFamily="34" charset="0"/>
                <a:cs typeface="Arial" panose="020B0604020202020204" pitchFamily="34" charset="0"/>
              </a:rPr>
              <a:t>Targeted Marketing</a:t>
            </a:r>
          </a:p>
        </p:txBody>
      </p:sp>
      <p:cxnSp>
        <p:nvCxnSpPr>
          <p:cNvPr id="63" name="Straight Connector 62">
            <a:extLst>
              <a:ext uri="{FF2B5EF4-FFF2-40B4-BE49-F238E27FC236}">
                <a16:creationId xmlns:a16="http://schemas.microsoft.com/office/drawing/2014/main" id="{2E7A81FA-BE93-ECD7-50B1-32AD6FFDD9DB}"/>
              </a:ext>
            </a:extLst>
          </p:cNvPr>
          <p:cNvCxnSpPr>
            <a:cxnSpLocks/>
          </p:cNvCxnSpPr>
          <p:nvPr/>
        </p:nvCxnSpPr>
        <p:spPr>
          <a:xfrm>
            <a:off x="1368935" y="5605087"/>
            <a:ext cx="8441821" cy="0"/>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407FDF7B-42D0-F77D-94C9-5353E573A001}"/>
              </a:ext>
            </a:extLst>
          </p:cNvPr>
          <p:cNvCxnSpPr>
            <a:cxnSpLocks/>
          </p:cNvCxnSpPr>
          <p:nvPr/>
        </p:nvCxnSpPr>
        <p:spPr>
          <a:xfrm>
            <a:off x="1414598" y="1525270"/>
            <a:ext cx="8441821" cy="0"/>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1134FAE9-81A4-C6D3-C64B-D244D1FFBCB5}"/>
              </a:ext>
            </a:extLst>
          </p:cNvPr>
          <p:cNvSpPr txBox="1"/>
          <p:nvPr/>
        </p:nvSpPr>
        <p:spPr>
          <a:xfrm>
            <a:off x="3067850" y="1144217"/>
            <a:ext cx="4498928" cy="338554"/>
          </a:xfrm>
          <a:prstGeom prst="rect">
            <a:avLst/>
          </a:prstGeom>
          <a:solidFill>
            <a:schemeClr val="accent6">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Competitive Advantage Strategy</a:t>
            </a:r>
          </a:p>
        </p:txBody>
      </p:sp>
      <p:sp>
        <p:nvSpPr>
          <p:cNvPr id="66" name="TextBox 65">
            <a:extLst>
              <a:ext uri="{FF2B5EF4-FFF2-40B4-BE49-F238E27FC236}">
                <a16:creationId xmlns:a16="http://schemas.microsoft.com/office/drawing/2014/main" id="{52092DD4-5B9D-E3BF-27B7-912C3E47226A}"/>
              </a:ext>
            </a:extLst>
          </p:cNvPr>
          <p:cNvSpPr txBox="1"/>
          <p:nvPr/>
        </p:nvSpPr>
        <p:spPr>
          <a:xfrm>
            <a:off x="3537034" y="5669173"/>
            <a:ext cx="4286713" cy="338554"/>
          </a:xfrm>
          <a:prstGeom prst="rect">
            <a:avLst/>
          </a:prstGeom>
          <a:solidFill>
            <a:schemeClr val="accent2">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Industry-Specific Assets</a:t>
            </a:r>
          </a:p>
        </p:txBody>
      </p:sp>
      <p:sp>
        <p:nvSpPr>
          <p:cNvPr id="67" name="TextBox 66">
            <a:extLst>
              <a:ext uri="{FF2B5EF4-FFF2-40B4-BE49-F238E27FC236}">
                <a16:creationId xmlns:a16="http://schemas.microsoft.com/office/drawing/2014/main" id="{80AC197A-C13E-4671-7310-3706F9295E62}"/>
              </a:ext>
            </a:extLst>
          </p:cNvPr>
          <p:cNvSpPr txBox="1"/>
          <p:nvPr/>
        </p:nvSpPr>
        <p:spPr>
          <a:xfrm>
            <a:off x="3651677" y="5224618"/>
            <a:ext cx="4271623" cy="338554"/>
          </a:xfrm>
          <a:prstGeom prst="rect">
            <a:avLst/>
          </a:prstGeom>
          <a:solidFill>
            <a:schemeClr val="accent2">
              <a:lumMod val="40000"/>
              <a:lumOff val="60000"/>
            </a:schemeClr>
          </a:solidFill>
        </p:spPr>
        <p:txBody>
          <a:bodyPr wrap="square" rtlCol="0">
            <a:spAutoFit/>
          </a:bodyPr>
          <a:lstStyle/>
          <a:p>
            <a:pPr algn="ctr"/>
            <a:r>
              <a:rPr lang="en-GB" sz="1600" b="1" dirty="0">
                <a:solidFill>
                  <a:srgbClr val="1D1934"/>
                </a:solidFill>
                <a:latin typeface="Arial" panose="020B0604020202020204" pitchFamily="34" charset="0"/>
                <a:cs typeface="Arial" panose="020B0604020202020204" pitchFamily="34" charset="0"/>
              </a:rPr>
              <a:t>Can-Do: Will-Do Culture</a:t>
            </a:r>
          </a:p>
        </p:txBody>
      </p:sp>
      <p:sp>
        <p:nvSpPr>
          <p:cNvPr id="68" name="TextBox 67">
            <a:extLst>
              <a:ext uri="{FF2B5EF4-FFF2-40B4-BE49-F238E27FC236}">
                <a16:creationId xmlns:a16="http://schemas.microsoft.com/office/drawing/2014/main" id="{FB31CED3-DA19-C860-80EC-763E8382B350}"/>
              </a:ext>
            </a:extLst>
          </p:cNvPr>
          <p:cNvSpPr txBox="1"/>
          <p:nvPr/>
        </p:nvSpPr>
        <p:spPr>
          <a:xfrm>
            <a:off x="7236280" y="6384012"/>
            <a:ext cx="4635017"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 The 14 Box Model is from Step-by-Step Competitive Strategy (2</a:t>
            </a:r>
            <a:r>
              <a:rPr lang="en-GB" sz="1000" baseline="30000" dirty="0">
                <a:latin typeface="Arial" panose="020B0604020202020204" pitchFamily="34" charset="0"/>
                <a:cs typeface="Arial" panose="020B0604020202020204" pitchFamily="34" charset="0"/>
              </a:rPr>
              <a:t>nd</a:t>
            </a:r>
            <a:r>
              <a:rPr lang="en-GB" sz="1000" dirty="0">
                <a:latin typeface="Arial" panose="020B0604020202020204" pitchFamily="34" charset="0"/>
                <a:cs typeface="Arial" panose="020B0604020202020204" pitchFamily="34" charset="0"/>
              </a:rPr>
              <a:t> Edition) by D L Francis 2023 (in print). Based on an original model by Michael Porter.</a:t>
            </a:r>
          </a:p>
        </p:txBody>
      </p:sp>
      <p:cxnSp>
        <p:nvCxnSpPr>
          <p:cNvPr id="39" name="Straight Connector 38">
            <a:extLst>
              <a:ext uri="{FF2B5EF4-FFF2-40B4-BE49-F238E27FC236}">
                <a16:creationId xmlns:a16="http://schemas.microsoft.com/office/drawing/2014/main" id="{586A73E2-F52E-639B-46E6-4F9280E92C30}"/>
              </a:ext>
            </a:extLst>
          </p:cNvPr>
          <p:cNvCxnSpPr>
            <a:cxnSpLocks/>
          </p:cNvCxnSpPr>
          <p:nvPr/>
        </p:nvCxnSpPr>
        <p:spPr>
          <a:xfrm>
            <a:off x="3335358" y="2813172"/>
            <a:ext cx="0" cy="1488337"/>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D7114B-0C4E-25E3-21CD-44F9EA02F9D8}"/>
              </a:ext>
            </a:extLst>
          </p:cNvPr>
          <p:cNvCxnSpPr>
            <a:cxnSpLocks/>
          </p:cNvCxnSpPr>
          <p:nvPr/>
        </p:nvCxnSpPr>
        <p:spPr>
          <a:xfrm>
            <a:off x="6656382" y="2823109"/>
            <a:ext cx="0" cy="1488337"/>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70EA72C-2965-3FA5-2F45-48C68F4669BA}"/>
              </a:ext>
            </a:extLst>
          </p:cNvPr>
          <p:cNvCxnSpPr>
            <a:cxnSpLocks/>
          </p:cNvCxnSpPr>
          <p:nvPr/>
        </p:nvCxnSpPr>
        <p:spPr>
          <a:xfrm>
            <a:off x="8370914" y="2824346"/>
            <a:ext cx="0" cy="1488337"/>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8CCA5E1-6D04-A0B2-88E2-4F200235FA1B}"/>
              </a:ext>
            </a:extLst>
          </p:cNvPr>
          <p:cNvCxnSpPr>
            <a:cxnSpLocks/>
          </p:cNvCxnSpPr>
          <p:nvPr/>
        </p:nvCxnSpPr>
        <p:spPr>
          <a:xfrm>
            <a:off x="5110039" y="2818632"/>
            <a:ext cx="0" cy="1488337"/>
          </a:xfrm>
          <a:prstGeom prst="line">
            <a:avLst/>
          </a:prstGeom>
          <a:ln w="12700">
            <a:solidFill>
              <a:srgbClr val="FFB000"/>
            </a:solidFill>
          </a:ln>
        </p:spPr>
        <p:style>
          <a:lnRef idx="1">
            <a:schemeClr val="accent1"/>
          </a:lnRef>
          <a:fillRef idx="0">
            <a:schemeClr val="accent1"/>
          </a:fillRef>
          <a:effectRef idx="0">
            <a:schemeClr val="accent1"/>
          </a:effectRef>
          <a:fontRef idx="minor">
            <a:schemeClr val="tx1"/>
          </a:fontRef>
        </p:style>
      </p:cxnSp>
      <p:sp>
        <p:nvSpPr>
          <p:cNvPr id="2" name="Pentagon 1">
            <a:extLst>
              <a:ext uri="{FF2B5EF4-FFF2-40B4-BE49-F238E27FC236}">
                <a16:creationId xmlns:a16="http://schemas.microsoft.com/office/drawing/2014/main" id="{D880B412-DBEF-0875-B5D2-BD0BA75CE60E}"/>
              </a:ext>
            </a:extLst>
          </p:cNvPr>
          <p:cNvSpPr/>
          <p:nvPr/>
        </p:nvSpPr>
        <p:spPr>
          <a:xfrm rot="20167590">
            <a:off x="1537996" y="4086157"/>
            <a:ext cx="2438888" cy="943948"/>
          </a:xfrm>
          <a:prstGeom prst="homePlat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322E6C3-F1C9-6EF5-769E-E96FEA73609F}"/>
              </a:ext>
            </a:extLst>
          </p:cNvPr>
          <p:cNvSpPr txBox="1"/>
          <p:nvPr/>
        </p:nvSpPr>
        <p:spPr>
          <a:xfrm rot="20167590">
            <a:off x="1452679" y="4146147"/>
            <a:ext cx="2242820" cy="954107"/>
          </a:xfrm>
          <a:prstGeom prst="rect">
            <a:avLst/>
          </a:prstGeom>
          <a:solidFill>
            <a:schemeClr val="accent3">
              <a:lumMod val="40000"/>
              <a:lumOff val="60000"/>
            </a:schemeClr>
          </a:solidFill>
        </p:spPr>
        <p:txBody>
          <a:bodyPr wrap="square">
            <a:spAutoFit/>
          </a:bodyPr>
          <a:lstStyle/>
          <a:p>
            <a:pPr algn="ctr"/>
            <a:r>
              <a:rPr lang="en-US" sz="1400" b="1" kern="1200" dirty="0">
                <a:solidFill>
                  <a:srgbClr val="002060"/>
                </a:solidFill>
                <a:latin typeface="Arial" panose="020B0604020202020204" pitchFamily="34" charset="0"/>
                <a:ea typeface="+mj-ea"/>
                <a:cs typeface="Arial" panose="020B0604020202020204" pitchFamily="34" charset="0"/>
              </a:rPr>
              <a:t>Operations are a key component of an Enterprise’s Value Chain</a:t>
            </a:r>
          </a:p>
        </p:txBody>
      </p:sp>
      <p:sp>
        <p:nvSpPr>
          <p:cNvPr id="3" name="TextBox 2">
            <a:extLst>
              <a:ext uri="{FF2B5EF4-FFF2-40B4-BE49-F238E27FC236}">
                <a16:creationId xmlns:a16="http://schemas.microsoft.com/office/drawing/2014/main" id="{16371F87-6AEC-BE87-9115-3B1AAA6DE615}"/>
              </a:ext>
            </a:extLst>
          </p:cNvPr>
          <p:cNvSpPr txBox="1"/>
          <p:nvPr/>
        </p:nvSpPr>
        <p:spPr>
          <a:xfrm>
            <a:off x="835497" y="98236"/>
            <a:ext cx="4626519" cy="437613"/>
          </a:xfrm>
          <a:prstGeom prst="rect">
            <a:avLst/>
          </a:prstGeom>
          <a:noFill/>
        </p:spPr>
        <p:txBody>
          <a:bodyPr vert="horz" lIns="91440" tIns="45720" rIns="91440" bIns="45720" rtlCol="0" anchor="t">
            <a:noAutofit/>
          </a:bodyPr>
          <a:lstStyle/>
          <a:p>
            <a:pPr>
              <a:lnSpc>
                <a:spcPct val="90000"/>
              </a:lnSpc>
              <a:spcBef>
                <a:spcPct val="0"/>
              </a:spcBef>
              <a:spcAft>
                <a:spcPts val="600"/>
              </a:spcAft>
            </a:pPr>
            <a:r>
              <a:rPr lang="en-US" sz="3600" b="1" kern="1200" dirty="0">
                <a:solidFill>
                  <a:srgbClr val="002060"/>
                </a:solidFill>
                <a:ea typeface="+mj-ea"/>
                <a:cs typeface="Arial" panose="020B0604020202020204" pitchFamily="34" charset="0"/>
              </a:rPr>
              <a:t>Value Chain Model- </a:t>
            </a:r>
            <a:r>
              <a:rPr lang="en-US" sz="1200" b="1" kern="1200" dirty="0">
                <a:solidFill>
                  <a:srgbClr val="002060"/>
                </a:solidFill>
                <a:ea typeface="+mj-ea"/>
                <a:cs typeface="Arial" panose="020B0604020202020204" pitchFamily="34" charset="0"/>
              </a:rPr>
              <a:t>what one thing on here could be a measures of success?</a:t>
            </a:r>
          </a:p>
        </p:txBody>
      </p:sp>
      <p:sp>
        <p:nvSpPr>
          <p:cNvPr id="8" name="TextBox 7">
            <a:extLst>
              <a:ext uri="{FF2B5EF4-FFF2-40B4-BE49-F238E27FC236}">
                <a16:creationId xmlns:a16="http://schemas.microsoft.com/office/drawing/2014/main" id="{9A06B78A-C16D-8882-0C74-BE0057556341}"/>
              </a:ext>
            </a:extLst>
          </p:cNvPr>
          <p:cNvSpPr txBox="1"/>
          <p:nvPr/>
        </p:nvSpPr>
        <p:spPr>
          <a:xfrm>
            <a:off x="6475720" y="120274"/>
            <a:ext cx="2431471" cy="369332"/>
          </a:xfrm>
          <a:prstGeom prst="rect">
            <a:avLst/>
          </a:prstGeom>
          <a:solidFill>
            <a:schemeClr val="accent6">
              <a:lumMod val="40000"/>
              <a:lumOff val="60000"/>
            </a:schemeClr>
          </a:solidFill>
        </p:spPr>
        <p:txBody>
          <a:bodyPr wrap="square" rtlCol="0">
            <a:spAutoFit/>
          </a:bodyPr>
          <a:lstStyle/>
          <a:p>
            <a:r>
              <a:rPr lang="en-US" dirty="0"/>
              <a:t>Dynamic Capabilities</a:t>
            </a:r>
            <a:endParaRPr lang="en-GB" dirty="0"/>
          </a:p>
        </p:txBody>
      </p:sp>
      <p:sp>
        <p:nvSpPr>
          <p:cNvPr id="9" name="TextBox 8">
            <a:extLst>
              <a:ext uri="{FF2B5EF4-FFF2-40B4-BE49-F238E27FC236}">
                <a16:creationId xmlns:a16="http://schemas.microsoft.com/office/drawing/2014/main" id="{A065D9B2-C919-8C4A-DE54-8B7330531B50}"/>
              </a:ext>
            </a:extLst>
          </p:cNvPr>
          <p:cNvSpPr txBox="1"/>
          <p:nvPr/>
        </p:nvSpPr>
        <p:spPr>
          <a:xfrm>
            <a:off x="9071467" y="127147"/>
            <a:ext cx="2671895" cy="369332"/>
          </a:xfrm>
          <a:prstGeom prst="rect">
            <a:avLst/>
          </a:prstGeom>
          <a:solidFill>
            <a:schemeClr val="accent2">
              <a:lumMod val="40000"/>
              <a:lumOff val="60000"/>
            </a:schemeClr>
          </a:solidFill>
        </p:spPr>
        <p:txBody>
          <a:bodyPr wrap="square" rtlCol="0">
            <a:spAutoFit/>
          </a:bodyPr>
          <a:lstStyle/>
          <a:p>
            <a:r>
              <a:rPr lang="en-US" dirty="0"/>
              <a:t>Managerial Capabilities</a:t>
            </a:r>
            <a:endParaRPr lang="en-GB" dirty="0"/>
          </a:p>
        </p:txBody>
      </p:sp>
      <p:sp>
        <p:nvSpPr>
          <p:cNvPr id="10" name="TextBox 9">
            <a:extLst>
              <a:ext uri="{FF2B5EF4-FFF2-40B4-BE49-F238E27FC236}">
                <a16:creationId xmlns:a16="http://schemas.microsoft.com/office/drawing/2014/main" id="{916AA278-BED6-8703-8A38-D3CF1A063B85}"/>
              </a:ext>
            </a:extLst>
          </p:cNvPr>
          <p:cNvSpPr txBox="1"/>
          <p:nvPr/>
        </p:nvSpPr>
        <p:spPr>
          <a:xfrm>
            <a:off x="6349429" y="578842"/>
            <a:ext cx="2820275" cy="369332"/>
          </a:xfrm>
          <a:prstGeom prst="rect">
            <a:avLst/>
          </a:prstGeom>
          <a:solidFill>
            <a:schemeClr val="accent5">
              <a:lumMod val="40000"/>
              <a:lumOff val="60000"/>
            </a:schemeClr>
          </a:solidFill>
        </p:spPr>
        <p:txBody>
          <a:bodyPr wrap="square" rtlCol="0">
            <a:spAutoFit/>
          </a:bodyPr>
          <a:lstStyle/>
          <a:p>
            <a:r>
              <a:rPr lang="en-US" dirty="0"/>
              <a:t>Operational Capabilities</a:t>
            </a:r>
            <a:endParaRPr lang="en-GB" dirty="0"/>
          </a:p>
        </p:txBody>
      </p:sp>
      <p:sp>
        <p:nvSpPr>
          <p:cNvPr id="6" name="Rectangle 5">
            <a:extLst>
              <a:ext uri="{FF2B5EF4-FFF2-40B4-BE49-F238E27FC236}">
                <a16:creationId xmlns:a16="http://schemas.microsoft.com/office/drawing/2014/main" id="{92D7F39E-C200-2A4C-AF21-D76600378875}"/>
              </a:ext>
            </a:extLst>
          </p:cNvPr>
          <p:cNvSpPr/>
          <p:nvPr/>
        </p:nvSpPr>
        <p:spPr>
          <a:xfrm>
            <a:off x="537975" y="6121662"/>
            <a:ext cx="5968259" cy="646331"/>
          </a:xfrm>
          <a:prstGeom prst="rect">
            <a:avLst/>
          </a:prstGeom>
        </p:spPr>
        <p:txBody>
          <a:bodyPr wrap="square">
            <a:spAutoFit/>
          </a:bodyPr>
          <a:lstStyle/>
          <a:p>
            <a:r>
              <a:rPr lang="en-GB" sz="1200" b="1" i="1" dirty="0">
                <a:solidFill>
                  <a:srgbClr val="222222"/>
                </a:solidFill>
              </a:rPr>
              <a:t>Dynamic capability is “the firm’s ability to integrate, build, and reconfigure internal and external competences to address rapidly changing environments” (</a:t>
            </a:r>
            <a:r>
              <a:rPr lang="en-GB" sz="1200" b="1" i="1" dirty="0">
                <a:solidFill>
                  <a:srgbClr val="222222"/>
                </a:solidFill>
                <a:hlinkClick r:id="rId3"/>
              </a:rPr>
              <a:t>David J. Teece</a:t>
            </a:r>
            <a:r>
              <a:rPr lang="en-GB" sz="1200" b="1" i="1" dirty="0">
                <a:solidFill>
                  <a:srgbClr val="222222"/>
                </a:solidFill>
              </a:rPr>
              <a:t>, Gary Pisano, and Amy </a:t>
            </a:r>
            <a:r>
              <a:rPr lang="en-GB" sz="1200" b="1" i="1" dirty="0" err="1">
                <a:solidFill>
                  <a:srgbClr val="222222"/>
                </a:solidFill>
              </a:rPr>
              <a:t>Shuen</a:t>
            </a:r>
            <a:r>
              <a:rPr lang="en-GB" sz="1200" b="1" i="1" dirty="0">
                <a:solidFill>
                  <a:srgbClr val="222222"/>
                </a:solidFill>
              </a:rPr>
              <a:t>). ITS ABOUT CHANGE!</a:t>
            </a:r>
            <a:endParaRPr lang="en-US" sz="1200" b="1" i="1" dirty="0"/>
          </a:p>
        </p:txBody>
      </p:sp>
    </p:spTree>
    <p:extLst>
      <p:ext uri="{BB962C8B-B14F-4D97-AF65-F5344CB8AC3E}">
        <p14:creationId xmlns:p14="http://schemas.microsoft.com/office/powerpoint/2010/main" val="240766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488FEF-CB50-7445-A501-13DBCA5EBBE1}"/>
              </a:ext>
            </a:extLst>
          </p:cNvPr>
          <p:cNvSpPr txBox="1"/>
          <p:nvPr/>
        </p:nvSpPr>
        <p:spPr>
          <a:xfrm>
            <a:off x="943985" y="1294533"/>
            <a:ext cx="3486235" cy="646331"/>
          </a:xfrm>
          <a:prstGeom prst="rect">
            <a:avLst/>
          </a:prstGeom>
          <a:noFill/>
        </p:spPr>
        <p:txBody>
          <a:bodyPr wrap="square" rtlCol="0">
            <a:spAutoFit/>
          </a:bodyPr>
          <a:lstStyle/>
          <a:p>
            <a:r>
              <a:rPr lang="en-US" b="1" dirty="0">
                <a:solidFill>
                  <a:srgbClr val="002060"/>
                </a:solidFill>
              </a:rPr>
              <a:t>Where can you go to check out a company's financial status?</a:t>
            </a:r>
          </a:p>
        </p:txBody>
      </p:sp>
      <p:sp>
        <p:nvSpPr>
          <p:cNvPr id="3" name="TextBox 2">
            <a:extLst>
              <a:ext uri="{FF2B5EF4-FFF2-40B4-BE49-F238E27FC236}">
                <a16:creationId xmlns:a16="http://schemas.microsoft.com/office/drawing/2014/main" id="{B0984940-A400-F546-B37B-A6093CF9887A}"/>
              </a:ext>
            </a:extLst>
          </p:cNvPr>
          <p:cNvSpPr txBox="1"/>
          <p:nvPr/>
        </p:nvSpPr>
        <p:spPr>
          <a:xfrm>
            <a:off x="587370" y="192207"/>
            <a:ext cx="10550022" cy="523220"/>
          </a:xfrm>
          <a:prstGeom prst="rect">
            <a:avLst/>
          </a:prstGeom>
          <a:noFill/>
        </p:spPr>
        <p:txBody>
          <a:bodyPr wrap="square" rtlCol="0">
            <a:spAutoFit/>
          </a:bodyPr>
          <a:lstStyle/>
          <a:p>
            <a:r>
              <a:rPr lang="en-US" sz="2800" b="1" dirty="0">
                <a:solidFill>
                  <a:srgbClr val="002060"/>
                </a:solidFill>
              </a:rPr>
              <a:t>Checking your Supply Chain- upstream and downstream</a:t>
            </a:r>
          </a:p>
        </p:txBody>
      </p:sp>
      <p:sp>
        <p:nvSpPr>
          <p:cNvPr id="4" name="TextBox 3">
            <a:extLst>
              <a:ext uri="{FF2B5EF4-FFF2-40B4-BE49-F238E27FC236}">
                <a16:creationId xmlns:a16="http://schemas.microsoft.com/office/drawing/2014/main" id="{F947C304-1B18-E642-8C65-2858FE8C56ED}"/>
              </a:ext>
            </a:extLst>
          </p:cNvPr>
          <p:cNvSpPr txBox="1"/>
          <p:nvPr/>
        </p:nvSpPr>
        <p:spPr>
          <a:xfrm>
            <a:off x="6096000" y="1223755"/>
            <a:ext cx="3159889" cy="646331"/>
          </a:xfrm>
          <a:prstGeom prst="rect">
            <a:avLst/>
          </a:prstGeom>
          <a:noFill/>
        </p:spPr>
        <p:txBody>
          <a:bodyPr wrap="square" rtlCol="0">
            <a:spAutoFit/>
          </a:bodyPr>
          <a:lstStyle/>
          <a:p>
            <a:r>
              <a:rPr lang="en-US" b="1" dirty="0">
                <a:solidFill>
                  <a:srgbClr val="002060"/>
                </a:solidFill>
              </a:rPr>
              <a:t>Does it matter who the directors are?</a:t>
            </a:r>
          </a:p>
        </p:txBody>
      </p:sp>
      <p:sp>
        <p:nvSpPr>
          <p:cNvPr id="5" name="TextBox 4">
            <a:extLst>
              <a:ext uri="{FF2B5EF4-FFF2-40B4-BE49-F238E27FC236}">
                <a16:creationId xmlns:a16="http://schemas.microsoft.com/office/drawing/2014/main" id="{0474C415-3A4C-BA42-8EDD-53E675557243}"/>
              </a:ext>
            </a:extLst>
          </p:cNvPr>
          <p:cNvSpPr txBox="1"/>
          <p:nvPr/>
        </p:nvSpPr>
        <p:spPr>
          <a:xfrm>
            <a:off x="6096000" y="2349668"/>
            <a:ext cx="3159889" cy="923330"/>
          </a:xfrm>
          <a:prstGeom prst="rect">
            <a:avLst/>
          </a:prstGeom>
          <a:noFill/>
        </p:spPr>
        <p:txBody>
          <a:bodyPr wrap="square" rtlCol="0">
            <a:spAutoFit/>
          </a:bodyPr>
          <a:lstStyle/>
          <a:p>
            <a:r>
              <a:rPr lang="en-US" b="1" dirty="0">
                <a:solidFill>
                  <a:srgbClr val="002060"/>
                </a:solidFill>
              </a:rPr>
              <a:t>What do you do if you  think there is a problem with directors?</a:t>
            </a:r>
          </a:p>
        </p:txBody>
      </p:sp>
      <p:sp>
        <p:nvSpPr>
          <p:cNvPr id="6" name="TextBox 5">
            <a:extLst>
              <a:ext uri="{FF2B5EF4-FFF2-40B4-BE49-F238E27FC236}">
                <a16:creationId xmlns:a16="http://schemas.microsoft.com/office/drawing/2014/main" id="{5720EA99-4361-A940-93A9-E7F6B5CEAB60}"/>
              </a:ext>
            </a:extLst>
          </p:cNvPr>
          <p:cNvSpPr txBox="1"/>
          <p:nvPr/>
        </p:nvSpPr>
        <p:spPr>
          <a:xfrm>
            <a:off x="943984" y="2349668"/>
            <a:ext cx="3486235" cy="923330"/>
          </a:xfrm>
          <a:prstGeom prst="rect">
            <a:avLst/>
          </a:prstGeom>
          <a:noFill/>
        </p:spPr>
        <p:txBody>
          <a:bodyPr wrap="square" rtlCol="0">
            <a:spAutoFit/>
          </a:bodyPr>
          <a:lstStyle/>
          <a:p>
            <a:r>
              <a:rPr lang="en-US" b="1" dirty="0">
                <a:solidFill>
                  <a:srgbClr val="002060"/>
                </a:solidFill>
              </a:rPr>
              <a:t>Where can you check the sustainability credentials at the same time?</a:t>
            </a:r>
          </a:p>
        </p:txBody>
      </p:sp>
      <p:sp>
        <p:nvSpPr>
          <p:cNvPr id="7" name="TextBox 6">
            <a:extLst>
              <a:ext uri="{FF2B5EF4-FFF2-40B4-BE49-F238E27FC236}">
                <a16:creationId xmlns:a16="http://schemas.microsoft.com/office/drawing/2014/main" id="{1031EEAB-D8FE-6040-AC5D-CDC8FFD731EC}"/>
              </a:ext>
            </a:extLst>
          </p:cNvPr>
          <p:cNvSpPr txBox="1"/>
          <p:nvPr/>
        </p:nvSpPr>
        <p:spPr>
          <a:xfrm>
            <a:off x="5499408" y="4662375"/>
            <a:ext cx="5729469" cy="1231106"/>
          </a:xfrm>
          <a:prstGeom prst="rect">
            <a:avLst/>
          </a:prstGeom>
          <a:noFill/>
        </p:spPr>
        <p:txBody>
          <a:bodyPr wrap="square" rtlCol="0">
            <a:spAutoFit/>
          </a:bodyPr>
          <a:lstStyle/>
          <a:p>
            <a:r>
              <a:rPr lang="en-US" sz="2800" b="1" dirty="0">
                <a:solidFill>
                  <a:srgbClr val="002060"/>
                </a:solidFill>
              </a:rPr>
              <a:t>Why do you think  people don’t check these details?</a:t>
            </a:r>
          </a:p>
          <a:p>
            <a:endParaRPr lang="en-US" b="1" dirty="0">
              <a:solidFill>
                <a:srgbClr val="002060"/>
              </a:solidFill>
            </a:endParaRPr>
          </a:p>
        </p:txBody>
      </p:sp>
      <p:pic>
        <p:nvPicPr>
          <p:cNvPr id="9" name="Picture 8">
            <a:extLst>
              <a:ext uri="{FF2B5EF4-FFF2-40B4-BE49-F238E27FC236}">
                <a16:creationId xmlns:a16="http://schemas.microsoft.com/office/drawing/2014/main" id="{258C77E5-D1A3-0A46-BB29-8D4072D9F11B}"/>
              </a:ext>
            </a:extLst>
          </p:cNvPr>
          <p:cNvPicPr>
            <a:picLocks noChangeAspect="1"/>
          </p:cNvPicPr>
          <p:nvPr/>
        </p:nvPicPr>
        <p:blipFill>
          <a:blip r:embed="rId2"/>
          <a:stretch>
            <a:fillRect/>
          </a:stretch>
        </p:blipFill>
        <p:spPr>
          <a:xfrm>
            <a:off x="91440" y="4209736"/>
            <a:ext cx="3486235" cy="2648264"/>
          </a:xfrm>
          <a:prstGeom prst="rect">
            <a:avLst/>
          </a:prstGeom>
        </p:spPr>
      </p:pic>
    </p:spTree>
    <p:extLst>
      <p:ext uri="{BB962C8B-B14F-4D97-AF65-F5344CB8AC3E}">
        <p14:creationId xmlns:p14="http://schemas.microsoft.com/office/powerpoint/2010/main" val="2369265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EFC5A4-D2FC-0E40-B332-2DAF8E57179E}"/>
              </a:ext>
            </a:extLst>
          </p:cNvPr>
          <p:cNvPicPr>
            <a:picLocks noChangeAspect="1"/>
          </p:cNvPicPr>
          <p:nvPr/>
        </p:nvPicPr>
        <p:blipFill>
          <a:blip r:embed="rId2"/>
          <a:stretch>
            <a:fillRect/>
          </a:stretch>
        </p:blipFill>
        <p:spPr>
          <a:xfrm>
            <a:off x="548786" y="823312"/>
            <a:ext cx="11024980" cy="5188226"/>
          </a:xfrm>
          <a:prstGeom prst="rect">
            <a:avLst/>
          </a:prstGeom>
        </p:spPr>
      </p:pic>
      <p:pic>
        <p:nvPicPr>
          <p:cNvPr id="3" name="Picture 2" descr="signature_336175522">
            <a:extLst>
              <a:ext uri="{FF2B5EF4-FFF2-40B4-BE49-F238E27FC236}">
                <a16:creationId xmlns:a16="http://schemas.microsoft.com/office/drawing/2014/main" id="{A0D8F091-C504-334D-A3AD-0988DBADC43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0538713" y="5786401"/>
            <a:ext cx="1340771" cy="97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6851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6A9F49A2-2447-734E-9315-77C2A088C427}"/>
              </a:ext>
            </a:extLst>
          </p:cNvPr>
          <p:cNvSpPr/>
          <p:nvPr/>
        </p:nvSpPr>
        <p:spPr>
          <a:xfrm>
            <a:off x="8306295" y="729385"/>
            <a:ext cx="3619018" cy="3437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45C9808-2BF0-4510-BFA9-B999B1180520}"/>
              </a:ext>
            </a:extLst>
          </p:cNvPr>
          <p:cNvSpPr txBox="1"/>
          <p:nvPr/>
        </p:nvSpPr>
        <p:spPr>
          <a:xfrm>
            <a:off x="842111" y="965869"/>
            <a:ext cx="5477666" cy="389331"/>
          </a:xfrm>
          <a:prstGeom prst="rect">
            <a:avLst/>
          </a:prstGeom>
          <a:noFill/>
        </p:spPr>
        <p:txBody>
          <a:bodyPr vert="horz" lIns="91440" tIns="45720" rIns="91440" bIns="45720" rtlCol="0" anchor="t">
            <a:noAutofit/>
          </a:bodyPr>
          <a:lstStyle/>
          <a:p>
            <a:pPr>
              <a:lnSpc>
                <a:spcPct val="90000"/>
              </a:lnSpc>
              <a:spcBef>
                <a:spcPct val="0"/>
              </a:spcBef>
              <a:spcAft>
                <a:spcPts val="600"/>
              </a:spcAft>
            </a:pPr>
            <a:r>
              <a:rPr lang="en-GB" b="1" dirty="0">
                <a:solidFill>
                  <a:srgbClr val="002060"/>
                </a:solidFill>
                <a:latin typeface="Arial" panose="020B0604020202020204" pitchFamily="34" charset="0"/>
                <a:ea typeface="+mj-ea"/>
                <a:cs typeface="Arial" panose="020B0604020202020204" pitchFamily="34" charset="0"/>
              </a:rPr>
              <a:t>What Changes in Operations Management Will Affect Companies like Yours?</a:t>
            </a:r>
          </a:p>
          <a:p>
            <a:pPr>
              <a:lnSpc>
                <a:spcPct val="90000"/>
              </a:lnSpc>
              <a:spcBef>
                <a:spcPct val="0"/>
              </a:spcBef>
              <a:spcAft>
                <a:spcPts val="600"/>
              </a:spcAft>
            </a:pPr>
            <a:r>
              <a:rPr lang="en-GB" b="1" dirty="0">
                <a:solidFill>
                  <a:srgbClr val="002060"/>
                </a:solidFill>
                <a:latin typeface="Arial" panose="020B0604020202020204" pitchFamily="34" charset="0"/>
                <a:ea typeface="+mj-ea"/>
                <a:cs typeface="Arial" panose="020B0604020202020204" pitchFamily="34" charset="0"/>
              </a:rPr>
              <a:t>- What is Possible?</a:t>
            </a:r>
            <a:endParaRPr lang="en-GB" b="1" kern="1200" dirty="0">
              <a:solidFill>
                <a:srgbClr val="002060"/>
              </a:solidFill>
              <a:latin typeface="Arial" panose="020B0604020202020204" pitchFamily="34" charset="0"/>
              <a:ea typeface="+mj-ea"/>
              <a:cs typeface="Arial" panose="020B0604020202020204" pitchFamily="34" charset="0"/>
            </a:endParaRPr>
          </a:p>
        </p:txBody>
      </p:sp>
      <p:sp>
        <p:nvSpPr>
          <p:cNvPr id="33" name="TextBox 32">
            <a:extLst>
              <a:ext uri="{FF2B5EF4-FFF2-40B4-BE49-F238E27FC236}">
                <a16:creationId xmlns:a16="http://schemas.microsoft.com/office/drawing/2014/main" id="{B5EAEE94-204A-B493-BBF0-3F7A5D1C8F58}"/>
              </a:ext>
            </a:extLst>
          </p:cNvPr>
          <p:cNvSpPr txBox="1"/>
          <p:nvPr/>
        </p:nvSpPr>
        <p:spPr>
          <a:xfrm>
            <a:off x="518018" y="2243024"/>
            <a:ext cx="10098885" cy="3488134"/>
          </a:xfrm>
          <a:prstGeom prst="rect">
            <a:avLst/>
          </a:prstGeom>
          <a:noFill/>
        </p:spPr>
        <p:txBody>
          <a:bodyPr wrap="square" rtlCol="0">
            <a:spAutoFit/>
          </a:bodyPr>
          <a:lstStyle/>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Advanced Robotics </a:t>
            </a:r>
            <a:r>
              <a:rPr lang="en-GB" sz="1400" dirty="0">
                <a:solidFill>
                  <a:srgbClr val="002060"/>
                </a:solidFill>
                <a:latin typeface="Arial" panose="020B0604020202020204" pitchFamily="34" charset="0"/>
                <a:cs typeface="Arial" panose="020B0604020202020204" pitchFamily="34" charset="0"/>
              </a:rPr>
              <a:t>replaces skills from driving vehicles to painting rooms.</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Artificial Intelligence</a:t>
            </a:r>
            <a:r>
              <a:rPr lang="en-GB" sz="1400" dirty="0">
                <a:solidFill>
                  <a:srgbClr val="002060"/>
                </a:solidFill>
                <a:latin typeface="Arial" panose="020B0604020202020204" pitchFamily="34" charset="0"/>
                <a:cs typeface="Arial" panose="020B0604020202020204" pitchFamily="34" charset="0"/>
              </a:rPr>
              <a:t> replaces many forms of intellectual labour.</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Biometrics Identification </a:t>
            </a:r>
            <a:r>
              <a:rPr lang="en-GB" sz="1400" dirty="0">
                <a:solidFill>
                  <a:srgbClr val="002060"/>
                </a:solidFill>
                <a:latin typeface="Arial" panose="020B0604020202020204" pitchFamily="34" charset="0"/>
                <a:cs typeface="Arial" panose="020B0604020202020204" pitchFamily="34" charset="0"/>
              </a:rPr>
              <a:t>makes it easier to verify individuals’ identity.</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Blockchains</a:t>
            </a:r>
            <a:r>
              <a:rPr lang="en-GB" sz="1400" dirty="0">
                <a:solidFill>
                  <a:srgbClr val="002060"/>
                </a:solidFill>
                <a:latin typeface="Arial" panose="020B0604020202020204" pitchFamily="34" charset="0"/>
                <a:cs typeface="Arial" panose="020B0604020202020204" pitchFamily="34" charset="0"/>
              </a:rPr>
              <a:t> provide comprehensive, cheap, transparent record keeping.</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Cloud Technologies </a:t>
            </a:r>
            <a:r>
              <a:rPr lang="en-GB" sz="1400" dirty="0">
                <a:solidFill>
                  <a:srgbClr val="002060"/>
                </a:solidFill>
                <a:latin typeface="Arial" panose="020B0604020202020204" pitchFamily="34" charset="0"/>
                <a:cs typeface="Arial" panose="020B0604020202020204" pitchFamily="34" charset="0"/>
              </a:rPr>
              <a:t>make sharing and storing information far easier.</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Hybrid Collaboration </a:t>
            </a:r>
            <a:r>
              <a:rPr lang="en-GB" sz="1400" dirty="0">
                <a:solidFill>
                  <a:srgbClr val="002060"/>
                </a:solidFill>
                <a:latin typeface="Arial" panose="020B0604020202020204" pitchFamily="34" charset="0"/>
                <a:cs typeface="Arial" panose="020B0604020202020204" pitchFamily="34" charset="0"/>
              </a:rPr>
              <a:t>enables people to work effectively in offices or elsewhere.</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Internet of Things </a:t>
            </a:r>
            <a:r>
              <a:rPr lang="en-GB" sz="1400" dirty="0">
                <a:solidFill>
                  <a:srgbClr val="002060"/>
                </a:solidFill>
                <a:latin typeface="Arial" panose="020B0604020202020204" pitchFamily="34" charset="0"/>
                <a:cs typeface="Arial" panose="020B0604020202020204" pitchFamily="34" charset="0"/>
              </a:rPr>
              <a:t>provides the information for a revolution in making systems smarter.</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Mobile Internet </a:t>
            </a:r>
            <a:r>
              <a:rPr lang="en-GB" sz="1400" dirty="0">
                <a:solidFill>
                  <a:srgbClr val="002060"/>
                </a:solidFill>
                <a:latin typeface="Arial" panose="020B0604020202020204" pitchFamily="34" charset="0"/>
                <a:cs typeface="Arial" panose="020B0604020202020204" pitchFamily="34" charset="0"/>
              </a:rPr>
              <a:t>enables people to work and communicate from anywhere</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Virtual Reality </a:t>
            </a:r>
            <a:r>
              <a:rPr lang="en-GB" sz="1400" dirty="0">
                <a:solidFill>
                  <a:srgbClr val="002060"/>
                </a:solidFill>
                <a:latin typeface="Arial" panose="020B0604020202020204" pitchFamily="34" charset="0"/>
                <a:cs typeface="Arial" panose="020B0604020202020204" pitchFamily="34" charset="0"/>
              </a:rPr>
              <a:t>enables people to be present without being co-located.</a:t>
            </a:r>
          </a:p>
          <a:p>
            <a:pPr marL="342900" indent="-342900">
              <a:spcAft>
                <a:spcPts val="800"/>
              </a:spcAft>
              <a:buFont typeface="+mj-lt"/>
              <a:buAutoNum type="arabicPeriod"/>
            </a:pPr>
            <a:r>
              <a:rPr lang="en-GB" sz="1400" b="1" dirty="0">
                <a:solidFill>
                  <a:srgbClr val="002060"/>
                </a:solidFill>
                <a:latin typeface="Arial" panose="020B0604020202020204" pitchFamily="34" charset="0"/>
                <a:cs typeface="Arial" panose="020B0604020202020204" pitchFamily="34" charset="0"/>
              </a:rPr>
              <a:t>3D printing </a:t>
            </a:r>
            <a:r>
              <a:rPr lang="en-GB" sz="1400" dirty="0">
                <a:solidFill>
                  <a:srgbClr val="002060"/>
                </a:solidFill>
                <a:latin typeface="Arial" panose="020B0604020202020204" pitchFamily="34" charset="0"/>
                <a:cs typeface="Arial" panose="020B0604020202020204" pitchFamily="34" charset="0"/>
              </a:rPr>
              <a:t>replaces spare parts and speed prototyping and building.</a:t>
            </a:r>
          </a:p>
          <a:p>
            <a:pPr>
              <a:spcAft>
                <a:spcPts val="800"/>
              </a:spcAft>
            </a:pPr>
            <a:endParaRPr lang="en-GB" sz="1400" dirty="0">
              <a:solidFill>
                <a:srgbClr val="1D1934"/>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B0964AB-4009-E8CE-0C50-80EDA4CBB89C}"/>
              </a:ext>
            </a:extLst>
          </p:cNvPr>
          <p:cNvSpPr txBox="1"/>
          <p:nvPr/>
        </p:nvSpPr>
        <p:spPr>
          <a:xfrm>
            <a:off x="711755" y="206165"/>
            <a:ext cx="7243088" cy="523220"/>
          </a:xfrm>
          <a:prstGeom prst="rect">
            <a:avLst/>
          </a:prstGeom>
          <a:noFill/>
        </p:spPr>
        <p:txBody>
          <a:bodyPr wrap="square" rtlCol="0">
            <a:spAutoFit/>
          </a:bodyPr>
          <a:lstStyle/>
          <a:p>
            <a:r>
              <a:rPr lang="en-GB" sz="2800" b="1" dirty="0">
                <a:solidFill>
                  <a:srgbClr val="002060"/>
                </a:solidFill>
                <a:latin typeface="Arial" panose="020B0604020202020204" pitchFamily="34" charset="0"/>
                <a:cs typeface="Arial" panose="020B0604020202020204" pitchFamily="34" charset="0"/>
              </a:rPr>
              <a:t>FUTURE OPERATONS MANAGEMENT </a:t>
            </a:r>
          </a:p>
        </p:txBody>
      </p:sp>
      <p:sp>
        <p:nvSpPr>
          <p:cNvPr id="3" name="Rectangle 2">
            <a:extLst>
              <a:ext uri="{FF2B5EF4-FFF2-40B4-BE49-F238E27FC236}">
                <a16:creationId xmlns:a16="http://schemas.microsoft.com/office/drawing/2014/main" id="{A1E6FC73-1859-E940-B3C0-5E5F6A34BEC0}"/>
              </a:ext>
            </a:extLst>
          </p:cNvPr>
          <p:cNvSpPr/>
          <p:nvPr/>
        </p:nvSpPr>
        <p:spPr>
          <a:xfrm>
            <a:off x="8474128" y="1652855"/>
            <a:ext cx="3283352" cy="2031325"/>
          </a:xfrm>
          <a:prstGeom prst="rect">
            <a:avLst/>
          </a:prstGeom>
        </p:spPr>
        <p:txBody>
          <a:bodyPr wrap="square">
            <a:spAutoFit/>
          </a:bodyPr>
          <a:lstStyle/>
          <a:p>
            <a:pPr algn="ctr"/>
            <a:r>
              <a:rPr lang="en-GB" b="1" dirty="0">
                <a:solidFill>
                  <a:schemeClr val="accent6"/>
                </a:solidFill>
                <a:latin typeface="Arial" panose="020B0604020202020204" pitchFamily="34" charset="0"/>
                <a:cs typeface="Arial" panose="020B0604020202020204" pitchFamily="34" charset="0"/>
              </a:rPr>
              <a:t>Take a few minutes and imagine that it is 7 years in the future. Which of the Change Drivers listed below may significantly change your Operations Management?</a:t>
            </a:r>
          </a:p>
        </p:txBody>
      </p:sp>
      <p:pic>
        <p:nvPicPr>
          <p:cNvPr id="8" name="Picture 2" descr="signature_336175522">
            <a:extLst>
              <a:ext uri="{FF2B5EF4-FFF2-40B4-BE49-F238E27FC236}">
                <a16:creationId xmlns:a16="http://schemas.microsoft.com/office/drawing/2014/main" id="{7BE2EDCA-2F1F-F446-BAF2-3FDDC40013B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0365093" y="5693803"/>
            <a:ext cx="1340771" cy="97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475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FA0355-A86B-F942-B581-2FFF77C510DC}"/>
              </a:ext>
            </a:extLst>
          </p:cNvPr>
          <p:cNvSpPr txBox="1"/>
          <p:nvPr/>
        </p:nvSpPr>
        <p:spPr>
          <a:xfrm>
            <a:off x="1972638" y="164387"/>
            <a:ext cx="8496728" cy="5262979"/>
          </a:xfrm>
          <a:prstGeom prst="rect">
            <a:avLst/>
          </a:prstGeom>
          <a:noFill/>
        </p:spPr>
        <p:txBody>
          <a:bodyPr wrap="square" rtlCol="0">
            <a:spAutoFit/>
          </a:bodyPr>
          <a:lstStyle/>
          <a:p>
            <a:pPr algn="ctr"/>
            <a:r>
              <a:rPr lang="en-US" sz="2800" b="1" dirty="0">
                <a:solidFill>
                  <a:srgbClr val="002060"/>
                </a:solidFill>
              </a:rPr>
              <a:t>WHAT CAN A FINANCIAL / NON-FINANCIAL DASHBOARD LOOK LIKE?</a:t>
            </a:r>
          </a:p>
          <a:p>
            <a:pPr algn="ctr"/>
            <a:endParaRPr lang="en-US" sz="2800" b="1" dirty="0">
              <a:solidFill>
                <a:srgbClr val="002060"/>
              </a:solidFill>
            </a:endParaRPr>
          </a:p>
          <a:p>
            <a:pPr algn="ctr"/>
            <a:r>
              <a:rPr lang="en-US" sz="2800" b="1" dirty="0">
                <a:solidFill>
                  <a:srgbClr val="002060"/>
                </a:solidFill>
              </a:rPr>
              <a:t>What are you measuring?</a:t>
            </a:r>
          </a:p>
          <a:p>
            <a:pPr algn="ctr"/>
            <a:endParaRPr lang="en-US" sz="2800" b="1" dirty="0">
              <a:solidFill>
                <a:srgbClr val="002060"/>
              </a:solidFill>
            </a:endParaRPr>
          </a:p>
          <a:p>
            <a:pPr algn="ctr"/>
            <a:r>
              <a:rPr lang="en-US" sz="2800" b="1" dirty="0">
                <a:solidFill>
                  <a:srgbClr val="002060"/>
                </a:solidFill>
              </a:rPr>
              <a:t>What then is success if its T/O as a metric?</a:t>
            </a:r>
          </a:p>
          <a:p>
            <a:pPr algn="ctr"/>
            <a:endParaRPr lang="en-US" sz="2800" b="1" dirty="0">
              <a:solidFill>
                <a:srgbClr val="002060"/>
              </a:solidFill>
            </a:endParaRPr>
          </a:p>
          <a:p>
            <a:pPr algn="ctr"/>
            <a:r>
              <a:rPr lang="en-US" sz="2800" b="1" dirty="0">
                <a:solidFill>
                  <a:srgbClr val="002060"/>
                </a:solidFill>
              </a:rPr>
              <a:t>Does a T/O of £100k impress you?</a:t>
            </a:r>
          </a:p>
          <a:p>
            <a:pPr algn="ctr"/>
            <a:r>
              <a:rPr lang="en-US" sz="2800" b="1" dirty="0">
                <a:solidFill>
                  <a:srgbClr val="002060"/>
                </a:solidFill>
              </a:rPr>
              <a:t>What impresses you as a financial metric?</a:t>
            </a:r>
          </a:p>
          <a:p>
            <a:pPr algn="ctr"/>
            <a:endParaRPr lang="en-US" sz="2800" b="1" dirty="0">
              <a:solidFill>
                <a:srgbClr val="002060"/>
              </a:solidFill>
            </a:endParaRPr>
          </a:p>
          <a:p>
            <a:pPr algn="ctr"/>
            <a:r>
              <a:rPr lang="en-US" sz="2800" b="1" dirty="0">
                <a:solidFill>
                  <a:srgbClr val="002060"/>
                </a:solidFill>
              </a:rPr>
              <a:t>What else is a good measure of  success and  how would you measure it?</a:t>
            </a:r>
          </a:p>
        </p:txBody>
      </p:sp>
    </p:spTree>
    <p:extLst>
      <p:ext uri="{BB962C8B-B14F-4D97-AF65-F5344CB8AC3E}">
        <p14:creationId xmlns:p14="http://schemas.microsoft.com/office/powerpoint/2010/main" val="1253560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9549DD-339E-B6BD-D3B2-842A00A82C1F}"/>
              </a:ext>
            </a:extLst>
          </p:cNvPr>
          <p:cNvSpPr txBox="1"/>
          <p:nvPr/>
        </p:nvSpPr>
        <p:spPr>
          <a:xfrm>
            <a:off x="1269377" y="444045"/>
            <a:ext cx="8574657" cy="923330"/>
          </a:xfrm>
          <a:prstGeom prst="rect">
            <a:avLst/>
          </a:prstGeom>
          <a:noFill/>
        </p:spPr>
        <p:txBody>
          <a:bodyPr wrap="square" rtlCol="0">
            <a:spAutoFit/>
          </a:bodyPr>
          <a:lstStyle/>
          <a:p>
            <a:r>
              <a:rPr lang="en-GB" dirty="0"/>
              <a:t>Construction Firms by T/O:  99% of businesses have a turnover of less than £10M</a:t>
            </a:r>
          </a:p>
          <a:p>
            <a:r>
              <a:rPr lang="en-GB" dirty="0"/>
              <a:t>Construction firms by T/O &lt; than £500,000 = 80%</a:t>
            </a:r>
          </a:p>
          <a:p>
            <a:r>
              <a:rPr lang="en-GB" dirty="0"/>
              <a:t>Construction Firms by Employee: 60% &lt;24 employees or 18.6% have more than 300</a:t>
            </a:r>
          </a:p>
        </p:txBody>
      </p:sp>
      <p:pic>
        <p:nvPicPr>
          <p:cNvPr id="4" name="Picture 3">
            <a:extLst>
              <a:ext uri="{FF2B5EF4-FFF2-40B4-BE49-F238E27FC236}">
                <a16:creationId xmlns:a16="http://schemas.microsoft.com/office/drawing/2014/main" id="{D04BCA92-5D09-A10D-090A-01DE24315B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26090"/>
            <a:ext cx="12192000" cy="3405820"/>
          </a:xfrm>
          <a:prstGeom prst="rect">
            <a:avLst/>
          </a:prstGeom>
        </p:spPr>
      </p:pic>
    </p:spTree>
    <p:extLst>
      <p:ext uri="{BB962C8B-B14F-4D97-AF65-F5344CB8AC3E}">
        <p14:creationId xmlns:p14="http://schemas.microsoft.com/office/powerpoint/2010/main" val="1364881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5356" y="275528"/>
            <a:ext cx="9751884" cy="1120820"/>
          </a:xfrm>
          <a:prstGeom prst="rect">
            <a:avLst/>
          </a:prstGeom>
        </p:spPr>
        <p:txBody>
          <a:bodyPr vert="horz" wrap="square" lIns="0" tIns="12700" rIns="0" bIns="0" rtlCol="0">
            <a:spAutoFit/>
          </a:bodyPr>
          <a:lstStyle/>
          <a:p>
            <a:pPr marL="12700">
              <a:lnSpc>
                <a:spcPct val="100000"/>
              </a:lnSpc>
              <a:spcBef>
                <a:spcPts val="100"/>
              </a:spcBef>
            </a:pPr>
            <a:r>
              <a:rPr sz="2400" spc="-20" dirty="0">
                <a:solidFill>
                  <a:srgbClr val="000000"/>
                </a:solidFill>
                <a:latin typeface="+mn-lt"/>
                <a:cs typeface="Calibri Light"/>
              </a:rPr>
              <a:t>Why</a:t>
            </a:r>
            <a:r>
              <a:rPr sz="2400" spc="-90" dirty="0">
                <a:solidFill>
                  <a:srgbClr val="000000"/>
                </a:solidFill>
                <a:latin typeface="+mn-lt"/>
                <a:cs typeface="Calibri Light"/>
              </a:rPr>
              <a:t> </a:t>
            </a:r>
            <a:r>
              <a:rPr sz="2400" dirty="0">
                <a:solidFill>
                  <a:srgbClr val="000000"/>
                </a:solidFill>
                <a:latin typeface="+mn-lt"/>
                <a:cs typeface="Calibri Light"/>
              </a:rPr>
              <a:t>do</a:t>
            </a:r>
            <a:r>
              <a:rPr sz="2400" spc="-70" dirty="0">
                <a:solidFill>
                  <a:srgbClr val="000000"/>
                </a:solidFill>
                <a:latin typeface="+mn-lt"/>
                <a:cs typeface="Calibri Light"/>
              </a:rPr>
              <a:t> </a:t>
            </a:r>
            <a:r>
              <a:rPr sz="2400" spc="-25" dirty="0">
                <a:solidFill>
                  <a:srgbClr val="000000"/>
                </a:solidFill>
                <a:latin typeface="+mn-lt"/>
                <a:cs typeface="Calibri Light"/>
              </a:rPr>
              <a:t>efficient</a:t>
            </a:r>
            <a:r>
              <a:rPr sz="2400" spc="-80" dirty="0">
                <a:solidFill>
                  <a:srgbClr val="000000"/>
                </a:solidFill>
                <a:latin typeface="+mn-lt"/>
                <a:cs typeface="Calibri Light"/>
              </a:rPr>
              <a:t> </a:t>
            </a:r>
            <a:r>
              <a:rPr sz="2400" dirty="0">
                <a:solidFill>
                  <a:srgbClr val="000000"/>
                </a:solidFill>
                <a:latin typeface="+mn-lt"/>
                <a:cs typeface="Calibri Light"/>
              </a:rPr>
              <a:t>and</a:t>
            </a:r>
            <a:r>
              <a:rPr sz="2400" spc="-80" dirty="0">
                <a:solidFill>
                  <a:srgbClr val="000000"/>
                </a:solidFill>
                <a:latin typeface="+mn-lt"/>
                <a:cs typeface="Calibri Light"/>
              </a:rPr>
              <a:t> </a:t>
            </a:r>
            <a:r>
              <a:rPr sz="2400" spc="-35" dirty="0">
                <a:solidFill>
                  <a:srgbClr val="000000"/>
                </a:solidFill>
                <a:latin typeface="+mn-lt"/>
                <a:cs typeface="Calibri Light"/>
              </a:rPr>
              <a:t>effective</a:t>
            </a:r>
            <a:r>
              <a:rPr sz="2400" spc="-95" dirty="0">
                <a:solidFill>
                  <a:srgbClr val="000000"/>
                </a:solidFill>
                <a:latin typeface="+mn-lt"/>
                <a:cs typeface="Calibri Light"/>
              </a:rPr>
              <a:t> </a:t>
            </a:r>
            <a:r>
              <a:rPr sz="2400" spc="-25" dirty="0">
                <a:solidFill>
                  <a:srgbClr val="000000"/>
                </a:solidFill>
                <a:latin typeface="+mn-lt"/>
                <a:cs typeface="Calibri Light"/>
              </a:rPr>
              <a:t>processes</a:t>
            </a:r>
            <a:r>
              <a:rPr sz="2400" spc="-85" dirty="0">
                <a:solidFill>
                  <a:srgbClr val="000000"/>
                </a:solidFill>
                <a:latin typeface="+mn-lt"/>
                <a:cs typeface="Calibri Light"/>
              </a:rPr>
              <a:t> </a:t>
            </a:r>
            <a:r>
              <a:rPr sz="2400" spc="-10" dirty="0">
                <a:solidFill>
                  <a:srgbClr val="000000"/>
                </a:solidFill>
                <a:latin typeface="+mn-lt"/>
                <a:cs typeface="Calibri Light"/>
              </a:rPr>
              <a:t>matter?</a:t>
            </a:r>
            <a:r>
              <a:rPr lang="en-GB" sz="2400" spc="-10" dirty="0">
                <a:solidFill>
                  <a:srgbClr val="000000"/>
                </a:solidFill>
                <a:latin typeface="+mn-lt"/>
                <a:cs typeface="Calibri Light"/>
              </a:rPr>
              <a:t> Let’s discuss options increase sales- reduce costs and refine operational excellence- which yields the greatest return for the same effort – BUSY FOOL </a:t>
            </a:r>
            <a:r>
              <a:rPr lang="en-GB" sz="2400" spc="-10" dirty="0">
                <a:solidFill>
                  <a:srgbClr val="000000"/>
                </a:solidFill>
                <a:latin typeface="+mn-lt"/>
                <a:cs typeface="Calibri Light"/>
                <a:sym typeface="Wingdings" panose="05000000000000000000" pitchFamily="2" charset="2"/>
              </a:rPr>
              <a:t>?</a:t>
            </a:r>
            <a:endParaRPr sz="2400" dirty="0">
              <a:latin typeface="+mn-lt"/>
              <a:cs typeface="Calibri Light"/>
            </a:endParaRPr>
          </a:p>
        </p:txBody>
      </p:sp>
      <p:sp>
        <p:nvSpPr>
          <p:cNvPr id="3" name="object 3"/>
          <p:cNvSpPr/>
          <p:nvPr/>
        </p:nvSpPr>
        <p:spPr>
          <a:xfrm>
            <a:off x="3775075" y="2232025"/>
            <a:ext cx="6350" cy="6350"/>
          </a:xfrm>
          <a:custGeom>
            <a:avLst/>
            <a:gdLst/>
            <a:ahLst/>
            <a:cxnLst/>
            <a:rect l="l" t="t" r="r" b="b"/>
            <a:pathLst>
              <a:path w="6350" h="6350">
                <a:moveTo>
                  <a:pt x="6350" y="0"/>
                </a:moveTo>
                <a:lnTo>
                  <a:pt x="0" y="0"/>
                </a:lnTo>
                <a:lnTo>
                  <a:pt x="0" y="6350"/>
                </a:lnTo>
                <a:lnTo>
                  <a:pt x="6350" y="6350"/>
                </a:lnTo>
                <a:lnTo>
                  <a:pt x="6350" y="0"/>
                </a:lnTo>
                <a:close/>
              </a:path>
            </a:pathLst>
          </a:custGeom>
          <a:solidFill>
            <a:srgbClr val="000000"/>
          </a:solidFill>
        </p:spPr>
        <p:txBody>
          <a:bodyPr wrap="square" lIns="0" tIns="0" rIns="0" bIns="0" rtlCol="0"/>
          <a:lstStyle/>
          <a:p>
            <a:endParaRPr/>
          </a:p>
        </p:txBody>
      </p:sp>
      <p:graphicFrame>
        <p:nvGraphicFramePr>
          <p:cNvPr id="4" name="object 4"/>
          <p:cNvGraphicFramePr>
            <a:graphicFrameLocks noGrp="1"/>
          </p:cNvGraphicFramePr>
          <p:nvPr/>
        </p:nvGraphicFramePr>
        <p:xfrm>
          <a:off x="2297302" y="3643312"/>
          <a:ext cx="7597775" cy="2357755"/>
        </p:xfrm>
        <a:graphic>
          <a:graphicData uri="http://schemas.openxmlformats.org/drawingml/2006/table">
            <a:tbl>
              <a:tblPr firstRow="1" bandRow="1">
                <a:tableStyleId>{2D5ABB26-0587-4C30-8999-92F81FD0307C}</a:tableStyleId>
              </a:tblPr>
              <a:tblGrid>
                <a:gridCol w="1686560">
                  <a:extLst>
                    <a:ext uri="{9D8B030D-6E8A-4147-A177-3AD203B41FA5}">
                      <a16:colId xmlns:a16="http://schemas.microsoft.com/office/drawing/2014/main" val="20000"/>
                    </a:ext>
                  </a:extLst>
                </a:gridCol>
                <a:gridCol w="1200785">
                  <a:extLst>
                    <a:ext uri="{9D8B030D-6E8A-4147-A177-3AD203B41FA5}">
                      <a16:colId xmlns:a16="http://schemas.microsoft.com/office/drawing/2014/main" val="20001"/>
                    </a:ext>
                  </a:extLst>
                </a:gridCol>
                <a:gridCol w="1531620">
                  <a:extLst>
                    <a:ext uri="{9D8B030D-6E8A-4147-A177-3AD203B41FA5}">
                      <a16:colId xmlns:a16="http://schemas.microsoft.com/office/drawing/2014/main" val="20002"/>
                    </a:ext>
                  </a:extLst>
                </a:gridCol>
                <a:gridCol w="1518920">
                  <a:extLst>
                    <a:ext uri="{9D8B030D-6E8A-4147-A177-3AD203B41FA5}">
                      <a16:colId xmlns:a16="http://schemas.microsoft.com/office/drawing/2014/main" val="20003"/>
                    </a:ext>
                  </a:extLst>
                </a:gridCol>
                <a:gridCol w="1525270">
                  <a:extLst>
                    <a:ext uri="{9D8B030D-6E8A-4147-A177-3AD203B41FA5}">
                      <a16:colId xmlns:a16="http://schemas.microsoft.com/office/drawing/2014/main" val="20004"/>
                    </a:ext>
                  </a:extLst>
                </a:gridCol>
                <a:gridCol w="134620">
                  <a:extLst>
                    <a:ext uri="{9D8B030D-6E8A-4147-A177-3AD203B41FA5}">
                      <a16:colId xmlns:a16="http://schemas.microsoft.com/office/drawing/2014/main" val="20005"/>
                    </a:ext>
                  </a:extLst>
                </a:gridCol>
              </a:tblGrid>
              <a:tr h="370840">
                <a:tc>
                  <a:txBody>
                    <a:bodyPr/>
                    <a:lstStyle/>
                    <a:p>
                      <a:pPr>
                        <a:lnSpc>
                          <a:spcPct val="100000"/>
                        </a:lnSpc>
                        <a:spcBef>
                          <a:spcPts val="500"/>
                        </a:spcBef>
                      </a:pPr>
                      <a:r>
                        <a:rPr sz="1800" spc="-10" dirty="0">
                          <a:latin typeface="Arial MT"/>
                          <a:cs typeface="Arial MT"/>
                        </a:rPr>
                        <a:t>Sales</a:t>
                      </a:r>
                      <a:endParaRPr sz="1800">
                        <a:latin typeface="Arial MT"/>
                        <a:cs typeface="Arial MT"/>
                      </a:endParaRPr>
                    </a:p>
                  </a:txBody>
                  <a:tcPr marL="0" marR="0" marT="63500" marB="0"/>
                </a:tc>
                <a:tc>
                  <a:txBody>
                    <a:bodyPr/>
                    <a:lstStyle/>
                    <a:p>
                      <a:pPr marR="14604" algn="r">
                        <a:lnSpc>
                          <a:spcPct val="100000"/>
                        </a:lnSpc>
                        <a:spcBef>
                          <a:spcPts val="500"/>
                        </a:spcBef>
                      </a:pPr>
                      <a:r>
                        <a:rPr sz="1800" spc="-10" dirty="0">
                          <a:latin typeface="Arial MT"/>
                          <a:cs typeface="Arial MT"/>
                        </a:rPr>
                        <a:t>£100,000</a:t>
                      </a:r>
                      <a:endParaRPr sz="1800">
                        <a:latin typeface="Arial MT"/>
                        <a:cs typeface="Arial MT"/>
                      </a:endParaRPr>
                    </a:p>
                  </a:txBody>
                  <a:tcPr marL="0" marR="0" marT="63500" marB="0"/>
                </a:tc>
                <a:tc>
                  <a:txBody>
                    <a:bodyPr/>
                    <a:lstStyle/>
                    <a:p>
                      <a:pPr marR="17780" algn="r">
                        <a:lnSpc>
                          <a:spcPct val="100000"/>
                        </a:lnSpc>
                        <a:spcBef>
                          <a:spcPts val="500"/>
                        </a:spcBef>
                      </a:pPr>
                      <a:r>
                        <a:rPr sz="1800" dirty="0">
                          <a:latin typeface="Arial MT"/>
                          <a:cs typeface="Arial MT"/>
                        </a:rPr>
                        <a:t>£</a:t>
                      </a:r>
                      <a:r>
                        <a:rPr sz="1800" spc="-5" dirty="0">
                          <a:latin typeface="Arial MT"/>
                          <a:cs typeface="Arial MT"/>
                        </a:rPr>
                        <a:t> </a:t>
                      </a:r>
                      <a:r>
                        <a:rPr sz="1800" spc="-10" dirty="0">
                          <a:latin typeface="Arial MT"/>
                          <a:cs typeface="Arial MT"/>
                        </a:rPr>
                        <a:t>150,000</a:t>
                      </a:r>
                      <a:endParaRPr sz="1800">
                        <a:latin typeface="Arial MT"/>
                        <a:cs typeface="Arial MT"/>
                      </a:endParaRPr>
                    </a:p>
                  </a:txBody>
                  <a:tcPr marL="0" marR="0" marT="63500" marB="0"/>
                </a:tc>
                <a:tc>
                  <a:txBody>
                    <a:bodyPr/>
                    <a:lstStyle/>
                    <a:p>
                      <a:pPr marR="6985" algn="r">
                        <a:lnSpc>
                          <a:spcPct val="100000"/>
                        </a:lnSpc>
                        <a:spcBef>
                          <a:spcPts val="500"/>
                        </a:spcBef>
                      </a:pPr>
                      <a:r>
                        <a:rPr sz="1800" dirty="0">
                          <a:latin typeface="Arial MT"/>
                          <a:cs typeface="Arial MT"/>
                        </a:rPr>
                        <a:t>£</a:t>
                      </a:r>
                      <a:r>
                        <a:rPr sz="1800" spc="-5" dirty="0">
                          <a:latin typeface="Arial MT"/>
                          <a:cs typeface="Arial MT"/>
                        </a:rPr>
                        <a:t> </a:t>
                      </a:r>
                      <a:r>
                        <a:rPr sz="1800" spc="-10" dirty="0">
                          <a:latin typeface="Arial MT"/>
                          <a:cs typeface="Arial MT"/>
                        </a:rPr>
                        <a:t>100,000</a:t>
                      </a:r>
                      <a:endParaRPr sz="1800">
                        <a:latin typeface="Arial MT"/>
                        <a:cs typeface="Arial MT"/>
                      </a:endParaRPr>
                    </a:p>
                  </a:txBody>
                  <a:tcPr marL="0" marR="0" marT="63500" marB="0"/>
                </a:tc>
                <a:tc>
                  <a:txBody>
                    <a:bodyPr/>
                    <a:lstStyle/>
                    <a:p>
                      <a:pPr marR="17145" algn="r">
                        <a:lnSpc>
                          <a:spcPct val="100000"/>
                        </a:lnSpc>
                        <a:spcBef>
                          <a:spcPts val="500"/>
                        </a:spcBef>
                      </a:pPr>
                      <a:r>
                        <a:rPr sz="1800" dirty="0">
                          <a:latin typeface="Arial MT"/>
                          <a:cs typeface="Arial MT"/>
                        </a:rPr>
                        <a:t>£</a:t>
                      </a:r>
                      <a:r>
                        <a:rPr sz="1800" spc="-5" dirty="0">
                          <a:latin typeface="Arial MT"/>
                          <a:cs typeface="Arial MT"/>
                        </a:rPr>
                        <a:t> </a:t>
                      </a:r>
                      <a:r>
                        <a:rPr sz="1800" spc="-10" dirty="0">
                          <a:latin typeface="Arial MT"/>
                          <a:cs typeface="Arial MT"/>
                        </a:rPr>
                        <a:t>100,000</a:t>
                      </a:r>
                      <a:endParaRPr sz="1800">
                        <a:latin typeface="Arial MT"/>
                        <a:cs typeface="Arial MT"/>
                      </a:endParaRPr>
                    </a:p>
                  </a:txBody>
                  <a:tcPr marL="0" marR="0" marT="63500" marB="0"/>
                </a:tc>
                <a:tc>
                  <a:txBody>
                    <a:bodyPr/>
                    <a:lstStyle/>
                    <a:p>
                      <a:pPr>
                        <a:lnSpc>
                          <a:spcPct val="100000"/>
                        </a:lnSpc>
                      </a:pPr>
                      <a:endParaRPr sz="1800">
                        <a:latin typeface="Times New Roman"/>
                        <a:cs typeface="Times New Roman"/>
                      </a:endParaRPr>
                    </a:p>
                  </a:txBody>
                  <a:tcPr marL="0" marR="0" marT="0" marB="0"/>
                </a:tc>
                <a:extLst>
                  <a:ext uri="{0D108BD9-81ED-4DB2-BD59-A6C34878D82A}">
                    <a16:rowId xmlns:a16="http://schemas.microsoft.com/office/drawing/2014/main" val="10000"/>
                  </a:ext>
                </a:extLst>
              </a:tr>
              <a:tr h="331470">
                <a:tc>
                  <a:txBody>
                    <a:bodyPr/>
                    <a:lstStyle/>
                    <a:p>
                      <a:pPr>
                        <a:lnSpc>
                          <a:spcPct val="100000"/>
                        </a:lnSpc>
                        <a:spcBef>
                          <a:spcPts val="65"/>
                        </a:spcBef>
                      </a:pPr>
                      <a:r>
                        <a:rPr sz="1800" dirty="0">
                          <a:latin typeface="Arial MT"/>
                          <a:cs typeface="Arial MT"/>
                        </a:rPr>
                        <a:t>Cost</a:t>
                      </a:r>
                      <a:r>
                        <a:rPr sz="1800" spc="-5" dirty="0">
                          <a:latin typeface="Arial MT"/>
                          <a:cs typeface="Arial MT"/>
                        </a:rPr>
                        <a:t> </a:t>
                      </a:r>
                      <a:r>
                        <a:rPr sz="1800" dirty="0">
                          <a:latin typeface="Arial MT"/>
                          <a:cs typeface="Arial MT"/>
                        </a:rPr>
                        <a:t>of</a:t>
                      </a:r>
                      <a:r>
                        <a:rPr sz="1800" spc="-5" dirty="0">
                          <a:latin typeface="Arial MT"/>
                          <a:cs typeface="Arial MT"/>
                        </a:rPr>
                        <a:t> </a:t>
                      </a:r>
                      <a:r>
                        <a:rPr sz="1800" spc="-10" dirty="0">
                          <a:latin typeface="Arial MT"/>
                          <a:cs typeface="Arial MT"/>
                        </a:rPr>
                        <a:t>Goods</a:t>
                      </a:r>
                      <a:endParaRPr sz="1800">
                        <a:latin typeface="Arial MT"/>
                        <a:cs typeface="Arial MT"/>
                      </a:endParaRPr>
                    </a:p>
                  </a:txBody>
                  <a:tcPr marL="0" marR="0" marT="8255" marB="0"/>
                </a:tc>
                <a:tc>
                  <a:txBody>
                    <a:bodyPr/>
                    <a:lstStyle/>
                    <a:p>
                      <a:pPr marR="15875" algn="r">
                        <a:lnSpc>
                          <a:spcPct val="100000"/>
                        </a:lnSpc>
                        <a:spcBef>
                          <a:spcPts val="65"/>
                        </a:spcBef>
                      </a:pPr>
                      <a:r>
                        <a:rPr sz="1800" dirty="0">
                          <a:latin typeface="Arial MT"/>
                          <a:cs typeface="Arial MT"/>
                        </a:rPr>
                        <a:t>–</a:t>
                      </a:r>
                      <a:r>
                        <a:rPr sz="1800" spc="-5" dirty="0">
                          <a:latin typeface="Arial MT"/>
                          <a:cs typeface="Arial MT"/>
                        </a:rPr>
                        <a:t> </a:t>
                      </a:r>
                      <a:r>
                        <a:rPr sz="1800" spc="-10" dirty="0">
                          <a:latin typeface="Arial MT"/>
                          <a:cs typeface="Arial MT"/>
                        </a:rPr>
                        <a:t>80,000</a:t>
                      </a:r>
                      <a:endParaRPr sz="1800">
                        <a:latin typeface="Arial MT"/>
                        <a:cs typeface="Arial MT"/>
                      </a:endParaRPr>
                    </a:p>
                  </a:txBody>
                  <a:tcPr marL="0" marR="0" marT="8255" marB="0"/>
                </a:tc>
                <a:tc>
                  <a:txBody>
                    <a:bodyPr/>
                    <a:lstStyle/>
                    <a:p>
                      <a:pPr marR="18415" algn="r">
                        <a:lnSpc>
                          <a:spcPct val="100000"/>
                        </a:lnSpc>
                        <a:spcBef>
                          <a:spcPts val="65"/>
                        </a:spcBef>
                      </a:pPr>
                      <a:r>
                        <a:rPr sz="1800" dirty="0">
                          <a:latin typeface="Arial MT"/>
                          <a:cs typeface="Arial MT"/>
                        </a:rPr>
                        <a:t>–</a:t>
                      </a:r>
                      <a:r>
                        <a:rPr sz="1800" spc="-5" dirty="0">
                          <a:latin typeface="Arial MT"/>
                          <a:cs typeface="Arial MT"/>
                        </a:rPr>
                        <a:t> </a:t>
                      </a:r>
                      <a:r>
                        <a:rPr sz="1800" spc="-10" dirty="0">
                          <a:latin typeface="Arial MT"/>
                          <a:cs typeface="Arial MT"/>
                        </a:rPr>
                        <a:t>120,000</a:t>
                      </a:r>
                      <a:endParaRPr sz="1800">
                        <a:latin typeface="Arial MT"/>
                        <a:cs typeface="Arial MT"/>
                      </a:endParaRPr>
                    </a:p>
                  </a:txBody>
                  <a:tcPr marL="0" marR="0" marT="8255" marB="0"/>
                </a:tc>
                <a:tc>
                  <a:txBody>
                    <a:bodyPr/>
                    <a:lstStyle/>
                    <a:p>
                      <a:pPr marR="6985" algn="r">
                        <a:lnSpc>
                          <a:spcPct val="100000"/>
                        </a:lnSpc>
                        <a:spcBef>
                          <a:spcPts val="65"/>
                        </a:spcBef>
                      </a:pPr>
                      <a:r>
                        <a:rPr sz="1800" dirty="0">
                          <a:latin typeface="Arial MT"/>
                          <a:cs typeface="Arial MT"/>
                        </a:rPr>
                        <a:t>–</a:t>
                      </a:r>
                      <a:r>
                        <a:rPr sz="1800" spc="-10" dirty="0">
                          <a:latin typeface="Arial MT"/>
                          <a:cs typeface="Arial MT"/>
                        </a:rPr>
                        <a:t> 80,000</a:t>
                      </a:r>
                      <a:endParaRPr sz="1800">
                        <a:latin typeface="Arial MT"/>
                        <a:cs typeface="Arial MT"/>
                      </a:endParaRPr>
                    </a:p>
                  </a:txBody>
                  <a:tcPr marL="0" marR="0" marT="8255" marB="0"/>
                </a:tc>
                <a:tc>
                  <a:txBody>
                    <a:bodyPr/>
                    <a:lstStyle/>
                    <a:p>
                      <a:pPr marR="17780" algn="r">
                        <a:lnSpc>
                          <a:spcPct val="100000"/>
                        </a:lnSpc>
                        <a:spcBef>
                          <a:spcPts val="65"/>
                        </a:spcBef>
                      </a:pPr>
                      <a:r>
                        <a:rPr sz="1800" dirty="0">
                          <a:latin typeface="Arial MT"/>
                          <a:cs typeface="Arial MT"/>
                        </a:rPr>
                        <a:t>–</a:t>
                      </a:r>
                      <a:r>
                        <a:rPr sz="1800" spc="-5" dirty="0">
                          <a:latin typeface="Arial MT"/>
                          <a:cs typeface="Arial MT"/>
                        </a:rPr>
                        <a:t> </a:t>
                      </a:r>
                      <a:r>
                        <a:rPr sz="1800" spc="-10" dirty="0">
                          <a:latin typeface="Arial MT"/>
                          <a:cs typeface="Arial MT"/>
                        </a:rPr>
                        <a:t>64,000</a:t>
                      </a:r>
                      <a:endParaRPr sz="1800">
                        <a:latin typeface="Arial MT"/>
                        <a:cs typeface="Arial MT"/>
                      </a:endParaRPr>
                    </a:p>
                  </a:txBody>
                  <a:tcPr marL="0" marR="0" marT="8255" marB="0"/>
                </a:tc>
                <a:tc>
                  <a:txBody>
                    <a:bodyPr/>
                    <a:lstStyle/>
                    <a:p>
                      <a:pPr>
                        <a:lnSpc>
                          <a:spcPct val="100000"/>
                        </a:lnSpc>
                      </a:pPr>
                      <a:endParaRPr sz="1800">
                        <a:latin typeface="Times New Roman"/>
                        <a:cs typeface="Times New Roman"/>
                      </a:endParaRPr>
                    </a:p>
                  </a:txBody>
                  <a:tcPr marL="0" marR="0" marT="0" marB="0"/>
                </a:tc>
                <a:extLst>
                  <a:ext uri="{0D108BD9-81ED-4DB2-BD59-A6C34878D82A}">
                    <a16:rowId xmlns:a16="http://schemas.microsoft.com/office/drawing/2014/main" val="10001"/>
                  </a:ext>
                </a:extLst>
              </a:tr>
              <a:tr h="628650">
                <a:tc>
                  <a:txBody>
                    <a:bodyPr/>
                    <a:lstStyle/>
                    <a:p>
                      <a:pPr>
                        <a:lnSpc>
                          <a:spcPts val="2095"/>
                        </a:lnSpc>
                      </a:pPr>
                      <a:r>
                        <a:rPr sz="1800" dirty="0">
                          <a:latin typeface="Arial MT"/>
                          <a:cs typeface="Arial MT"/>
                        </a:rPr>
                        <a:t>Gross </a:t>
                      </a:r>
                      <a:r>
                        <a:rPr sz="1800" spc="-10" dirty="0">
                          <a:latin typeface="Arial MT"/>
                          <a:cs typeface="Arial MT"/>
                        </a:rPr>
                        <a:t>Margin</a:t>
                      </a:r>
                      <a:endParaRPr sz="1800">
                        <a:latin typeface="Arial MT"/>
                        <a:cs typeface="Arial MT"/>
                      </a:endParaRPr>
                    </a:p>
                    <a:p>
                      <a:pPr>
                        <a:lnSpc>
                          <a:spcPct val="100000"/>
                        </a:lnSpc>
                        <a:spcBef>
                          <a:spcPts val="325"/>
                        </a:spcBef>
                      </a:pPr>
                      <a:r>
                        <a:rPr sz="1800" dirty="0">
                          <a:latin typeface="Arial MT"/>
                          <a:cs typeface="Arial MT"/>
                        </a:rPr>
                        <a:t>Finance</a:t>
                      </a:r>
                      <a:r>
                        <a:rPr sz="1800" spc="-45" dirty="0">
                          <a:latin typeface="Arial MT"/>
                          <a:cs typeface="Arial MT"/>
                        </a:rPr>
                        <a:t> </a:t>
                      </a:r>
                      <a:r>
                        <a:rPr sz="1800" spc="-10" dirty="0">
                          <a:latin typeface="Arial MT"/>
                          <a:cs typeface="Arial MT"/>
                        </a:rPr>
                        <a:t>Costs</a:t>
                      </a:r>
                      <a:endParaRPr sz="1800">
                        <a:latin typeface="Arial MT"/>
                        <a:cs typeface="Arial MT"/>
                      </a:endParaRPr>
                    </a:p>
                  </a:txBody>
                  <a:tcPr marL="0" marR="0" marT="0" marB="0"/>
                </a:tc>
                <a:tc>
                  <a:txBody>
                    <a:bodyPr/>
                    <a:lstStyle/>
                    <a:p>
                      <a:pPr marL="480695">
                        <a:lnSpc>
                          <a:spcPts val="2095"/>
                        </a:lnSpc>
                      </a:pPr>
                      <a:r>
                        <a:rPr sz="1800" spc="-10" dirty="0">
                          <a:latin typeface="Arial MT"/>
                          <a:cs typeface="Arial MT"/>
                        </a:rPr>
                        <a:t>20,000</a:t>
                      </a:r>
                      <a:endParaRPr sz="1800">
                        <a:latin typeface="Arial MT"/>
                        <a:cs typeface="Arial MT"/>
                      </a:endParaRPr>
                    </a:p>
                    <a:p>
                      <a:pPr marL="416559">
                        <a:lnSpc>
                          <a:spcPct val="100000"/>
                        </a:lnSpc>
                        <a:spcBef>
                          <a:spcPts val="325"/>
                        </a:spcBef>
                      </a:pPr>
                      <a:r>
                        <a:rPr sz="1800" dirty="0">
                          <a:latin typeface="Arial MT"/>
                          <a:cs typeface="Arial MT"/>
                        </a:rPr>
                        <a:t>–</a:t>
                      </a:r>
                      <a:r>
                        <a:rPr sz="1800" spc="-5" dirty="0">
                          <a:latin typeface="Arial MT"/>
                          <a:cs typeface="Arial MT"/>
                        </a:rPr>
                        <a:t> </a:t>
                      </a:r>
                      <a:r>
                        <a:rPr sz="1800" spc="-10" dirty="0">
                          <a:latin typeface="Arial MT"/>
                          <a:cs typeface="Arial MT"/>
                        </a:rPr>
                        <a:t>6,000</a:t>
                      </a:r>
                      <a:endParaRPr sz="1800">
                        <a:latin typeface="Arial MT"/>
                        <a:cs typeface="Arial MT"/>
                      </a:endParaRPr>
                    </a:p>
                  </a:txBody>
                  <a:tcPr marL="0" marR="0" marT="0" marB="0"/>
                </a:tc>
                <a:tc>
                  <a:txBody>
                    <a:bodyPr/>
                    <a:lstStyle/>
                    <a:p>
                      <a:pPr marL="808355">
                        <a:lnSpc>
                          <a:spcPts val="2095"/>
                        </a:lnSpc>
                      </a:pPr>
                      <a:r>
                        <a:rPr sz="1800" spc="-10" dirty="0">
                          <a:latin typeface="Arial MT"/>
                          <a:cs typeface="Arial MT"/>
                        </a:rPr>
                        <a:t>30,000</a:t>
                      </a:r>
                      <a:endParaRPr sz="1800">
                        <a:latin typeface="Arial MT"/>
                        <a:cs typeface="Arial MT"/>
                      </a:endParaRPr>
                    </a:p>
                    <a:p>
                      <a:pPr marL="744220">
                        <a:lnSpc>
                          <a:spcPct val="100000"/>
                        </a:lnSpc>
                        <a:spcBef>
                          <a:spcPts val="325"/>
                        </a:spcBef>
                      </a:pPr>
                      <a:r>
                        <a:rPr sz="1800" dirty="0">
                          <a:latin typeface="Arial MT"/>
                          <a:cs typeface="Arial MT"/>
                        </a:rPr>
                        <a:t>–</a:t>
                      </a:r>
                      <a:r>
                        <a:rPr sz="1800" spc="-5" dirty="0">
                          <a:latin typeface="Arial MT"/>
                          <a:cs typeface="Arial MT"/>
                        </a:rPr>
                        <a:t> </a:t>
                      </a:r>
                      <a:r>
                        <a:rPr sz="1800" spc="-10" dirty="0">
                          <a:latin typeface="Arial MT"/>
                          <a:cs typeface="Arial MT"/>
                        </a:rPr>
                        <a:t>6,000</a:t>
                      </a:r>
                      <a:endParaRPr sz="1800">
                        <a:latin typeface="Arial MT"/>
                        <a:cs typeface="Arial MT"/>
                      </a:endParaRPr>
                    </a:p>
                  </a:txBody>
                  <a:tcPr marL="0" marR="0" marT="0" marB="0"/>
                </a:tc>
                <a:tc>
                  <a:txBody>
                    <a:bodyPr/>
                    <a:lstStyle/>
                    <a:p>
                      <a:pPr marL="807085">
                        <a:lnSpc>
                          <a:spcPts val="2095"/>
                        </a:lnSpc>
                      </a:pPr>
                      <a:r>
                        <a:rPr sz="1800" spc="-10" dirty="0">
                          <a:latin typeface="Arial MT"/>
                          <a:cs typeface="Arial MT"/>
                        </a:rPr>
                        <a:t>20,000</a:t>
                      </a:r>
                      <a:endParaRPr sz="1800">
                        <a:latin typeface="Arial MT"/>
                        <a:cs typeface="Arial MT"/>
                      </a:endParaRPr>
                    </a:p>
                    <a:p>
                      <a:pPr marL="742950">
                        <a:lnSpc>
                          <a:spcPct val="100000"/>
                        </a:lnSpc>
                        <a:spcBef>
                          <a:spcPts val="325"/>
                        </a:spcBef>
                      </a:pPr>
                      <a:r>
                        <a:rPr sz="1800" dirty="0">
                          <a:latin typeface="Arial MT"/>
                          <a:cs typeface="Arial MT"/>
                        </a:rPr>
                        <a:t>– </a:t>
                      </a:r>
                      <a:r>
                        <a:rPr sz="1800" spc="-10" dirty="0">
                          <a:latin typeface="Arial MT"/>
                          <a:cs typeface="Arial MT"/>
                        </a:rPr>
                        <a:t>3,000</a:t>
                      </a:r>
                      <a:endParaRPr sz="1800">
                        <a:latin typeface="Arial MT"/>
                        <a:cs typeface="Arial MT"/>
                      </a:endParaRPr>
                    </a:p>
                  </a:txBody>
                  <a:tcPr marL="0" marR="0" marT="0" marB="0"/>
                </a:tc>
                <a:tc>
                  <a:txBody>
                    <a:bodyPr/>
                    <a:lstStyle/>
                    <a:p>
                      <a:pPr marL="802640">
                        <a:lnSpc>
                          <a:spcPts val="2095"/>
                        </a:lnSpc>
                      </a:pPr>
                      <a:r>
                        <a:rPr sz="1800" spc="-10" dirty="0">
                          <a:latin typeface="Arial MT"/>
                          <a:cs typeface="Arial MT"/>
                        </a:rPr>
                        <a:t>36,000</a:t>
                      </a:r>
                      <a:endParaRPr sz="1800">
                        <a:latin typeface="Arial MT"/>
                        <a:cs typeface="Arial MT"/>
                      </a:endParaRPr>
                    </a:p>
                    <a:p>
                      <a:pPr marL="738505">
                        <a:lnSpc>
                          <a:spcPct val="100000"/>
                        </a:lnSpc>
                        <a:spcBef>
                          <a:spcPts val="325"/>
                        </a:spcBef>
                      </a:pPr>
                      <a:r>
                        <a:rPr sz="1800" dirty="0">
                          <a:latin typeface="Arial MT"/>
                          <a:cs typeface="Arial MT"/>
                        </a:rPr>
                        <a:t>–</a:t>
                      </a:r>
                      <a:r>
                        <a:rPr sz="1800" spc="-5" dirty="0">
                          <a:latin typeface="Arial MT"/>
                          <a:cs typeface="Arial MT"/>
                        </a:rPr>
                        <a:t> </a:t>
                      </a:r>
                      <a:r>
                        <a:rPr sz="1800" spc="-10" dirty="0">
                          <a:latin typeface="Arial MT"/>
                          <a:cs typeface="Arial MT"/>
                        </a:rPr>
                        <a:t>6,000</a:t>
                      </a:r>
                      <a:endParaRPr sz="1800">
                        <a:latin typeface="Arial MT"/>
                        <a:cs typeface="Arial MT"/>
                      </a:endParaRPr>
                    </a:p>
                  </a:txBody>
                  <a:tcPr marL="0" marR="0" marT="0" marB="0"/>
                </a:tc>
                <a:tc>
                  <a:txBody>
                    <a:bodyPr/>
                    <a:lstStyle/>
                    <a:p>
                      <a:pPr>
                        <a:lnSpc>
                          <a:spcPct val="100000"/>
                        </a:lnSpc>
                      </a:pPr>
                      <a:endParaRPr sz="1800">
                        <a:latin typeface="Times New Roman"/>
                        <a:cs typeface="Times New Roman"/>
                      </a:endParaRPr>
                    </a:p>
                  </a:txBody>
                  <a:tcPr marL="0" marR="0" marT="0" marB="0"/>
                </a:tc>
                <a:extLst>
                  <a:ext uri="{0D108BD9-81ED-4DB2-BD59-A6C34878D82A}">
                    <a16:rowId xmlns:a16="http://schemas.microsoft.com/office/drawing/2014/main" val="10002"/>
                  </a:ext>
                </a:extLst>
              </a:tr>
              <a:tr h="647065">
                <a:tc>
                  <a:txBody>
                    <a:bodyPr/>
                    <a:lstStyle/>
                    <a:p>
                      <a:pPr>
                        <a:lnSpc>
                          <a:spcPts val="2115"/>
                        </a:lnSpc>
                      </a:pPr>
                      <a:r>
                        <a:rPr sz="1800" spc="-10" dirty="0">
                          <a:latin typeface="Arial MT"/>
                          <a:cs typeface="Arial MT"/>
                        </a:rPr>
                        <a:t>Subtotal</a:t>
                      </a:r>
                      <a:endParaRPr sz="1800">
                        <a:latin typeface="Arial MT"/>
                        <a:cs typeface="Arial MT"/>
                      </a:endParaRPr>
                    </a:p>
                    <a:p>
                      <a:pPr>
                        <a:lnSpc>
                          <a:spcPct val="100000"/>
                        </a:lnSpc>
                        <a:spcBef>
                          <a:spcPts val="325"/>
                        </a:spcBef>
                      </a:pPr>
                      <a:r>
                        <a:rPr sz="1800" spc="-25" dirty="0">
                          <a:latin typeface="Arial MT"/>
                          <a:cs typeface="Arial MT"/>
                        </a:rPr>
                        <a:t>Taxes</a:t>
                      </a:r>
                      <a:r>
                        <a:rPr sz="1800" spc="-55" dirty="0">
                          <a:latin typeface="Arial MT"/>
                          <a:cs typeface="Arial MT"/>
                        </a:rPr>
                        <a:t> </a:t>
                      </a:r>
                      <a:r>
                        <a:rPr sz="1800" dirty="0">
                          <a:latin typeface="Arial MT"/>
                          <a:cs typeface="Arial MT"/>
                        </a:rPr>
                        <a:t>at</a:t>
                      </a:r>
                      <a:r>
                        <a:rPr sz="1800" spc="-50" dirty="0">
                          <a:latin typeface="Arial MT"/>
                          <a:cs typeface="Arial MT"/>
                        </a:rPr>
                        <a:t> </a:t>
                      </a:r>
                      <a:r>
                        <a:rPr sz="1800" spc="-25" dirty="0">
                          <a:latin typeface="Arial MT"/>
                          <a:cs typeface="Arial MT"/>
                        </a:rPr>
                        <a:t>25%</a:t>
                      </a:r>
                      <a:endParaRPr sz="1800">
                        <a:latin typeface="Arial MT"/>
                        <a:cs typeface="Arial MT"/>
                      </a:endParaRPr>
                    </a:p>
                  </a:txBody>
                  <a:tcPr marL="0" marR="0" marT="0" marB="0"/>
                </a:tc>
                <a:tc>
                  <a:txBody>
                    <a:bodyPr/>
                    <a:lstStyle/>
                    <a:p>
                      <a:pPr marL="480695">
                        <a:lnSpc>
                          <a:spcPts val="2115"/>
                        </a:lnSpc>
                      </a:pPr>
                      <a:r>
                        <a:rPr sz="1800" spc="-10" dirty="0">
                          <a:latin typeface="Arial MT"/>
                          <a:cs typeface="Arial MT"/>
                        </a:rPr>
                        <a:t>14,000</a:t>
                      </a:r>
                      <a:endParaRPr sz="1800">
                        <a:latin typeface="Arial MT"/>
                        <a:cs typeface="Arial MT"/>
                      </a:endParaRPr>
                    </a:p>
                    <a:p>
                      <a:pPr marL="416559">
                        <a:lnSpc>
                          <a:spcPct val="100000"/>
                        </a:lnSpc>
                        <a:spcBef>
                          <a:spcPts val="325"/>
                        </a:spcBef>
                      </a:pPr>
                      <a:r>
                        <a:rPr sz="1800" dirty="0">
                          <a:latin typeface="Arial MT"/>
                          <a:cs typeface="Arial MT"/>
                        </a:rPr>
                        <a:t>–</a:t>
                      </a:r>
                      <a:r>
                        <a:rPr sz="1800" spc="-5" dirty="0">
                          <a:latin typeface="Arial MT"/>
                          <a:cs typeface="Arial MT"/>
                        </a:rPr>
                        <a:t> </a:t>
                      </a:r>
                      <a:r>
                        <a:rPr sz="1800" spc="-10" dirty="0">
                          <a:latin typeface="Arial MT"/>
                          <a:cs typeface="Arial MT"/>
                        </a:rPr>
                        <a:t>3,500</a:t>
                      </a:r>
                      <a:endParaRPr sz="1800">
                        <a:latin typeface="Arial MT"/>
                        <a:cs typeface="Arial MT"/>
                      </a:endParaRPr>
                    </a:p>
                  </a:txBody>
                  <a:tcPr marL="0" marR="0" marT="0" marB="0"/>
                </a:tc>
                <a:tc>
                  <a:txBody>
                    <a:bodyPr/>
                    <a:lstStyle/>
                    <a:p>
                      <a:pPr marL="808355">
                        <a:lnSpc>
                          <a:spcPts val="2115"/>
                        </a:lnSpc>
                      </a:pPr>
                      <a:r>
                        <a:rPr sz="1800" spc="-10" dirty="0">
                          <a:latin typeface="Arial MT"/>
                          <a:cs typeface="Arial MT"/>
                        </a:rPr>
                        <a:t>24,000</a:t>
                      </a:r>
                      <a:endParaRPr sz="1800">
                        <a:latin typeface="Arial MT"/>
                        <a:cs typeface="Arial MT"/>
                      </a:endParaRPr>
                    </a:p>
                    <a:p>
                      <a:pPr marL="744220">
                        <a:lnSpc>
                          <a:spcPct val="100000"/>
                        </a:lnSpc>
                        <a:spcBef>
                          <a:spcPts val="325"/>
                        </a:spcBef>
                      </a:pPr>
                      <a:r>
                        <a:rPr sz="1800" dirty="0">
                          <a:latin typeface="Arial MT"/>
                          <a:cs typeface="Arial MT"/>
                        </a:rPr>
                        <a:t>–</a:t>
                      </a:r>
                      <a:r>
                        <a:rPr sz="1800" spc="-5" dirty="0">
                          <a:latin typeface="Arial MT"/>
                          <a:cs typeface="Arial MT"/>
                        </a:rPr>
                        <a:t> </a:t>
                      </a:r>
                      <a:r>
                        <a:rPr sz="1800" spc="-10" dirty="0">
                          <a:latin typeface="Arial MT"/>
                          <a:cs typeface="Arial MT"/>
                        </a:rPr>
                        <a:t>6,000</a:t>
                      </a:r>
                      <a:endParaRPr sz="1800">
                        <a:latin typeface="Arial MT"/>
                        <a:cs typeface="Arial MT"/>
                      </a:endParaRPr>
                    </a:p>
                  </a:txBody>
                  <a:tcPr marL="0" marR="0" marT="0" marB="0"/>
                </a:tc>
                <a:tc>
                  <a:txBody>
                    <a:bodyPr/>
                    <a:lstStyle/>
                    <a:p>
                      <a:pPr marL="807085">
                        <a:lnSpc>
                          <a:spcPts val="2115"/>
                        </a:lnSpc>
                      </a:pPr>
                      <a:r>
                        <a:rPr sz="1800" spc="-10" dirty="0">
                          <a:latin typeface="Arial MT"/>
                          <a:cs typeface="Arial MT"/>
                        </a:rPr>
                        <a:t>17,000</a:t>
                      </a:r>
                      <a:endParaRPr sz="1800">
                        <a:latin typeface="Arial MT"/>
                        <a:cs typeface="Arial MT"/>
                      </a:endParaRPr>
                    </a:p>
                    <a:p>
                      <a:pPr marL="742950">
                        <a:lnSpc>
                          <a:spcPct val="100000"/>
                        </a:lnSpc>
                        <a:spcBef>
                          <a:spcPts val="325"/>
                        </a:spcBef>
                      </a:pPr>
                      <a:r>
                        <a:rPr sz="1800" dirty="0">
                          <a:latin typeface="Arial MT"/>
                          <a:cs typeface="Arial MT"/>
                        </a:rPr>
                        <a:t>– </a:t>
                      </a:r>
                      <a:r>
                        <a:rPr sz="1800" spc="-10" dirty="0">
                          <a:latin typeface="Arial MT"/>
                          <a:cs typeface="Arial MT"/>
                        </a:rPr>
                        <a:t>4,250</a:t>
                      </a:r>
                      <a:endParaRPr sz="1800">
                        <a:latin typeface="Arial MT"/>
                        <a:cs typeface="Arial MT"/>
                      </a:endParaRPr>
                    </a:p>
                  </a:txBody>
                  <a:tcPr marL="0" marR="0" marT="0" marB="0"/>
                </a:tc>
                <a:tc>
                  <a:txBody>
                    <a:bodyPr/>
                    <a:lstStyle/>
                    <a:p>
                      <a:pPr marL="802640">
                        <a:lnSpc>
                          <a:spcPts val="2115"/>
                        </a:lnSpc>
                      </a:pPr>
                      <a:r>
                        <a:rPr sz="1800" spc="-10" dirty="0">
                          <a:latin typeface="Arial MT"/>
                          <a:cs typeface="Arial MT"/>
                        </a:rPr>
                        <a:t>30,000</a:t>
                      </a:r>
                      <a:endParaRPr sz="1800">
                        <a:latin typeface="Arial MT"/>
                        <a:cs typeface="Arial MT"/>
                      </a:endParaRPr>
                    </a:p>
                    <a:p>
                      <a:pPr marL="738505">
                        <a:lnSpc>
                          <a:spcPct val="100000"/>
                        </a:lnSpc>
                        <a:spcBef>
                          <a:spcPts val="325"/>
                        </a:spcBef>
                      </a:pPr>
                      <a:r>
                        <a:rPr sz="1800" dirty="0">
                          <a:latin typeface="Arial MT"/>
                          <a:cs typeface="Arial MT"/>
                        </a:rPr>
                        <a:t>–</a:t>
                      </a:r>
                      <a:r>
                        <a:rPr sz="1800" spc="-5" dirty="0">
                          <a:latin typeface="Arial MT"/>
                          <a:cs typeface="Arial MT"/>
                        </a:rPr>
                        <a:t> </a:t>
                      </a:r>
                      <a:r>
                        <a:rPr sz="1800" spc="-10" dirty="0">
                          <a:latin typeface="Arial MT"/>
                          <a:cs typeface="Arial MT"/>
                        </a:rPr>
                        <a:t>7,500</a:t>
                      </a:r>
                      <a:endParaRPr sz="1800">
                        <a:latin typeface="Arial MT"/>
                        <a:cs typeface="Arial MT"/>
                      </a:endParaRPr>
                    </a:p>
                  </a:txBody>
                  <a:tcPr marL="0" marR="0" marT="0" marB="0"/>
                </a:tc>
                <a:tc>
                  <a:txBody>
                    <a:bodyPr/>
                    <a:lstStyle/>
                    <a:p>
                      <a:pPr>
                        <a:lnSpc>
                          <a:spcPct val="100000"/>
                        </a:lnSpc>
                      </a:pPr>
                      <a:endParaRPr sz="1800">
                        <a:latin typeface="Times New Roman"/>
                        <a:cs typeface="Times New Roman"/>
                      </a:endParaRPr>
                    </a:p>
                  </a:txBody>
                  <a:tcPr marL="0" marR="0" marT="0" marB="0"/>
                </a:tc>
                <a:extLst>
                  <a:ext uri="{0D108BD9-81ED-4DB2-BD59-A6C34878D82A}">
                    <a16:rowId xmlns:a16="http://schemas.microsoft.com/office/drawing/2014/main" val="10003"/>
                  </a:ext>
                </a:extLst>
              </a:tr>
              <a:tr h="379730">
                <a:tc>
                  <a:txBody>
                    <a:bodyPr/>
                    <a:lstStyle/>
                    <a:p>
                      <a:pPr>
                        <a:lnSpc>
                          <a:spcPts val="1989"/>
                        </a:lnSpc>
                      </a:pPr>
                      <a:r>
                        <a:rPr sz="1800" b="1" spc="-10" dirty="0">
                          <a:latin typeface="Arial"/>
                          <a:cs typeface="Arial"/>
                        </a:rPr>
                        <a:t>Contribution</a:t>
                      </a:r>
                      <a:endParaRPr sz="1800">
                        <a:latin typeface="Arial"/>
                        <a:cs typeface="Arial"/>
                      </a:endParaRPr>
                    </a:p>
                  </a:txBody>
                  <a:tcPr marL="0" marR="0" marT="0" marB="0">
                    <a:lnB w="57150">
                      <a:solidFill>
                        <a:srgbClr val="000000"/>
                      </a:solidFill>
                      <a:prstDash val="solid"/>
                    </a:lnB>
                  </a:tcPr>
                </a:tc>
                <a:tc>
                  <a:txBody>
                    <a:bodyPr/>
                    <a:lstStyle/>
                    <a:p>
                      <a:pPr marR="14604" algn="r">
                        <a:lnSpc>
                          <a:spcPts val="1985"/>
                        </a:lnSpc>
                      </a:pPr>
                      <a:r>
                        <a:rPr sz="1800" b="1" dirty="0">
                          <a:latin typeface="Arial"/>
                          <a:cs typeface="Arial"/>
                        </a:rPr>
                        <a:t>£ </a:t>
                      </a:r>
                      <a:r>
                        <a:rPr sz="1800" b="1" spc="-10" dirty="0">
                          <a:latin typeface="Arial"/>
                          <a:cs typeface="Arial"/>
                        </a:rPr>
                        <a:t>10,500</a:t>
                      </a:r>
                      <a:endParaRPr sz="1800">
                        <a:latin typeface="Arial"/>
                        <a:cs typeface="Arial"/>
                      </a:endParaRPr>
                    </a:p>
                  </a:txBody>
                  <a:tcPr marL="0" marR="0" marT="0" marB="0">
                    <a:lnB w="57150">
                      <a:solidFill>
                        <a:srgbClr val="000000"/>
                      </a:solidFill>
                      <a:prstDash val="solid"/>
                    </a:lnB>
                  </a:tcPr>
                </a:tc>
                <a:tc>
                  <a:txBody>
                    <a:bodyPr/>
                    <a:lstStyle/>
                    <a:p>
                      <a:pPr marR="17145" algn="r">
                        <a:lnSpc>
                          <a:spcPts val="1985"/>
                        </a:lnSpc>
                      </a:pPr>
                      <a:r>
                        <a:rPr sz="1800" b="1" dirty="0">
                          <a:latin typeface="Arial"/>
                          <a:cs typeface="Arial"/>
                        </a:rPr>
                        <a:t>£ </a:t>
                      </a:r>
                      <a:r>
                        <a:rPr sz="1800" b="1" spc="-10" dirty="0">
                          <a:latin typeface="Arial"/>
                          <a:cs typeface="Arial"/>
                        </a:rPr>
                        <a:t>18,000</a:t>
                      </a:r>
                      <a:endParaRPr sz="1800">
                        <a:latin typeface="Arial"/>
                        <a:cs typeface="Arial"/>
                      </a:endParaRPr>
                    </a:p>
                  </a:txBody>
                  <a:tcPr marL="0" marR="0" marT="0" marB="0">
                    <a:lnB w="57150">
                      <a:solidFill>
                        <a:srgbClr val="000000"/>
                      </a:solidFill>
                      <a:prstDash val="solid"/>
                    </a:lnB>
                  </a:tcPr>
                </a:tc>
                <a:tc>
                  <a:txBody>
                    <a:bodyPr/>
                    <a:lstStyle/>
                    <a:p>
                      <a:pPr marR="6350" algn="r">
                        <a:lnSpc>
                          <a:spcPts val="1985"/>
                        </a:lnSpc>
                      </a:pPr>
                      <a:r>
                        <a:rPr sz="1800" b="1" dirty="0">
                          <a:latin typeface="Arial"/>
                          <a:cs typeface="Arial"/>
                        </a:rPr>
                        <a:t>£ </a:t>
                      </a:r>
                      <a:r>
                        <a:rPr sz="1800" b="1" spc="-10" dirty="0">
                          <a:latin typeface="Arial"/>
                          <a:cs typeface="Arial"/>
                        </a:rPr>
                        <a:t>12,750</a:t>
                      </a:r>
                      <a:endParaRPr sz="1800">
                        <a:latin typeface="Arial"/>
                        <a:cs typeface="Arial"/>
                      </a:endParaRPr>
                    </a:p>
                  </a:txBody>
                  <a:tcPr marL="0" marR="0" marT="0" marB="0">
                    <a:lnB w="57150">
                      <a:solidFill>
                        <a:srgbClr val="000000"/>
                      </a:solidFill>
                      <a:prstDash val="solid"/>
                    </a:lnB>
                  </a:tcPr>
                </a:tc>
                <a:tc>
                  <a:txBody>
                    <a:bodyPr/>
                    <a:lstStyle/>
                    <a:p>
                      <a:pPr marR="17145" algn="r">
                        <a:lnSpc>
                          <a:spcPts val="1985"/>
                        </a:lnSpc>
                      </a:pPr>
                      <a:r>
                        <a:rPr sz="1800" b="1" dirty="0">
                          <a:solidFill>
                            <a:srgbClr val="C00000"/>
                          </a:solidFill>
                          <a:latin typeface="Arial"/>
                          <a:cs typeface="Arial"/>
                        </a:rPr>
                        <a:t>£ </a:t>
                      </a:r>
                      <a:r>
                        <a:rPr sz="1800" b="1" spc="-10" dirty="0">
                          <a:solidFill>
                            <a:srgbClr val="C00000"/>
                          </a:solidFill>
                          <a:latin typeface="Arial"/>
                          <a:cs typeface="Arial"/>
                        </a:rPr>
                        <a:t>22,500</a:t>
                      </a:r>
                      <a:endParaRPr sz="1800">
                        <a:latin typeface="Arial"/>
                        <a:cs typeface="Arial"/>
                      </a:endParaRPr>
                    </a:p>
                  </a:txBody>
                  <a:tcPr marL="0" marR="0" marT="0" marB="0">
                    <a:lnB w="57150">
                      <a:solidFill>
                        <a:srgbClr val="000000"/>
                      </a:solidFill>
                      <a:prstDash val="solid"/>
                    </a:lnB>
                  </a:tcPr>
                </a:tc>
                <a:tc>
                  <a:txBody>
                    <a:bodyPr/>
                    <a:lstStyle/>
                    <a:p>
                      <a:pPr>
                        <a:lnSpc>
                          <a:spcPct val="100000"/>
                        </a:lnSpc>
                      </a:pPr>
                      <a:endParaRPr sz="1800" dirty="0">
                        <a:latin typeface="Times New Roman"/>
                        <a:cs typeface="Times New Roman"/>
                      </a:endParaRPr>
                    </a:p>
                  </a:txBody>
                  <a:tcPr marL="0" marR="0" marT="0" marB="0">
                    <a:lnB w="57150">
                      <a:solidFill>
                        <a:srgbClr val="000000"/>
                      </a:solidFill>
                      <a:prstDash val="solid"/>
                    </a:lnB>
                  </a:tcPr>
                </a:tc>
                <a:extLst>
                  <a:ext uri="{0D108BD9-81ED-4DB2-BD59-A6C34878D82A}">
                    <a16:rowId xmlns:a16="http://schemas.microsoft.com/office/drawing/2014/main" val="10004"/>
                  </a:ext>
                </a:extLst>
              </a:tr>
            </a:tbl>
          </a:graphicData>
        </a:graphic>
      </p:graphicFrame>
      <p:sp>
        <p:nvSpPr>
          <p:cNvPr id="5" name="object 5"/>
          <p:cNvSpPr txBox="1"/>
          <p:nvPr/>
        </p:nvSpPr>
        <p:spPr>
          <a:xfrm>
            <a:off x="5662676" y="2080005"/>
            <a:ext cx="1104265" cy="533400"/>
          </a:xfrm>
          <a:prstGeom prst="rect">
            <a:avLst/>
          </a:prstGeom>
        </p:spPr>
        <p:txBody>
          <a:bodyPr vert="horz" wrap="square" lIns="0" tIns="53975" rIns="0" bIns="0" rtlCol="0">
            <a:spAutoFit/>
          </a:bodyPr>
          <a:lstStyle/>
          <a:p>
            <a:pPr marL="184785" marR="5080" indent="-172720">
              <a:lnSpc>
                <a:spcPts val="1839"/>
              </a:lnSpc>
              <a:spcBef>
                <a:spcPts val="425"/>
              </a:spcBef>
            </a:pPr>
            <a:r>
              <a:rPr sz="1800" b="1" spc="-10" dirty="0">
                <a:latin typeface="Arial"/>
                <a:cs typeface="Arial"/>
              </a:rPr>
              <a:t>Marketing Option</a:t>
            </a:r>
            <a:endParaRPr sz="1800" dirty="0">
              <a:latin typeface="Arial"/>
              <a:cs typeface="Arial"/>
            </a:endParaRPr>
          </a:p>
        </p:txBody>
      </p:sp>
      <p:sp>
        <p:nvSpPr>
          <p:cNvPr id="6" name="object 6"/>
          <p:cNvSpPr txBox="1"/>
          <p:nvPr/>
        </p:nvSpPr>
        <p:spPr>
          <a:xfrm>
            <a:off x="7102856" y="1846834"/>
            <a:ext cx="1282700" cy="766445"/>
          </a:xfrm>
          <a:prstGeom prst="rect">
            <a:avLst/>
          </a:prstGeom>
        </p:spPr>
        <p:txBody>
          <a:bodyPr vert="horz" wrap="square" lIns="0" tIns="53975" rIns="0" bIns="0" rtlCol="0">
            <a:spAutoFit/>
          </a:bodyPr>
          <a:lstStyle/>
          <a:p>
            <a:pPr marL="12700" marR="5080" indent="1270" algn="ctr">
              <a:lnSpc>
                <a:spcPts val="1839"/>
              </a:lnSpc>
              <a:spcBef>
                <a:spcPts val="425"/>
              </a:spcBef>
            </a:pPr>
            <a:r>
              <a:rPr sz="1800" b="1" spc="-10" dirty="0">
                <a:latin typeface="Arial"/>
                <a:cs typeface="Arial"/>
              </a:rPr>
              <a:t>Finance/ Accounting Option</a:t>
            </a:r>
            <a:endParaRPr sz="1800">
              <a:latin typeface="Arial"/>
              <a:cs typeface="Arial"/>
            </a:endParaRPr>
          </a:p>
        </p:txBody>
      </p:sp>
      <p:sp>
        <p:nvSpPr>
          <p:cNvPr id="7" name="object 7"/>
          <p:cNvSpPr txBox="1"/>
          <p:nvPr/>
        </p:nvSpPr>
        <p:spPr>
          <a:xfrm>
            <a:off x="8877045" y="2080005"/>
            <a:ext cx="763905" cy="533400"/>
          </a:xfrm>
          <a:prstGeom prst="rect">
            <a:avLst/>
          </a:prstGeom>
        </p:spPr>
        <p:txBody>
          <a:bodyPr vert="horz" wrap="square" lIns="0" tIns="12700" rIns="0" bIns="0" rtlCol="0">
            <a:spAutoFit/>
          </a:bodyPr>
          <a:lstStyle/>
          <a:p>
            <a:pPr algn="ctr">
              <a:lnSpc>
                <a:spcPts val="2000"/>
              </a:lnSpc>
              <a:spcBef>
                <a:spcPts val="100"/>
              </a:spcBef>
            </a:pPr>
            <a:r>
              <a:rPr sz="1800" b="1" spc="-25" dirty="0">
                <a:latin typeface="Arial"/>
                <a:cs typeface="Arial"/>
              </a:rPr>
              <a:t>OM</a:t>
            </a:r>
            <a:endParaRPr sz="1800">
              <a:latin typeface="Arial"/>
              <a:cs typeface="Arial"/>
            </a:endParaRPr>
          </a:p>
          <a:p>
            <a:pPr algn="ctr">
              <a:lnSpc>
                <a:spcPts val="2000"/>
              </a:lnSpc>
            </a:pPr>
            <a:r>
              <a:rPr sz="1800" b="1" spc="-10" dirty="0">
                <a:latin typeface="Arial"/>
                <a:cs typeface="Arial"/>
              </a:rPr>
              <a:t>Option</a:t>
            </a:r>
            <a:endParaRPr sz="1800">
              <a:latin typeface="Arial"/>
              <a:cs typeface="Arial"/>
            </a:endParaRPr>
          </a:p>
        </p:txBody>
      </p:sp>
      <p:sp>
        <p:nvSpPr>
          <p:cNvPr id="8" name="object 8"/>
          <p:cNvSpPr txBox="1"/>
          <p:nvPr/>
        </p:nvSpPr>
        <p:spPr>
          <a:xfrm>
            <a:off x="4260341" y="3246246"/>
            <a:ext cx="850265" cy="299720"/>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Arial"/>
                <a:cs typeface="Arial"/>
              </a:rPr>
              <a:t>Current</a:t>
            </a:r>
            <a:endParaRPr sz="1800">
              <a:latin typeface="Arial"/>
              <a:cs typeface="Arial"/>
            </a:endParaRPr>
          </a:p>
        </p:txBody>
      </p:sp>
      <p:sp>
        <p:nvSpPr>
          <p:cNvPr id="9" name="object 9"/>
          <p:cNvSpPr txBox="1"/>
          <p:nvPr/>
        </p:nvSpPr>
        <p:spPr>
          <a:xfrm>
            <a:off x="5466079" y="2779216"/>
            <a:ext cx="1497330" cy="767080"/>
          </a:xfrm>
          <a:prstGeom prst="rect">
            <a:avLst/>
          </a:prstGeom>
        </p:spPr>
        <p:txBody>
          <a:bodyPr vert="horz" wrap="square" lIns="0" tIns="53975" rIns="0" bIns="0" rtlCol="0">
            <a:spAutoFit/>
          </a:bodyPr>
          <a:lstStyle/>
          <a:p>
            <a:pPr marL="12700" marR="5080" indent="-635" algn="ctr">
              <a:lnSpc>
                <a:spcPct val="85100"/>
              </a:lnSpc>
              <a:spcBef>
                <a:spcPts val="425"/>
              </a:spcBef>
            </a:pPr>
            <a:r>
              <a:rPr sz="1800" b="1" spc="-10" dirty="0">
                <a:latin typeface="Arial"/>
                <a:cs typeface="Arial"/>
              </a:rPr>
              <a:t>Increase </a:t>
            </a:r>
            <a:r>
              <a:rPr sz="1800" b="1" spc="-20" dirty="0">
                <a:latin typeface="Arial"/>
                <a:cs typeface="Arial"/>
              </a:rPr>
              <a:t>Sales </a:t>
            </a:r>
            <a:r>
              <a:rPr sz="1800" b="1" dirty="0">
                <a:latin typeface="Arial"/>
                <a:cs typeface="Arial"/>
              </a:rPr>
              <a:t>Revenue</a:t>
            </a:r>
            <a:r>
              <a:rPr sz="1800" b="1" spc="-40" dirty="0">
                <a:latin typeface="Arial"/>
                <a:cs typeface="Arial"/>
              </a:rPr>
              <a:t> </a:t>
            </a:r>
            <a:r>
              <a:rPr sz="1800" b="1" spc="-25" dirty="0">
                <a:latin typeface="Arial"/>
                <a:cs typeface="Arial"/>
              </a:rPr>
              <a:t>50%</a:t>
            </a:r>
            <a:endParaRPr sz="1800">
              <a:latin typeface="Arial"/>
              <a:cs typeface="Arial"/>
            </a:endParaRPr>
          </a:p>
        </p:txBody>
      </p:sp>
      <p:sp>
        <p:nvSpPr>
          <p:cNvPr id="10" name="object 10"/>
          <p:cNvSpPr txBox="1"/>
          <p:nvPr/>
        </p:nvSpPr>
        <p:spPr>
          <a:xfrm>
            <a:off x="7153147" y="2779216"/>
            <a:ext cx="1181100" cy="767080"/>
          </a:xfrm>
          <a:prstGeom prst="rect">
            <a:avLst/>
          </a:prstGeom>
        </p:spPr>
        <p:txBody>
          <a:bodyPr vert="horz" wrap="square" lIns="0" tIns="53975" rIns="0" bIns="0" rtlCol="0">
            <a:spAutoFit/>
          </a:bodyPr>
          <a:lstStyle/>
          <a:p>
            <a:pPr marL="12065" marR="5080" indent="635" algn="ctr">
              <a:lnSpc>
                <a:spcPct val="85100"/>
              </a:lnSpc>
              <a:spcBef>
                <a:spcPts val="425"/>
              </a:spcBef>
            </a:pPr>
            <a:r>
              <a:rPr sz="1800" b="1" spc="-10" dirty="0">
                <a:latin typeface="Arial"/>
                <a:cs typeface="Arial"/>
              </a:rPr>
              <a:t>Reduce Finance </a:t>
            </a:r>
            <a:r>
              <a:rPr sz="1800" b="1" dirty="0">
                <a:latin typeface="Arial"/>
                <a:cs typeface="Arial"/>
              </a:rPr>
              <a:t>Costs</a:t>
            </a:r>
            <a:r>
              <a:rPr sz="1800" b="1" spc="-40" dirty="0">
                <a:latin typeface="Arial"/>
                <a:cs typeface="Arial"/>
              </a:rPr>
              <a:t> </a:t>
            </a:r>
            <a:r>
              <a:rPr sz="1800" b="1" spc="-25" dirty="0">
                <a:latin typeface="Arial"/>
                <a:cs typeface="Arial"/>
              </a:rPr>
              <a:t>50%</a:t>
            </a:r>
            <a:endParaRPr sz="1800">
              <a:latin typeface="Arial"/>
              <a:cs typeface="Arial"/>
            </a:endParaRPr>
          </a:p>
        </p:txBody>
      </p:sp>
      <p:sp>
        <p:nvSpPr>
          <p:cNvPr id="11" name="object 11"/>
          <p:cNvSpPr txBox="1"/>
          <p:nvPr/>
        </p:nvSpPr>
        <p:spPr>
          <a:xfrm>
            <a:off x="8642350" y="2779216"/>
            <a:ext cx="1233170" cy="767080"/>
          </a:xfrm>
          <a:prstGeom prst="rect">
            <a:avLst/>
          </a:prstGeom>
        </p:spPr>
        <p:txBody>
          <a:bodyPr vert="horz" wrap="square" lIns="0" tIns="53975" rIns="0" bIns="0" rtlCol="0">
            <a:spAutoFit/>
          </a:bodyPr>
          <a:lstStyle/>
          <a:p>
            <a:pPr marL="12700" marR="5080" indent="1270" algn="ctr">
              <a:lnSpc>
                <a:spcPct val="85100"/>
              </a:lnSpc>
              <a:spcBef>
                <a:spcPts val="425"/>
              </a:spcBef>
            </a:pPr>
            <a:r>
              <a:rPr sz="1800" b="1" spc="-10" dirty="0">
                <a:latin typeface="Arial"/>
                <a:cs typeface="Arial"/>
              </a:rPr>
              <a:t>Reduce Production </a:t>
            </a:r>
            <a:r>
              <a:rPr sz="1800" b="1" dirty="0">
                <a:latin typeface="Arial"/>
                <a:cs typeface="Arial"/>
              </a:rPr>
              <a:t>Costs</a:t>
            </a:r>
            <a:r>
              <a:rPr sz="1800" b="1" spc="-40" dirty="0">
                <a:latin typeface="Arial"/>
                <a:cs typeface="Arial"/>
              </a:rPr>
              <a:t> </a:t>
            </a:r>
            <a:r>
              <a:rPr sz="1800" b="1" spc="-25" dirty="0">
                <a:latin typeface="Arial"/>
                <a:cs typeface="Arial"/>
              </a:rPr>
              <a:t>20%</a:t>
            </a:r>
            <a:endParaRPr sz="1800">
              <a:latin typeface="Arial"/>
              <a:cs typeface="Arial"/>
            </a:endParaRPr>
          </a:p>
        </p:txBody>
      </p:sp>
      <p:sp>
        <p:nvSpPr>
          <p:cNvPr id="12" name="object 12"/>
          <p:cNvSpPr/>
          <p:nvPr/>
        </p:nvSpPr>
        <p:spPr>
          <a:xfrm>
            <a:off x="2308225" y="3629025"/>
            <a:ext cx="7588250" cy="0"/>
          </a:xfrm>
          <a:custGeom>
            <a:avLst/>
            <a:gdLst/>
            <a:ahLst/>
            <a:cxnLst/>
            <a:rect l="l" t="t" r="r" b="b"/>
            <a:pathLst>
              <a:path w="7588250">
                <a:moveTo>
                  <a:pt x="0" y="0"/>
                </a:moveTo>
                <a:lnTo>
                  <a:pt x="7588250" y="0"/>
                </a:lnTo>
              </a:path>
            </a:pathLst>
          </a:custGeom>
          <a:ln w="28575">
            <a:solidFill>
              <a:srgbClr val="000000"/>
            </a:solidFill>
          </a:ln>
        </p:spPr>
        <p:txBody>
          <a:bodyPr wrap="square" lIns="0" tIns="0" rIns="0" bIns="0" rtlCol="0"/>
          <a:lstStyle/>
          <a:p>
            <a:endParaRPr/>
          </a:p>
        </p:txBody>
      </p:sp>
      <p:sp>
        <p:nvSpPr>
          <p:cNvPr id="13" name="object 13"/>
          <p:cNvSpPr/>
          <p:nvPr/>
        </p:nvSpPr>
        <p:spPr>
          <a:xfrm>
            <a:off x="4257675" y="434657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14" name="object 14"/>
          <p:cNvSpPr/>
          <p:nvPr/>
        </p:nvSpPr>
        <p:spPr>
          <a:xfrm>
            <a:off x="7308850" y="434657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15" name="object 15"/>
          <p:cNvSpPr/>
          <p:nvPr/>
        </p:nvSpPr>
        <p:spPr>
          <a:xfrm>
            <a:off x="5789676" y="434657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16" name="object 16"/>
          <p:cNvSpPr/>
          <p:nvPr/>
        </p:nvSpPr>
        <p:spPr>
          <a:xfrm>
            <a:off x="8834501" y="434657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17" name="object 17"/>
          <p:cNvSpPr/>
          <p:nvPr/>
        </p:nvSpPr>
        <p:spPr>
          <a:xfrm>
            <a:off x="4257675" y="49752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18" name="object 18"/>
          <p:cNvSpPr/>
          <p:nvPr/>
        </p:nvSpPr>
        <p:spPr>
          <a:xfrm>
            <a:off x="5789676" y="49752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19" name="object 19"/>
          <p:cNvSpPr/>
          <p:nvPr/>
        </p:nvSpPr>
        <p:spPr>
          <a:xfrm>
            <a:off x="7308850" y="49752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20" name="object 20"/>
          <p:cNvSpPr/>
          <p:nvPr/>
        </p:nvSpPr>
        <p:spPr>
          <a:xfrm>
            <a:off x="8834501" y="49752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21" name="object 21"/>
          <p:cNvSpPr/>
          <p:nvPr/>
        </p:nvSpPr>
        <p:spPr>
          <a:xfrm>
            <a:off x="4257675" y="56229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22" name="object 22"/>
          <p:cNvSpPr/>
          <p:nvPr/>
        </p:nvSpPr>
        <p:spPr>
          <a:xfrm>
            <a:off x="5789676" y="56229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23" name="object 23"/>
          <p:cNvSpPr/>
          <p:nvPr/>
        </p:nvSpPr>
        <p:spPr>
          <a:xfrm>
            <a:off x="7308850" y="56229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sp>
        <p:nvSpPr>
          <p:cNvPr id="24" name="object 24"/>
          <p:cNvSpPr/>
          <p:nvPr/>
        </p:nvSpPr>
        <p:spPr>
          <a:xfrm>
            <a:off x="8834501" y="5622925"/>
            <a:ext cx="927100" cy="0"/>
          </a:xfrm>
          <a:custGeom>
            <a:avLst/>
            <a:gdLst/>
            <a:ahLst/>
            <a:cxnLst/>
            <a:rect l="l" t="t" r="r" b="b"/>
            <a:pathLst>
              <a:path w="927100">
                <a:moveTo>
                  <a:pt x="0" y="0"/>
                </a:moveTo>
                <a:lnTo>
                  <a:pt x="927100" y="0"/>
                </a:lnTo>
              </a:path>
            </a:pathLst>
          </a:custGeom>
          <a:ln w="28575">
            <a:solidFill>
              <a:srgbClr val="000000"/>
            </a:solidFill>
          </a:ln>
        </p:spPr>
        <p:txBody>
          <a:bodyPr wrap="square" lIns="0" tIns="0" rIns="0" bIns="0" rtlCol="0"/>
          <a:lstStyle/>
          <a:p>
            <a:endParaRPr/>
          </a:p>
        </p:txBody>
      </p:sp>
      <p:grpSp>
        <p:nvGrpSpPr>
          <p:cNvPr id="25" name="object 25"/>
          <p:cNvGrpSpPr/>
          <p:nvPr/>
        </p:nvGrpSpPr>
        <p:grpSpPr>
          <a:xfrm>
            <a:off x="935355" y="2103691"/>
            <a:ext cx="8058150" cy="1666875"/>
            <a:chOff x="1838325" y="1166875"/>
            <a:chExt cx="8058150" cy="1666875"/>
          </a:xfrm>
        </p:grpSpPr>
        <p:sp>
          <p:nvSpPr>
            <p:cNvPr id="26" name="object 26"/>
            <p:cNvSpPr/>
            <p:nvPr/>
          </p:nvSpPr>
          <p:spPr>
            <a:xfrm>
              <a:off x="2308225" y="2720975"/>
              <a:ext cx="7588250" cy="0"/>
            </a:xfrm>
            <a:custGeom>
              <a:avLst/>
              <a:gdLst/>
              <a:ahLst/>
              <a:cxnLst/>
              <a:rect l="l" t="t" r="r" b="b"/>
              <a:pathLst>
                <a:path w="7588250">
                  <a:moveTo>
                    <a:pt x="0" y="0"/>
                  </a:moveTo>
                  <a:lnTo>
                    <a:pt x="7588250" y="0"/>
                  </a:lnTo>
                </a:path>
              </a:pathLst>
            </a:custGeom>
            <a:ln w="28575">
              <a:solidFill>
                <a:srgbClr val="000000"/>
              </a:solidFill>
            </a:ln>
          </p:spPr>
          <p:txBody>
            <a:bodyPr wrap="square" lIns="0" tIns="0" rIns="0" bIns="0" rtlCol="0"/>
            <a:lstStyle/>
            <a:p>
              <a:endParaRPr/>
            </a:p>
          </p:txBody>
        </p:sp>
        <p:sp>
          <p:nvSpPr>
            <p:cNvPr id="27" name="object 27"/>
            <p:cNvSpPr/>
            <p:nvPr/>
          </p:nvSpPr>
          <p:spPr>
            <a:xfrm>
              <a:off x="2308225" y="1786000"/>
              <a:ext cx="7588250" cy="0"/>
            </a:xfrm>
            <a:custGeom>
              <a:avLst/>
              <a:gdLst/>
              <a:ahLst/>
              <a:cxnLst/>
              <a:rect l="l" t="t" r="r" b="b"/>
              <a:pathLst>
                <a:path w="7588250">
                  <a:moveTo>
                    <a:pt x="0" y="0"/>
                  </a:moveTo>
                  <a:lnTo>
                    <a:pt x="7588250" y="0"/>
                  </a:lnTo>
                </a:path>
              </a:pathLst>
            </a:custGeom>
            <a:ln w="57150">
              <a:solidFill>
                <a:srgbClr val="000000"/>
              </a:solidFill>
            </a:ln>
          </p:spPr>
          <p:txBody>
            <a:bodyPr wrap="square" lIns="0" tIns="0" rIns="0" bIns="0" rtlCol="0"/>
            <a:lstStyle/>
            <a:p>
              <a:endParaRPr/>
            </a:p>
          </p:txBody>
        </p:sp>
        <p:pic>
          <p:nvPicPr>
            <p:cNvPr id="28" name="object 28"/>
            <p:cNvPicPr/>
            <p:nvPr/>
          </p:nvPicPr>
          <p:blipFill>
            <a:blip r:embed="rId2" cstate="print"/>
            <a:stretch>
              <a:fillRect/>
            </a:stretch>
          </p:blipFill>
          <p:spPr>
            <a:xfrm>
              <a:off x="1838325" y="1166875"/>
              <a:ext cx="3149600" cy="1666875"/>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6E2E8E-0F53-D442-BE94-8620E4B4FA4D}"/>
              </a:ext>
            </a:extLst>
          </p:cNvPr>
          <p:cNvPicPr>
            <a:picLocks noChangeAspect="1"/>
          </p:cNvPicPr>
          <p:nvPr/>
        </p:nvPicPr>
        <p:blipFill>
          <a:blip r:embed="rId2"/>
          <a:stretch>
            <a:fillRect/>
          </a:stretch>
        </p:blipFill>
        <p:spPr>
          <a:xfrm>
            <a:off x="-1" y="0"/>
            <a:ext cx="10497787" cy="6581826"/>
          </a:xfrm>
          <a:prstGeom prst="rect">
            <a:avLst/>
          </a:prstGeom>
        </p:spPr>
      </p:pic>
    </p:spTree>
    <p:extLst>
      <p:ext uri="{BB962C8B-B14F-4D97-AF65-F5344CB8AC3E}">
        <p14:creationId xmlns:p14="http://schemas.microsoft.com/office/powerpoint/2010/main" val="632254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7E8CEBE-C8D2-816C-98EC-22A879B411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757" y="0"/>
            <a:ext cx="9446485" cy="6858000"/>
          </a:xfrm>
          <a:prstGeom prst="rect">
            <a:avLst/>
          </a:prstGeom>
        </p:spPr>
      </p:pic>
    </p:spTree>
    <p:extLst>
      <p:ext uri="{BB962C8B-B14F-4D97-AF65-F5344CB8AC3E}">
        <p14:creationId xmlns:p14="http://schemas.microsoft.com/office/powerpoint/2010/main" val="636370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BE7FDF-AEDD-4146-B1EE-A66FA738F263}"/>
              </a:ext>
            </a:extLst>
          </p:cNvPr>
          <p:cNvPicPr>
            <a:picLocks noChangeAspect="1"/>
          </p:cNvPicPr>
          <p:nvPr/>
        </p:nvPicPr>
        <p:blipFill>
          <a:blip r:embed="rId2"/>
          <a:stretch>
            <a:fillRect/>
          </a:stretch>
        </p:blipFill>
        <p:spPr>
          <a:xfrm>
            <a:off x="263746" y="300942"/>
            <a:ext cx="11673612" cy="5989661"/>
          </a:xfrm>
          <a:prstGeom prst="rect">
            <a:avLst/>
          </a:prstGeom>
        </p:spPr>
      </p:pic>
    </p:spTree>
    <p:extLst>
      <p:ext uri="{BB962C8B-B14F-4D97-AF65-F5344CB8AC3E}">
        <p14:creationId xmlns:p14="http://schemas.microsoft.com/office/powerpoint/2010/main" val="1468183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B4F6EA-4A15-3E4C-8717-3BFD75FD17E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3DF3F0-A5AB-413D-AA99-2CCE5044041C}" type="slidenum">
              <a:rPr lang="en-GB" smtClean="0"/>
              <a:pPr/>
              <a:t>23</a:t>
            </a:fld>
            <a:endParaRPr lang="en-US"/>
          </a:p>
        </p:txBody>
      </p:sp>
      <p:pic>
        <p:nvPicPr>
          <p:cNvPr id="4" name="Picture 3">
            <a:extLst>
              <a:ext uri="{FF2B5EF4-FFF2-40B4-BE49-F238E27FC236}">
                <a16:creationId xmlns:a16="http://schemas.microsoft.com/office/drawing/2014/main" id="{E320D103-D279-0447-A207-2FEBCB07E63D}"/>
              </a:ext>
            </a:extLst>
          </p:cNvPr>
          <p:cNvPicPr>
            <a:picLocks noChangeAspect="1"/>
          </p:cNvPicPr>
          <p:nvPr/>
        </p:nvPicPr>
        <p:blipFill>
          <a:blip r:embed="rId2"/>
          <a:stretch>
            <a:fillRect/>
          </a:stretch>
        </p:blipFill>
        <p:spPr>
          <a:xfrm>
            <a:off x="4531989" y="1109504"/>
            <a:ext cx="7358462" cy="5247173"/>
          </a:xfrm>
          <a:prstGeom prst="rect">
            <a:avLst/>
          </a:prstGeom>
        </p:spPr>
      </p:pic>
      <p:sp>
        <p:nvSpPr>
          <p:cNvPr id="5" name="TextBox 4">
            <a:extLst>
              <a:ext uri="{FF2B5EF4-FFF2-40B4-BE49-F238E27FC236}">
                <a16:creationId xmlns:a16="http://schemas.microsoft.com/office/drawing/2014/main" id="{171723A7-5E9A-B94E-9C6B-AFF378BB7491}"/>
              </a:ext>
            </a:extLst>
          </p:cNvPr>
          <p:cNvSpPr txBox="1"/>
          <p:nvPr/>
        </p:nvSpPr>
        <p:spPr>
          <a:xfrm>
            <a:off x="6437086" y="246658"/>
            <a:ext cx="3456709" cy="1323439"/>
          </a:xfrm>
          <a:prstGeom prst="rect">
            <a:avLst/>
          </a:prstGeom>
          <a:noFill/>
        </p:spPr>
        <p:txBody>
          <a:bodyPr wrap="square" rtlCol="0">
            <a:spAutoFit/>
          </a:bodyPr>
          <a:lstStyle/>
          <a:p>
            <a:r>
              <a:rPr lang="en-US" sz="4000" b="1" dirty="0">
                <a:solidFill>
                  <a:srgbClr val="002060"/>
                </a:solidFill>
              </a:rPr>
              <a:t>The SDG cake!</a:t>
            </a:r>
          </a:p>
        </p:txBody>
      </p:sp>
      <p:pic>
        <p:nvPicPr>
          <p:cNvPr id="6" name="Picture 5">
            <a:extLst>
              <a:ext uri="{FF2B5EF4-FFF2-40B4-BE49-F238E27FC236}">
                <a16:creationId xmlns:a16="http://schemas.microsoft.com/office/drawing/2014/main" id="{D52DFD7A-A899-6441-9BED-C3E7E0096354}"/>
              </a:ext>
            </a:extLst>
          </p:cNvPr>
          <p:cNvPicPr>
            <a:picLocks noChangeAspect="1"/>
          </p:cNvPicPr>
          <p:nvPr/>
        </p:nvPicPr>
        <p:blipFill>
          <a:blip r:embed="rId3"/>
          <a:stretch>
            <a:fillRect/>
          </a:stretch>
        </p:blipFill>
        <p:spPr>
          <a:xfrm>
            <a:off x="1101649" y="-17380"/>
            <a:ext cx="3951137" cy="2784562"/>
          </a:xfrm>
          <a:prstGeom prst="rect">
            <a:avLst/>
          </a:prstGeom>
        </p:spPr>
      </p:pic>
      <p:sp>
        <p:nvSpPr>
          <p:cNvPr id="7" name="TextBox 6">
            <a:extLst>
              <a:ext uri="{FF2B5EF4-FFF2-40B4-BE49-F238E27FC236}">
                <a16:creationId xmlns:a16="http://schemas.microsoft.com/office/drawing/2014/main" id="{ED376059-E8BB-5340-BBB8-55392B8E53DF}"/>
              </a:ext>
            </a:extLst>
          </p:cNvPr>
          <p:cNvSpPr txBox="1"/>
          <p:nvPr/>
        </p:nvSpPr>
        <p:spPr>
          <a:xfrm>
            <a:off x="369050" y="2570121"/>
            <a:ext cx="3787991" cy="3786229"/>
          </a:xfrm>
          <a:prstGeom prst="rect">
            <a:avLst/>
          </a:prstGeom>
          <a:noFill/>
        </p:spPr>
        <p:txBody>
          <a:bodyPr wrap="square" rtlCol="0">
            <a:spAutoFit/>
          </a:bodyPr>
          <a:lstStyle/>
          <a:p>
            <a:r>
              <a:rPr lang="en-US" sz="2667" b="1" dirty="0" err="1">
                <a:solidFill>
                  <a:srgbClr val="002060"/>
                </a:solidFill>
              </a:rPr>
              <a:t>Localising</a:t>
            </a:r>
            <a:r>
              <a:rPr lang="en-US" sz="2667" b="1" dirty="0">
                <a:solidFill>
                  <a:srgbClr val="002060"/>
                </a:solidFill>
              </a:rPr>
              <a:t> SDGs</a:t>
            </a:r>
          </a:p>
          <a:p>
            <a:endParaRPr lang="en-US" sz="2667" b="1" dirty="0">
              <a:solidFill>
                <a:srgbClr val="002060"/>
              </a:solidFill>
            </a:endParaRPr>
          </a:p>
          <a:p>
            <a:r>
              <a:rPr lang="en-US" sz="2667" b="1" dirty="0">
                <a:solidFill>
                  <a:srgbClr val="002060"/>
                </a:solidFill>
              </a:rPr>
              <a:t>What is relevant or not relevant and how can you start to embed these objectives and motivators in your business model?</a:t>
            </a:r>
          </a:p>
        </p:txBody>
      </p:sp>
      <p:sp>
        <p:nvSpPr>
          <p:cNvPr id="8" name="TextBox 7">
            <a:extLst>
              <a:ext uri="{FF2B5EF4-FFF2-40B4-BE49-F238E27FC236}">
                <a16:creationId xmlns:a16="http://schemas.microsoft.com/office/drawing/2014/main" id="{337F9293-A0D2-E1A4-C88F-EB51728B832B}"/>
              </a:ext>
            </a:extLst>
          </p:cNvPr>
          <p:cNvSpPr txBox="1"/>
          <p:nvPr/>
        </p:nvSpPr>
        <p:spPr>
          <a:xfrm>
            <a:off x="11117943" y="6522720"/>
            <a:ext cx="1074057" cy="276999"/>
          </a:xfrm>
          <a:prstGeom prst="rect">
            <a:avLst/>
          </a:prstGeom>
          <a:noFill/>
        </p:spPr>
        <p:txBody>
          <a:bodyPr wrap="square" rtlCol="0">
            <a:spAutoFit/>
          </a:bodyPr>
          <a:lstStyle/>
          <a:p>
            <a:r>
              <a:rPr lang="en-US" sz="1200" dirty="0"/>
              <a:t>©TWF2045</a:t>
            </a:r>
          </a:p>
        </p:txBody>
      </p:sp>
    </p:spTree>
    <p:extLst>
      <p:ext uri="{BB962C8B-B14F-4D97-AF65-F5344CB8AC3E}">
        <p14:creationId xmlns:p14="http://schemas.microsoft.com/office/powerpoint/2010/main" val="369956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60DECF-B9F1-1E45-B428-86DA537C14D6}"/>
              </a:ext>
            </a:extLst>
          </p:cNvPr>
          <p:cNvSpPr/>
          <p:nvPr/>
        </p:nvSpPr>
        <p:spPr>
          <a:xfrm>
            <a:off x="351937" y="6372518"/>
            <a:ext cx="3803990" cy="276999"/>
          </a:xfrm>
          <a:prstGeom prst="rect">
            <a:avLst/>
          </a:prstGeom>
        </p:spPr>
        <p:txBody>
          <a:bodyPr wrap="none">
            <a:spAutoFit/>
          </a:bodyPr>
          <a:lstStyle/>
          <a:p>
            <a:r>
              <a:rPr lang="en-US" sz="1200" dirty="0"/>
              <a:t>https://</a:t>
            </a:r>
            <a:r>
              <a:rPr lang="en-US" sz="1200" dirty="0" err="1"/>
              <a:t>txm.com</a:t>
            </a:r>
            <a:r>
              <a:rPr lang="en-US" sz="1200" dirty="0"/>
              <a:t>/what-is-lean-supply-chain-management/</a:t>
            </a:r>
          </a:p>
        </p:txBody>
      </p:sp>
      <p:sp>
        <p:nvSpPr>
          <p:cNvPr id="3" name="TextBox 2">
            <a:extLst>
              <a:ext uri="{FF2B5EF4-FFF2-40B4-BE49-F238E27FC236}">
                <a16:creationId xmlns:a16="http://schemas.microsoft.com/office/drawing/2014/main" id="{CBB3E952-A2A2-E94B-9657-B16C63A9EA0E}"/>
              </a:ext>
            </a:extLst>
          </p:cNvPr>
          <p:cNvSpPr txBox="1"/>
          <p:nvPr/>
        </p:nvSpPr>
        <p:spPr>
          <a:xfrm>
            <a:off x="718134" y="2554482"/>
            <a:ext cx="3344580" cy="3416320"/>
          </a:xfrm>
          <a:prstGeom prst="rect">
            <a:avLst/>
          </a:prstGeom>
          <a:noFill/>
        </p:spPr>
        <p:txBody>
          <a:bodyPr wrap="square" rtlCol="0">
            <a:spAutoFit/>
          </a:bodyPr>
          <a:lstStyle/>
          <a:p>
            <a:r>
              <a:rPr lang="en-US" b="1" dirty="0">
                <a:solidFill>
                  <a:srgbClr val="002060"/>
                </a:solidFill>
              </a:rPr>
              <a:t>Lean Supply Chain</a:t>
            </a:r>
          </a:p>
          <a:p>
            <a:endParaRPr lang="en-US" dirty="0">
              <a:solidFill>
                <a:srgbClr val="002060"/>
              </a:solidFill>
            </a:endParaRPr>
          </a:p>
          <a:p>
            <a:r>
              <a:rPr lang="en-GB" dirty="0">
                <a:solidFill>
                  <a:srgbClr val="002060"/>
                </a:solidFill>
              </a:rPr>
              <a:t>In Lean supply chain management, the focus is on the relentless elimination of non-value added time and consequent reduction of lead time at every step of the supply chain from the manufacturing of raw materials by suppliers to the delivery of finished goods to the end user.</a:t>
            </a:r>
          </a:p>
          <a:p>
            <a:endParaRPr lang="en-US" dirty="0"/>
          </a:p>
        </p:txBody>
      </p:sp>
      <p:sp>
        <p:nvSpPr>
          <p:cNvPr id="4" name="Rectangle 3">
            <a:extLst>
              <a:ext uri="{FF2B5EF4-FFF2-40B4-BE49-F238E27FC236}">
                <a16:creationId xmlns:a16="http://schemas.microsoft.com/office/drawing/2014/main" id="{07E8E355-ED80-0242-BD3F-8A7314C7502E}"/>
              </a:ext>
            </a:extLst>
          </p:cNvPr>
          <p:cNvSpPr/>
          <p:nvPr/>
        </p:nvSpPr>
        <p:spPr>
          <a:xfrm>
            <a:off x="5609864" y="266217"/>
            <a:ext cx="6096000" cy="1754326"/>
          </a:xfrm>
          <a:prstGeom prst="rect">
            <a:avLst/>
          </a:prstGeom>
        </p:spPr>
        <p:txBody>
          <a:bodyPr>
            <a:spAutoFit/>
          </a:bodyPr>
          <a:lstStyle/>
          <a:p>
            <a:r>
              <a:rPr lang="en-GB" b="0" i="0" dirty="0">
                <a:solidFill>
                  <a:srgbClr val="002060"/>
                </a:solidFill>
                <a:effectLst/>
              </a:rPr>
              <a:t>There are four distinct elements that typically make up your Supply Chain. </a:t>
            </a:r>
          </a:p>
          <a:p>
            <a:endParaRPr lang="en-GB" dirty="0">
              <a:solidFill>
                <a:srgbClr val="002060"/>
              </a:solidFill>
            </a:endParaRPr>
          </a:p>
          <a:p>
            <a:r>
              <a:rPr lang="en-GB" b="0" i="0" dirty="0">
                <a:solidFill>
                  <a:srgbClr val="002060"/>
                </a:solidFill>
                <a:effectLst/>
              </a:rPr>
              <a:t>These are Integration, Operations, Purchasing &amp; Procurement and Distribution &amp; Logistics. Lean thinking can be applied to every element.</a:t>
            </a:r>
            <a:endParaRPr lang="en-US" dirty="0">
              <a:solidFill>
                <a:srgbClr val="002060"/>
              </a:solidFill>
            </a:endParaRPr>
          </a:p>
        </p:txBody>
      </p:sp>
      <p:sp>
        <p:nvSpPr>
          <p:cNvPr id="5" name="Rectangle 4">
            <a:extLst>
              <a:ext uri="{FF2B5EF4-FFF2-40B4-BE49-F238E27FC236}">
                <a16:creationId xmlns:a16="http://schemas.microsoft.com/office/drawing/2014/main" id="{57B99EFB-729F-8B43-86D6-279F444AE784}"/>
              </a:ext>
            </a:extLst>
          </p:cNvPr>
          <p:cNvSpPr/>
          <p:nvPr/>
        </p:nvSpPr>
        <p:spPr>
          <a:xfrm>
            <a:off x="5513407" y="2554482"/>
            <a:ext cx="3065514" cy="3139321"/>
          </a:xfrm>
          <a:prstGeom prst="rect">
            <a:avLst/>
          </a:prstGeom>
        </p:spPr>
        <p:txBody>
          <a:bodyPr wrap="square">
            <a:spAutoFit/>
          </a:bodyPr>
          <a:lstStyle/>
          <a:p>
            <a:r>
              <a:rPr lang="en-GB" b="1" i="0" dirty="0">
                <a:solidFill>
                  <a:srgbClr val="002060"/>
                </a:solidFill>
                <a:effectLst/>
              </a:rPr>
              <a:t>Green manufacturing</a:t>
            </a:r>
          </a:p>
          <a:p>
            <a:endParaRPr lang="en-GB" b="1" dirty="0">
              <a:solidFill>
                <a:srgbClr val="002060"/>
              </a:solidFill>
            </a:endParaRPr>
          </a:p>
          <a:p>
            <a:r>
              <a:rPr lang="en-GB" b="1" i="0" dirty="0">
                <a:solidFill>
                  <a:srgbClr val="002060"/>
                </a:solidFill>
                <a:effectLst/>
              </a:rPr>
              <a:t>Green Manufacturing </a:t>
            </a:r>
            <a:r>
              <a:rPr lang="en-GB" b="0" i="0" dirty="0">
                <a:solidFill>
                  <a:srgbClr val="002060"/>
                </a:solidFill>
                <a:effectLst/>
              </a:rPr>
              <a:t>is a method of manufacturing that minimizes waste and pollution. Lean manufacturing is the system which aims in elimination of the waste from the system with a systematic and continuous approach.</a:t>
            </a:r>
            <a:endParaRPr lang="en-US" dirty="0">
              <a:solidFill>
                <a:srgbClr val="002060"/>
              </a:solidFill>
            </a:endParaRPr>
          </a:p>
        </p:txBody>
      </p:sp>
      <p:sp>
        <p:nvSpPr>
          <p:cNvPr id="6" name="TextBox 5">
            <a:extLst>
              <a:ext uri="{FF2B5EF4-FFF2-40B4-BE49-F238E27FC236}">
                <a16:creationId xmlns:a16="http://schemas.microsoft.com/office/drawing/2014/main" id="{9D732457-3D0D-F94F-A556-46459374AD75}"/>
              </a:ext>
            </a:extLst>
          </p:cNvPr>
          <p:cNvSpPr txBox="1"/>
          <p:nvPr/>
        </p:nvSpPr>
        <p:spPr>
          <a:xfrm>
            <a:off x="718134" y="266217"/>
            <a:ext cx="3900668" cy="1569660"/>
          </a:xfrm>
          <a:prstGeom prst="rect">
            <a:avLst/>
          </a:prstGeom>
          <a:noFill/>
        </p:spPr>
        <p:txBody>
          <a:bodyPr wrap="square" rtlCol="0">
            <a:spAutoFit/>
          </a:bodyPr>
          <a:lstStyle/>
          <a:p>
            <a:r>
              <a:rPr lang="en-US" sz="2400" b="1" dirty="0">
                <a:solidFill>
                  <a:srgbClr val="002060"/>
                </a:solidFill>
              </a:rPr>
              <a:t>Finally…when we talk about greening your supply chain or making it more lean …what do we really mean?</a:t>
            </a:r>
          </a:p>
        </p:txBody>
      </p:sp>
      <p:pic>
        <p:nvPicPr>
          <p:cNvPr id="7" name="Picture 2" descr="signature_336175522">
            <a:extLst>
              <a:ext uri="{FF2B5EF4-FFF2-40B4-BE49-F238E27FC236}">
                <a16:creationId xmlns:a16="http://schemas.microsoft.com/office/drawing/2014/main" id="{F1ACDD42-08E0-024F-9C26-821F60816CD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365093" y="5693803"/>
            <a:ext cx="1340771" cy="97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858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5 Whys | GoLeanSixSigma.com">
            <a:extLst>
              <a:ext uri="{FF2B5EF4-FFF2-40B4-BE49-F238E27FC236}">
                <a16:creationId xmlns:a16="http://schemas.microsoft.com/office/drawing/2014/main" id="{F0B617A0-92C4-7D34-E568-9162078AD1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14103" cy="387398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Continuous Improvement - Mark Twain | Quotes to live by, Leadership ...">
            <a:extLst>
              <a:ext uri="{FF2B5EF4-FFF2-40B4-BE49-F238E27FC236}">
                <a16:creationId xmlns:a16="http://schemas.microsoft.com/office/drawing/2014/main" id="{F560D300-C3CA-CC07-A18B-75A2A4C26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4102" y="2498177"/>
            <a:ext cx="6389126" cy="43598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EA4869F-0B68-C04D-2E90-A75D7D3691D9}"/>
              </a:ext>
            </a:extLst>
          </p:cNvPr>
          <p:cNvPicPr>
            <a:picLocks noChangeAspect="1"/>
          </p:cNvPicPr>
          <p:nvPr/>
        </p:nvPicPr>
        <p:blipFill>
          <a:blip r:embed="rId4"/>
          <a:stretch>
            <a:fillRect/>
          </a:stretch>
        </p:blipFill>
        <p:spPr>
          <a:xfrm>
            <a:off x="5914102" y="0"/>
            <a:ext cx="6277898" cy="2578976"/>
          </a:xfrm>
          <a:prstGeom prst="rect">
            <a:avLst/>
          </a:prstGeom>
        </p:spPr>
      </p:pic>
      <p:sp>
        <p:nvSpPr>
          <p:cNvPr id="3" name="Rectangle 2">
            <a:extLst>
              <a:ext uri="{FF2B5EF4-FFF2-40B4-BE49-F238E27FC236}">
                <a16:creationId xmlns:a16="http://schemas.microsoft.com/office/drawing/2014/main" id="{975F5147-39AC-9043-92A3-845E70555E37}"/>
              </a:ext>
            </a:extLst>
          </p:cNvPr>
          <p:cNvSpPr/>
          <p:nvPr/>
        </p:nvSpPr>
        <p:spPr>
          <a:xfrm>
            <a:off x="280633" y="4396496"/>
            <a:ext cx="5352836" cy="1938992"/>
          </a:xfrm>
          <a:prstGeom prst="rect">
            <a:avLst/>
          </a:prstGeom>
        </p:spPr>
        <p:txBody>
          <a:bodyPr wrap="square">
            <a:spAutoFit/>
          </a:bodyPr>
          <a:lstStyle/>
          <a:p>
            <a:r>
              <a:rPr lang="en-GB" sz="2400" b="1" i="1" dirty="0">
                <a:solidFill>
                  <a:srgbClr val="0E1521"/>
                </a:solidFill>
                <a:effectLst/>
                <a:latin typeface="Inter"/>
              </a:rPr>
              <a:t>Money is like gasoline during a road trip. You don’t want to run out of gas on your trip, but you’re not doing a tour of gas stations.” </a:t>
            </a:r>
            <a:r>
              <a:rPr lang="en-GB" sz="2400" b="0" i="0" dirty="0">
                <a:solidFill>
                  <a:srgbClr val="0E1521"/>
                </a:solidFill>
                <a:effectLst/>
                <a:latin typeface="Inter"/>
              </a:rPr>
              <a:t>— Tim O’Reilly, founder, and CEO of O’Reilly Media</a:t>
            </a:r>
            <a:endParaRPr lang="en-US" sz="2400" dirty="0"/>
          </a:p>
        </p:txBody>
      </p:sp>
    </p:spTree>
    <p:extLst>
      <p:ext uri="{BB962C8B-B14F-4D97-AF65-F5344CB8AC3E}">
        <p14:creationId xmlns:p14="http://schemas.microsoft.com/office/powerpoint/2010/main" val="490638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black text&#10;&#10;AI-generated content may be incorrect.">
            <a:extLst>
              <a:ext uri="{FF2B5EF4-FFF2-40B4-BE49-F238E27FC236}">
                <a16:creationId xmlns:a16="http://schemas.microsoft.com/office/drawing/2014/main" id="{B88AD4DC-74FC-5E6F-E1CE-9D93B57CB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486400" cy="6858000"/>
          </a:xfrm>
          <a:prstGeom prst="rect">
            <a:avLst/>
          </a:prstGeom>
        </p:spPr>
      </p:pic>
      <p:sp>
        <p:nvSpPr>
          <p:cNvPr id="5" name="TextBox 4">
            <a:extLst>
              <a:ext uri="{FF2B5EF4-FFF2-40B4-BE49-F238E27FC236}">
                <a16:creationId xmlns:a16="http://schemas.microsoft.com/office/drawing/2014/main" id="{4679DD7A-5408-2D16-DAD6-1EF6473210BD}"/>
              </a:ext>
            </a:extLst>
          </p:cNvPr>
          <p:cNvSpPr txBox="1"/>
          <p:nvPr/>
        </p:nvSpPr>
        <p:spPr>
          <a:xfrm>
            <a:off x="7438489" y="284367"/>
            <a:ext cx="4517205" cy="6463308"/>
          </a:xfrm>
          <a:prstGeom prst="rect">
            <a:avLst/>
          </a:prstGeom>
          <a:noFill/>
        </p:spPr>
        <p:txBody>
          <a:bodyPr wrap="square">
            <a:spAutoFit/>
          </a:bodyPr>
          <a:lstStyle/>
          <a:p>
            <a:pPr algn="l">
              <a:buNone/>
            </a:pPr>
            <a:r>
              <a:rPr lang="en-GB" b="1" i="1" dirty="0">
                <a:solidFill>
                  <a:srgbClr val="272727"/>
                </a:solidFill>
                <a:effectLst/>
                <a:latin typeface="Adelle W01 Regular"/>
              </a:rPr>
              <a:t>An entrepreneurial mindset is resilient, resourceful, and solutions-oriented — even when the conditions say otherwise. People with these mindsets are lifelong knowledge-seekers who are curious and creative, and they are critical thinkers, Barrett said.</a:t>
            </a:r>
          </a:p>
          <a:p>
            <a:pPr algn="l">
              <a:buNone/>
            </a:pPr>
            <a:endParaRPr lang="en-GB" b="1" i="1" dirty="0">
              <a:solidFill>
                <a:srgbClr val="272727"/>
              </a:solidFill>
              <a:effectLst/>
              <a:latin typeface="Adelle W01 Regular"/>
            </a:endParaRPr>
          </a:p>
          <a:p>
            <a:pPr algn="l">
              <a:buNone/>
            </a:pPr>
            <a:r>
              <a:rPr lang="en-GB" b="1" i="1" dirty="0">
                <a:solidFill>
                  <a:srgbClr val="272727"/>
                </a:solidFill>
                <a:effectLst/>
                <a:latin typeface="Adelle W01 Regular"/>
              </a:rPr>
              <a:t>“They're self-directed, action-oriented, highly-engaged,” Barrett said. “They have </a:t>
            </a:r>
            <a:r>
              <a:rPr lang="en-GB" b="1" i="1" u="none" strike="noStrike" dirty="0">
                <a:solidFill>
                  <a:srgbClr val="272727"/>
                </a:solidFill>
                <a:effectLst/>
                <a:latin typeface="Adelle W01 Regular"/>
                <a:hlinkClick r:id="rId3"/>
              </a:rPr>
              <a:t>optimistic interpretations of adverse events</a:t>
            </a:r>
            <a:r>
              <a:rPr lang="en-GB" b="1" i="1" dirty="0">
                <a:solidFill>
                  <a:srgbClr val="272727"/>
                </a:solidFill>
                <a:effectLst/>
                <a:latin typeface="Adelle W01 Regular"/>
              </a:rPr>
              <a:t>” and see problems as potential opportunities.</a:t>
            </a:r>
          </a:p>
          <a:p>
            <a:pPr algn="l">
              <a:buNone/>
            </a:pPr>
            <a:endParaRPr lang="en-GB" b="1" i="1" dirty="0">
              <a:solidFill>
                <a:srgbClr val="272727"/>
              </a:solidFill>
              <a:effectLst/>
              <a:latin typeface="Adelle W01 Regular"/>
            </a:endParaRPr>
          </a:p>
          <a:p>
            <a:pPr algn="l">
              <a:buNone/>
            </a:pPr>
            <a:r>
              <a:rPr lang="en-GB" b="1" i="1" dirty="0">
                <a:solidFill>
                  <a:srgbClr val="272727"/>
                </a:solidFill>
                <a:effectLst/>
                <a:latin typeface="Adelle W01 Regular"/>
              </a:rPr>
              <a:t>“They're about looking to others, and the value you can create for others by solving problems for others, and they surround themselves with an intentional community of positive influence and critical guidance,” Barrett said.</a:t>
            </a:r>
          </a:p>
          <a:p>
            <a:pPr algn="l"/>
            <a:r>
              <a:rPr lang="en-GB" b="1" i="1" dirty="0">
                <a:solidFill>
                  <a:srgbClr val="272727"/>
                </a:solidFill>
                <a:effectLst/>
                <a:latin typeface="Adelle W01 Regular"/>
              </a:rPr>
              <a:t>Entrepreneurial mindsets understand that pursuing and following through on something can lead to </a:t>
            </a:r>
            <a:r>
              <a:rPr lang="en-GB" b="1" i="1" u="none" strike="noStrike" dirty="0">
                <a:solidFill>
                  <a:srgbClr val="272727"/>
                </a:solidFill>
                <a:effectLst/>
                <a:latin typeface="Adelle W01 Regular"/>
                <a:hlinkClick r:id="rId4"/>
              </a:rPr>
              <a:t>unforeseen opportunities</a:t>
            </a:r>
            <a:r>
              <a:rPr lang="en-GB" b="1" i="1" dirty="0">
                <a:solidFill>
                  <a:srgbClr val="272727"/>
                </a:solidFill>
                <a:effectLst/>
                <a:latin typeface="Adelle W01 Regular"/>
              </a:rPr>
              <a:t>.</a:t>
            </a:r>
          </a:p>
        </p:txBody>
      </p:sp>
    </p:spTree>
    <p:extLst>
      <p:ext uri="{BB962C8B-B14F-4D97-AF65-F5344CB8AC3E}">
        <p14:creationId xmlns:p14="http://schemas.microsoft.com/office/powerpoint/2010/main" val="273391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59C6E91-06AF-007E-9DCA-DD72F5ABAEE7}"/>
              </a:ext>
            </a:extLst>
          </p:cNvPr>
          <p:cNvPicPr>
            <a:picLocks noChangeAspect="1"/>
          </p:cNvPicPr>
          <p:nvPr/>
        </p:nvPicPr>
        <p:blipFill>
          <a:blip r:embed="rId3">
            <a:extLst>
              <a:ext uri="{28A0092B-C50C-407E-A947-70E740481C1C}">
                <a14:useLocalDpi xmlns:a14="http://schemas.microsoft.com/office/drawing/2010/main" val="0"/>
              </a:ext>
            </a:extLst>
          </a:blip>
          <a:srcRect t="5436"/>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5F0E9DF3-7D35-B979-A5AD-A869AA2ED284}"/>
              </a:ext>
            </a:extLst>
          </p:cNvPr>
          <p:cNvSpPr txBox="1"/>
          <p:nvPr/>
        </p:nvSpPr>
        <p:spPr>
          <a:xfrm>
            <a:off x="8182982" y="163158"/>
            <a:ext cx="3822189" cy="6374801"/>
          </a:xfrm>
          <a:prstGeom prst="rect">
            <a:avLst/>
          </a:prstGeom>
        </p:spPr>
        <p:txBody>
          <a:bodyPr vert="horz" lIns="91440" tIns="45720" rIns="91440" bIns="45720" rtlCol="0">
            <a:noAutofit/>
          </a:bodyPr>
          <a:lstStyle/>
          <a:p>
            <a:pPr>
              <a:lnSpc>
                <a:spcPct val="90000"/>
              </a:lnSpc>
              <a:spcAft>
                <a:spcPts val="600"/>
              </a:spcAft>
            </a:pPr>
            <a:r>
              <a:rPr lang="en-US" sz="2400" b="1" dirty="0"/>
              <a:t>Activity</a:t>
            </a:r>
          </a:p>
          <a:p>
            <a:pPr indent="-228600">
              <a:lnSpc>
                <a:spcPct val="90000"/>
              </a:lnSpc>
              <a:spcAft>
                <a:spcPts val="600"/>
              </a:spcAft>
              <a:buFont typeface="Arial" panose="020B0604020202020204" pitchFamily="34" charset="0"/>
              <a:buChar char="•"/>
            </a:pPr>
            <a:endParaRPr lang="en-US" sz="2400" b="1" dirty="0"/>
          </a:p>
          <a:p>
            <a:pPr>
              <a:lnSpc>
                <a:spcPct val="90000"/>
              </a:lnSpc>
              <a:spcAft>
                <a:spcPts val="600"/>
              </a:spcAft>
            </a:pPr>
            <a:r>
              <a:rPr lang="en-US" sz="2400" b="1" dirty="0"/>
              <a:t>Today we have a Playbook to  work through with outputs to be shared across the class</a:t>
            </a:r>
          </a:p>
          <a:p>
            <a:pPr>
              <a:lnSpc>
                <a:spcPct val="90000"/>
              </a:lnSpc>
              <a:spcAft>
                <a:spcPts val="600"/>
              </a:spcAft>
            </a:pPr>
            <a:r>
              <a:rPr lang="en-US" sz="2400" b="1" dirty="0"/>
              <a:t>Each section on the playbook has indicative times associated with it – so we can </a:t>
            </a:r>
            <a:r>
              <a:rPr lang="en-US" sz="2400" b="1"/>
              <a:t>see achieve a </a:t>
            </a:r>
            <a:r>
              <a:rPr lang="en-US" sz="2400" b="1" dirty="0"/>
              <a:t>completed output</a:t>
            </a:r>
          </a:p>
          <a:p>
            <a:pPr>
              <a:lnSpc>
                <a:spcPct val="90000"/>
              </a:lnSpc>
              <a:spcAft>
                <a:spcPts val="600"/>
              </a:spcAft>
            </a:pPr>
            <a:r>
              <a:rPr lang="en-US" sz="2400" b="1" dirty="0"/>
              <a:t>These sections are clearly marked for individual and group tasks- this is  not an  exam- however be mindful that some prefer silence when under pressure to deliver value!</a:t>
            </a:r>
          </a:p>
        </p:txBody>
      </p:sp>
    </p:spTree>
    <p:extLst>
      <p:ext uri="{BB962C8B-B14F-4D97-AF65-F5344CB8AC3E}">
        <p14:creationId xmlns:p14="http://schemas.microsoft.com/office/powerpoint/2010/main" val="3970818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10387</TotalTime>
  <Words>2288</Words>
  <Application>Microsoft Office PowerPoint</Application>
  <PresentationFormat>Widescreen</PresentationFormat>
  <Paragraphs>264</Paragraphs>
  <Slides>27</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Adelle W01 Regular</vt:lpstr>
      <vt:lpstr>Aptos</vt:lpstr>
      <vt:lpstr>Aptos Display</vt:lpstr>
      <vt:lpstr>Arial</vt:lpstr>
      <vt:lpstr>Arial MT</vt:lpstr>
      <vt:lpstr>Calibri</vt:lpstr>
      <vt:lpstr>Inter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 efficient and effective processes matter? Let’s discuss options increase sales- reduce costs and refine operational excellence- which yields the greatest return for the same effort – BUSY FOOL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Wendy White-Finnigan</dc:creator>
  <cp:lastModifiedBy>Shelley Breckenridge</cp:lastModifiedBy>
  <cp:revision>6</cp:revision>
  <cp:lastPrinted>2026-04-26T12:28:42Z</cp:lastPrinted>
  <dcterms:created xsi:type="dcterms:W3CDTF">2025-12-20T08:23:57Z</dcterms:created>
  <dcterms:modified xsi:type="dcterms:W3CDTF">2026-08-24T08:30:02Z</dcterms:modified>
</cp:coreProperties>
</file>