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4741" r:id="rId3"/>
    <p:sldId id="4432" r:id="rId4"/>
    <p:sldId id="4436" r:id="rId5"/>
    <p:sldId id="4433" r:id="rId6"/>
    <p:sldId id="4430" r:id="rId7"/>
    <p:sldId id="4445" r:id="rId8"/>
    <p:sldId id="4456" r:id="rId9"/>
    <p:sldId id="4463" r:id="rId10"/>
    <p:sldId id="4468" r:id="rId11"/>
    <p:sldId id="4451" r:id="rId12"/>
    <p:sldId id="4447" r:id="rId13"/>
    <p:sldId id="4438" r:id="rId14"/>
    <p:sldId id="4763" r:id="rId15"/>
    <p:sldId id="264" r:id="rId16"/>
    <p:sldId id="4450"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309" autoAdjust="0"/>
    <p:restoredTop sz="94660"/>
  </p:normalViewPr>
  <p:slideViewPr>
    <p:cSldViewPr snapToGrid="0">
      <p:cViewPr varScale="1">
        <p:scale>
          <a:sx n="62" d="100"/>
          <a:sy n="62" d="100"/>
        </p:scale>
        <p:origin x="548" y="2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endy White-Finnigan" userId="771f76a090134914" providerId="LiveId" clId="{2AF98A95-7444-4E16-9D11-32465685D993}"/>
    <pc:docChg chg="modSld sldOrd">
      <pc:chgData name="Wendy White-Finnigan" userId="771f76a090134914" providerId="LiveId" clId="{2AF98A95-7444-4E16-9D11-32465685D993}" dt="2026-06-18T11:39:16.805" v="12" actId="20577"/>
      <pc:docMkLst>
        <pc:docMk/>
      </pc:docMkLst>
      <pc:sldChg chg="ord">
        <pc:chgData name="Wendy White-Finnigan" userId="771f76a090134914" providerId="LiveId" clId="{2AF98A95-7444-4E16-9D11-32465685D993}" dt="2026-06-17T15:53:29.253" v="3"/>
        <pc:sldMkLst>
          <pc:docMk/>
          <pc:sldMk cId="3948300714" sldId="4447"/>
        </pc:sldMkLst>
      </pc:sldChg>
      <pc:sldChg chg="modSp mod ord">
        <pc:chgData name="Wendy White-Finnigan" userId="771f76a090134914" providerId="LiveId" clId="{2AF98A95-7444-4E16-9D11-32465685D993}" dt="2026-06-18T11:39:16.805" v="12" actId="20577"/>
        <pc:sldMkLst>
          <pc:docMk/>
          <pc:sldMk cId="3382068062" sldId="4451"/>
        </pc:sldMkLst>
        <pc:spChg chg="mod">
          <ac:chgData name="Wendy White-Finnigan" userId="771f76a090134914" providerId="LiveId" clId="{2AF98A95-7444-4E16-9D11-32465685D993}" dt="2026-06-18T11:39:16.805" v="12" actId="20577"/>
          <ac:spMkLst>
            <pc:docMk/>
            <pc:sldMk cId="3382068062" sldId="4451"/>
            <ac:spMk id="2" creationId="{672099BC-0573-0147-8982-28971C55D8E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2E702C-F5AF-4D7A-B18D-0E115E69B1D3}" type="datetimeFigureOut">
              <a:rPr lang="en-GB" smtClean="0"/>
              <a:t>17/06/2026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4536F2-6184-43DE-9C9D-F7CDFFC5BD98}" type="slidenum">
              <a:rPr lang="en-GB" smtClean="0"/>
              <a:t>‹#›</a:t>
            </a:fld>
            <a:endParaRPr lang="en-GB"/>
          </a:p>
        </p:txBody>
      </p:sp>
    </p:spTree>
    <p:extLst>
      <p:ext uri="{BB962C8B-B14F-4D97-AF65-F5344CB8AC3E}">
        <p14:creationId xmlns:p14="http://schemas.microsoft.com/office/powerpoint/2010/main" val="4786572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53C8B8-E2E2-4044-9419-E0FC032E547A}" type="slidenum">
              <a:rPr lang="en-US" smtClean="0"/>
              <a:t>1</a:t>
            </a:fld>
            <a:endParaRPr lang="en-US"/>
          </a:p>
        </p:txBody>
      </p:sp>
    </p:spTree>
    <p:extLst>
      <p:ext uri="{BB962C8B-B14F-4D97-AF65-F5344CB8AC3E}">
        <p14:creationId xmlns:p14="http://schemas.microsoft.com/office/powerpoint/2010/main" val="2762706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0D801-0704-E8E1-100B-521B7BF97A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6DA962-5D4B-ED6A-7D38-FBF596F1D3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4F05AC-2133-5997-979A-9FE2689CA9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178AD1-2C83-CAB2-321E-FFED473A1002}"/>
              </a:ext>
            </a:extLst>
          </p:cNvPr>
          <p:cNvSpPr>
            <a:spLocks noGrp="1"/>
          </p:cNvSpPr>
          <p:nvPr>
            <p:ph type="sldNum" sz="quarter" idx="5"/>
          </p:nvPr>
        </p:nvSpPr>
        <p:spPr/>
        <p:txBody>
          <a:bodyPr/>
          <a:lstStyle/>
          <a:p>
            <a:fld id="{1A53C8B8-E2E2-4044-9419-E0FC032E547A}" type="slidenum">
              <a:rPr lang="en-US" smtClean="0"/>
              <a:t>2</a:t>
            </a:fld>
            <a:endParaRPr lang="en-US"/>
          </a:p>
        </p:txBody>
      </p:sp>
    </p:spTree>
    <p:extLst>
      <p:ext uri="{BB962C8B-B14F-4D97-AF65-F5344CB8AC3E}">
        <p14:creationId xmlns:p14="http://schemas.microsoft.com/office/powerpoint/2010/main" val="1670830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53C8B8-E2E2-4044-9419-E0FC032E547A}" type="slidenum">
              <a:rPr lang="en-US" smtClean="0"/>
              <a:t>12</a:t>
            </a:fld>
            <a:endParaRPr lang="en-US"/>
          </a:p>
        </p:txBody>
      </p:sp>
    </p:spTree>
    <p:extLst>
      <p:ext uri="{BB962C8B-B14F-4D97-AF65-F5344CB8AC3E}">
        <p14:creationId xmlns:p14="http://schemas.microsoft.com/office/powerpoint/2010/main" val="2450367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53C8B8-E2E2-4044-9419-E0FC032E547A}" type="slidenum">
              <a:rPr lang="en-US" smtClean="0"/>
              <a:t>16</a:t>
            </a:fld>
            <a:endParaRPr lang="en-US"/>
          </a:p>
        </p:txBody>
      </p:sp>
    </p:spTree>
    <p:extLst>
      <p:ext uri="{BB962C8B-B14F-4D97-AF65-F5344CB8AC3E}">
        <p14:creationId xmlns:p14="http://schemas.microsoft.com/office/powerpoint/2010/main" val="53040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86848-4539-61B6-91E1-4969163DA9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1F775D4-32C0-9618-26E9-9747C64DC4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D8BD6F5-DC4D-1C4E-771A-6B2FAB425D5C}"/>
              </a:ext>
            </a:extLst>
          </p:cNvPr>
          <p:cNvSpPr>
            <a:spLocks noGrp="1"/>
          </p:cNvSpPr>
          <p:nvPr>
            <p:ph type="dt" sz="half" idx="10"/>
          </p:nvPr>
        </p:nvSpPr>
        <p:spPr/>
        <p:txBody>
          <a:bodyPr/>
          <a:lstStyle/>
          <a:p>
            <a:fld id="{1054F478-FBF2-4DC7-948B-95AF1E763670}" type="datetimeFigureOut">
              <a:rPr lang="en-GB" smtClean="0"/>
              <a:t>17/06/2026</a:t>
            </a:fld>
            <a:endParaRPr lang="en-GB"/>
          </a:p>
        </p:txBody>
      </p:sp>
      <p:sp>
        <p:nvSpPr>
          <p:cNvPr id="5" name="Footer Placeholder 4">
            <a:extLst>
              <a:ext uri="{FF2B5EF4-FFF2-40B4-BE49-F238E27FC236}">
                <a16:creationId xmlns:a16="http://schemas.microsoft.com/office/drawing/2014/main" id="{79ED2E87-FCA4-0957-472E-3D462950031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8B0F0AB-321A-7268-3972-BB3AE12D078A}"/>
              </a:ext>
            </a:extLst>
          </p:cNvPr>
          <p:cNvSpPr>
            <a:spLocks noGrp="1"/>
          </p:cNvSpPr>
          <p:nvPr>
            <p:ph type="sldNum" sz="quarter" idx="12"/>
          </p:nvPr>
        </p:nvSpPr>
        <p:spPr/>
        <p:txBody>
          <a:bodyPr/>
          <a:lstStyle/>
          <a:p>
            <a:fld id="{D4DA053B-4B22-40A1-A72A-94AFCED31426}" type="slidenum">
              <a:rPr lang="en-GB" smtClean="0"/>
              <a:t>‹#›</a:t>
            </a:fld>
            <a:endParaRPr lang="en-GB"/>
          </a:p>
        </p:txBody>
      </p:sp>
    </p:spTree>
    <p:extLst>
      <p:ext uri="{BB962C8B-B14F-4D97-AF65-F5344CB8AC3E}">
        <p14:creationId xmlns:p14="http://schemas.microsoft.com/office/powerpoint/2010/main" val="1409954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31CC3-D52D-4FE5-2BFF-6E8BE4ACC90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5E9C0DC-B85F-D6BB-DA0B-BC837E7A34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425697F-4AF7-5A15-D70B-5C0FB04B9861}"/>
              </a:ext>
            </a:extLst>
          </p:cNvPr>
          <p:cNvSpPr>
            <a:spLocks noGrp="1"/>
          </p:cNvSpPr>
          <p:nvPr>
            <p:ph type="dt" sz="half" idx="10"/>
          </p:nvPr>
        </p:nvSpPr>
        <p:spPr/>
        <p:txBody>
          <a:bodyPr/>
          <a:lstStyle/>
          <a:p>
            <a:fld id="{1054F478-FBF2-4DC7-948B-95AF1E763670}" type="datetimeFigureOut">
              <a:rPr lang="en-GB" smtClean="0"/>
              <a:t>17/06/2026</a:t>
            </a:fld>
            <a:endParaRPr lang="en-GB"/>
          </a:p>
        </p:txBody>
      </p:sp>
      <p:sp>
        <p:nvSpPr>
          <p:cNvPr id="5" name="Footer Placeholder 4">
            <a:extLst>
              <a:ext uri="{FF2B5EF4-FFF2-40B4-BE49-F238E27FC236}">
                <a16:creationId xmlns:a16="http://schemas.microsoft.com/office/drawing/2014/main" id="{228700F1-4A0F-6F35-D2AD-04EA2748C3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60D2D8-094F-05EC-8996-66B340DD400E}"/>
              </a:ext>
            </a:extLst>
          </p:cNvPr>
          <p:cNvSpPr>
            <a:spLocks noGrp="1"/>
          </p:cNvSpPr>
          <p:nvPr>
            <p:ph type="sldNum" sz="quarter" idx="12"/>
          </p:nvPr>
        </p:nvSpPr>
        <p:spPr/>
        <p:txBody>
          <a:bodyPr/>
          <a:lstStyle/>
          <a:p>
            <a:fld id="{D4DA053B-4B22-40A1-A72A-94AFCED31426}" type="slidenum">
              <a:rPr lang="en-GB" smtClean="0"/>
              <a:t>‹#›</a:t>
            </a:fld>
            <a:endParaRPr lang="en-GB"/>
          </a:p>
        </p:txBody>
      </p:sp>
    </p:spTree>
    <p:extLst>
      <p:ext uri="{BB962C8B-B14F-4D97-AF65-F5344CB8AC3E}">
        <p14:creationId xmlns:p14="http://schemas.microsoft.com/office/powerpoint/2010/main" val="2871424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DA55A-0C89-78DF-DE36-8BE5A899E2F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EC7967E-253C-C510-43FB-4F7C28814E7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638F79-B389-2864-BE13-EC1AE7AF471E}"/>
              </a:ext>
            </a:extLst>
          </p:cNvPr>
          <p:cNvSpPr>
            <a:spLocks noGrp="1"/>
          </p:cNvSpPr>
          <p:nvPr>
            <p:ph type="dt" sz="half" idx="10"/>
          </p:nvPr>
        </p:nvSpPr>
        <p:spPr/>
        <p:txBody>
          <a:bodyPr/>
          <a:lstStyle/>
          <a:p>
            <a:fld id="{1054F478-FBF2-4DC7-948B-95AF1E763670}" type="datetimeFigureOut">
              <a:rPr lang="en-GB" smtClean="0"/>
              <a:t>17/06/2026</a:t>
            </a:fld>
            <a:endParaRPr lang="en-GB"/>
          </a:p>
        </p:txBody>
      </p:sp>
      <p:sp>
        <p:nvSpPr>
          <p:cNvPr id="5" name="Footer Placeholder 4">
            <a:extLst>
              <a:ext uri="{FF2B5EF4-FFF2-40B4-BE49-F238E27FC236}">
                <a16:creationId xmlns:a16="http://schemas.microsoft.com/office/drawing/2014/main" id="{3D45CC12-6395-3ACA-75B9-B510226672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0A6E97-FA78-28A1-E5FC-072CC0815771}"/>
              </a:ext>
            </a:extLst>
          </p:cNvPr>
          <p:cNvSpPr>
            <a:spLocks noGrp="1"/>
          </p:cNvSpPr>
          <p:nvPr>
            <p:ph type="sldNum" sz="quarter" idx="12"/>
          </p:nvPr>
        </p:nvSpPr>
        <p:spPr/>
        <p:txBody>
          <a:bodyPr/>
          <a:lstStyle/>
          <a:p>
            <a:fld id="{D4DA053B-4B22-40A1-A72A-94AFCED31426}" type="slidenum">
              <a:rPr lang="en-GB" smtClean="0"/>
              <a:t>‹#›</a:t>
            </a:fld>
            <a:endParaRPr lang="en-GB"/>
          </a:p>
        </p:txBody>
      </p:sp>
    </p:spTree>
    <p:extLst>
      <p:ext uri="{BB962C8B-B14F-4D97-AF65-F5344CB8AC3E}">
        <p14:creationId xmlns:p14="http://schemas.microsoft.com/office/powerpoint/2010/main" val="6101684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747E7-5F42-92BF-F14B-7CFE499F8E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B706BB0-CA3B-7192-369A-9B25A0A1A53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9F775B7-D45A-D026-1AB1-621E1A2BFB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EBA5001-5589-A0C0-4FD1-DFA7CACFE3A6}"/>
              </a:ext>
            </a:extLst>
          </p:cNvPr>
          <p:cNvSpPr>
            <a:spLocks noGrp="1"/>
          </p:cNvSpPr>
          <p:nvPr>
            <p:ph type="dt" sz="half" idx="10"/>
          </p:nvPr>
        </p:nvSpPr>
        <p:spPr/>
        <p:txBody>
          <a:bodyPr/>
          <a:lstStyle/>
          <a:p>
            <a:fld id="{1054F478-FBF2-4DC7-948B-95AF1E763670}" type="datetimeFigureOut">
              <a:rPr lang="en-GB" smtClean="0"/>
              <a:t>17/06/2026</a:t>
            </a:fld>
            <a:endParaRPr lang="en-GB"/>
          </a:p>
        </p:txBody>
      </p:sp>
      <p:sp>
        <p:nvSpPr>
          <p:cNvPr id="6" name="Footer Placeholder 5">
            <a:extLst>
              <a:ext uri="{FF2B5EF4-FFF2-40B4-BE49-F238E27FC236}">
                <a16:creationId xmlns:a16="http://schemas.microsoft.com/office/drawing/2014/main" id="{530FC845-942A-6736-8776-1F0AD696646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4B03F4-2CD0-9141-613A-43E9BBAFCFEB}"/>
              </a:ext>
            </a:extLst>
          </p:cNvPr>
          <p:cNvSpPr>
            <a:spLocks noGrp="1"/>
          </p:cNvSpPr>
          <p:nvPr>
            <p:ph type="sldNum" sz="quarter" idx="12"/>
          </p:nvPr>
        </p:nvSpPr>
        <p:spPr/>
        <p:txBody>
          <a:bodyPr/>
          <a:lstStyle/>
          <a:p>
            <a:fld id="{D4DA053B-4B22-40A1-A72A-94AFCED31426}" type="slidenum">
              <a:rPr lang="en-GB" smtClean="0"/>
              <a:t>‹#›</a:t>
            </a:fld>
            <a:endParaRPr lang="en-GB"/>
          </a:p>
        </p:txBody>
      </p:sp>
    </p:spTree>
    <p:extLst>
      <p:ext uri="{BB962C8B-B14F-4D97-AF65-F5344CB8AC3E}">
        <p14:creationId xmlns:p14="http://schemas.microsoft.com/office/powerpoint/2010/main" val="175052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EE9C0-6D23-C7B7-A51C-50E167C6A9B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B68EAE2-1AB0-4C13-1413-4D340EA786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C67994-6D3F-1B4F-02D6-DD176CE759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FBCB2B5-F679-8387-5DB2-154FBB1982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943D4F-EC61-1E56-0747-CAC2BC9ED2A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F81C9C9-8500-AE74-38FF-75F45D0052BE}"/>
              </a:ext>
            </a:extLst>
          </p:cNvPr>
          <p:cNvSpPr>
            <a:spLocks noGrp="1"/>
          </p:cNvSpPr>
          <p:nvPr>
            <p:ph type="dt" sz="half" idx="10"/>
          </p:nvPr>
        </p:nvSpPr>
        <p:spPr/>
        <p:txBody>
          <a:bodyPr/>
          <a:lstStyle/>
          <a:p>
            <a:fld id="{1054F478-FBF2-4DC7-948B-95AF1E763670}" type="datetimeFigureOut">
              <a:rPr lang="en-GB" smtClean="0"/>
              <a:t>17/06/2026</a:t>
            </a:fld>
            <a:endParaRPr lang="en-GB"/>
          </a:p>
        </p:txBody>
      </p:sp>
      <p:sp>
        <p:nvSpPr>
          <p:cNvPr id="8" name="Footer Placeholder 7">
            <a:extLst>
              <a:ext uri="{FF2B5EF4-FFF2-40B4-BE49-F238E27FC236}">
                <a16:creationId xmlns:a16="http://schemas.microsoft.com/office/drawing/2014/main" id="{65F7ACD2-5365-B2D0-99AD-D2EDF57E744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C08B555-3915-4459-FFF3-5562F8AC3286}"/>
              </a:ext>
            </a:extLst>
          </p:cNvPr>
          <p:cNvSpPr>
            <a:spLocks noGrp="1"/>
          </p:cNvSpPr>
          <p:nvPr>
            <p:ph type="sldNum" sz="quarter" idx="12"/>
          </p:nvPr>
        </p:nvSpPr>
        <p:spPr/>
        <p:txBody>
          <a:bodyPr/>
          <a:lstStyle/>
          <a:p>
            <a:fld id="{D4DA053B-4B22-40A1-A72A-94AFCED31426}" type="slidenum">
              <a:rPr lang="en-GB" smtClean="0"/>
              <a:t>‹#›</a:t>
            </a:fld>
            <a:endParaRPr lang="en-GB"/>
          </a:p>
        </p:txBody>
      </p:sp>
    </p:spTree>
    <p:extLst>
      <p:ext uri="{BB962C8B-B14F-4D97-AF65-F5344CB8AC3E}">
        <p14:creationId xmlns:p14="http://schemas.microsoft.com/office/powerpoint/2010/main" val="45147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DD1F2-5EF9-121A-9CC9-CA8CD0B1261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8C95F74-541E-EC22-94DF-35E086A6CC40}"/>
              </a:ext>
            </a:extLst>
          </p:cNvPr>
          <p:cNvSpPr>
            <a:spLocks noGrp="1"/>
          </p:cNvSpPr>
          <p:nvPr>
            <p:ph type="dt" sz="half" idx="10"/>
          </p:nvPr>
        </p:nvSpPr>
        <p:spPr/>
        <p:txBody>
          <a:bodyPr/>
          <a:lstStyle/>
          <a:p>
            <a:fld id="{1054F478-FBF2-4DC7-948B-95AF1E763670}" type="datetimeFigureOut">
              <a:rPr lang="en-GB" smtClean="0"/>
              <a:t>17/06/2026</a:t>
            </a:fld>
            <a:endParaRPr lang="en-GB"/>
          </a:p>
        </p:txBody>
      </p:sp>
      <p:sp>
        <p:nvSpPr>
          <p:cNvPr id="4" name="Footer Placeholder 3">
            <a:extLst>
              <a:ext uri="{FF2B5EF4-FFF2-40B4-BE49-F238E27FC236}">
                <a16:creationId xmlns:a16="http://schemas.microsoft.com/office/drawing/2014/main" id="{B70056A3-5D1B-898B-9358-0530A69EC8D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F7718AD-A4C4-4BB5-EC6A-D04DD33079F2}"/>
              </a:ext>
            </a:extLst>
          </p:cNvPr>
          <p:cNvSpPr>
            <a:spLocks noGrp="1"/>
          </p:cNvSpPr>
          <p:nvPr>
            <p:ph type="sldNum" sz="quarter" idx="12"/>
          </p:nvPr>
        </p:nvSpPr>
        <p:spPr/>
        <p:txBody>
          <a:bodyPr/>
          <a:lstStyle/>
          <a:p>
            <a:fld id="{D4DA053B-4B22-40A1-A72A-94AFCED31426}" type="slidenum">
              <a:rPr lang="en-GB" smtClean="0"/>
              <a:t>‹#›</a:t>
            </a:fld>
            <a:endParaRPr lang="en-GB"/>
          </a:p>
        </p:txBody>
      </p:sp>
    </p:spTree>
    <p:extLst>
      <p:ext uri="{BB962C8B-B14F-4D97-AF65-F5344CB8AC3E}">
        <p14:creationId xmlns:p14="http://schemas.microsoft.com/office/powerpoint/2010/main" val="1263414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988041-414A-03D4-DDEE-831992EFB809}"/>
              </a:ext>
            </a:extLst>
          </p:cNvPr>
          <p:cNvSpPr>
            <a:spLocks noGrp="1"/>
          </p:cNvSpPr>
          <p:nvPr>
            <p:ph type="dt" sz="half" idx="10"/>
          </p:nvPr>
        </p:nvSpPr>
        <p:spPr/>
        <p:txBody>
          <a:bodyPr/>
          <a:lstStyle/>
          <a:p>
            <a:fld id="{1054F478-FBF2-4DC7-948B-95AF1E763670}" type="datetimeFigureOut">
              <a:rPr lang="en-GB" smtClean="0"/>
              <a:t>17/06/2026</a:t>
            </a:fld>
            <a:endParaRPr lang="en-GB"/>
          </a:p>
        </p:txBody>
      </p:sp>
      <p:sp>
        <p:nvSpPr>
          <p:cNvPr id="3" name="Footer Placeholder 2">
            <a:extLst>
              <a:ext uri="{FF2B5EF4-FFF2-40B4-BE49-F238E27FC236}">
                <a16:creationId xmlns:a16="http://schemas.microsoft.com/office/drawing/2014/main" id="{66E3069D-FA23-9136-7D73-916F8ADC960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4BDF2D0-9806-F920-5B00-D060A3AD15DE}"/>
              </a:ext>
            </a:extLst>
          </p:cNvPr>
          <p:cNvSpPr>
            <a:spLocks noGrp="1"/>
          </p:cNvSpPr>
          <p:nvPr>
            <p:ph type="sldNum" sz="quarter" idx="12"/>
          </p:nvPr>
        </p:nvSpPr>
        <p:spPr/>
        <p:txBody>
          <a:bodyPr/>
          <a:lstStyle/>
          <a:p>
            <a:fld id="{D4DA053B-4B22-40A1-A72A-94AFCED31426}" type="slidenum">
              <a:rPr lang="en-GB" smtClean="0"/>
              <a:t>‹#›</a:t>
            </a:fld>
            <a:endParaRPr lang="en-GB"/>
          </a:p>
        </p:txBody>
      </p:sp>
    </p:spTree>
    <p:extLst>
      <p:ext uri="{BB962C8B-B14F-4D97-AF65-F5344CB8AC3E}">
        <p14:creationId xmlns:p14="http://schemas.microsoft.com/office/powerpoint/2010/main" val="3366974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BD94D-75EE-2B7E-DBE2-67E3644B50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603F46F-4FD8-BC5B-BDB4-2AD980383E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6FAF430-1BF1-B1AB-10FE-4F2C992E70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B984BE-8666-B151-5241-F5B8C3E90685}"/>
              </a:ext>
            </a:extLst>
          </p:cNvPr>
          <p:cNvSpPr>
            <a:spLocks noGrp="1"/>
          </p:cNvSpPr>
          <p:nvPr>
            <p:ph type="dt" sz="half" idx="10"/>
          </p:nvPr>
        </p:nvSpPr>
        <p:spPr/>
        <p:txBody>
          <a:bodyPr/>
          <a:lstStyle/>
          <a:p>
            <a:fld id="{1054F478-FBF2-4DC7-948B-95AF1E763670}" type="datetimeFigureOut">
              <a:rPr lang="en-GB" smtClean="0"/>
              <a:t>17/06/2026</a:t>
            </a:fld>
            <a:endParaRPr lang="en-GB"/>
          </a:p>
        </p:txBody>
      </p:sp>
      <p:sp>
        <p:nvSpPr>
          <p:cNvPr id="6" name="Footer Placeholder 5">
            <a:extLst>
              <a:ext uri="{FF2B5EF4-FFF2-40B4-BE49-F238E27FC236}">
                <a16:creationId xmlns:a16="http://schemas.microsoft.com/office/drawing/2014/main" id="{F6912959-4B8D-FEB2-2883-FDFDA5A00A9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39E3141-C548-45EA-66E2-EDFEE35AEAED}"/>
              </a:ext>
            </a:extLst>
          </p:cNvPr>
          <p:cNvSpPr>
            <a:spLocks noGrp="1"/>
          </p:cNvSpPr>
          <p:nvPr>
            <p:ph type="sldNum" sz="quarter" idx="12"/>
          </p:nvPr>
        </p:nvSpPr>
        <p:spPr/>
        <p:txBody>
          <a:bodyPr/>
          <a:lstStyle/>
          <a:p>
            <a:fld id="{D4DA053B-4B22-40A1-A72A-94AFCED31426}" type="slidenum">
              <a:rPr lang="en-GB" smtClean="0"/>
              <a:t>‹#›</a:t>
            </a:fld>
            <a:endParaRPr lang="en-GB"/>
          </a:p>
        </p:txBody>
      </p:sp>
    </p:spTree>
    <p:extLst>
      <p:ext uri="{BB962C8B-B14F-4D97-AF65-F5344CB8AC3E}">
        <p14:creationId xmlns:p14="http://schemas.microsoft.com/office/powerpoint/2010/main" val="1826414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28A70-E72E-A597-46D3-300BAC7F90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216DA63-5297-5EFB-A222-0D14D901D7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CAD9C0D-B357-F347-7FFA-379C4D5702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DEA1C6-6D0A-E08E-4982-8D8505BA9220}"/>
              </a:ext>
            </a:extLst>
          </p:cNvPr>
          <p:cNvSpPr>
            <a:spLocks noGrp="1"/>
          </p:cNvSpPr>
          <p:nvPr>
            <p:ph type="dt" sz="half" idx="10"/>
          </p:nvPr>
        </p:nvSpPr>
        <p:spPr/>
        <p:txBody>
          <a:bodyPr/>
          <a:lstStyle/>
          <a:p>
            <a:fld id="{1054F478-FBF2-4DC7-948B-95AF1E763670}" type="datetimeFigureOut">
              <a:rPr lang="en-GB" smtClean="0"/>
              <a:t>17/06/2026</a:t>
            </a:fld>
            <a:endParaRPr lang="en-GB"/>
          </a:p>
        </p:txBody>
      </p:sp>
      <p:sp>
        <p:nvSpPr>
          <p:cNvPr id="6" name="Footer Placeholder 5">
            <a:extLst>
              <a:ext uri="{FF2B5EF4-FFF2-40B4-BE49-F238E27FC236}">
                <a16:creationId xmlns:a16="http://schemas.microsoft.com/office/drawing/2014/main" id="{6B554D81-EF56-FA6D-1839-8873026522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E8BA6F-D420-0671-6147-68DECE443B68}"/>
              </a:ext>
            </a:extLst>
          </p:cNvPr>
          <p:cNvSpPr>
            <a:spLocks noGrp="1"/>
          </p:cNvSpPr>
          <p:nvPr>
            <p:ph type="sldNum" sz="quarter" idx="12"/>
          </p:nvPr>
        </p:nvSpPr>
        <p:spPr/>
        <p:txBody>
          <a:bodyPr/>
          <a:lstStyle/>
          <a:p>
            <a:fld id="{D4DA053B-4B22-40A1-A72A-94AFCED31426}" type="slidenum">
              <a:rPr lang="en-GB" smtClean="0"/>
              <a:t>‹#›</a:t>
            </a:fld>
            <a:endParaRPr lang="en-GB"/>
          </a:p>
        </p:txBody>
      </p:sp>
    </p:spTree>
    <p:extLst>
      <p:ext uri="{BB962C8B-B14F-4D97-AF65-F5344CB8AC3E}">
        <p14:creationId xmlns:p14="http://schemas.microsoft.com/office/powerpoint/2010/main" val="2609197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268DD-9309-AD7A-89DD-BE50637D3D6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25FD517-B60C-1A30-3468-10C4035DB2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719909-C777-7D85-DFF4-BA75CD351E3D}"/>
              </a:ext>
            </a:extLst>
          </p:cNvPr>
          <p:cNvSpPr>
            <a:spLocks noGrp="1"/>
          </p:cNvSpPr>
          <p:nvPr>
            <p:ph type="dt" sz="half" idx="10"/>
          </p:nvPr>
        </p:nvSpPr>
        <p:spPr/>
        <p:txBody>
          <a:bodyPr/>
          <a:lstStyle/>
          <a:p>
            <a:fld id="{1054F478-FBF2-4DC7-948B-95AF1E763670}" type="datetimeFigureOut">
              <a:rPr lang="en-GB" smtClean="0"/>
              <a:t>17/06/2026</a:t>
            </a:fld>
            <a:endParaRPr lang="en-GB"/>
          </a:p>
        </p:txBody>
      </p:sp>
      <p:sp>
        <p:nvSpPr>
          <p:cNvPr id="5" name="Footer Placeholder 4">
            <a:extLst>
              <a:ext uri="{FF2B5EF4-FFF2-40B4-BE49-F238E27FC236}">
                <a16:creationId xmlns:a16="http://schemas.microsoft.com/office/drawing/2014/main" id="{81BE8344-7040-A396-8628-FAA3FA629A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918BBBF-E5CB-D86A-7D1A-1A5A8DFA837D}"/>
              </a:ext>
            </a:extLst>
          </p:cNvPr>
          <p:cNvSpPr>
            <a:spLocks noGrp="1"/>
          </p:cNvSpPr>
          <p:nvPr>
            <p:ph type="sldNum" sz="quarter" idx="12"/>
          </p:nvPr>
        </p:nvSpPr>
        <p:spPr/>
        <p:txBody>
          <a:bodyPr/>
          <a:lstStyle/>
          <a:p>
            <a:fld id="{D4DA053B-4B22-40A1-A72A-94AFCED31426}" type="slidenum">
              <a:rPr lang="en-GB" smtClean="0"/>
              <a:t>‹#›</a:t>
            </a:fld>
            <a:endParaRPr lang="en-GB"/>
          </a:p>
        </p:txBody>
      </p:sp>
    </p:spTree>
    <p:extLst>
      <p:ext uri="{BB962C8B-B14F-4D97-AF65-F5344CB8AC3E}">
        <p14:creationId xmlns:p14="http://schemas.microsoft.com/office/powerpoint/2010/main" val="147142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DCB5EA-28F5-7FFF-50E2-2DAD6193C08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5C87A59-009F-A778-1E1B-25DC81E01B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F3F097F-2A4A-5FB7-01C9-55F2D9771258}"/>
              </a:ext>
            </a:extLst>
          </p:cNvPr>
          <p:cNvSpPr>
            <a:spLocks noGrp="1"/>
          </p:cNvSpPr>
          <p:nvPr>
            <p:ph type="dt" sz="half" idx="10"/>
          </p:nvPr>
        </p:nvSpPr>
        <p:spPr/>
        <p:txBody>
          <a:bodyPr/>
          <a:lstStyle/>
          <a:p>
            <a:fld id="{1054F478-FBF2-4DC7-948B-95AF1E763670}" type="datetimeFigureOut">
              <a:rPr lang="en-GB" smtClean="0"/>
              <a:t>17/06/2026</a:t>
            </a:fld>
            <a:endParaRPr lang="en-GB"/>
          </a:p>
        </p:txBody>
      </p:sp>
      <p:sp>
        <p:nvSpPr>
          <p:cNvPr id="5" name="Footer Placeholder 4">
            <a:extLst>
              <a:ext uri="{FF2B5EF4-FFF2-40B4-BE49-F238E27FC236}">
                <a16:creationId xmlns:a16="http://schemas.microsoft.com/office/drawing/2014/main" id="{1EAA461D-E6FC-89BA-5632-5BDCC45BA1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7BCDC9-5039-0058-8313-CE9A96F28A9C}"/>
              </a:ext>
            </a:extLst>
          </p:cNvPr>
          <p:cNvSpPr>
            <a:spLocks noGrp="1"/>
          </p:cNvSpPr>
          <p:nvPr>
            <p:ph type="sldNum" sz="quarter" idx="12"/>
          </p:nvPr>
        </p:nvSpPr>
        <p:spPr/>
        <p:txBody>
          <a:bodyPr/>
          <a:lstStyle/>
          <a:p>
            <a:fld id="{D4DA053B-4B22-40A1-A72A-94AFCED31426}" type="slidenum">
              <a:rPr lang="en-GB" smtClean="0"/>
              <a:t>‹#›</a:t>
            </a:fld>
            <a:endParaRPr lang="en-GB"/>
          </a:p>
        </p:txBody>
      </p:sp>
    </p:spTree>
    <p:extLst>
      <p:ext uri="{BB962C8B-B14F-4D97-AF65-F5344CB8AC3E}">
        <p14:creationId xmlns:p14="http://schemas.microsoft.com/office/powerpoint/2010/main" val="1866013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5_Title Slide">
    <p:bg>
      <p:bgPr>
        <a:solidFill>
          <a:srgbClr val="18163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D2A471F-841D-4022-B389-2733552274BB}"/>
              </a:ext>
            </a:extLst>
          </p:cNvPr>
          <p:cNvCxnSpPr/>
          <p:nvPr userDrawn="1"/>
        </p:nvCxnSpPr>
        <p:spPr>
          <a:xfrm>
            <a:off x="928914" y="0"/>
            <a:ext cx="0" cy="685800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855F3EA5-F921-4026-8934-1AF5BC3ABC55}"/>
              </a:ext>
            </a:extLst>
          </p:cNvPr>
          <p:cNvCxnSpPr>
            <a:cxnSpLocks/>
          </p:cNvCxnSpPr>
          <p:nvPr userDrawn="1"/>
        </p:nvCxnSpPr>
        <p:spPr>
          <a:xfrm>
            <a:off x="928914" y="3024638"/>
            <a:ext cx="0" cy="80872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Freeform: Shape 8">
            <a:extLst>
              <a:ext uri="{FF2B5EF4-FFF2-40B4-BE49-F238E27FC236}">
                <a16:creationId xmlns:a16="http://schemas.microsoft.com/office/drawing/2014/main" id="{2BE89A95-B808-41BF-A85E-A276B1B567AC}"/>
              </a:ext>
            </a:extLst>
          </p:cNvPr>
          <p:cNvSpPr/>
          <p:nvPr userDrawn="1"/>
        </p:nvSpPr>
        <p:spPr>
          <a:xfrm rot="10800000" flipV="1">
            <a:off x="8738318" y="0"/>
            <a:ext cx="3453684" cy="2898416"/>
          </a:xfrm>
          <a:custGeom>
            <a:avLst/>
            <a:gdLst>
              <a:gd name="connsiteX0" fmla="*/ 1860887 w 3453684"/>
              <a:gd name="connsiteY0" fmla="*/ 0 h 2898416"/>
              <a:gd name="connsiteX1" fmla="*/ 3453684 w 3453684"/>
              <a:gd name="connsiteY1" fmla="*/ 0 h 2898416"/>
              <a:gd name="connsiteX2" fmla="*/ 555268 w 3453684"/>
              <a:gd name="connsiteY2" fmla="*/ 2898416 h 2898416"/>
              <a:gd name="connsiteX3" fmla="*/ 258922 w 3453684"/>
              <a:gd name="connsiteY3" fmla="*/ 2883452 h 2898416"/>
              <a:gd name="connsiteX4" fmla="*/ 0 w 3453684"/>
              <a:gd name="connsiteY4" fmla="*/ 2843936 h 2898416"/>
              <a:gd name="connsiteX5" fmla="*/ 0 w 3453684"/>
              <a:gd name="connsiteY5" fmla="*/ 1180348 h 2898416"/>
              <a:gd name="connsiteX6" fmla="*/ 47061 w 3453684"/>
              <a:gd name="connsiteY6" fmla="*/ 1203018 h 2898416"/>
              <a:gd name="connsiteX7" fmla="*/ 555267 w 3453684"/>
              <a:gd name="connsiteY7" fmla="*/ 1305620 h 2898416"/>
              <a:gd name="connsiteX8" fmla="*/ 1860887 w 3453684"/>
              <a:gd name="connsiteY8" fmla="*/ 0 h 289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3684" h="2898416">
                <a:moveTo>
                  <a:pt x="1860887" y="0"/>
                </a:moveTo>
                <a:lnTo>
                  <a:pt x="3453684" y="0"/>
                </a:lnTo>
                <a:cubicBezTo>
                  <a:pt x="3453684" y="1600751"/>
                  <a:pt x="2156019" y="2898416"/>
                  <a:pt x="555268" y="2898416"/>
                </a:cubicBezTo>
                <a:cubicBezTo>
                  <a:pt x="455221" y="2898416"/>
                  <a:pt x="356358" y="2893347"/>
                  <a:pt x="258922" y="2883452"/>
                </a:cubicBezTo>
                <a:lnTo>
                  <a:pt x="0" y="2843936"/>
                </a:lnTo>
                <a:lnTo>
                  <a:pt x="0" y="1180348"/>
                </a:lnTo>
                <a:lnTo>
                  <a:pt x="47061" y="1203018"/>
                </a:lnTo>
                <a:cubicBezTo>
                  <a:pt x="203263" y="1269086"/>
                  <a:pt x="374998" y="1305620"/>
                  <a:pt x="555267" y="1305620"/>
                </a:cubicBezTo>
                <a:cubicBezTo>
                  <a:pt x="1276341" y="1305620"/>
                  <a:pt x="1860887" y="721074"/>
                  <a:pt x="1860887" y="0"/>
                </a:cubicBezTo>
                <a:close/>
              </a:path>
            </a:pathLst>
          </a:custGeom>
          <a:solidFill>
            <a:srgbClr val="1B1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3200">
              <a:solidFill>
                <a:schemeClr val="tx1"/>
              </a:solidFill>
            </a:endParaRPr>
          </a:p>
        </p:txBody>
      </p:sp>
      <p:pic>
        <p:nvPicPr>
          <p:cNvPr id="3" name="Graphic 2">
            <a:extLst>
              <a:ext uri="{FF2B5EF4-FFF2-40B4-BE49-F238E27FC236}">
                <a16:creationId xmlns:a16="http://schemas.microsoft.com/office/drawing/2014/main" id="{794CCA4A-6A34-46CE-9740-8CBC75ABC48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77267" y="3968293"/>
            <a:ext cx="4637467" cy="2898417"/>
          </a:xfrm>
          <a:prstGeom prst="rect">
            <a:avLst/>
          </a:prstGeom>
        </p:spPr>
      </p:pic>
    </p:spTree>
    <p:extLst>
      <p:ext uri="{BB962C8B-B14F-4D97-AF65-F5344CB8AC3E}">
        <p14:creationId xmlns:p14="http://schemas.microsoft.com/office/powerpoint/2010/main" val="2612323901"/>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5221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E4491F-3036-59ED-049E-FB73729CBF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E65E1F6-3CC3-4925-DAAA-0A97F0A344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EA5A45-9147-495C-CB6B-770A8932A6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054F478-FBF2-4DC7-948B-95AF1E763670}" type="datetimeFigureOut">
              <a:rPr lang="en-GB" smtClean="0"/>
              <a:t>17/06/2026</a:t>
            </a:fld>
            <a:endParaRPr lang="en-GB"/>
          </a:p>
        </p:txBody>
      </p:sp>
      <p:sp>
        <p:nvSpPr>
          <p:cNvPr id="5" name="Footer Placeholder 4">
            <a:extLst>
              <a:ext uri="{FF2B5EF4-FFF2-40B4-BE49-F238E27FC236}">
                <a16:creationId xmlns:a16="http://schemas.microsoft.com/office/drawing/2014/main" id="{4C9BE730-095B-1301-7292-E420861ACD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198E19F-7047-076E-A3B6-8DC97D43A3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4DA053B-4B22-40A1-A72A-94AFCED31426}" type="slidenum">
              <a:rPr lang="en-GB" smtClean="0"/>
              <a:t>‹#›</a:t>
            </a:fld>
            <a:endParaRPr lang="en-GB"/>
          </a:p>
        </p:txBody>
      </p:sp>
    </p:spTree>
    <p:extLst>
      <p:ext uri="{BB962C8B-B14F-4D97-AF65-F5344CB8AC3E}">
        <p14:creationId xmlns:p14="http://schemas.microsoft.com/office/powerpoint/2010/main" val="22395484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insider-trends.com/retail-customer-experience-optimization/" TargetMode="External"/><Relationship Id="rId2" Type="http://schemas.openxmlformats.org/officeDocument/2006/relationships/hyperlink" Target="https://www.youtube.com/watch?v=Jm7Zn0C7lo4" TargetMode="Externa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4.sv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youtube.com/watch?v=AMG8ObDmbaM"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TextBox 242">
            <a:extLst>
              <a:ext uri="{FF2B5EF4-FFF2-40B4-BE49-F238E27FC236}">
                <a16:creationId xmlns:a16="http://schemas.microsoft.com/office/drawing/2014/main" id="{1BAD09A1-1885-443F-AD37-6D78A9234087}"/>
              </a:ext>
            </a:extLst>
          </p:cNvPr>
          <p:cNvSpPr txBox="1"/>
          <p:nvPr/>
        </p:nvSpPr>
        <p:spPr>
          <a:xfrm>
            <a:off x="1748977" y="2152820"/>
            <a:ext cx="6904454" cy="1200329"/>
          </a:xfrm>
          <a:prstGeom prst="rect">
            <a:avLst/>
          </a:prstGeom>
          <a:noFill/>
        </p:spPr>
        <p:txBody>
          <a:bodyPr wrap="none" rtlCol="0">
            <a:spAutoFit/>
          </a:bodyPr>
          <a:lstStyle/>
          <a:p>
            <a:r>
              <a:rPr lang="en-US" sz="3600" spc="200" dirty="0">
                <a:solidFill>
                  <a:schemeClr val="bg1"/>
                </a:solidFill>
                <a:latin typeface="Arial" panose="020B0604020202020204" pitchFamily="34" charset="0"/>
                <a:ea typeface="Roboto Black" panose="02000000000000000000" pitchFamily="2" charset="0"/>
                <a:cs typeface="Arial" panose="020B0604020202020204" pitchFamily="34" charset="0"/>
              </a:rPr>
              <a:t>Making  Stratospheric</a:t>
            </a:r>
          </a:p>
          <a:p>
            <a:r>
              <a:rPr lang="en-US" sz="3600" spc="200" dirty="0">
                <a:solidFill>
                  <a:schemeClr val="bg1"/>
                </a:solidFill>
                <a:latin typeface="Arial" panose="020B0604020202020204" pitchFamily="34" charset="0"/>
                <a:ea typeface="Roboto Black" panose="02000000000000000000" pitchFamily="2" charset="0"/>
                <a:cs typeface="Arial" panose="020B0604020202020204" pitchFamily="34" charset="0"/>
              </a:rPr>
              <a:t>Change Strategically Circular</a:t>
            </a:r>
            <a:endParaRPr lang="en-ID" sz="3200" spc="200" dirty="0">
              <a:solidFill>
                <a:schemeClr val="bg1"/>
              </a:solidFill>
              <a:latin typeface="Arial" panose="020B0604020202020204" pitchFamily="34" charset="0"/>
              <a:ea typeface="Roboto Black" panose="02000000000000000000" pitchFamily="2" charset="0"/>
              <a:cs typeface="Arial" panose="020B0604020202020204" pitchFamily="34" charset="0"/>
            </a:endParaRPr>
          </a:p>
        </p:txBody>
      </p:sp>
      <p:sp>
        <p:nvSpPr>
          <p:cNvPr id="2" name="TextBox 1">
            <a:extLst>
              <a:ext uri="{FF2B5EF4-FFF2-40B4-BE49-F238E27FC236}">
                <a16:creationId xmlns:a16="http://schemas.microsoft.com/office/drawing/2014/main" id="{1314436F-68FB-AA41-99AE-D9710886843D}"/>
              </a:ext>
            </a:extLst>
          </p:cNvPr>
          <p:cNvSpPr txBox="1"/>
          <p:nvPr/>
        </p:nvSpPr>
        <p:spPr>
          <a:xfrm>
            <a:off x="937549" y="3171463"/>
            <a:ext cx="184731" cy="369332"/>
          </a:xfrm>
          <a:prstGeom prst="rect">
            <a:avLst/>
          </a:prstGeom>
          <a:noFill/>
        </p:spPr>
        <p:txBody>
          <a:bodyPr wrap="none" rtlCol="0">
            <a:spAutoFit/>
          </a:bodyPr>
          <a:lstStyle/>
          <a:p>
            <a:endParaRPr lang="en-US"/>
          </a:p>
        </p:txBody>
      </p:sp>
      <p:pic>
        <p:nvPicPr>
          <p:cNvPr id="4" name="Graphic 3">
            <a:extLst>
              <a:ext uri="{FF2B5EF4-FFF2-40B4-BE49-F238E27FC236}">
                <a16:creationId xmlns:a16="http://schemas.microsoft.com/office/drawing/2014/main" id="{E6D89AFC-04F3-42E1-85EC-3C96B9023E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52613" y="742950"/>
            <a:ext cx="1589426" cy="828675"/>
          </a:xfrm>
          <a:prstGeom prst="rect">
            <a:avLst/>
          </a:prstGeom>
        </p:spPr>
      </p:pic>
      <p:pic>
        <p:nvPicPr>
          <p:cNvPr id="6" name="Graphic 5">
            <a:extLst>
              <a:ext uri="{FF2B5EF4-FFF2-40B4-BE49-F238E27FC236}">
                <a16:creationId xmlns:a16="http://schemas.microsoft.com/office/drawing/2014/main" id="{09246752-E9DD-45D6-A482-032CB4CEF8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34677" y="3447862"/>
            <a:ext cx="4867275" cy="19050"/>
          </a:xfrm>
          <a:prstGeom prst="rect">
            <a:avLst/>
          </a:prstGeom>
        </p:spPr>
      </p:pic>
    </p:spTree>
    <p:extLst>
      <p:ext uri="{BB962C8B-B14F-4D97-AF65-F5344CB8AC3E}">
        <p14:creationId xmlns:p14="http://schemas.microsoft.com/office/powerpoint/2010/main" val="172952901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E106A-241A-609F-78BC-0B872AE23269}"/>
            </a:ext>
          </a:extLst>
        </p:cNvPr>
        <p:cNvGrpSpPr/>
        <p:nvPr/>
      </p:nvGrpSpPr>
      <p:grpSpPr>
        <a:xfrm>
          <a:off x="0" y="0"/>
          <a:ext cx="0" cy="0"/>
          <a:chOff x="0" y="0"/>
          <a:chExt cx="0" cy="0"/>
        </a:xfrm>
      </p:grpSpPr>
      <p:sp>
        <p:nvSpPr>
          <p:cNvPr id="243" name="TextBox 242">
            <a:extLst>
              <a:ext uri="{FF2B5EF4-FFF2-40B4-BE49-F238E27FC236}">
                <a16:creationId xmlns:a16="http://schemas.microsoft.com/office/drawing/2014/main" id="{6DB0F9B8-464C-5152-A278-A3CC43A7CD98}"/>
              </a:ext>
            </a:extLst>
          </p:cNvPr>
          <p:cNvSpPr txBox="1"/>
          <p:nvPr/>
        </p:nvSpPr>
        <p:spPr>
          <a:xfrm>
            <a:off x="937549" y="1827161"/>
            <a:ext cx="9326538" cy="1231106"/>
          </a:xfrm>
          <a:prstGeom prst="rect">
            <a:avLst/>
          </a:prstGeom>
          <a:noFill/>
        </p:spPr>
        <p:txBody>
          <a:bodyPr wrap="square" rtlCol="0">
            <a:spAutoFit/>
          </a:bodyPr>
          <a:lstStyle/>
          <a:p>
            <a:r>
              <a:rPr lang="en-US" sz="2800" b="1" spc="200" dirty="0" err="1">
                <a:solidFill>
                  <a:schemeClr val="bg1"/>
                </a:solidFill>
                <a:latin typeface="Arial" panose="020B0604020202020204" pitchFamily="34" charset="0"/>
                <a:ea typeface="Roboto Black" panose="02000000000000000000" pitchFamily="2" charset="0"/>
                <a:cs typeface="Arial" panose="020B0604020202020204" pitchFamily="34" charset="0"/>
              </a:rPr>
              <a:t>Customers:People:Innovation:Resilience</a:t>
            </a:r>
            <a:endParaRPr lang="en-US" sz="2800" b="1" spc="200" dirty="0">
              <a:solidFill>
                <a:schemeClr val="bg1"/>
              </a:solidFill>
              <a:latin typeface="Arial" panose="020B0604020202020204" pitchFamily="34" charset="0"/>
              <a:ea typeface="Roboto Black" panose="02000000000000000000" pitchFamily="2" charset="0"/>
              <a:cs typeface="Arial" panose="020B0604020202020204" pitchFamily="34" charset="0"/>
            </a:endParaRPr>
          </a:p>
          <a:p>
            <a:r>
              <a:rPr lang="en-US" sz="2800" b="1" spc="200" dirty="0" err="1">
                <a:solidFill>
                  <a:schemeClr val="bg1"/>
                </a:solidFill>
                <a:latin typeface="Arial" panose="020B0604020202020204" pitchFamily="34" charset="0"/>
                <a:ea typeface="Roboto Black" panose="02000000000000000000" pitchFamily="2" charset="0"/>
                <a:cs typeface="Arial" panose="020B0604020202020204" pitchFamily="34" charset="0"/>
              </a:rPr>
              <a:t>EiR</a:t>
            </a:r>
            <a:r>
              <a:rPr lang="en-US" sz="2800" b="1" spc="200" dirty="0">
                <a:solidFill>
                  <a:schemeClr val="bg1"/>
                </a:solidFill>
                <a:latin typeface="Arial" panose="020B0604020202020204" pitchFamily="34" charset="0"/>
                <a:ea typeface="Roboto Black" panose="02000000000000000000" pitchFamily="2" charset="0"/>
                <a:cs typeface="Arial" panose="020B0604020202020204" pitchFamily="34" charset="0"/>
              </a:rPr>
              <a:t>- Session 6</a:t>
            </a:r>
          </a:p>
          <a:p>
            <a:r>
              <a:rPr lang="en-US" spc="200" dirty="0">
                <a:solidFill>
                  <a:schemeClr val="bg1"/>
                </a:solidFill>
                <a:latin typeface="Arial" panose="020B0604020202020204" pitchFamily="34" charset="0"/>
                <a:ea typeface="Roboto Black" panose="02000000000000000000" pitchFamily="2" charset="0"/>
                <a:cs typeface="Arial" panose="020B0604020202020204" pitchFamily="34" charset="0"/>
              </a:rPr>
              <a:t>South Lanarkshire/ Ayrshire and Dumfries &amp; Galloway colleges</a:t>
            </a:r>
            <a:endParaRPr lang="en-ID" spc="200" dirty="0">
              <a:solidFill>
                <a:schemeClr val="bg1"/>
              </a:solidFill>
              <a:latin typeface="Arial" panose="020B0604020202020204" pitchFamily="34" charset="0"/>
              <a:ea typeface="Roboto Black" panose="02000000000000000000" pitchFamily="2" charset="0"/>
              <a:cs typeface="Arial" panose="020B0604020202020204" pitchFamily="34" charset="0"/>
            </a:endParaRPr>
          </a:p>
        </p:txBody>
      </p:sp>
      <p:sp>
        <p:nvSpPr>
          <p:cNvPr id="2" name="TextBox 1">
            <a:extLst>
              <a:ext uri="{FF2B5EF4-FFF2-40B4-BE49-F238E27FC236}">
                <a16:creationId xmlns:a16="http://schemas.microsoft.com/office/drawing/2014/main" id="{4621662B-2A19-3073-7B79-F51F7C4D268C}"/>
              </a:ext>
            </a:extLst>
          </p:cNvPr>
          <p:cNvSpPr txBox="1"/>
          <p:nvPr/>
        </p:nvSpPr>
        <p:spPr>
          <a:xfrm>
            <a:off x="937549" y="3171463"/>
            <a:ext cx="184731" cy="369332"/>
          </a:xfrm>
          <a:prstGeom prst="rect">
            <a:avLst/>
          </a:prstGeom>
          <a:noFill/>
        </p:spPr>
        <p:txBody>
          <a:bodyPr wrap="none" rtlCol="0">
            <a:spAutoFit/>
          </a:bodyPr>
          <a:lstStyle/>
          <a:p>
            <a:endParaRPr lang="en-US"/>
          </a:p>
        </p:txBody>
      </p:sp>
      <p:pic>
        <p:nvPicPr>
          <p:cNvPr id="4" name="Graphic 3">
            <a:extLst>
              <a:ext uri="{FF2B5EF4-FFF2-40B4-BE49-F238E27FC236}">
                <a16:creationId xmlns:a16="http://schemas.microsoft.com/office/drawing/2014/main" id="{ABB277E9-EC57-536B-133A-C2C28D76601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52613" y="742950"/>
            <a:ext cx="1589426" cy="828675"/>
          </a:xfrm>
          <a:prstGeom prst="rect">
            <a:avLst/>
          </a:prstGeom>
        </p:spPr>
      </p:pic>
      <p:pic>
        <p:nvPicPr>
          <p:cNvPr id="6" name="Graphic 5">
            <a:extLst>
              <a:ext uri="{FF2B5EF4-FFF2-40B4-BE49-F238E27FC236}">
                <a16:creationId xmlns:a16="http://schemas.microsoft.com/office/drawing/2014/main" id="{A425E066-BC48-8A91-6ADF-B50F5CCE80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34677" y="3447862"/>
            <a:ext cx="4867275" cy="19050"/>
          </a:xfrm>
          <a:prstGeom prst="rect">
            <a:avLst/>
          </a:prstGeom>
        </p:spPr>
      </p:pic>
    </p:spTree>
    <p:extLst>
      <p:ext uri="{BB962C8B-B14F-4D97-AF65-F5344CB8AC3E}">
        <p14:creationId xmlns:p14="http://schemas.microsoft.com/office/powerpoint/2010/main" val="372756587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884D35-A7A4-E64B-87A4-A951BAF54FBD}"/>
              </a:ext>
            </a:extLst>
          </p:cNvPr>
          <p:cNvSpPr txBox="1"/>
          <p:nvPr/>
        </p:nvSpPr>
        <p:spPr>
          <a:xfrm>
            <a:off x="2385392" y="521354"/>
            <a:ext cx="7928586" cy="5293757"/>
          </a:xfrm>
          <a:prstGeom prst="rect">
            <a:avLst/>
          </a:prstGeom>
          <a:noFill/>
        </p:spPr>
        <p:txBody>
          <a:bodyPr wrap="square" rtlCol="0">
            <a:spAutoFit/>
          </a:bodyPr>
          <a:lstStyle/>
          <a:p>
            <a:r>
              <a:rPr lang="en-US" sz="3200" b="1" dirty="0">
                <a:solidFill>
                  <a:srgbClr val="002060"/>
                </a:solidFill>
              </a:rPr>
              <a:t>Agenda for Today- Final Session 6</a:t>
            </a:r>
            <a:endParaRPr lang="en-US" sz="2000" b="1" dirty="0">
              <a:solidFill>
                <a:srgbClr val="FF0000"/>
              </a:solidFill>
            </a:endParaRPr>
          </a:p>
          <a:p>
            <a:endParaRPr lang="en-US" b="1" dirty="0">
              <a:solidFill>
                <a:srgbClr val="002060"/>
              </a:solidFill>
            </a:endParaRPr>
          </a:p>
          <a:p>
            <a:r>
              <a:rPr lang="en-US" b="1" dirty="0">
                <a:solidFill>
                  <a:srgbClr val="002060"/>
                </a:solidFill>
              </a:rPr>
              <a:t>PART 1-HOW OTHERS DO IT</a:t>
            </a:r>
          </a:p>
          <a:p>
            <a:r>
              <a:rPr lang="en-US" dirty="0">
                <a:solidFill>
                  <a:srgbClr val="002060"/>
                </a:solidFill>
              </a:rPr>
              <a:t>Customers are key!</a:t>
            </a:r>
          </a:p>
          <a:p>
            <a:r>
              <a:rPr lang="en-US" dirty="0">
                <a:solidFill>
                  <a:srgbClr val="002060"/>
                </a:solidFill>
              </a:rPr>
              <a:t>BMC revision &amp; Value Proposition Canvas Plenary</a:t>
            </a:r>
          </a:p>
          <a:p>
            <a:r>
              <a:rPr lang="en-US" dirty="0">
                <a:solidFill>
                  <a:srgbClr val="002060"/>
                </a:solidFill>
              </a:rPr>
              <a:t>Create a strong BMC- future facing</a:t>
            </a:r>
          </a:p>
          <a:p>
            <a:endParaRPr lang="en-US" dirty="0">
              <a:solidFill>
                <a:srgbClr val="002060"/>
              </a:solidFill>
            </a:endParaRPr>
          </a:p>
          <a:p>
            <a:r>
              <a:rPr lang="en-US" b="1" dirty="0">
                <a:solidFill>
                  <a:srgbClr val="002060"/>
                </a:solidFill>
              </a:rPr>
              <a:t>Break</a:t>
            </a:r>
          </a:p>
          <a:p>
            <a:endParaRPr lang="en-US" dirty="0">
              <a:solidFill>
                <a:srgbClr val="002060"/>
              </a:solidFill>
            </a:endParaRPr>
          </a:p>
          <a:p>
            <a:r>
              <a:rPr lang="en-US" b="1" dirty="0">
                <a:solidFill>
                  <a:srgbClr val="002060"/>
                </a:solidFill>
              </a:rPr>
              <a:t>PART 2- HOW WE DO IT?</a:t>
            </a:r>
          </a:p>
          <a:p>
            <a:r>
              <a:rPr lang="en-US" dirty="0">
                <a:solidFill>
                  <a:srgbClr val="002060"/>
                </a:solidFill>
              </a:rPr>
              <a:t>Money </a:t>
            </a:r>
            <a:r>
              <a:rPr lang="en-US" dirty="0" err="1">
                <a:solidFill>
                  <a:srgbClr val="002060"/>
                </a:solidFill>
              </a:rPr>
              <a:t>Money</a:t>
            </a:r>
            <a:r>
              <a:rPr lang="en-US" dirty="0">
                <a:solidFill>
                  <a:srgbClr val="002060"/>
                </a:solidFill>
              </a:rPr>
              <a:t> </a:t>
            </a:r>
            <a:r>
              <a:rPr lang="en-US" dirty="0" err="1">
                <a:solidFill>
                  <a:srgbClr val="002060"/>
                </a:solidFill>
              </a:rPr>
              <a:t>Money</a:t>
            </a:r>
            <a:r>
              <a:rPr lang="en-US" dirty="0">
                <a:solidFill>
                  <a:srgbClr val="002060"/>
                </a:solidFill>
              </a:rPr>
              <a:t>!</a:t>
            </a:r>
          </a:p>
          <a:p>
            <a:r>
              <a:rPr lang="en-US" dirty="0">
                <a:solidFill>
                  <a:srgbClr val="002060"/>
                </a:solidFill>
              </a:rPr>
              <a:t>Building a Future Fit Business Model</a:t>
            </a:r>
          </a:p>
          <a:p>
            <a:endParaRPr lang="en-US" dirty="0">
              <a:solidFill>
                <a:srgbClr val="002060"/>
              </a:solidFill>
            </a:endParaRPr>
          </a:p>
          <a:p>
            <a:r>
              <a:rPr lang="en-US" b="1" dirty="0">
                <a:solidFill>
                  <a:srgbClr val="002060"/>
                </a:solidFill>
              </a:rPr>
              <a:t>PRESENTATIONS &amp; GRADUATION</a:t>
            </a:r>
          </a:p>
          <a:p>
            <a:r>
              <a:rPr lang="en-US" dirty="0">
                <a:solidFill>
                  <a:srgbClr val="121B46"/>
                </a:solidFill>
              </a:rPr>
              <a:t>10-15minutes and Q&amp;A </a:t>
            </a:r>
          </a:p>
          <a:p>
            <a:r>
              <a:rPr lang="en-US" dirty="0">
                <a:solidFill>
                  <a:srgbClr val="121B46"/>
                </a:solidFill>
              </a:rPr>
              <a:t>Final Ceremony &amp; Pledges</a:t>
            </a:r>
          </a:p>
          <a:p>
            <a:endParaRPr lang="en-US" dirty="0"/>
          </a:p>
          <a:p>
            <a:endParaRPr lang="en-US" dirty="0"/>
          </a:p>
        </p:txBody>
      </p:sp>
      <p:pic>
        <p:nvPicPr>
          <p:cNvPr id="3" name="Picture 2" descr="A picture containing colorfulness, graphics, screenshot, graphic design&#10;&#10;Description automatically generated">
            <a:extLst>
              <a:ext uri="{FF2B5EF4-FFF2-40B4-BE49-F238E27FC236}">
                <a16:creationId xmlns:a16="http://schemas.microsoft.com/office/drawing/2014/main" id="{6107C29F-7537-364B-B2C7-A0046AE178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97770" y="10725083"/>
            <a:ext cx="4677883" cy="3296736"/>
          </a:xfrm>
          <a:prstGeom prst="rect">
            <a:avLst/>
          </a:prstGeom>
        </p:spPr>
      </p:pic>
      <p:pic>
        <p:nvPicPr>
          <p:cNvPr id="4" name="Picture 3" descr="A picture containing colorfulness, graphics, screenshot, graphic design&#10;&#10;Description automatically generated">
            <a:extLst>
              <a:ext uri="{FF2B5EF4-FFF2-40B4-BE49-F238E27FC236}">
                <a16:creationId xmlns:a16="http://schemas.microsoft.com/office/drawing/2014/main" id="{C368346B-E6D6-EA42-9EC5-E23239265B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50170" y="10877483"/>
            <a:ext cx="4677883" cy="3296736"/>
          </a:xfrm>
          <a:prstGeom prst="rect">
            <a:avLst/>
          </a:prstGeom>
        </p:spPr>
      </p:pic>
      <p:pic>
        <p:nvPicPr>
          <p:cNvPr id="5" name="Picture 4" descr="A picture containing colorfulness, graphics, screenshot, graphic design&#10;&#10;Description automatically generated">
            <a:extLst>
              <a:ext uri="{FF2B5EF4-FFF2-40B4-BE49-F238E27FC236}">
                <a16:creationId xmlns:a16="http://schemas.microsoft.com/office/drawing/2014/main" id="{D629B1B6-A348-B74A-A784-453E0FF5B0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02570" y="11029883"/>
            <a:ext cx="4677883" cy="3296736"/>
          </a:xfrm>
          <a:prstGeom prst="rect">
            <a:avLst/>
          </a:prstGeom>
        </p:spPr>
      </p:pic>
      <p:pic>
        <p:nvPicPr>
          <p:cNvPr id="6" name="Picture 5">
            <a:extLst>
              <a:ext uri="{FF2B5EF4-FFF2-40B4-BE49-F238E27FC236}">
                <a16:creationId xmlns:a16="http://schemas.microsoft.com/office/drawing/2014/main" id="{F0641D54-E59E-4147-95CF-1730092EB7E0}"/>
              </a:ext>
            </a:extLst>
          </p:cNvPr>
          <p:cNvPicPr>
            <a:picLocks noChangeAspect="1"/>
          </p:cNvPicPr>
          <p:nvPr/>
        </p:nvPicPr>
        <p:blipFill>
          <a:blip r:embed="rId3"/>
          <a:stretch>
            <a:fillRect/>
          </a:stretch>
        </p:blipFill>
        <p:spPr>
          <a:xfrm>
            <a:off x="0" y="5449330"/>
            <a:ext cx="1998823" cy="1408670"/>
          </a:xfrm>
          <a:prstGeom prst="rect">
            <a:avLst/>
          </a:prstGeom>
        </p:spPr>
      </p:pic>
    </p:spTree>
    <p:extLst>
      <p:ext uri="{BB962C8B-B14F-4D97-AF65-F5344CB8AC3E}">
        <p14:creationId xmlns:p14="http://schemas.microsoft.com/office/powerpoint/2010/main" val="2755671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1131A62-679A-6940-A3AE-F05085281B1E}"/>
              </a:ext>
            </a:extLst>
          </p:cNvPr>
          <p:cNvSpPr/>
          <p:nvPr/>
        </p:nvSpPr>
        <p:spPr>
          <a:xfrm>
            <a:off x="367753" y="2443891"/>
            <a:ext cx="5229858" cy="2215991"/>
          </a:xfrm>
          <a:prstGeom prst="rect">
            <a:avLst/>
          </a:prstGeom>
        </p:spPr>
        <p:txBody>
          <a:bodyPr wrap="square">
            <a:spAutoFit/>
          </a:bodyPr>
          <a:lstStyle/>
          <a:p>
            <a:r>
              <a:rPr lang="en-US" sz="2400" b="1" dirty="0">
                <a:solidFill>
                  <a:srgbClr val="002060"/>
                </a:solidFill>
                <a:hlinkClick r:id="rId2">
                  <a:extLst>
                    <a:ext uri="{A12FA001-AC4F-418D-AE19-62706E023703}">
                      <ahyp:hlinkClr xmlns:ahyp="http://schemas.microsoft.com/office/drawing/2018/hyperlinkcolor" val="tx"/>
                    </a:ext>
                  </a:extLst>
                </a:hlinkClick>
              </a:rPr>
              <a:t>GYMSHARKS CUSTOMER EXPERIENCE</a:t>
            </a:r>
            <a:endParaRPr lang="en-US" sz="2400" b="1" dirty="0">
              <a:solidFill>
                <a:srgbClr val="002060"/>
              </a:solidFill>
            </a:endParaRPr>
          </a:p>
          <a:p>
            <a:endParaRPr lang="en-US" dirty="0"/>
          </a:p>
          <a:p>
            <a:r>
              <a:rPr lang="en-US" dirty="0"/>
              <a:t>What do their customers want? </a:t>
            </a:r>
          </a:p>
          <a:p>
            <a:r>
              <a:rPr lang="en-US" dirty="0"/>
              <a:t>What problems is Gymshark solving for their customer?</a:t>
            </a:r>
          </a:p>
          <a:p>
            <a:endParaRPr lang="en-US" dirty="0"/>
          </a:p>
        </p:txBody>
      </p:sp>
      <p:sp>
        <p:nvSpPr>
          <p:cNvPr id="3" name="TextBox 2">
            <a:extLst>
              <a:ext uri="{FF2B5EF4-FFF2-40B4-BE49-F238E27FC236}">
                <a16:creationId xmlns:a16="http://schemas.microsoft.com/office/drawing/2014/main" id="{08781A93-C07C-3A41-A5FA-2FA4FBDE59C3}"/>
              </a:ext>
            </a:extLst>
          </p:cNvPr>
          <p:cNvSpPr txBox="1"/>
          <p:nvPr/>
        </p:nvSpPr>
        <p:spPr>
          <a:xfrm>
            <a:off x="466607" y="322637"/>
            <a:ext cx="5514064" cy="584775"/>
          </a:xfrm>
          <a:prstGeom prst="rect">
            <a:avLst/>
          </a:prstGeom>
          <a:noFill/>
        </p:spPr>
        <p:txBody>
          <a:bodyPr wrap="square" rtlCol="0">
            <a:spAutoFit/>
          </a:bodyPr>
          <a:lstStyle/>
          <a:p>
            <a:r>
              <a:rPr lang="en-US" sz="3200" b="1" dirty="0">
                <a:solidFill>
                  <a:srgbClr val="121B46"/>
                </a:solidFill>
              </a:rPr>
              <a:t>HOW OTHERS DO IT</a:t>
            </a:r>
          </a:p>
        </p:txBody>
      </p:sp>
      <p:sp>
        <p:nvSpPr>
          <p:cNvPr id="4" name="Rectangle 3">
            <a:extLst>
              <a:ext uri="{FF2B5EF4-FFF2-40B4-BE49-F238E27FC236}">
                <a16:creationId xmlns:a16="http://schemas.microsoft.com/office/drawing/2014/main" id="{F0A4A3B5-C7F5-6440-A6F3-8ADA68983188}"/>
              </a:ext>
            </a:extLst>
          </p:cNvPr>
          <p:cNvSpPr/>
          <p:nvPr/>
        </p:nvSpPr>
        <p:spPr>
          <a:xfrm>
            <a:off x="5980671" y="598206"/>
            <a:ext cx="5597611" cy="5047536"/>
          </a:xfrm>
          <a:prstGeom prst="rect">
            <a:avLst/>
          </a:prstGeom>
        </p:spPr>
        <p:txBody>
          <a:bodyPr wrap="square">
            <a:spAutoFit/>
          </a:bodyPr>
          <a:lstStyle/>
          <a:p>
            <a:endParaRPr lang="en-US" dirty="0"/>
          </a:p>
          <a:p>
            <a:r>
              <a:rPr lang="en-US" sz="2400" b="1" dirty="0">
                <a:solidFill>
                  <a:srgbClr val="002060"/>
                </a:solidFill>
              </a:rPr>
              <a:t>What is the concept behind a concept store?</a:t>
            </a:r>
          </a:p>
          <a:p>
            <a:endParaRPr lang="en-GB" sz="1600" b="1" dirty="0">
              <a:solidFill>
                <a:srgbClr val="002060"/>
              </a:solidFill>
            </a:endParaRPr>
          </a:p>
          <a:p>
            <a:r>
              <a:rPr lang="en-GB" sz="1600" b="1" i="1" dirty="0">
                <a:solidFill>
                  <a:srgbClr val="002060"/>
                </a:solidFill>
              </a:rPr>
              <a:t>A concept store is a shop that sells a carefully curated and unique selection of products that connect to an overarching theme.</a:t>
            </a:r>
          </a:p>
          <a:p>
            <a:r>
              <a:rPr lang="en-GB" sz="1600" b="1" i="1" dirty="0">
                <a:solidFill>
                  <a:srgbClr val="002060"/>
                </a:solidFill>
              </a:rPr>
              <a:t>Often they evoke a lifestyle that appeals to a specific target audience – they are inspirational. Handpicked products are pulled together from different brands and designers, and they usually span different lines, such as fashion, beauty and homewares. In addition, the display mixes these lines and products together in an attractive fashion.</a:t>
            </a:r>
          </a:p>
          <a:p>
            <a:r>
              <a:rPr lang="en-GB" sz="1600" b="1" i="1" dirty="0">
                <a:solidFill>
                  <a:srgbClr val="002060"/>
                </a:solidFill>
              </a:rPr>
              <a:t>Concept stores are about discovery and </a:t>
            </a:r>
            <a:r>
              <a:rPr lang="en-GB" sz="1600" b="1" i="1" dirty="0">
                <a:solidFill>
                  <a:srgbClr val="002060"/>
                </a:solidFill>
                <a:hlinkClick r:id="rId3">
                  <a:extLst>
                    <a:ext uri="{A12FA001-AC4F-418D-AE19-62706E023703}">
                      <ahyp:hlinkClr xmlns:ahyp="http://schemas.microsoft.com/office/drawing/2018/hyperlinkcolor" val="tx"/>
                    </a:ext>
                  </a:extLst>
                </a:hlinkClick>
              </a:rPr>
              <a:t>experience</a:t>
            </a:r>
            <a:r>
              <a:rPr lang="en-GB" sz="1600" b="1" i="1" dirty="0">
                <a:solidFill>
                  <a:srgbClr val="002060"/>
                </a:solidFill>
              </a:rPr>
              <a:t>. So the products and design tend to change regularly to keep telling that story in new and interesting ways.</a:t>
            </a:r>
          </a:p>
          <a:p>
            <a:r>
              <a:rPr lang="en-GB" sz="1600" b="1" i="1" dirty="0">
                <a:solidFill>
                  <a:srgbClr val="002060"/>
                </a:solidFill>
              </a:rPr>
              <a:t>Many of them offer extra experiential elements such as a café or events space, which help build a community around the lifestyle they embody.</a:t>
            </a:r>
            <a:endParaRPr lang="en-GB" sz="1600" b="1" i="1" dirty="0">
              <a:solidFill>
                <a:srgbClr val="002060"/>
              </a:solidFill>
              <a:effectLst/>
            </a:endParaRPr>
          </a:p>
        </p:txBody>
      </p:sp>
      <p:pic>
        <p:nvPicPr>
          <p:cNvPr id="5" name="Picture 4">
            <a:extLst>
              <a:ext uri="{FF2B5EF4-FFF2-40B4-BE49-F238E27FC236}">
                <a16:creationId xmlns:a16="http://schemas.microsoft.com/office/drawing/2014/main" id="{DA56C6EB-F023-FE4D-9B97-AE4985B32B92}"/>
              </a:ext>
            </a:extLst>
          </p:cNvPr>
          <p:cNvPicPr>
            <a:picLocks noChangeAspect="1"/>
          </p:cNvPicPr>
          <p:nvPr/>
        </p:nvPicPr>
        <p:blipFill>
          <a:blip r:embed="rId4"/>
          <a:stretch>
            <a:fillRect/>
          </a:stretch>
        </p:blipFill>
        <p:spPr>
          <a:xfrm>
            <a:off x="0" y="5449330"/>
            <a:ext cx="1998823" cy="1408670"/>
          </a:xfrm>
          <a:prstGeom prst="rect">
            <a:avLst/>
          </a:prstGeom>
        </p:spPr>
      </p:pic>
    </p:spTree>
    <p:extLst>
      <p:ext uri="{BB962C8B-B14F-4D97-AF65-F5344CB8AC3E}">
        <p14:creationId xmlns:p14="http://schemas.microsoft.com/office/powerpoint/2010/main" val="1590174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884D35-A7A4-E64B-87A4-A951BAF54FBD}"/>
              </a:ext>
            </a:extLst>
          </p:cNvPr>
          <p:cNvSpPr txBox="1"/>
          <p:nvPr/>
        </p:nvSpPr>
        <p:spPr>
          <a:xfrm>
            <a:off x="999411" y="606013"/>
            <a:ext cx="10356574" cy="4647426"/>
          </a:xfrm>
          <a:prstGeom prst="rect">
            <a:avLst/>
          </a:prstGeom>
          <a:noFill/>
        </p:spPr>
        <p:txBody>
          <a:bodyPr wrap="square" rtlCol="0">
            <a:spAutoFit/>
          </a:bodyPr>
          <a:lstStyle/>
          <a:p>
            <a:r>
              <a:rPr lang="en-US" sz="3600" b="1" dirty="0">
                <a:solidFill>
                  <a:srgbClr val="002060"/>
                </a:solidFill>
              </a:rPr>
              <a:t>How others do it?</a:t>
            </a:r>
          </a:p>
          <a:p>
            <a:r>
              <a:rPr lang="en-US" sz="2800" b="1" dirty="0" err="1">
                <a:solidFill>
                  <a:srgbClr val="002060"/>
                </a:solidFill>
              </a:rPr>
              <a:t>Gymshark</a:t>
            </a:r>
            <a:r>
              <a:rPr lang="en-US" sz="2800" b="1" dirty="0">
                <a:solidFill>
                  <a:srgbClr val="002060"/>
                </a:solidFill>
              </a:rPr>
              <a:t> Discussion</a:t>
            </a:r>
          </a:p>
          <a:p>
            <a:endParaRPr lang="en-US" sz="2800" b="1" dirty="0"/>
          </a:p>
          <a:p>
            <a:pPr marL="285750" indent="-285750">
              <a:buFont typeface="Arial" panose="020B0604020202020204" pitchFamily="34" charset="0"/>
              <a:buChar char="•"/>
            </a:pPr>
            <a:r>
              <a:rPr lang="en-US" sz="2800" dirty="0"/>
              <a:t>Do they have a strategy? </a:t>
            </a:r>
          </a:p>
          <a:p>
            <a:pPr marL="285750" indent="-285750">
              <a:buFont typeface="Arial" panose="020B0604020202020204" pitchFamily="34" charset="0"/>
              <a:buChar char="•"/>
            </a:pPr>
            <a:r>
              <a:rPr lang="en-US" sz="2800" dirty="0"/>
              <a:t>Are they living their values?</a:t>
            </a:r>
          </a:p>
          <a:p>
            <a:pPr marL="285750" indent="-285750">
              <a:buFont typeface="Arial" panose="020B0604020202020204" pitchFamily="34" charset="0"/>
              <a:buChar char="•"/>
            </a:pPr>
            <a:r>
              <a:rPr lang="en-US" sz="2800" dirty="0"/>
              <a:t>How has the structure of the company had to change?</a:t>
            </a:r>
          </a:p>
          <a:p>
            <a:pPr marL="285750" indent="-285750">
              <a:buFont typeface="Arial" panose="020B0604020202020204" pitchFamily="34" charset="0"/>
              <a:buChar char="•"/>
            </a:pPr>
            <a:r>
              <a:rPr lang="en-US" sz="2800" dirty="0"/>
              <a:t>Money &amp; People – whats his view?</a:t>
            </a:r>
          </a:p>
          <a:p>
            <a:pPr marL="285750" indent="-285750">
              <a:buFont typeface="Arial" panose="020B0604020202020204" pitchFamily="34" charset="0"/>
              <a:buChar char="•"/>
            </a:pPr>
            <a:r>
              <a:rPr lang="en-US" sz="2800" dirty="0"/>
              <a:t>Whats unique about his customer onboarding and retention.</a:t>
            </a:r>
          </a:p>
          <a:p>
            <a:endParaRPr lang="en-US" sz="2800" dirty="0"/>
          </a:p>
          <a:p>
            <a:endParaRPr lang="en-US" dirty="0"/>
          </a:p>
          <a:p>
            <a:endParaRPr lang="en-US" dirty="0"/>
          </a:p>
        </p:txBody>
      </p:sp>
      <p:pic>
        <p:nvPicPr>
          <p:cNvPr id="3" name="Picture 2">
            <a:extLst>
              <a:ext uri="{FF2B5EF4-FFF2-40B4-BE49-F238E27FC236}">
                <a16:creationId xmlns:a16="http://schemas.microsoft.com/office/drawing/2014/main" id="{EA584EF5-9A06-D544-8EBD-490EA9280328}"/>
              </a:ext>
            </a:extLst>
          </p:cNvPr>
          <p:cNvPicPr>
            <a:picLocks noChangeAspect="1"/>
          </p:cNvPicPr>
          <p:nvPr/>
        </p:nvPicPr>
        <p:blipFill>
          <a:blip r:embed="rId2"/>
          <a:stretch>
            <a:fillRect/>
          </a:stretch>
        </p:blipFill>
        <p:spPr>
          <a:xfrm>
            <a:off x="0" y="5449330"/>
            <a:ext cx="1998823" cy="1408670"/>
          </a:xfrm>
          <a:prstGeom prst="rect">
            <a:avLst/>
          </a:prstGeom>
        </p:spPr>
      </p:pic>
    </p:spTree>
    <p:extLst>
      <p:ext uri="{BB962C8B-B14F-4D97-AF65-F5344CB8AC3E}">
        <p14:creationId xmlns:p14="http://schemas.microsoft.com/office/powerpoint/2010/main" val="2352239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77A5625-FEB7-AA46-9B5D-407C582C174F}"/>
              </a:ext>
            </a:extLst>
          </p:cNvPr>
          <p:cNvPicPr>
            <a:picLocks noChangeAspect="1"/>
          </p:cNvPicPr>
          <p:nvPr/>
        </p:nvPicPr>
        <p:blipFill>
          <a:blip r:embed="rId2"/>
          <a:stretch>
            <a:fillRect/>
          </a:stretch>
        </p:blipFill>
        <p:spPr>
          <a:xfrm>
            <a:off x="2602545" y="0"/>
            <a:ext cx="9589455" cy="6553200"/>
          </a:xfrm>
          <a:prstGeom prst="rect">
            <a:avLst/>
          </a:prstGeom>
        </p:spPr>
      </p:pic>
      <p:sp>
        <p:nvSpPr>
          <p:cNvPr id="3" name="Rectangle 2">
            <a:extLst>
              <a:ext uri="{FF2B5EF4-FFF2-40B4-BE49-F238E27FC236}">
                <a16:creationId xmlns:a16="http://schemas.microsoft.com/office/drawing/2014/main" id="{E5AE6AF4-D4F2-6343-8E47-1EAB6E2F1ABF}"/>
              </a:ext>
            </a:extLst>
          </p:cNvPr>
          <p:cNvSpPr/>
          <p:nvPr/>
        </p:nvSpPr>
        <p:spPr>
          <a:xfrm>
            <a:off x="292607" y="6553200"/>
            <a:ext cx="6096000" cy="261610"/>
          </a:xfrm>
          <a:prstGeom prst="rect">
            <a:avLst/>
          </a:prstGeom>
        </p:spPr>
        <p:txBody>
          <a:bodyPr>
            <a:spAutoFit/>
          </a:bodyPr>
          <a:lstStyle/>
          <a:p>
            <a:r>
              <a:rPr lang="en-US" sz="1100" dirty="0"/>
              <a:t>https://</a:t>
            </a:r>
            <a:r>
              <a:rPr lang="en-US" sz="1100" dirty="0" err="1"/>
              <a:t>www.lucidchart.com</a:t>
            </a:r>
            <a:r>
              <a:rPr lang="en-US" sz="1100" dirty="0"/>
              <a:t>/blog/quick-and-dirty-guide-to-the-business-model-canvas</a:t>
            </a:r>
          </a:p>
        </p:txBody>
      </p:sp>
      <p:sp>
        <p:nvSpPr>
          <p:cNvPr id="5" name="TextBox 4">
            <a:extLst>
              <a:ext uri="{FF2B5EF4-FFF2-40B4-BE49-F238E27FC236}">
                <a16:creationId xmlns:a16="http://schemas.microsoft.com/office/drawing/2014/main" id="{5BA0DA0D-762A-774B-9F91-BC8A56C51E71}"/>
              </a:ext>
            </a:extLst>
          </p:cNvPr>
          <p:cNvSpPr txBox="1"/>
          <p:nvPr/>
        </p:nvSpPr>
        <p:spPr>
          <a:xfrm>
            <a:off x="292607" y="972065"/>
            <a:ext cx="2092783" cy="4801314"/>
          </a:xfrm>
          <a:prstGeom prst="rect">
            <a:avLst/>
          </a:prstGeom>
          <a:noFill/>
        </p:spPr>
        <p:txBody>
          <a:bodyPr wrap="square" rtlCol="0">
            <a:spAutoFit/>
          </a:bodyPr>
          <a:lstStyle/>
          <a:p>
            <a:r>
              <a:rPr lang="en-US" b="1" dirty="0">
                <a:solidFill>
                  <a:srgbClr val="002060"/>
                </a:solidFill>
              </a:rPr>
              <a:t>REFRESHER: THE BUSINESS MODEL CANVAS</a:t>
            </a:r>
          </a:p>
          <a:p>
            <a:endParaRPr lang="en-US" b="1" dirty="0">
              <a:solidFill>
                <a:srgbClr val="002060"/>
              </a:solidFill>
            </a:endParaRPr>
          </a:p>
          <a:p>
            <a:r>
              <a:rPr lang="en-US" b="1" dirty="0">
                <a:solidFill>
                  <a:srgbClr val="002060"/>
                </a:solidFill>
              </a:rPr>
              <a:t>Your value proposition can be a full company value proposition or a project; a new development.</a:t>
            </a:r>
          </a:p>
          <a:p>
            <a:endParaRPr lang="en-US" b="1" dirty="0">
              <a:solidFill>
                <a:srgbClr val="002060"/>
              </a:solidFill>
            </a:endParaRPr>
          </a:p>
          <a:p>
            <a:r>
              <a:rPr lang="en-US" b="1" dirty="0">
                <a:solidFill>
                  <a:srgbClr val="002060"/>
                </a:solidFill>
              </a:rPr>
              <a:t> Alignment with company values and  growth should be consistent</a:t>
            </a:r>
          </a:p>
          <a:p>
            <a:endParaRPr lang="en-US" b="1" dirty="0">
              <a:solidFill>
                <a:srgbClr val="002060"/>
              </a:solidFill>
            </a:endParaRPr>
          </a:p>
          <a:p>
            <a:endParaRPr lang="en-US" dirty="0">
              <a:solidFill>
                <a:srgbClr val="002060"/>
              </a:solidFill>
            </a:endParaRPr>
          </a:p>
        </p:txBody>
      </p:sp>
    </p:spTree>
    <p:extLst>
      <p:ext uri="{BB962C8B-B14F-4D97-AF65-F5344CB8AC3E}">
        <p14:creationId xmlns:p14="http://schemas.microsoft.com/office/powerpoint/2010/main" val="362657990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96A142D-3C11-8642-82BB-2605702C3C2A}"/>
              </a:ext>
            </a:extLst>
          </p:cNvPr>
          <p:cNvPicPr>
            <a:picLocks noChangeAspect="1"/>
          </p:cNvPicPr>
          <p:nvPr/>
        </p:nvPicPr>
        <p:blipFill>
          <a:blip r:embed="rId2"/>
          <a:stretch>
            <a:fillRect/>
          </a:stretch>
        </p:blipFill>
        <p:spPr>
          <a:xfrm>
            <a:off x="2491432" y="0"/>
            <a:ext cx="9700568" cy="6858000"/>
          </a:xfrm>
          <a:prstGeom prst="rect">
            <a:avLst/>
          </a:prstGeom>
        </p:spPr>
      </p:pic>
      <p:sp>
        <p:nvSpPr>
          <p:cNvPr id="5" name="TextBox 4">
            <a:extLst>
              <a:ext uri="{FF2B5EF4-FFF2-40B4-BE49-F238E27FC236}">
                <a16:creationId xmlns:a16="http://schemas.microsoft.com/office/drawing/2014/main" id="{7F4D69B8-BFF6-EE43-9BEE-8722F08D5E2B}"/>
              </a:ext>
            </a:extLst>
          </p:cNvPr>
          <p:cNvSpPr txBox="1"/>
          <p:nvPr/>
        </p:nvSpPr>
        <p:spPr>
          <a:xfrm>
            <a:off x="210064" y="1997839"/>
            <a:ext cx="2100650" cy="2862322"/>
          </a:xfrm>
          <a:prstGeom prst="rect">
            <a:avLst/>
          </a:prstGeom>
          <a:noFill/>
        </p:spPr>
        <p:txBody>
          <a:bodyPr wrap="square" rtlCol="0">
            <a:spAutoFit/>
          </a:bodyPr>
          <a:lstStyle/>
          <a:p>
            <a:r>
              <a:rPr lang="en-US" b="1" dirty="0">
                <a:solidFill>
                  <a:srgbClr val="002060"/>
                </a:solidFill>
              </a:rPr>
              <a:t>The Value Proposition Canvas fits in to the BMC very neatly- it’s a different tool to go more in depth with what your are offering and why your customer will buy it!</a:t>
            </a:r>
          </a:p>
        </p:txBody>
      </p:sp>
      <p:pic>
        <p:nvPicPr>
          <p:cNvPr id="6" name="Picture 5">
            <a:extLst>
              <a:ext uri="{FF2B5EF4-FFF2-40B4-BE49-F238E27FC236}">
                <a16:creationId xmlns:a16="http://schemas.microsoft.com/office/drawing/2014/main" id="{3F065564-75A7-1F4F-9C17-A04B47894ECD}"/>
              </a:ext>
            </a:extLst>
          </p:cNvPr>
          <p:cNvPicPr>
            <a:picLocks noChangeAspect="1"/>
          </p:cNvPicPr>
          <p:nvPr/>
        </p:nvPicPr>
        <p:blipFill>
          <a:blip r:embed="rId3"/>
          <a:stretch>
            <a:fillRect/>
          </a:stretch>
        </p:blipFill>
        <p:spPr>
          <a:xfrm>
            <a:off x="0" y="5449330"/>
            <a:ext cx="1998823" cy="1408670"/>
          </a:xfrm>
          <a:prstGeom prst="rect">
            <a:avLst/>
          </a:prstGeom>
        </p:spPr>
      </p:pic>
    </p:spTree>
    <p:extLst>
      <p:ext uri="{BB962C8B-B14F-4D97-AF65-F5344CB8AC3E}">
        <p14:creationId xmlns:p14="http://schemas.microsoft.com/office/powerpoint/2010/main" val="797756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a:extLst>
              <a:ext uri="{FF2B5EF4-FFF2-40B4-BE49-F238E27FC236}">
                <a16:creationId xmlns:a16="http://schemas.microsoft.com/office/drawing/2014/main" id="{940B9EE4-E179-D1FA-0045-A967738C92CF}"/>
              </a:ext>
            </a:extLst>
          </p:cNvPr>
          <p:cNvGrpSpPr>
            <a:grpSpLocks noChangeAspect="1"/>
          </p:cNvGrpSpPr>
          <p:nvPr/>
        </p:nvGrpSpPr>
        <p:grpSpPr bwMode="auto">
          <a:xfrm>
            <a:off x="1065213" y="-11113"/>
            <a:ext cx="9802813" cy="6900863"/>
            <a:chOff x="671" y="-7"/>
            <a:chExt cx="6175" cy="4347"/>
          </a:xfrm>
        </p:grpSpPr>
        <p:sp>
          <p:nvSpPr>
            <p:cNvPr id="5" name="AutoShape 3">
              <a:extLst>
                <a:ext uri="{FF2B5EF4-FFF2-40B4-BE49-F238E27FC236}">
                  <a16:creationId xmlns:a16="http://schemas.microsoft.com/office/drawing/2014/main" id="{08A39AF8-C96B-47E7-0800-F3E8E8A2A0FB}"/>
                </a:ext>
              </a:extLst>
            </p:cNvPr>
            <p:cNvSpPr>
              <a:spLocks noChangeAspect="1" noChangeArrowheads="1" noTextEdit="1"/>
            </p:cNvSpPr>
            <p:nvPr/>
          </p:nvSpPr>
          <p:spPr bwMode="auto">
            <a:xfrm>
              <a:off x="678" y="0"/>
              <a:ext cx="6168" cy="4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pic>
          <p:nvPicPr>
            <p:cNvPr id="1029" name="Picture 5" descr="A diagram of a business cycle">
              <a:extLst>
                <a:ext uri="{FF2B5EF4-FFF2-40B4-BE49-F238E27FC236}">
                  <a16:creationId xmlns:a16="http://schemas.microsoft.com/office/drawing/2014/main" id="{C653B931-8821-6915-994F-AB7036E527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 y="-7"/>
              <a:ext cx="6175" cy="434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27944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6" name="Picture 14" descr="Bank.Green | Fossil Banks No Thanks!">
            <a:extLst>
              <a:ext uri="{FF2B5EF4-FFF2-40B4-BE49-F238E27FC236}">
                <a16:creationId xmlns:a16="http://schemas.microsoft.com/office/drawing/2014/main" id="{E30E4151-13E7-F49C-6741-93EE37E862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7285" y="3194856"/>
            <a:ext cx="2157761" cy="121238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B20693E-A42F-46F0-6341-97B75CC196F2}"/>
              </a:ext>
            </a:extLst>
          </p:cNvPr>
          <p:cNvSpPr txBox="1"/>
          <p:nvPr/>
        </p:nvSpPr>
        <p:spPr>
          <a:xfrm>
            <a:off x="8107285" y="2366936"/>
            <a:ext cx="2820329" cy="307777"/>
          </a:xfrm>
          <a:prstGeom prst="rect">
            <a:avLst/>
          </a:prstGeom>
          <a:noFill/>
        </p:spPr>
        <p:txBody>
          <a:bodyPr wrap="square">
            <a:spAutoFit/>
          </a:bodyPr>
          <a:lstStyle/>
          <a:p>
            <a:r>
              <a:rPr lang="en-GB" sz="1400" dirty="0"/>
              <a:t>https://www.triodos.co.uk/</a:t>
            </a:r>
          </a:p>
        </p:txBody>
      </p:sp>
      <p:pic>
        <p:nvPicPr>
          <p:cNvPr id="3076" name="Picture 4" descr="Careers">
            <a:extLst>
              <a:ext uri="{FF2B5EF4-FFF2-40B4-BE49-F238E27FC236}">
                <a16:creationId xmlns:a16="http://schemas.microsoft.com/office/drawing/2014/main" id="{1B3B4CB5-EB32-2C04-94E5-74FC16AB1E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22741"/>
            <a:ext cx="2476964" cy="15525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Green Angel Investments">
            <a:extLst>
              <a:ext uri="{FF2B5EF4-FFF2-40B4-BE49-F238E27FC236}">
                <a16:creationId xmlns:a16="http://schemas.microsoft.com/office/drawing/2014/main" id="{87370823-AE26-200C-F0EE-25639683296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3352800"/>
            <a:ext cx="3733800" cy="8965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63A66E7-C944-A1EC-95DC-31E2918D56CA}"/>
              </a:ext>
            </a:extLst>
          </p:cNvPr>
          <p:cNvSpPr txBox="1"/>
          <p:nvPr/>
        </p:nvSpPr>
        <p:spPr>
          <a:xfrm>
            <a:off x="598450" y="6548191"/>
            <a:ext cx="3285195" cy="276999"/>
          </a:xfrm>
          <a:prstGeom prst="rect">
            <a:avLst/>
          </a:prstGeom>
          <a:noFill/>
        </p:spPr>
        <p:txBody>
          <a:bodyPr wrap="square">
            <a:spAutoFit/>
          </a:bodyPr>
          <a:lstStyle/>
          <a:p>
            <a:r>
              <a:rPr lang="en-GB" sz="1200" dirty="0"/>
              <a:t>https://greenangelsyndicate.com/</a:t>
            </a:r>
          </a:p>
        </p:txBody>
      </p:sp>
      <p:sp>
        <p:nvSpPr>
          <p:cNvPr id="9" name="TextBox 8">
            <a:extLst>
              <a:ext uri="{FF2B5EF4-FFF2-40B4-BE49-F238E27FC236}">
                <a16:creationId xmlns:a16="http://schemas.microsoft.com/office/drawing/2014/main" id="{7EBED703-B7CA-5CE6-A44B-9CB69EAB08BD}"/>
              </a:ext>
            </a:extLst>
          </p:cNvPr>
          <p:cNvSpPr txBox="1"/>
          <p:nvPr/>
        </p:nvSpPr>
        <p:spPr>
          <a:xfrm>
            <a:off x="381000" y="4453716"/>
            <a:ext cx="6283712" cy="2031325"/>
          </a:xfrm>
          <a:prstGeom prst="rect">
            <a:avLst/>
          </a:prstGeom>
          <a:noFill/>
        </p:spPr>
        <p:txBody>
          <a:bodyPr wrap="square">
            <a:spAutoFit/>
          </a:bodyPr>
          <a:lstStyle/>
          <a:p>
            <a:pPr algn="l"/>
            <a:r>
              <a:rPr lang="en-GB" b="1" i="0" dirty="0">
                <a:solidFill>
                  <a:srgbClr val="1E293B"/>
                </a:solidFill>
                <a:effectLst/>
                <a:latin typeface="inter"/>
              </a:rPr>
              <a:t>The UK’s largest angel syndicate of investors committed to fighting climate change</a:t>
            </a:r>
          </a:p>
          <a:p>
            <a:pPr algn="l"/>
            <a:r>
              <a:rPr lang="en-GB" b="0" i="0" dirty="0">
                <a:solidFill>
                  <a:srgbClr val="1E293B"/>
                </a:solidFill>
                <a:effectLst/>
                <a:latin typeface="Inter"/>
              </a:rPr>
              <a:t>Climate change is both the biggest threat and the biggest investment opportunity in history. Green Angel Syndicate members use our specialist backgrounds and experience to select and invest in the best companies with the technologies and systems needed to fight climate change.</a:t>
            </a:r>
          </a:p>
        </p:txBody>
      </p:sp>
      <p:sp>
        <p:nvSpPr>
          <p:cNvPr id="11" name="TextBox 10">
            <a:extLst>
              <a:ext uri="{FF2B5EF4-FFF2-40B4-BE49-F238E27FC236}">
                <a16:creationId xmlns:a16="http://schemas.microsoft.com/office/drawing/2014/main" id="{05B6BA9D-FBBC-830D-56F0-8B0CF6837DBF}"/>
              </a:ext>
            </a:extLst>
          </p:cNvPr>
          <p:cNvSpPr txBox="1"/>
          <p:nvPr/>
        </p:nvSpPr>
        <p:spPr>
          <a:xfrm>
            <a:off x="570572" y="1129121"/>
            <a:ext cx="6094140" cy="2308324"/>
          </a:xfrm>
          <a:prstGeom prst="rect">
            <a:avLst/>
          </a:prstGeom>
          <a:noFill/>
        </p:spPr>
        <p:txBody>
          <a:bodyPr wrap="square">
            <a:spAutoFit/>
          </a:bodyPr>
          <a:lstStyle/>
          <a:p>
            <a:r>
              <a:rPr lang="en-GB" b="0" i="0" u="sng" dirty="0">
                <a:solidFill>
                  <a:srgbClr val="000000"/>
                </a:solidFill>
                <a:effectLst/>
                <a:latin typeface="Poppins" panose="00000500000000000000" pitchFamily="2" charset="0"/>
              </a:rPr>
              <a:t>Our Goal:</a:t>
            </a:r>
            <a:r>
              <a:rPr lang="en-GB" b="0" i="0" dirty="0">
                <a:solidFill>
                  <a:srgbClr val="000000"/>
                </a:solidFill>
                <a:effectLst/>
                <a:latin typeface="Poppins" panose="00000500000000000000" pitchFamily="2" charset="0"/>
              </a:rPr>
              <a:t> </a:t>
            </a:r>
            <a:r>
              <a:rPr lang="en-GB" b="1" i="0" dirty="0">
                <a:solidFill>
                  <a:srgbClr val="000000"/>
                </a:solidFill>
                <a:effectLst/>
                <a:latin typeface="Poppins" panose="00000500000000000000" pitchFamily="2" charset="0"/>
              </a:rPr>
              <a:t>Transform the banking system in alignment with decarbonizing the economy, staying below a 1.5°C global temperature increase, and creating the conditions for resilient ecosystems and the societies and economies within them</a:t>
            </a:r>
          </a:p>
          <a:p>
            <a:r>
              <a:rPr lang="en-GB" sz="1600" b="1" i="0" dirty="0">
                <a:solidFill>
                  <a:srgbClr val="000000"/>
                </a:solidFill>
                <a:effectLst/>
                <a:latin typeface="Poppins" panose="00000500000000000000" pitchFamily="2" charset="0"/>
              </a:rPr>
              <a:t>https://www.climatesafelending.org/</a:t>
            </a:r>
          </a:p>
          <a:p>
            <a:endParaRPr lang="en-GB" dirty="0"/>
          </a:p>
        </p:txBody>
      </p:sp>
      <p:pic>
        <p:nvPicPr>
          <p:cNvPr id="3080" name="Picture 8" descr="Climate Safe Lending Network">
            <a:extLst>
              <a:ext uri="{FF2B5EF4-FFF2-40B4-BE49-F238E27FC236}">
                <a16:creationId xmlns:a16="http://schemas.microsoft.com/office/drawing/2014/main" id="{070A80F0-7A41-0632-BC62-96A448DFCF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0572" y="0"/>
            <a:ext cx="4191000" cy="127694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6AF8DE50-FDFD-2FFC-CFD5-57964E77A3E0}"/>
              </a:ext>
            </a:extLst>
          </p:cNvPr>
          <p:cNvSpPr txBox="1"/>
          <p:nvPr/>
        </p:nvSpPr>
        <p:spPr>
          <a:xfrm>
            <a:off x="7162800" y="999027"/>
            <a:ext cx="4647270" cy="1323439"/>
          </a:xfrm>
          <a:prstGeom prst="rect">
            <a:avLst/>
          </a:prstGeom>
          <a:noFill/>
        </p:spPr>
        <p:txBody>
          <a:bodyPr wrap="square">
            <a:spAutoFit/>
          </a:bodyPr>
          <a:lstStyle/>
          <a:p>
            <a:r>
              <a:rPr lang="en-GB" sz="1600" b="0" i="0" dirty="0">
                <a:solidFill>
                  <a:schemeClr val="tx1"/>
                </a:solidFill>
                <a:effectLst/>
                <a:latin typeface="Akkurat"/>
              </a:rPr>
              <a:t>Our banking and financial services are for individuals and organisations who want to change the world for the better. As one of the world’s most sustainable banks, we have over 740,000 customers who are already playing their part in our positive movement.</a:t>
            </a:r>
            <a:endParaRPr lang="en-GB" sz="1600" dirty="0">
              <a:solidFill>
                <a:schemeClr val="tx1"/>
              </a:solidFill>
            </a:endParaRPr>
          </a:p>
        </p:txBody>
      </p:sp>
      <p:sp>
        <p:nvSpPr>
          <p:cNvPr id="15" name="TextBox 14">
            <a:extLst>
              <a:ext uri="{FF2B5EF4-FFF2-40B4-BE49-F238E27FC236}">
                <a16:creationId xmlns:a16="http://schemas.microsoft.com/office/drawing/2014/main" id="{C87BE1DE-B7D2-51F7-CE1C-67F84677B5B2}"/>
              </a:ext>
            </a:extLst>
          </p:cNvPr>
          <p:cNvSpPr txBox="1"/>
          <p:nvPr/>
        </p:nvSpPr>
        <p:spPr>
          <a:xfrm>
            <a:off x="7467600" y="5619630"/>
            <a:ext cx="6094140" cy="369332"/>
          </a:xfrm>
          <a:prstGeom prst="rect">
            <a:avLst/>
          </a:prstGeom>
          <a:noFill/>
        </p:spPr>
        <p:txBody>
          <a:bodyPr wrap="square">
            <a:spAutoFit/>
          </a:bodyPr>
          <a:lstStyle/>
          <a:p>
            <a:r>
              <a:rPr lang="en-GB" dirty="0"/>
              <a:t>https://bank.green/sustainable-eco-banks</a:t>
            </a:r>
          </a:p>
        </p:txBody>
      </p:sp>
      <p:sp>
        <p:nvSpPr>
          <p:cNvPr id="18" name="TextBox 17">
            <a:extLst>
              <a:ext uri="{FF2B5EF4-FFF2-40B4-BE49-F238E27FC236}">
                <a16:creationId xmlns:a16="http://schemas.microsoft.com/office/drawing/2014/main" id="{338D7A92-0ADD-A946-3F1F-DC21BCDEC6FE}"/>
              </a:ext>
            </a:extLst>
          </p:cNvPr>
          <p:cNvSpPr txBox="1"/>
          <p:nvPr/>
        </p:nvSpPr>
        <p:spPr>
          <a:xfrm>
            <a:off x="7010400" y="4407243"/>
            <a:ext cx="4647270" cy="954107"/>
          </a:xfrm>
          <a:prstGeom prst="rect">
            <a:avLst/>
          </a:prstGeom>
          <a:noFill/>
        </p:spPr>
        <p:txBody>
          <a:bodyPr wrap="square">
            <a:spAutoFit/>
          </a:bodyPr>
          <a:lstStyle/>
          <a:p>
            <a:pPr algn="ctr"/>
            <a:r>
              <a:rPr lang="en-GB" sz="2800" b="1" dirty="0">
                <a:latin typeface="Poppins var"/>
              </a:rPr>
              <a:t>Is</a:t>
            </a:r>
            <a:r>
              <a:rPr lang="en-GB" sz="2800" b="1" i="0" dirty="0">
                <a:effectLst/>
                <a:latin typeface="Poppins var"/>
              </a:rPr>
              <a:t> your money being used to fund climate chaos?</a:t>
            </a:r>
          </a:p>
        </p:txBody>
      </p:sp>
    </p:spTree>
    <p:extLst>
      <p:ext uri="{BB962C8B-B14F-4D97-AF65-F5344CB8AC3E}">
        <p14:creationId xmlns:p14="http://schemas.microsoft.com/office/powerpoint/2010/main" val="378907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1166119-2310-E395-7EFB-6D02B53D93A5}"/>
              </a:ext>
            </a:extLst>
          </p:cNvPr>
          <p:cNvSpPr txBox="1"/>
          <p:nvPr/>
        </p:nvSpPr>
        <p:spPr>
          <a:xfrm>
            <a:off x="9060180" y="4079652"/>
            <a:ext cx="3429000" cy="1719072"/>
          </a:xfrm>
          <a:prstGeom prst="rect">
            <a:avLst/>
          </a:prstGeom>
        </p:spPr>
        <p:txBody>
          <a:bodyPr vert="horz" lIns="91440" tIns="45720" rIns="91440" bIns="45720" rtlCol="0" anchor="b">
            <a:normAutofit/>
          </a:bodyPr>
          <a:lstStyle/>
          <a:p>
            <a:pPr algn="l" rtl="0">
              <a:lnSpc>
                <a:spcPct val="90000"/>
              </a:lnSpc>
              <a:spcBef>
                <a:spcPct val="0"/>
              </a:spcBef>
              <a:spcAft>
                <a:spcPts val="600"/>
              </a:spcAft>
            </a:pPr>
            <a:r>
              <a:rPr lang="en-US" sz="1200" kern="1200" dirty="0">
                <a:solidFill>
                  <a:schemeClr val="tx1"/>
                </a:solidFill>
                <a:latin typeface="+mj-lt"/>
                <a:ea typeface="+mj-ea"/>
                <a:cs typeface="+mj-cs"/>
              </a:rPr>
              <a:t>https://www.thebank.scot/</a:t>
            </a:r>
          </a:p>
        </p:txBody>
      </p:sp>
      <p:sp>
        <p:nvSpPr>
          <p:cNvPr id="7" name="TextBox 6">
            <a:extLst>
              <a:ext uri="{FF2B5EF4-FFF2-40B4-BE49-F238E27FC236}">
                <a16:creationId xmlns:a16="http://schemas.microsoft.com/office/drawing/2014/main" id="{5D3B3291-1B21-1CE8-CAD3-72EBBFCB0E3E}"/>
              </a:ext>
            </a:extLst>
          </p:cNvPr>
          <p:cNvSpPr txBox="1"/>
          <p:nvPr/>
        </p:nvSpPr>
        <p:spPr>
          <a:xfrm>
            <a:off x="633984" y="526551"/>
            <a:ext cx="3429000" cy="5442734"/>
          </a:xfrm>
          <a:prstGeom prst="rect">
            <a:avLst/>
          </a:prstGeom>
        </p:spPr>
        <p:txBody>
          <a:bodyPr vert="horz" lIns="91440" tIns="45720" rIns="91440" bIns="45720" rtlCol="0" anchor="t">
            <a:noAutofit/>
          </a:bodyPr>
          <a:lstStyle/>
          <a:p>
            <a:pPr indent="-228600" algn="l" rtl="0">
              <a:lnSpc>
                <a:spcPct val="90000"/>
              </a:lnSpc>
              <a:spcAft>
                <a:spcPts val="600"/>
              </a:spcAft>
              <a:buFont typeface="Arial" panose="020B0604020202020204" pitchFamily="34" charset="0"/>
              <a:buChar char="•"/>
            </a:pPr>
            <a:r>
              <a:rPr lang="en-US" b="1" i="0" kern="1200" dirty="0">
                <a:solidFill>
                  <a:schemeClr val="tx1"/>
                </a:solidFill>
                <a:effectLst/>
                <a:latin typeface="+mn-lt"/>
                <a:ea typeface="+mn-ea"/>
                <a:cs typeface="+mn-cs"/>
              </a:rPr>
              <a:t>The Bank was launched in November 2020 as a development investment bank for Scotland, delivering patient, mission impact investment to the Scottish economy.</a:t>
            </a:r>
          </a:p>
          <a:p>
            <a:pPr indent="-228600" algn="l" rtl="0">
              <a:lnSpc>
                <a:spcPct val="90000"/>
              </a:lnSpc>
              <a:spcAft>
                <a:spcPts val="600"/>
              </a:spcAft>
              <a:buFont typeface="Arial" panose="020B0604020202020204" pitchFamily="34" charset="0"/>
              <a:buChar char="•"/>
            </a:pPr>
            <a:r>
              <a:rPr lang="en-US" b="1" i="0" kern="1200" dirty="0">
                <a:solidFill>
                  <a:schemeClr val="tx1"/>
                </a:solidFill>
                <a:effectLst/>
                <a:latin typeface="+mn-lt"/>
                <a:ea typeface="+mn-ea"/>
                <a:cs typeface="+mn-cs"/>
              </a:rPr>
              <a:t>The Bank provides patient (long term) capital to businesses and projects throughout Scotland to support the development of a fairer, more sustainable economy.</a:t>
            </a:r>
          </a:p>
          <a:p>
            <a:pPr indent="-228600" algn="l" rtl="0">
              <a:lnSpc>
                <a:spcPct val="90000"/>
              </a:lnSpc>
              <a:spcAft>
                <a:spcPts val="600"/>
              </a:spcAft>
              <a:buFont typeface="Arial" panose="020B0604020202020204" pitchFamily="34" charset="0"/>
              <a:buChar char="•"/>
            </a:pPr>
            <a:r>
              <a:rPr lang="en-US" b="1" i="0" kern="1200" dirty="0">
                <a:solidFill>
                  <a:schemeClr val="tx1"/>
                </a:solidFill>
                <a:effectLst/>
                <a:latin typeface="+mn-lt"/>
                <a:ea typeface="+mn-ea"/>
                <a:cs typeface="+mn-cs"/>
              </a:rPr>
              <a:t>The Bank's ambition is to not only invest its allocated public capital, but to encourage additional private capital to invest alongside it, to support the delivery of our missions.</a:t>
            </a:r>
          </a:p>
          <a:p>
            <a:pPr indent="-228600" algn="l" rtl="0">
              <a:lnSpc>
                <a:spcPct val="90000"/>
              </a:lnSpc>
              <a:spcAft>
                <a:spcPts val="600"/>
              </a:spcAft>
              <a:buFont typeface="Arial" panose="020B0604020202020204" pitchFamily="34" charset="0"/>
              <a:buChar char="•"/>
            </a:pPr>
            <a:r>
              <a:rPr lang="en-US" b="1" dirty="0"/>
              <a:t>You have to have been refused finance TWICE- before they give you money-what does that tell  you?</a:t>
            </a:r>
            <a:endParaRPr lang="en-US" b="1" i="0" kern="1200" dirty="0">
              <a:solidFill>
                <a:schemeClr val="tx1"/>
              </a:solidFill>
              <a:effectLst/>
              <a:latin typeface="+mn-lt"/>
              <a:ea typeface="+mn-ea"/>
              <a:cs typeface="+mn-cs"/>
            </a:endParaRPr>
          </a:p>
        </p:txBody>
      </p:sp>
      <p:pic>
        <p:nvPicPr>
          <p:cNvPr id="3" name="Picture 2" descr="A screenshot of a computer screen&#10;&#10;AI-generated content may be incorrect.">
            <a:extLst>
              <a:ext uri="{FF2B5EF4-FFF2-40B4-BE49-F238E27FC236}">
                <a16:creationId xmlns:a16="http://schemas.microsoft.com/office/drawing/2014/main" id="{8A1C9DA6-A012-C0C9-1380-378DF0AD404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54296" y="1918811"/>
            <a:ext cx="6903720" cy="3020377"/>
          </a:xfrm>
          <a:prstGeom prst="rect">
            <a:avLst/>
          </a:prstGeom>
        </p:spPr>
      </p:pic>
    </p:spTree>
    <p:extLst>
      <p:ext uri="{BB962C8B-B14F-4D97-AF65-F5344CB8AC3E}">
        <p14:creationId xmlns:p14="http://schemas.microsoft.com/office/powerpoint/2010/main" val="2040218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2099BC-0573-0147-8982-28971C55D8E4}"/>
              </a:ext>
            </a:extLst>
          </p:cNvPr>
          <p:cNvSpPr txBox="1"/>
          <p:nvPr/>
        </p:nvSpPr>
        <p:spPr>
          <a:xfrm>
            <a:off x="2384385" y="821803"/>
            <a:ext cx="7789762" cy="3539430"/>
          </a:xfrm>
          <a:prstGeom prst="rect">
            <a:avLst/>
          </a:prstGeom>
          <a:noFill/>
        </p:spPr>
        <p:txBody>
          <a:bodyPr wrap="square" rtlCol="0">
            <a:spAutoFit/>
          </a:bodyPr>
          <a:lstStyle/>
          <a:p>
            <a:r>
              <a:rPr lang="en-US" sz="3200" b="1" dirty="0">
                <a:solidFill>
                  <a:srgbClr val="121B46"/>
                </a:solidFill>
              </a:rPr>
              <a:t>Part 1</a:t>
            </a:r>
          </a:p>
          <a:p>
            <a:endParaRPr lang="en-US" sz="3200" b="1" dirty="0">
              <a:solidFill>
                <a:srgbClr val="121B46"/>
              </a:solidFill>
            </a:endParaRPr>
          </a:p>
          <a:p>
            <a:r>
              <a:rPr lang="en-US" sz="3200" b="1" dirty="0">
                <a:solidFill>
                  <a:srgbClr val="121B46"/>
                </a:solidFill>
              </a:rPr>
              <a:t>Parc Construction:</a:t>
            </a:r>
          </a:p>
          <a:p>
            <a:r>
              <a:rPr lang="en-US" sz="3200" b="1" dirty="0">
                <a:solidFill>
                  <a:srgbClr val="121B46"/>
                </a:solidFill>
              </a:rPr>
              <a:t>Building your Value Proposition</a:t>
            </a:r>
          </a:p>
          <a:p>
            <a:endParaRPr lang="en-US" sz="3200" b="1" dirty="0">
              <a:solidFill>
                <a:srgbClr val="121B46"/>
              </a:solidFill>
            </a:endParaRPr>
          </a:p>
          <a:p>
            <a:r>
              <a:rPr lang="en-US" sz="3200" b="1" dirty="0">
                <a:solidFill>
                  <a:srgbClr val="121B46"/>
                </a:solidFill>
              </a:rPr>
              <a:t>Build your BMC-30 minutes</a:t>
            </a:r>
          </a:p>
          <a:p>
            <a:endParaRPr lang="en-US" sz="3200" b="1" dirty="0"/>
          </a:p>
        </p:txBody>
      </p:sp>
      <p:pic>
        <p:nvPicPr>
          <p:cNvPr id="3" name="Picture 2">
            <a:extLst>
              <a:ext uri="{FF2B5EF4-FFF2-40B4-BE49-F238E27FC236}">
                <a16:creationId xmlns:a16="http://schemas.microsoft.com/office/drawing/2014/main" id="{BAF7F16D-86CD-844A-AB84-FED0F61B7D60}"/>
              </a:ext>
            </a:extLst>
          </p:cNvPr>
          <p:cNvPicPr>
            <a:picLocks noChangeAspect="1"/>
          </p:cNvPicPr>
          <p:nvPr/>
        </p:nvPicPr>
        <p:blipFill>
          <a:blip r:embed="rId2"/>
          <a:stretch>
            <a:fillRect/>
          </a:stretch>
        </p:blipFill>
        <p:spPr>
          <a:xfrm>
            <a:off x="0" y="5449330"/>
            <a:ext cx="1998823" cy="1408670"/>
          </a:xfrm>
          <a:prstGeom prst="rect">
            <a:avLst/>
          </a:prstGeom>
        </p:spPr>
      </p:pic>
    </p:spTree>
    <p:extLst>
      <p:ext uri="{BB962C8B-B14F-4D97-AF65-F5344CB8AC3E}">
        <p14:creationId xmlns:p14="http://schemas.microsoft.com/office/powerpoint/2010/main" val="3382068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TextBox 242">
            <a:extLst>
              <a:ext uri="{FF2B5EF4-FFF2-40B4-BE49-F238E27FC236}">
                <a16:creationId xmlns:a16="http://schemas.microsoft.com/office/drawing/2014/main" id="{1BAD09A1-1885-443F-AD37-6D78A9234087}"/>
              </a:ext>
            </a:extLst>
          </p:cNvPr>
          <p:cNvSpPr txBox="1"/>
          <p:nvPr/>
        </p:nvSpPr>
        <p:spPr>
          <a:xfrm>
            <a:off x="5017129" y="2525132"/>
            <a:ext cx="3775393" cy="646331"/>
          </a:xfrm>
          <a:prstGeom prst="rect">
            <a:avLst/>
          </a:prstGeom>
          <a:noFill/>
        </p:spPr>
        <p:txBody>
          <a:bodyPr wrap="none" rtlCol="0">
            <a:spAutoFit/>
          </a:bodyPr>
          <a:lstStyle/>
          <a:p>
            <a:pPr algn="l"/>
            <a:r>
              <a:rPr lang="en-US" sz="3600" b="1" spc="200" dirty="0">
                <a:solidFill>
                  <a:schemeClr val="bg1"/>
                </a:solidFill>
                <a:latin typeface="Arial" panose="020B0604020202020204" pitchFamily="34" charset="0"/>
                <a:ea typeface="Roboto Black" panose="02000000000000000000" pitchFamily="2" charset="0"/>
                <a:cs typeface="Arial" panose="020B0604020202020204" pitchFamily="34" charset="0"/>
              </a:rPr>
              <a:t>BREAK </a:t>
            </a:r>
            <a:r>
              <a:rPr lang="en-US" b="1" spc="200" dirty="0">
                <a:solidFill>
                  <a:schemeClr val="bg1"/>
                </a:solidFill>
                <a:latin typeface="Arial" panose="020B0604020202020204" pitchFamily="34" charset="0"/>
                <a:ea typeface="Roboto Black" panose="02000000000000000000" pitchFamily="2" charset="0"/>
                <a:cs typeface="Arial" panose="020B0604020202020204" pitchFamily="34" charset="0"/>
              </a:rPr>
              <a:t>(15 minutes)</a:t>
            </a:r>
            <a:endParaRPr lang="en-ID" b="1" spc="200" dirty="0">
              <a:solidFill>
                <a:schemeClr val="bg1"/>
              </a:solidFill>
              <a:latin typeface="Arial" panose="020B0604020202020204" pitchFamily="34" charset="0"/>
              <a:ea typeface="Roboto Black" panose="02000000000000000000" pitchFamily="2" charset="0"/>
              <a:cs typeface="Arial" panose="020B0604020202020204" pitchFamily="34" charset="0"/>
            </a:endParaRPr>
          </a:p>
        </p:txBody>
      </p:sp>
      <p:sp>
        <p:nvSpPr>
          <p:cNvPr id="2" name="TextBox 1">
            <a:extLst>
              <a:ext uri="{FF2B5EF4-FFF2-40B4-BE49-F238E27FC236}">
                <a16:creationId xmlns:a16="http://schemas.microsoft.com/office/drawing/2014/main" id="{1314436F-68FB-AA41-99AE-D9710886843D}"/>
              </a:ext>
            </a:extLst>
          </p:cNvPr>
          <p:cNvSpPr txBox="1"/>
          <p:nvPr/>
        </p:nvSpPr>
        <p:spPr>
          <a:xfrm>
            <a:off x="983732" y="3171463"/>
            <a:ext cx="184731" cy="584775"/>
          </a:xfrm>
          <a:prstGeom prst="rect">
            <a:avLst/>
          </a:prstGeom>
          <a:noFill/>
        </p:spPr>
        <p:txBody>
          <a:bodyPr wrap="none" rtlCol="0">
            <a:spAutoFit/>
          </a:bodyPr>
          <a:lstStyle/>
          <a:p>
            <a:endParaRPr lang="en-US" sz="3200"/>
          </a:p>
        </p:txBody>
      </p:sp>
      <p:pic>
        <p:nvPicPr>
          <p:cNvPr id="4" name="Graphic 3">
            <a:extLst>
              <a:ext uri="{FF2B5EF4-FFF2-40B4-BE49-F238E27FC236}">
                <a16:creationId xmlns:a16="http://schemas.microsoft.com/office/drawing/2014/main" id="{E6D89AFC-04F3-42E1-85EC-3C96B9023E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52613" y="742951"/>
            <a:ext cx="1589426" cy="828675"/>
          </a:xfrm>
          <a:prstGeom prst="rect">
            <a:avLst/>
          </a:prstGeom>
        </p:spPr>
      </p:pic>
    </p:spTree>
    <p:extLst>
      <p:ext uri="{BB962C8B-B14F-4D97-AF65-F5344CB8AC3E}">
        <p14:creationId xmlns:p14="http://schemas.microsoft.com/office/powerpoint/2010/main" val="3948300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D54371-97BB-564A-B5D8-81E3792730A5}"/>
              </a:ext>
            </a:extLst>
          </p:cNvPr>
          <p:cNvSpPr/>
          <p:nvPr/>
        </p:nvSpPr>
        <p:spPr>
          <a:xfrm>
            <a:off x="2965400" y="3887162"/>
            <a:ext cx="4824141" cy="1354217"/>
          </a:xfrm>
          <a:prstGeom prst="rect">
            <a:avLst/>
          </a:prstGeom>
        </p:spPr>
        <p:txBody>
          <a:bodyPr wrap="none">
            <a:spAutoFit/>
          </a:bodyPr>
          <a:lstStyle/>
          <a:p>
            <a:endParaRPr lang="en-US" dirty="0"/>
          </a:p>
          <a:p>
            <a:endParaRPr lang="en-US" dirty="0"/>
          </a:p>
          <a:p>
            <a:r>
              <a:rPr lang="en-US" sz="2800" dirty="0">
                <a:solidFill>
                  <a:srgbClr val="002060"/>
                </a:solidFill>
                <a:hlinkClick r:id="rId2">
                  <a:extLst>
                    <a:ext uri="{A12FA001-AC4F-418D-AE19-62706E023703}">
                      <ahyp:hlinkClr xmlns:ahyp="http://schemas.microsoft.com/office/drawing/2018/hyperlinkcolor" val="tx"/>
                    </a:ext>
                  </a:extLst>
                </a:hlinkClick>
              </a:rPr>
              <a:t>Colloboration - what is needed?</a:t>
            </a:r>
            <a:endParaRPr lang="en-US" sz="2800" dirty="0">
              <a:solidFill>
                <a:srgbClr val="002060"/>
              </a:solidFill>
            </a:endParaRPr>
          </a:p>
          <a:p>
            <a:endParaRPr lang="en-US" dirty="0"/>
          </a:p>
        </p:txBody>
      </p:sp>
      <p:sp>
        <p:nvSpPr>
          <p:cNvPr id="5" name="Rectangle 4">
            <a:extLst>
              <a:ext uri="{FF2B5EF4-FFF2-40B4-BE49-F238E27FC236}">
                <a16:creationId xmlns:a16="http://schemas.microsoft.com/office/drawing/2014/main" id="{3EE32A5A-3A38-FC40-8630-68F207AE07EA}"/>
              </a:ext>
            </a:extLst>
          </p:cNvPr>
          <p:cNvSpPr/>
          <p:nvPr/>
        </p:nvSpPr>
        <p:spPr>
          <a:xfrm>
            <a:off x="2831836" y="992517"/>
            <a:ext cx="6884739" cy="4708981"/>
          </a:xfrm>
          <a:prstGeom prst="rect">
            <a:avLst/>
          </a:prstGeom>
        </p:spPr>
        <p:txBody>
          <a:bodyPr wrap="square">
            <a:spAutoFit/>
          </a:bodyPr>
          <a:lstStyle/>
          <a:p>
            <a:r>
              <a:rPr lang="en-US" sz="3600" b="1" dirty="0">
                <a:solidFill>
                  <a:srgbClr val="002060"/>
                </a:solidFill>
              </a:rPr>
              <a:t>PART 2- How do we build on this to maintain our customer solutions</a:t>
            </a:r>
          </a:p>
          <a:p>
            <a:endParaRPr lang="en-US" sz="3600" b="1" dirty="0">
              <a:solidFill>
                <a:srgbClr val="002060"/>
              </a:solidFill>
            </a:endParaRPr>
          </a:p>
          <a:p>
            <a:r>
              <a:rPr lang="en-US" sz="2000" dirty="0">
                <a:solidFill>
                  <a:srgbClr val="002060"/>
                </a:solidFill>
              </a:rPr>
              <a:t>Who are your partners who needs to be aligned with you in synch with you?</a:t>
            </a:r>
          </a:p>
          <a:p>
            <a:endParaRPr lang="en-US" sz="2000" dirty="0">
              <a:solidFill>
                <a:srgbClr val="002060"/>
              </a:solidFill>
            </a:endParaRPr>
          </a:p>
          <a:p>
            <a:endParaRPr lang="en-US" sz="2000" dirty="0">
              <a:solidFill>
                <a:srgbClr val="FF0000"/>
              </a:solidFill>
            </a:endParaRPr>
          </a:p>
          <a:p>
            <a:endParaRPr lang="en-US" sz="2000" dirty="0">
              <a:solidFill>
                <a:srgbClr val="FF0000"/>
              </a:solidFill>
            </a:endParaRPr>
          </a:p>
          <a:p>
            <a:endParaRPr lang="en-US" sz="2000" dirty="0">
              <a:solidFill>
                <a:srgbClr val="002060"/>
              </a:solidFill>
            </a:endParaRPr>
          </a:p>
          <a:p>
            <a:endParaRPr lang="en-US" sz="3600" b="1" dirty="0">
              <a:solidFill>
                <a:srgbClr val="002060"/>
              </a:solidFill>
            </a:endParaRPr>
          </a:p>
        </p:txBody>
      </p:sp>
      <p:pic>
        <p:nvPicPr>
          <p:cNvPr id="6" name="Picture 5">
            <a:extLst>
              <a:ext uri="{FF2B5EF4-FFF2-40B4-BE49-F238E27FC236}">
                <a16:creationId xmlns:a16="http://schemas.microsoft.com/office/drawing/2014/main" id="{60A2B4B0-5C38-5340-8D92-97A7C32C7E0B}"/>
              </a:ext>
            </a:extLst>
          </p:cNvPr>
          <p:cNvPicPr>
            <a:picLocks noChangeAspect="1"/>
          </p:cNvPicPr>
          <p:nvPr/>
        </p:nvPicPr>
        <p:blipFill>
          <a:blip r:embed="rId3"/>
          <a:stretch>
            <a:fillRect/>
          </a:stretch>
        </p:blipFill>
        <p:spPr>
          <a:xfrm>
            <a:off x="0" y="5449330"/>
            <a:ext cx="1998823" cy="1408670"/>
          </a:xfrm>
          <a:prstGeom prst="rect">
            <a:avLst/>
          </a:prstGeom>
        </p:spPr>
      </p:pic>
    </p:spTree>
    <p:extLst>
      <p:ext uri="{BB962C8B-B14F-4D97-AF65-F5344CB8AC3E}">
        <p14:creationId xmlns:p14="http://schemas.microsoft.com/office/powerpoint/2010/main" val="3921761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1568E8-8FF7-EA43-4D11-EF63FEE067FF}"/>
              </a:ext>
            </a:extLst>
          </p:cNvPr>
          <p:cNvSpPr txBox="1"/>
          <p:nvPr/>
        </p:nvSpPr>
        <p:spPr>
          <a:xfrm>
            <a:off x="7631933" y="365125"/>
            <a:ext cx="3952071" cy="5530319"/>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200" b="0" i="0" u="none" strike="noStrike" kern="1200" cap="none" spc="0" normalizeH="0" baseline="0" noProof="0" dirty="0">
                <a:ln>
                  <a:noFill/>
                </a:ln>
                <a:solidFill>
                  <a:prstClr val="black"/>
                </a:solidFill>
                <a:effectLst/>
                <a:uLnTx/>
                <a:uFillTx/>
                <a:latin typeface="Aptos Display" panose="02110004020202020204"/>
                <a:ea typeface="+mn-ea"/>
                <a:cs typeface="+mn-cs"/>
              </a:rPr>
              <a:t>What part does the construction industry play?</a:t>
            </a:r>
          </a:p>
        </p:txBody>
      </p:sp>
      <p:pic>
        <p:nvPicPr>
          <p:cNvPr id="5" name="Picture 4" descr="A person walking on a path&#10;&#10;AI-generated content may be incorrect.">
            <a:extLst>
              <a:ext uri="{FF2B5EF4-FFF2-40B4-BE49-F238E27FC236}">
                <a16:creationId xmlns:a16="http://schemas.microsoft.com/office/drawing/2014/main" id="{3D5A7D5E-B220-EE73-3B61-750805B81863}"/>
              </a:ext>
            </a:extLst>
          </p:cNvPr>
          <p:cNvPicPr>
            <a:picLocks noChangeAspect="1"/>
          </p:cNvPicPr>
          <p:nvPr/>
        </p:nvPicPr>
        <p:blipFill>
          <a:blip r:embed="rId2">
            <a:extLst>
              <a:ext uri="{28A0092B-C50C-407E-A947-70E740481C1C}">
                <a14:useLocalDpi xmlns:a14="http://schemas.microsoft.com/office/drawing/2010/main" val="0"/>
              </a:ext>
            </a:extLst>
          </a:blip>
          <a:srcRect l="575" r="1679"/>
          <a:stretch>
            <a:fillRect/>
          </a:stretch>
        </p:blipFill>
        <p:spPr>
          <a:xfrm>
            <a:off x="20" y="10"/>
            <a:ext cx="7188573" cy="6857990"/>
          </a:xfrm>
          <a:prstGeom prst="rect">
            <a:avLst/>
          </a:prstGeom>
        </p:spPr>
      </p:pic>
    </p:spTree>
    <p:extLst>
      <p:ext uri="{BB962C8B-B14F-4D97-AF65-F5344CB8AC3E}">
        <p14:creationId xmlns:p14="http://schemas.microsoft.com/office/powerpoint/2010/main" val="3679110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1A7A6E"/>
          </a:solidFill>
          <a:ln w="12700">
            <a:solidFill>
              <a:srgbClr val="1A7A6E"/>
            </a:solidFill>
            <a:prstDash val="solid"/>
          </a:ln>
        </p:spPr>
        <p:txBody>
          <a:bodyPr/>
          <a:lstStyle/>
          <a:p>
            <a:endParaRPr lang="en-GB" sz="2400"/>
          </a:p>
        </p:txBody>
      </p:sp>
      <p:sp>
        <p:nvSpPr>
          <p:cNvPr id="3" name="Text 1"/>
          <p:cNvSpPr/>
          <p:nvPr/>
        </p:nvSpPr>
        <p:spPr>
          <a:xfrm>
            <a:off x="853440" y="731520"/>
            <a:ext cx="10485120" cy="2194560"/>
          </a:xfrm>
          <a:prstGeom prst="rect">
            <a:avLst/>
          </a:prstGeom>
          <a:noFill/>
          <a:ln/>
        </p:spPr>
        <p:txBody>
          <a:bodyPr wrap="square" rtlCol="0" anchor="ctr"/>
          <a:lstStyle/>
          <a:p>
            <a:pPr algn="ctr"/>
            <a:r>
              <a:rPr lang="en-US" sz="5067" b="1" dirty="0">
                <a:solidFill>
                  <a:srgbClr val="FFFFFF"/>
                </a:solidFill>
                <a:latin typeface="Georgia" pitchFamily="34" charset="0"/>
                <a:ea typeface="Georgia" pitchFamily="34" charset="-122"/>
                <a:cs typeface="Georgia" pitchFamily="34" charset="-120"/>
              </a:rPr>
              <a:t>You Were Selected</a:t>
            </a:r>
            <a:endParaRPr lang="en-US" sz="5067" dirty="0"/>
          </a:p>
          <a:p>
            <a:pPr algn="ctr"/>
            <a:r>
              <a:rPr lang="en-US" sz="5067" b="1" dirty="0">
                <a:solidFill>
                  <a:srgbClr val="FFFFFF"/>
                </a:solidFill>
                <a:latin typeface="Georgia" pitchFamily="34" charset="0"/>
                <a:ea typeface="Georgia" pitchFamily="34" charset="-122"/>
                <a:cs typeface="Georgia" pitchFamily="34" charset="-120"/>
              </a:rPr>
              <a:t>Because You're Ready.</a:t>
            </a:r>
            <a:endParaRPr lang="en-US" sz="5067" dirty="0"/>
          </a:p>
        </p:txBody>
      </p:sp>
      <p:sp>
        <p:nvSpPr>
          <p:cNvPr id="4" name="Shape 2"/>
          <p:cNvSpPr/>
          <p:nvPr/>
        </p:nvSpPr>
        <p:spPr>
          <a:xfrm>
            <a:off x="3048000" y="3108960"/>
            <a:ext cx="6096000" cy="0"/>
          </a:xfrm>
          <a:prstGeom prst="line">
            <a:avLst/>
          </a:prstGeom>
          <a:noFill/>
          <a:ln w="19050">
            <a:solidFill>
              <a:srgbClr val="A8D8D2"/>
            </a:solidFill>
            <a:prstDash val="solid"/>
          </a:ln>
        </p:spPr>
        <p:txBody>
          <a:bodyPr/>
          <a:lstStyle/>
          <a:p>
            <a:endParaRPr lang="en-GB" sz="2400"/>
          </a:p>
        </p:txBody>
      </p:sp>
      <p:sp>
        <p:nvSpPr>
          <p:cNvPr id="5" name="Text 3"/>
          <p:cNvSpPr/>
          <p:nvPr/>
        </p:nvSpPr>
        <p:spPr>
          <a:xfrm>
            <a:off x="853440" y="3352800"/>
            <a:ext cx="10485120" cy="609600"/>
          </a:xfrm>
          <a:prstGeom prst="rect">
            <a:avLst/>
          </a:prstGeom>
          <a:noFill/>
          <a:ln/>
        </p:spPr>
        <p:txBody>
          <a:bodyPr wrap="square" rtlCol="0" anchor="ctr"/>
          <a:lstStyle/>
          <a:p>
            <a:pPr algn="ctr"/>
            <a:r>
              <a:rPr lang="en-US" sz="2400" dirty="0">
                <a:solidFill>
                  <a:srgbClr val="A8D8D2"/>
                </a:solidFill>
                <a:latin typeface="Georgia" pitchFamily="34" charset="0"/>
                <a:ea typeface="Georgia" pitchFamily="34" charset="-122"/>
                <a:cs typeface="Georgia" pitchFamily="34" charset="-120"/>
              </a:rPr>
              <a:t>Now go build something brilliant.</a:t>
            </a:r>
            <a:endParaRPr lang="en-US" sz="2400" dirty="0"/>
          </a:p>
        </p:txBody>
      </p:sp>
      <p:sp>
        <p:nvSpPr>
          <p:cNvPr id="6" name="Text 4"/>
          <p:cNvSpPr/>
          <p:nvPr/>
        </p:nvSpPr>
        <p:spPr>
          <a:xfrm>
            <a:off x="853440" y="6217920"/>
            <a:ext cx="10485120" cy="365760"/>
          </a:xfrm>
          <a:prstGeom prst="rect">
            <a:avLst/>
          </a:prstGeom>
          <a:noFill/>
          <a:ln/>
        </p:spPr>
        <p:txBody>
          <a:bodyPr wrap="square" rtlCol="0" anchor="ctr"/>
          <a:lstStyle/>
          <a:p>
            <a:pPr algn="ctr"/>
            <a:r>
              <a:rPr lang="en-US" sz="1200" dirty="0">
                <a:solidFill>
                  <a:srgbClr val="A8D8D2"/>
                </a:solidFill>
                <a:latin typeface="Calibri" pitchFamily="34" charset="0"/>
                <a:ea typeface="Calibri" pitchFamily="34" charset="-122"/>
                <a:cs typeface="Calibri" pitchFamily="34" charset="-120"/>
              </a:rPr>
              <a:t>·  Apprentice to Asset 2026  ·  The Way Forward 2045</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TextBox 242">
            <a:extLst>
              <a:ext uri="{FF2B5EF4-FFF2-40B4-BE49-F238E27FC236}">
                <a16:creationId xmlns:a16="http://schemas.microsoft.com/office/drawing/2014/main" id="{1BAD09A1-1885-443F-AD37-6D78A9234087}"/>
              </a:ext>
            </a:extLst>
          </p:cNvPr>
          <p:cNvSpPr txBox="1"/>
          <p:nvPr/>
        </p:nvSpPr>
        <p:spPr>
          <a:xfrm>
            <a:off x="1775691" y="339918"/>
            <a:ext cx="8640617" cy="3539430"/>
          </a:xfrm>
          <a:prstGeom prst="rect">
            <a:avLst/>
          </a:prstGeom>
          <a:noFill/>
        </p:spPr>
        <p:txBody>
          <a:bodyPr wrap="square" rtlCol="0">
            <a:spAutoFit/>
          </a:bodyPr>
          <a:lstStyle/>
          <a:p>
            <a:pPr algn="ctr"/>
            <a:r>
              <a:rPr lang="en-US" sz="3200" b="1" spc="200" dirty="0">
                <a:solidFill>
                  <a:schemeClr val="bg1"/>
                </a:solidFill>
                <a:latin typeface="Arial" panose="020B0604020202020204" pitchFamily="34" charset="0"/>
                <a:ea typeface="Roboto Black" panose="02000000000000000000" pitchFamily="2" charset="0"/>
                <a:cs typeface="Arial" panose="020B0604020202020204" pitchFamily="34" charset="0"/>
              </a:rPr>
              <a:t>Thank you and Congratulations!</a:t>
            </a:r>
          </a:p>
          <a:p>
            <a:pPr algn="ctr"/>
            <a:endParaRPr lang="en-US" sz="3200" b="1" spc="200" dirty="0">
              <a:solidFill>
                <a:schemeClr val="bg1"/>
              </a:solidFill>
              <a:latin typeface="Arial" panose="020B0604020202020204" pitchFamily="34" charset="0"/>
              <a:ea typeface="Roboto Black" panose="02000000000000000000" pitchFamily="2" charset="0"/>
              <a:cs typeface="Arial" panose="020B0604020202020204" pitchFamily="34" charset="0"/>
            </a:endParaRPr>
          </a:p>
          <a:p>
            <a:pPr algn="ctr"/>
            <a:r>
              <a:rPr lang="en-US" sz="3200" b="1" spc="200" dirty="0">
                <a:solidFill>
                  <a:schemeClr val="bg1"/>
                </a:solidFill>
                <a:latin typeface="Arial" panose="020B0604020202020204" pitchFamily="34" charset="0"/>
                <a:ea typeface="Roboto Black" panose="02000000000000000000" pitchFamily="2" charset="0"/>
                <a:cs typeface="Arial" panose="020B0604020202020204" pitchFamily="34" charset="0"/>
              </a:rPr>
              <a:t>For being part of the Pilot Programme to build capacity into the college curriculum!</a:t>
            </a:r>
          </a:p>
          <a:p>
            <a:pPr algn="ctr"/>
            <a:endParaRPr lang="en-US" sz="3200" b="1" spc="200" dirty="0">
              <a:solidFill>
                <a:schemeClr val="bg1"/>
              </a:solidFill>
              <a:latin typeface="Arial" panose="020B0604020202020204" pitchFamily="34" charset="0"/>
              <a:ea typeface="Roboto Black" panose="02000000000000000000" pitchFamily="2" charset="0"/>
              <a:cs typeface="Arial" panose="020B0604020202020204" pitchFamily="34" charset="0"/>
            </a:endParaRPr>
          </a:p>
          <a:p>
            <a:pPr algn="ctr"/>
            <a:r>
              <a:rPr lang="en-US" sz="3200" b="1" spc="200" dirty="0">
                <a:solidFill>
                  <a:schemeClr val="bg1"/>
                </a:solidFill>
                <a:latin typeface="Arial" panose="020B0604020202020204" pitchFamily="34" charset="0"/>
                <a:ea typeface="Roboto Black" panose="02000000000000000000" pitchFamily="2" charset="0"/>
                <a:cs typeface="Arial" panose="020B0604020202020204" pitchFamily="34" charset="0"/>
              </a:rPr>
              <a:t>Apprentice to Asset!</a:t>
            </a:r>
            <a:endParaRPr lang="en-ID" sz="3200" b="1" spc="200" dirty="0">
              <a:solidFill>
                <a:schemeClr val="bg1"/>
              </a:solidFill>
              <a:latin typeface="Arial" panose="020B0604020202020204" pitchFamily="34" charset="0"/>
              <a:ea typeface="Roboto Black" panose="02000000000000000000" pitchFamily="2" charset="0"/>
              <a:cs typeface="Arial" panose="020B0604020202020204" pitchFamily="34" charset="0"/>
            </a:endParaRPr>
          </a:p>
        </p:txBody>
      </p:sp>
      <p:sp>
        <p:nvSpPr>
          <p:cNvPr id="2" name="TextBox 1">
            <a:extLst>
              <a:ext uri="{FF2B5EF4-FFF2-40B4-BE49-F238E27FC236}">
                <a16:creationId xmlns:a16="http://schemas.microsoft.com/office/drawing/2014/main" id="{1314436F-68FB-AA41-99AE-D9710886843D}"/>
              </a:ext>
            </a:extLst>
          </p:cNvPr>
          <p:cNvSpPr txBox="1"/>
          <p:nvPr/>
        </p:nvSpPr>
        <p:spPr>
          <a:xfrm>
            <a:off x="983732" y="3171463"/>
            <a:ext cx="184731" cy="584775"/>
          </a:xfrm>
          <a:prstGeom prst="rect">
            <a:avLst/>
          </a:prstGeom>
          <a:noFill/>
        </p:spPr>
        <p:txBody>
          <a:bodyPr wrap="none" rtlCol="0">
            <a:spAutoFit/>
          </a:bodyPr>
          <a:lstStyle/>
          <a:p>
            <a:endParaRPr lang="en-US" sz="3200"/>
          </a:p>
        </p:txBody>
      </p:sp>
    </p:spTree>
    <p:extLst>
      <p:ext uri="{BB962C8B-B14F-4D97-AF65-F5344CB8AC3E}">
        <p14:creationId xmlns:p14="http://schemas.microsoft.com/office/powerpoint/2010/main" val="24828978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3456</TotalTime>
  <Words>778</Words>
  <Application>Microsoft Office PowerPoint</Application>
  <PresentationFormat>Widescreen</PresentationFormat>
  <Paragraphs>94</Paragraphs>
  <Slides>16</Slides>
  <Notes>5</Notes>
  <HiddenSlides>1</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16</vt:i4>
      </vt:variant>
    </vt:vector>
  </HeadingPairs>
  <TitlesOfParts>
    <vt:vector size="27" baseType="lpstr">
      <vt:lpstr>Akkurat</vt:lpstr>
      <vt:lpstr>Aptos</vt:lpstr>
      <vt:lpstr>Aptos Display</vt:lpstr>
      <vt:lpstr>Arial</vt:lpstr>
      <vt:lpstr>Calibri</vt:lpstr>
      <vt:lpstr>Georgia</vt:lpstr>
      <vt:lpstr>inter</vt:lpstr>
      <vt:lpstr>inter</vt:lpstr>
      <vt:lpstr>Poppins</vt:lpstr>
      <vt:lpstr>Poppins var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Wendy White-Finnigan</dc:creator>
  <cp:lastModifiedBy>Wendy White-Finnigan</cp:lastModifiedBy>
  <cp:revision>3</cp:revision>
  <dcterms:created xsi:type="dcterms:W3CDTF">2025-12-20T08:28:41Z</dcterms:created>
  <dcterms:modified xsi:type="dcterms:W3CDTF">2026-06-18T11:39:24Z</dcterms:modified>
</cp:coreProperties>
</file>