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4" r:id="rId2"/>
    <p:sldMasterId id="2147483676" r:id="rId3"/>
  </p:sldMasterIdLst>
  <p:notesMasterIdLst>
    <p:notesMasterId r:id="rId43"/>
  </p:notesMasterIdLst>
  <p:sldIdLst>
    <p:sldId id="777" r:id="rId4"/>
    <p:sldId id="778" r:id="rId5"/>
    <p:sldId id="796" r:id="rId6"/>
    <p:sldId id="794" r:id="rId7"/>
    <p:sldId id="798" r:id="rId8"/>
    <p:sldId id="799" r:id="rId9"/>
    <p:sldId id="800" r:id="rId10"/>
    <p:sldId id="801" r:id="rId11"/>
    <p:sldId id="802" r:id="rId12"/>
    <p:sldId id="793" r:id="rId13"/>
    <p:sldId id="264" r:id="rId14"/>
    <p:sldId id="818" r:id="rId15"/>
    <p:sldId id="819" r:id="rId16"/>
    <p:sldId id="820" r:id="rId17"/>
    <p:sldId id="809" r:id="rId18"/>
    <p:sldId id="810" r:id="rId19"/>
    <p:sldId id="821" r:id="rId20"/>
    <p:sldId id="822" r:id="rId21"/>
    <p:sldId id="823" r:id="rId22"/>
    <p:sldId id="814" r:id="rId23"/>
    <p:sldId id="815" r:id="rId24"/>
    <p:sldId id="824" r:id="rId25"/>
    <p:sldId id="803" r:id="rId26"/>
    <p:sldId id="269" r:id="rId27"/>
    <p:sldId id="806" r:id="rId28"/>
    <p:sldId id="807" r:id="rId29"/>
    <p:sldId id="808" r:id="rId30"/>
    <p:sldId id="811" r:id="rId31"/>
    <p:sldId id="276" r:id="rId32"/>
    <p:sldId id="277" r:id="rId33"/>
    <p:sldId id="278" r:id="rId34"/>
    <p:sldId id="279" r:id="rId35"/>
    <p:sldId id="281" r:id="rId36"/>
    <p:sldId id="812" r:id="rId37"/>
    <p:sldId id="813" r:id="rId38"/>
    <p:sldId id="792" r:id="rId39"/>
    <p:sldId id="817" r:id="rId40"/>
    <p:sldId id="816" r:id="rId41"/>
    <p:sldId id="272" r:id="rId4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4B8A"/>
    <a:srgbClr val="F3E8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DEB10A-399E-4E32-ADA1-06A96A6BE8F2}" v="1" dt="2026-08-20T11:46:00.9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569" autoAdjust="0"/>
    <p:restoredTop sz="94610"/>
  </p:normalViewPr>
  <p:slideViewPr>
    <p:cSldViewPr snapToGrid="0" snapToObjects="1">
      <p:cViewPr varScale="1">
        <p:scale>
          <a:sx n="84" d="100"/>
          <a:sy n="84" d="100"/>
        </p:scale>
        <p:origin x="780" y="56"/>
      </p:cViewPr>
      <p:guideLst/>
    </p:cSldViewPr>
  </p:slideViewPr>
  <p:notesTextViewPr>
    <p:cViewPr>
      <p:scale>
        <a:sx n="1" d="1"/>
        <a:sy n="1" d="1"/>
      </p:scale>
      <p:origin x="0" y="0"/>
    </p:cViewPr>
  </p:notesTextViewPr>
  <p:sorterViewPr>
    <p:cViewPr varScale="1">
      <p:scale>
        <a:sx n="100" d="100"/>
        <a:sy n="100" d="100"/>
      </p:scale>
      <p:origin x="0" y="-56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 userId="db278859-e642-4dbd-a55b-76f2150d70a4" providerId="ADAL" clId="{5A18B9A8-BAD9-4709-854B-A727FAF5CE18}"/>
    <pc:docChg chg="undo custSel addSld delSld modSld sldOrd delMainMaster">
      <pc:chgData name="AH" userId="db278859-e642-4dbd-a55b-76f2150d70a4" providerId="ADAL" clId="{5A18B9A8-BAD9-4709-854B-A727FAF5CE18}" dt="2026-08-20T11:46:11.129" v="1491" actId="47"/>
      <pc:docMkLst>
        <pc:docMk/>
      </pc:docMkLst>
      <pc:sldChg chg="add">
        <pc:chgData name="AH" userId="db278859-e642-4dbd-a55b-76f2150d70a4" providerId="ADAL" clId="{5A18B9A8-BAD9-4709-854B-A727FAF5CE18}" dt="2026-08-20T11:46:00.978" v="1490"/>
        <pc:sldMkLst>
          <pc:docMk/>
          <pc:sldMk cId="0" sldId="264"/>
        </pc:sldMkLst>
      </pc:sldChg>
      <pc:sldChg chg="add del">
        <pc:chgData name="AH" userId="db278859-e642-4dbd-a55b-76f2150d70a4" providerId="ADAL" clId="{5A18B9A8-BAD9-4709-854B-A727FAF5CE18}" dt="2026-08-20T11:44:55.001" v="1484" actId="47"/>
        <pc:sldMkLst>
          <pc:docMk/>
          <pc:sldMk cId="1218729928" sldId="264"/>
        </pc:sldMkLst>
      </pc:sldChg>
      <pc:sldChg chg="add del">
        <pc:chgData name="AH" userId="db278859-e642-4dbd-a55b-76f2150d70a4" providerId="ADAL" clId="{5A18B9A8-BAD9-4709-854B-A727FAF5CE18}" dt="2026-08-20T11:44:57.397" v="1487" actId="47"/>
        <pc:sldMkLst>
          <pc:docMk/>
          <pc:sldMk cId="3582776376" sldId="265"/>
        </pc:sldMkLst>
      </pc:sldChg>
      <pc:sldChg chg="modSp add del mod">
        <pc:chgData name="AH" userId="db278859-e642-4dbd-a55b-76f2150d70a4" providerId="ADAL" clId="{5A18B9A8-BAD9-4709-854B-A727FAF5CE18}" dt="2026-08-20T11:44:57.801" v="1488" actId="47"/>
        <pc:sldMkLst>
          <pc:docMk/>
          <pc:sldMk cId="400500030" sldId="266"/>
        </pc:sldMkLst>
      </pc:sldChg>
      <pc:sldChg chg="add del">
        <pc:chgData name="AH" userId="db278859-e642-4dbd-a55b-76f2150d70a4" providerId="ADAL" clId="{5A18B9A8-BAD9-4709-854B-A727FAF5CE18}" dt="2026-08-20T11:44:54.128" v="1483" actId="47"/>
        <pc:sldMkLst>
          <pc:docMk/>
          <pc:sldMk cId="4167979022" sldId="267"/>
        </pc:sldMkLst>
      </pc:sldChg>
      <pc:sldChg chg="add del ord">
        <pc:chgData name="AH" userId="db278859-e642-4dbd-a55b-76f2150d70a4" providerId="ADAL" clId="{5A18B9A8-BAD9-4709-854B-A727FAF5CE18}" dt="2026-08-20T11:44:55.891" v="1485" actId="47"/>
        <pc:sldMkLst>
          <pc:docMk/>
          <pc:sldMk cId="1606488354" sldId="268"/>
        </pc:sldMkLst>
      </pc:sldChg>
      <pc:sldChg chg="del">
        <pc:chgData name="AH" userId="db278859-e642-4dbd-a55b-76f2150d70a4" providerId="ADAL" clId="{5A18B9A8-BAD9-4709-854B-A727FAF5CE18}" dt="2026-08-20T11:46:11.129" v="1491" actId="47"/>
        <pc:sldMkLst>
          <pc:docMk/>
          <pc:sldMk cId="2612470625" sldId="782"/>
        </pc:sldMkLst>
      </pc:sldChg>
      <pc:sldChg chg="add del ord">
        <pc:chgData name="AH" userId="db278859-e642-4dbd-a55b-76f2150d70a4" providerId="ADAL" clId="{5A18B9A8-BAD9-4709-854B-A727FAF5CE18}" dt="2026-08-20T11:44:56.339" v="1486" actId="47"/>
        <pc:sldMkLst>
          <pc:docMk/>
          <pc:sldMk cId="2418297809" sldId="783"/>
        </pc:sldMkLst>
      </pc:sldChg>
      <pc:sldChg chg="add del">
        <pc:chgData name="AH" userId="db278859-e642-4dbd-a55b-76f2150d70a4" providerId="ADAL" clId="{5A18B9A8-BAD9-4709-854B-A727FAF5CE18}" dt="2026-08-20T11:45:02.136" v="1489" actId="47"/>
        <pc:sldMkLst>
          <pc:docMk/>
          <pc:sldMk cId="2797035597" sldId="787"/>
        </pc:sldMkLst>
      </pc:sldChg>
      <pc:sldChg chg="add">
        <pc:chgData name="AH" userId="db278859-e642-4dbd-a55b-76f2150d70a4" providerId="ADAL" clId="{5A18B9A8-BAD9-4709-854B-A727FAF5CE18}" dt="2026-08-20T11:46:00.978" v="1490"/>
        <pc:sldMkLst>
          <pc:docMk/>
          <pc:sldMk cId="3363349385" sldId="793"/>
        </pc:sldMkLst>
      </pc:sldChg>
      <pc:sldChg chg="add">
        <pc:chgData name="AH" userId="db278859-e642-4dbd-a55b-76f2150d70a4" providerId="ADAL" clId="{5A18B9A8-BAD9-4709-854B-A727FAF5CE18}" dt="2026-08-20T11:46:00.978" v="1490"/>
        <pc:sldMkLst>
          <pc:docMk/>
          <pc:sldMk cId="0" sldId="809"/>
        </pc:sldMkLst>
      </pc:sldChg>
      <pc:sldChg chg="add">
        <pc:chgData name="AH" userId="db278859-e642-4dbd-a55b-76f2150d70a4" providerId="ADAL" clId="{5A18B9A8-BAD9-4709-854B-A727FAF5CE18}" dt="2026-08-20T11:46:00.978" v="1490"/>
        <pc:sldMkLst>
          <pc:docMk/>
          <pc:sldMk cId="1401064779" sldId="810"/>
        </pc:sldMkLst>
      </pc:sldChg>
      <pc:sldChg chg="add">
        <pc:chgData name="AH" userId="db278859-e642-4dbd-a55b-76f2150d70a4" providerId="ADAL" clId="{5A18B9A8-BAD9-4709-854B-A727FAF5CE18}" dt="2026-08-20T11:46:00.978" v="1490"/>
        <pc:sldMkLst>
          <pc:docMk/>
          <pc:sldMk cId="3253831291" sldId="814"/>
        </pc:sldMkLst>
      </pc:sldChg>
      <pc:sldChg chg="add">
        <pc:chgData name="AH" userId="db278859-e642-4dbd-a55b-76f2150d70a4" providerId="ADAL" clId="{5A18B9A8-BAD9-4709-854B-A727FAF5CE18}" dt="2026-08-20T11:46:00.978" v="1490"/>
        <pc:sldMkLst>
          <pc:docMk/>
          <pc:sldMk cId="0" sldId="815"/>
        </pc:sldMkLst>
      </pc:sldChg>
      <pc:sldChg chg="add">
        <pc:chgData name="AH" userId="db278859-e642-4dbd-a55b-76f2150d70a4" providerId="ADAL" clId="{5A18B9A8-BAD9-4709-854B-A727FAF5CE18}" dt="2026-08-20T11:46:00.978" v="1490"/>
        <pc:sldMkLst>
          <pc:docMk/>
          <pc:sldMk cId="2395898913" sldId="818"/>
        </pc:sldMkLst>
      </pc:sldChg>
      <pc:sldChg chg="add">
        <pc:chgData name="AH" userId="db278859-e642-4dbd-a55b-76f2150d70a4" providerId="ADAL" clId="{5A18B9A8-BAD9-4709-854B-A727FAF5CE18}" dt="2026-08-20T11:46:00.978" v="1490"/>
        <pc:sldMkLst>
          <pc:docMk/>
          <pc:sldMk cId="0" sldId="819"/>
        </pc:sldMkLst>
      </pc:sldChg>
      <pc:sldChg chg="add">
        <pc:chgData name="AH" userId="db278859-e642-4dbd-a55b-76f2150d70a4" providerId="ADAL" clId="{5A18B9A8-BAD9-4709-854B-A727FAF5CE18}" dt="2026-08-20T11:46:00.978" v="1490"/>
        <pc:sldMkLst>
          <pc:docMk/>
          <pc:sldMk cId="0" sldId="820"/>
        </pc:sldMkLst>
      </pc:sldChg>
      <pc:sldChg chg="add">
        <pc:chgData name="AH" userId="db278859-e642-4dbd-a55b-76f2150d70a4" providerId="ADAL" clId="{5A18B9A8-BAD9-4709-854B-A727FAF5CE18}" dt="2026-08-20T11:46:00.978" v="1490"/>
        <pc:sldMkLst>
          <pc:docMk/>
          <pc:sldMk cId="2720530806" sldId="821"/>
        </pc:sldMkLst>
      </pc:sldChg>
      <pc:sldChg chg="add">
        <pc:chgData name="AH" userId="db278859-e642-4dbd-a55b-76f2150d70a4" providerId="ADAL" clId="{5A18B9A8-BAD9-4709-854B-A727FAF5CE18}" dt="2026-08-20T11:46:00.978" v="1490"/>
        <pc:sldMkLst>
          <pc:docMk/>
          <pc:sldMk cId="271593357" sldId="822"/>
        </pc:sldMkLst>
      </pc:sldChg>
      <pc:sldChg chg="add">
        <pc:chgData name="AH" userId="db278859-e642-4dbd-a55b-76f2150d70a4" providerId="ADAL" clId="{5A18B9A8-BAD9-4709-854B-A727FAF5CE18}" dt="2026-08-20T11:46:00.978" v="1490"/>
        <pc:sldMkLst>
          <pc:docMk/>
          <pc:sldMk cId="3942106359" sldId="823"/>
        </pc:sldMkLst>
      </pc:sldChg>
      <pc:sldChg chg="add">
        <pc:chgData name="AH" userId="db278859-e642-4dbd-a55b-76f2150d70a4" providerId="ADAL" clId="{5A18B9A8-BAD9-4709-854B-A727FAF5CE18}" dt="2026-08-20T11:46:00.978" v="1490"/>
        <pc:sldMkLst>
          <pc:docMk/>
          <pc:sldMk cId="3446483703" sldId="824"/>
        </pc:sldMkLst>
      </pc:sldChg>
      <pc:sldMasterChg chg="del delSldLayout">
        <pc:chgData name="AH" userId="db278859-e642-4dbd-a55b-76f2150d70a4" providerId="ADAL" clId="{5A18B9A8-BAD9-4709-854B-A727FAF5CE18}" dt="2026-08-20T11:44:56.339" v="1486" actId="47"/>
        <pc:sldMasterMkLst>
          <pc:docMk/>
          <pc:sldMasterMk cId="1850717628" sldId="2147483676"/>
        </pc:sldMasterMkLst>
        <pc:sldLayoutChg chg="del">
          <pc:chgData name="AH" userId="db278859-e642-4dbd-a55b-76f2150d70a4" providerId="ADAL" clId="{5A18B9A8-BAD9-4709-854B-A727FAF5CE18}" dt="2026-08-20T11:44:56.339" v="1486" actId="47"/>
          <pc:sldLayoutMkLst>
            <pc:docMk/>
            <pc:sldMasterMk cId="1850717628" sldId="2147483676"/>
            <pc:sldLayoutMk cId="597228702" sldId="2147483677"/>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244010333" sldId="2147483678"/>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960724760" sldId="2147483679"/>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3127760409" sldId="2147483680"/>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725206380" sldId="2147483681"/>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4039336756" sldId="2147483682"/>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904439850" sldId="2147483683"/>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2234788476" sldId="2147483684"/>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820463476" sldId="2147483685"/>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4254737768" sldId="2147483686"/>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192356217" sldId="2147483687"/>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470978535" sldId="2147483688"/>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2297390248" sldId="2147483689"/>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806580685" sldId="2147483690"/>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2388665427" sldId="2147483691"/>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3427631374" sldId="2147483692"/>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881055575" sldId="2147483693"/>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626919461" sldId="2147483694"/>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3203678748" sldId="2147483695"/>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402605302" sldId="2147483696"/>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1133437220" sldId="2147483697"/>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2919831293" sldId="2147483698"/>
          </pc:sldLayoutMkLst>
        </pc:sldLayoutChg>
        <pc:sldLayoutChg chg="del">
          <pc:chgData name="AH" userId="db278859-e642-4dbd-a55b-76f2150d70a4" providerId="ADAL" clId="{5A18B9A8-BAD9-4709-854B-A727FAF5CE18}" dt="2026-08-20T11:44:56.339" v="1486" actId="47"/>
          <pc:sldLayoutMkLst>
            <pc:docMk/>
            <pc:sldMasterMk cId="1850717628" sldId="2147483676"/>
            <pc:sldLayoutMk cId="4223467419" sldId="214748369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78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6737-D4F2-6AB6-98E4-12E77B654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73483-71D9-9361-F8E8-969FCCF7C38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4CEE1A4-5E11-01D6-9E76-BEF46BEB0A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DCC5A-E617-3B28-BFF8-9AED06330BA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7540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8ECE3-85AD-0150-76D6-2601AF3C8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A7992C-ECAA-1CA5-D568-B060C771F64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1035F9A-5F77-1768-291F-F590D3DB2D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0A8861-2F2F-65CB-E769-099782CC4A0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82066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07216-22D9-2512-158D-9F998559C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903A9-3DBD-A3B5-D6F4-E8C135E25AF9}"/>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095512B-1886-546A-008D-6C07E3F200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7DB2EF-27F7-8A0E-A6BE-3EB87120840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9241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57B83-6525-586B-47BD-7AC440205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C68F43-41A0-C385-A6E6-4A389052DAD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670AD3CE-7378-99CE-2B9E-5C932842B9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41D00D-82A3-9251-C158-612A758C1C2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6479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930DC-77C9-684F-2345-FF4089A95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6DEAC-1E0C-5322-F069-6700943E7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6F4A6-0602-DF21-AEDA-31A0B72D40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5CC45E-5122-4206-7EFA-76CFF6E0727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6521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E3C6E-7474-6BFB-7876-C518D79E8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B0C5F-22CB-A665-9B8F-E64E398B3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0C2622-98E7-E439-6946-4600CC2381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EE8349-53B4-653B-EFAE-49CED7D0CC4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6791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85B2F-6DC9-8A80-DF48-865031D53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0F4DA-E2BA-5E77-1ADB-C4D05E1BFFC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2147B72-749C-664A-CA48-31DDD95A85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D190B5-D78E-5D26-F83E-DDC15444483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7277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AAC72-3CE6-B498-A062-ABC9A234F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83D546-01D1-1FC6-A414-2E410118B5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3B573-265F-61E6-CB4D-AFF6ECA17E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AB238B-BCF3-E879-0C92-8BF54D7BDF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5223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772A6-8577-8746-F5EE-5DC787B46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8A45C-90FB-3E65-A866-4A0ECFAC21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78328-FE4E-86F0-7448-FCC9A166AF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D72C14-F63D-0DEC-EA2E-BFE43AA7C57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2544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3376B-F0CA-A29A-3A77-8EC2DF3F0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05E7E-85C1-BE2C-0919-A541DB7BA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2809F-F6A9-3F99-78DB-1F2A0885DB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2D150-09FF-01B4-A70A-32D861B8801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9965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DF353-8406-84EA-91E6-49CCFE7F7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4CA02-659E-F955-04BC-E3DAD2207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A9FC2-E146-A41D-D5E7-54C0E92CB8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482DDA-D1B1-0B4E-F96F-77549802F3E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3340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13C0D-7088-896E-E392-35F29127D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FBB4E-39EB-DFF2-888E-670A14209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9A6A9-E72E-38E2-B84C-9AA161D029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6F060D-BDEC-58C6-1E21-DD517AA3AB3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0430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6EC3D-D314-395E-4BC7-9D66EAD02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A7B19-2391-3D9C-04D1-4BD18B7E22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07FF6-AEF9-1A43-EFDE-3D5D448181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406276-AD1F-10E8-9B06-5FB4B6958F0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7214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7F791-4081-2109-C093-C47C619E8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EBD5F-A766-9076-AD3F-661B1BC2C2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CB6D0-E8FC-EDF0-DFC0-61DC7C392D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C0292F-CFFB-9D0E-45D8-648B72B18AF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88468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FE613-310A-30F3-6BD2-0DCCB9A45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D867E-BE6F-9C5F-EDFA-988859F05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102EC5-1D42-CCEF-D6E5-66089C3D5B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C54C54-EEC6-044B-55CB-587AC6AF5C4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92649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DFAA7-4AC5-9986-A98C-E7117A503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C8CDC7-BF18-E9FA-35A0-C75D7722BF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30F1D6-BC09-EA87-EFBC-37D6416244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98F19C-1FEA-D536-034D-D4F93EF33BB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5315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06019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B0C32-5D03-773D-5F5D-82DDDD0EF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65D9F-9515-D38E-8A88-DECE5533C3D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0725DBE-A26F-D0D0-FC49-7D7B334BB8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BF7943-12BF-50D4-43B4-C45BEA2D5DD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1555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383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2702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639701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003861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922298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903112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120754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8919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58107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502542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894421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4260273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62023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0284362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134155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529986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602459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4422557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2943885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217903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790555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6171495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5941382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15495300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theme" Target="../theme/theme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902495"/>
      </p:ext>
    </p:extLst>
  </p:cSld>
  <p:clrMap bg1="lt1" tx1="dk1" bg2="lt2" tx2="dk2" accent1="accent1" accent2="accent2" accent3="accent3" accent4="accent4" accent5="accent5" accent6="accent6" hlink="hlink" folHlink="folHlink"/>
  <p:sldLayoutIdLst>
    <p:sldLayoutId id="2147483675"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599482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Lst>
  <p:hf sldNum="0" hdr="0" ftr="0" dt="0"/>
  <p:txStyles>
    <p:titleStyle>
      <a:lvl1pPr algn="ctr" defTabSz="571500" rtl="0" eaLnBrk="1" latinLnBrk="0" hangingPunct="1">
        <a:spcBef>
          <a:spcPct val="0"/>
        </a:spcBef>
        <a:buNone/>
        <a:defRPr sz="2750" kern="1200">
          <a:solidFill>
            <a:schemeClr val="tx1"/>
          </a:solidFill>
          <a:latin typeface="+mj-lt"/>
          <a:ea typeface="+mj-ea"/>
          <a:cs typeface="+mj-cs"/>
        </a:defRPr>
      </a:lvl1pPr>
    </p:titleStyle>
    <p:bodyStyle>
      <a:lvl1pPr marL="214313" indent="-214313" algn="l" defTabSz="5715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464344" indent="-178594" algn="l" defTabSz="571500" rtl="0" eaLnBrk="1" latinLnBrk="0" hangingPunct="1">
        <a:spcBef>
          <a:spcPct val="20000"/>
        </a:spcBef>
        <a:buFont typeface="Arial" pitchFamily="34" charset="0"/>
        <a:buChar char="–"/>
        <a:defRPr sz="1750" kern="1200">
          <a:solidFill>
            <a:schemeClr val="tx1"/>
          </a:solidFill>
          <a:latin typeface="+mn-lt"/>
          <a:ea typeface="+mn-ea"/>
          <a:cs typeface="+mn-cs"/>
        </a:defRPr>
      </a:lvl2pPr>
      <a:lvl3pPr marL="714375" indent="-142875" algn="l" defTabSz="5715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0001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4pPr>
      <a:lvl5pPr marL="12858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5pPr>
      <a:lvl6pPr marL="15716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6pPr>
      <a:lvl7pPr marL="18573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7pPr>
      <a:lvl8pPr marL="21431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8pPr>
      <a:lvl9pPr marL="24288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9pPr>
    </p:bodyStyle>
    <p:otherStyle>
      <a:defPPr>
        <a:defRPr lang="en-US"/>
      </a:defPPr>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19.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heygirls.co.uk/"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2FDE3-E62D-43EB-6297-50C1CD7DAA3A}"/>
            </a:ext>
          </a:extLst>
        </p:cNvPr>
        <p:cNvGrpSpPr/>
        <p:nvPr/>
      </p:nvGrpSpPr>
      <p:grpSpPr>
        <a:xfrm>
          <a:off x="0" y="0"/>
          <a:ext cx="0" cy="0"/>
          <a:chOff x="0" y="0"/>
          <a:chExt cx="0" cy="0"/>
        </a:xfrm>
      </p:grpSpPr>
      <p:sp>
        <p:nvSpPr>
          <p:cNvPr id="10" name="Shape 0">
            <a:extLst>
              <a:ext uri="{FF2B5EF4-FFF2-40B4-BE49-F238E27FC236}">
                <a16:creationId xmlns:a16="http://schemas.microsoft.com/office/drawing/2014/main" id="{9A53BB32-1700-8CAE-20B0-E5774EF6FDBB}"/>
              </a:ext>
            </a:extLst>
          </p:cNvPr>
          <p:cNvSpPr/>
          <p:nvPr/>
        </p:nvSpPr>
        <p:spPr>
          <a:xfrm>
            <a:off x="0" y="0"/>
            <a:ext cx="9144000" cy="5143500"/>
          </a:xfrm>
          <a:prstGeom prst="rect">
            <a:avLst/>
          </a:prstGeom>
          <a:solidFill>
            <a:srgbClr val="5E509B"/>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0DDB17B4-F1A2-90AB-493F-4069EC9AB31A}"/>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lumMod val="65000"/>
                  </a:prstClr>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 name="Text 1"/>
          <p:cNvSpPr/>
          <p:nvPr/>
        </p:nvSpPr>
        <p:spPr>
          <a:xfrm>
            <a:off x="365760" y="1097280"/>
            <a:ext cx="841248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400" normalizeH="0" baseline="0" noProof="0" dirty="0">
                <a:ln>
                  <a:noFill/>
                </a:ln>
                <a:solidFill>
                  <a:srgbClr val="AFA9EC"/>
                </a:solidFill>
                <a:effectLst/>
                <a:uLnTx/>
                <a:uFillTx/>
                <a:latin typeface="Arial" pitchFamily="34" charset="0"/>
                <a:ea typeface="Arial" pitchFamily="34" charset="-122"/>
                <a:cs typeface="Arial" pitchFamily="34" charset="-120"/>
              </a:rPr>
              <a:t>META-PRENEUR  |  SESSION 1</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365760" y="1554480"/>
            <a:ext cx="7772400" cy="1463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FFFFFF"/>
                </a:solidFill>
                <a:latin typeface="Arial" pitchFamily="34" charset="0"/>
                <a:ea typeface="Arial" pitchFamily="34" charset="-122"/>
                <a:cs typeface="Arial" pitchFamily="34" charset="-120"/>
              </a:rPr>
              <a:t>COMMUNITIES PEOPLE &amp; SOLUTIONS </a:t>
            </a:r>
            <a:endPar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365760" y="3108960"/>
            <a:ext cx="77724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AFA9EC"/>
                </a:solidFill>
                <a:latin typeface="Arial" pitchFamily="34" charset="0"/>
                <a:cs typeface="Arial" pitchFamily="34" charset="-120"/>
              </a:rPr>
              <a:t>WELCOME, INTRODUCTION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AFA9EC"/>
                </a:solidFill>
                <a:latin typeface="Arial" pitchFamily="34" charset="0"/>
                <a:cs typeface="Arial" pitchFamily="34" charset="-120"/>
              </a:rPr>
              <a:t>HOW PEOPLE IN SCOTLAND MAKE A DIFFERENCE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A325027E-CDE0-3F3F-8EBB-4B8CC6FA5F52}"/>
              </a:ext>
            </a:extLst>
          </p:cNvPr>
          <p:cNvPicPr>
            <a:picLocks noChangeAspect="1"/>
          </p:cNvPicPr>
          <p:nvPr/>
        </p:nvPicPr>
        <p:blipFill>
          <a:blip r:embed="rId2"/>
          <a:stretch>
            <a:fillRect/>
          </a:stretch>
        </p:blipFill>
        <p:spPr>
          <a:xfrm>
            <a:off x="5829300" y="68580"/>
            <a:ext cx="3179172" cy="1803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7732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32884-8D02-3D2C-4C7F-B8587911637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95E7BEB-9EFE-D9C9-30A6-F62B2BBB0D1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21E330A-2777-438B-19EB-B908886264E6}"/>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TODAY'S 2-HOUR JOURNEY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0FA95B10-235B-6427-2DA1-ADDD64CA8FA4}"/>
              </a:ext>
            </a:extLst>
          </p:cNvPr>
          <p:cNvSpPr/>
          <p:nvPr/>
        </p:nvSpPr>
        <p:spPr>
          <a:xfrm>
            <a:off x="182880" y="777240"/>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4AD68FC5-6FC4-BAA3-EBF0-CEDA0B236185}"/>
              </a:ext>
            </a:extLst>
          </p:cNvPr>
          <p:cNvSpPr/>
          <p:nvPr/>
        </p:nvSpPr>
        <p:spPr>
          <a:xfrm>
            <a:off x="182880" y="777240"/>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a:extLst>
              <a:ext uri="{FF2B5EF4-FFF2-40B4-BE49-F238E27FC236}">
                <a16:creationId xmlns:a16="http://schemas.microsoft.com/office/drawing/2014/main" id="{9F9888F1-B184-F3F2-207D-50F78D6C0172}"/>
              </a:ext>
            </a:extLst>
          </p:cNvPr>
          <p:cNvSpPr/>
          <p:nvPr/>
        </p:nvSpPr>
        <p:spPr>
          <a:xfrm>
            <a:off x="292608" y="777240"/>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0:00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preencoded.png">
            <a:extLst>
              <a:ext uri="{FF2B5EF4-FFF2-40B4-BE49-F238E27FC236}">
                <a16:creationId xmlns:a16="http://schemas.microsoft.com/office/drawing/2014/main" id="{6F8A78B0-A7EC-A22D-C24F-284AB7F28925}"/>
              </a:ext>
            </a:extLst>
          </p:cNvPr>
          <p:cNvPicPr>
            <a:picLocks noChangeAspect="1"/>
          </p:cNvPicPr>
          <p:nvPr/>
        </p:nvPicPr>
        <p:blipFill>
          <a:blip r:embed="rId3"/>
          <a:stretch>
            <a:fillRect/>
          </a:stretch>
        </p:blipFill>
        <p:spPr>
          <a:xfrm>
            <a:off x="941832" y="941832"/>
            <a:ext cx="310896" cy="310896"/>
          </a:xfrm>
          <a:prstGeom prst="rect">
            <a:avLst/>
          </a:prstGeom>
        </p:spPr>
      </p:pic>
      <p:sp>
        <p:nvSpPr>
          <p:cNvPr id="8" name="Text 5">
            <a:extLst>
              <a:ext uri="{FF2B5EF4-FFF2-40B4-BE49-F238E27FC236}">
                <a16:creationId xmlns:a16="http://schemas.microsoft.com/office/drawing/2014/main" id="{DA0BF0A5-D059-F705-D773-DAECB6D48AC2}"/>
              </a:ext>
            </a:extLst>
          </p:cNvPr>
          <p:cNvSpPr/>
          <p:nvPr/>
        </p:nvSpPr>
        <p:spPr>
          <a:xfrm>
            <a:off x="1371600" y="777240"/>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Welcome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a:extLst>
              <a:ext uri="{FF2B5EF4-FFF2-40B4-BE49-F238E27FC236}">
                <a16:creationId xmlns:a16="http://schemas.microsoft.com/office/drawing/2014/main" id="{F1A46984-4E58-BD33-0CC2-C9ADACD17ED6}"/>
              </a:ext>
            </a:extLst>
          </p:cNvPr>
          <p:cNvSpPr/>
          <p:nvPr/>
        </p:nvSpPr>
        <p:spPr>
          <a:xfrm>
            <a:off x="182880" y="1530096"/>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a:extLst>
              <a:ext uri="{FF2B5EF4-FFF2-40B4-BE49-F238E27FC236}">
                <a16:creationId xmlns:a16="http://schemas.microsoft.com/office/drawing/2014/main" id="{797C206F-86D8-4658-A254-C1DBF07A9893}"/>
              </a:ext>
            </a:extLst>
          </p:cNvPr>
          <p:cNvSpPr/>
          <p:nvPr/>
        </p:nvSpPr>
        <p:spPr>
          <a:xfrm>
            <a:off x="182880" y="1530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3">
            <a:extLst>
              <a:ext uri="{FF2B5EF4-FFF2-40B4-BE49-F238E27FC236}">
                <a16:creationId xmlns:a16="http://schemas.microsoft.com/office/drawing/2014/main" id="{1C21156F-1557-6CF6-1884-C866C2D07FC4}"/>
              </a:ext>
            </a:extLst>
          </p:cNvPr>
          <p:cNvSpPr/>
          <p:nvPr/>
        </p:nvSpPr>
        <p:spPr>
          <a:xfrm>
            <a:off x="292608" y="1530096"/>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0:10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Image 2" descr="preencoded.png">
            <a:extLst>
              <a:ext uri="{FF2B5EF4-FFF2-40B4-BE49-F238E27FC236}">
                <a16:creationId xmlns:a16="http://schemas.microsoft.com/office/drawing/2014/main" id="{96ABF0AA-7130-8450-D2CB-6E60784447F9}"/>
              </a:ext>
            </a:extLst>
          </p:cNvPr>
          <p:cNvPicPr>
            <a:picLocks noChangeAspect="1"/>
          </p:cNvPicPr>
          <p:nvPr/>
        </p:nvPicPr>
        <p:blipFill>
          <a:blip r:embed="rId4"/>
          <a:stretch>
            <a:fillRect/>
          </a:stretch>
        </p:blipFill>
        <p:spPr>
          <a:xfrm>
            <a:off x="941832" y="1694688"/>
            <a:ext cx="310896" cy="310896"/>
          </a:xfrm>
          <a:prstGeom prst="rect">
            <a:avLst/>
          </a:prstGeom>
        </p:spPr>
      </p:pic>
      <p:sp>
        <p:nvSpPr>
          <p:cNvPr id="19" name="Text 14">
            <a:extLst>
              <a:ext uri="{FF2B5EF4-FFF2-40B4-BE49-F238E27FC236}">
                <a16:creationId xmlns:a16="http://schemas.microsoft.com/office/drawing/2014/main" id="{7CEBCBD3-E597-E5CA-E29E-6AF23FF39E30}"/>
              </a:ext>
            </a:extLst>
          </p:cNvPr>
          <p:cNvSpPr/>
          <p:nvPr/>
        </p:nvSpPr>
        <p:spPr>
          <a:xfrm>
            <a:off x="1371600" y="1530096"/>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2A1F4A"/>
                </a:solidFill>
                <a:latin typeface="Arial" pitchFamily="34" charset="0"/>
                <a:cs typeface="Arial" pitchFamily="34" charset="-120"/>
              </a:rPr>
              <a:t>Introduction to Meta-</a:t>
            </a:r>
            <a:r>
              <a:rPr lang="en-US" sz="1200" b="1" dirty="0" err="1">
                <a:solidFill>
                  <a:srgbClr val="2A1F4A"/>
                </a:solidFill>
                <a:latin typeface="Arial" pitchFamily="34" charset="0"/>
                <a:cs typeface="Arial" pitchFamily="34" charset="-120"/>
              </a:rPr>
              <a:t>preneur</a:t>
            </a:r>
            <a:r>
              <a:rPr lang="en-US" sz="1200" b="1" dirty="0">
                <a:solidFill>
                  <a:srgbClr val="2A1F4A"/>
                </a:solidFill>
                <a:latin typeface="Arial" pitchFamily="34" charset="0"/>
                <a:cs typeface="Arial" pitchFamily="34" charset="-120"/>
              </a:rPr>
              <a:t> &amp; 12 Meta Skills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2B3E284E-8797-1F35-1796-0F8925751B7B}"/>
              </a:ext>
            </a:extLst>
          </p:cNvPr>
          <p:cNvSpPr/>
          <p:nvPr/>
        </p:nvSpPr>
        <p:spPr>
          <a:xfrm>
            <a:off x="182880" y="2289048"/>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a:extLst>
              <a:ext uri="{FF2B5EF4-FFF2-40B4-BE49-F238E27FC236}">
                <a16:creationId xmlns:a16="http://schemas.microsoft.com/office/drawing/2014/main" id="{48C238A7-38C9-9C27-939B-9063AD9618FF}"/>
              </a:ext>
            </a:extLst>
          </p:cNvPr>
          <p:cNvSpPr/>
          <p:nvPr/>
        </p:nvSpPr>
        <p:spPr>
          <a:xfrm>
            <a:off x="182880" y="2289048"/>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7">
            <a:extLst>
              <a:ext uri="{FF2B5EF4-FFF2-40B4-BE49-F238E27FC236}">
                <a16:creationId xmlns:a16="http://schemas.microsoft.com/office/drawing/2014/main" id="{99C4CA5B-D4E3-F500-768F-4277B96A0442}"/>
              </a:ext>
            </a:extLst>
          </p:cNvPr>
          <p:cNvSpPr/>
          <p:nvPr/>
        </p:nvSpPr>
        <p:spPr>
          <a:xfrm>
            <a:off x="292608" y="2289048"/>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0:25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18">
            <a:extLst>
              <a:ext uri="{FF2B5EF4-FFF2-40B4-BE49-F238E27FC236}">
                <a16:creationId xmlns:a16="http://schemas.microsoft.com/office/drawing/2014/main" id="{31F8CEE0-A0D6-9943-6C08-44EF1107A68D}"/>
              </a:ext>
            </a:extLst>
          </p:cNvPr>
          <p:cNvSpPr/>
          <p:nvPr/>
        </p:nvSpPr>
        <p:spPr>
          <a:xfrm>
            <a:off x="932688" y="2444496"/>
            <a:ext cx="329184" cy="32918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4" name="Image 3" descr="preencoded.png">
            <a:extLst>
              <a:ext uri="{FF2B5EF4-FFF2-40B4-BE49-F238E27FC236}">
                <a16:creationId xmlns:a16="http://schemas.microsoft.com/office/drawing/2014/main" id="{AA13D767-F697-E8C7-7A8C-89082F986C6A}"/>
              </a:ext>
            </a:extLst>
          </p:cNvPr>
          <p:cNvPicPr>
            <a:picLocks noChangeAspect="1"/>
          </p:cNvPicPr>
          <p:nvPr/>
        </p:nvPicPr>
        <p:blipFill>
          <a:blip r:embed="rId5"/>
          <a:stretch>
            <a:fillRect/>
          </a:stretch>
        </p:blipFill>
        <p:spPr>
          <a:xfrm>
            <a:off x="941832" y="2453640"/>
            <a:ext cx="310896" cy="310896"/>
          </a:xfrm>
          <a:prstGeom prst="rect">
            <a:avLst/>
          </a:prstGeom>
        </p:spPr>
      </p:pic>
      <p:sp>
        <p:nvSpPr>
          <p:cNvPr id="25" name="Text 19">
            <a:extLst>
              <a:ext uri="{FF2B5EF4-FFF2-40B4-BE49-F238E27FC236}">
                <a16:creationId xmlns:a16="http://schemas.microsoft.com/office/drawing/2014/main" id="{3C3E53CA-AB55-887F-7BA3-D76D4BAC402C}"/>
              </a:ext>
            </a:extLst>
          </p:cNvPr>
          <p:cNvSpPr/>
          <p:nvPr/>
        </p:nvSpPr>
        <p:spPr>
          <a:xfrm>
            <a:off x="1371600" y="2289048"/>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What is a Community – real </a:t>
            </a:r>
            <a:r>
              <a:rPr kumimoji="0" lang="en-US" sz="1200" b="1" i="0" u="none" strike="noStrike" kern="1200" cap="none" spc="0" normalizeH="0" baseline="0" noProof="0" dirty="0" err="1">
                <a:ln>
                  <a:noFill/>
                </a:ln>
                <a:solidFill>
                  <a:srgbClr val="2A1F4A"/>
                </a:solidFill>
                <a:effectLst/>
                <a:uLnTx/>
                <a:uFillTx/>
                <a:latin typeface="Arial" pitchFamily="34" charset="0"/>
                <a:ea typeface="Arial" pitchFamily="34" charset="-122"/>
                <a:cs typeface="Arial" pitchFamily="34" charset="-120"/>
              </a:rPr>
              <a:t>proble</a:t>
            </a:r>
            <a:r>
              <a:rPr lang="en-US" sz="1200" b="1" dirty="0" err="1">
                <a:solidFill>
                  <a:srgbClr val="2A1F4A"/>
                </a:solidFill>
                <a:latin typeface="Arial" pitchFamily="34" charset="0"/>
                <a:ea typeface="Arial" pitchFamily="34" charset="-122"/>
                <a:cs typeface="Arial" pitchFamily="34" charset="-120"/>
              </a:rPr>
              <a:t>ms</a:t>
            </a:r>
            <a:r>
              <a:rPr lang="en-US" sz="1200" b="1" dirty="0">
                <a:solidFill>
                  <a:srgbClr val="2A1F4A"/>
                </a:solidFill>
                <a:latin typeface="Arial" pitchFamily="34" charset="0"/>
                <a:ea typeface="Arial" pitchFamily="34" charset="-122"/>
                <a:cs typeface="Arial" pitchFamily="34" charset="-120"/>
              </a:rPr>
              <a:t> communities face</a:t>
            </a: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a:extLst>
              <a:ext uri="{FF2B5EF4-FFF2-40B4-BE49-F238E27FC236}">
                <a16:creationId xmlns:a16="http://schemas.microsoft.com/office/drawing/2014/main" id="{B1B31C8A-FF9D-BDD8-5A28-406207A79213}"/>
              </a:ext>
            </a:extLst>
          </p:cNvPr>
          <p:cNvSpPr/>
          <p:nvPr/>
        </p:nvSpPr>
        <p:spPr>
          <a:xfrm>
            <a:off x="4709160" y="762000"/>
            <a:ext cx="4297680" cy="649224"/>
          </a:xfrm>
          <a:prstGeom prst="rect">
            <a:avLst/>
          </a:prstGeom>
          <a:solidFill>
            <a:srgbClr val="FFF8E1"/>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Shape 21">
            <a:extLst>
              <a:ext uri="{FF2B5EF4-FFF2-40B4-BE49-F238E27FC236}">
                <a16:creationId xmlns:a16="http://schemas.microsoft.com/office/drawing/2014/main" id="{3042BE01-8E34-E3DD-B3D9-B44E8E16F9BE}"/>
              </a:ext>
            </a:extLst>
          </p:cNvPr>
          <p:cNvSpPr/>
          <p:nvPr/>
        </p:nvSpPr>
        <p:spPr>
          <a:xfrm>
            <a:off x="4709160" y="755904"/>
            <a:ext cx="64008" cy="649224"/>
          </a:xfrm>
          <a:prstGeom prst="rect">
            <a:avLst/>
          </a:prstGeom>
          <a:solidFill>
            <a:srgbClr val="F5C842"/>
          </a:solidFill>
          <a:ln w="12700">
            <a:solidFill>
              <a:srgbClr val="F5C8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2">
            <a:extLst>
              <a:ext uri="{FF2B5EF4-FFF2-40B4-BE49-F238E27FC236}">
                <a16:creationId xmlns:a16="http://schemas.microsoft.com/office/drawing/2014/main" id="{70047D24-4D53-A244-6056-83CF5C57E926}"/>
              </a:ext>
            </a:extLst>
          </p:cNvPr>
          <p:cNvSpPr/>
          <p:nvPr/>
        </p:nvSpPr>
        <p:spPr>
          <a:xfrm>
            <a:off x="4818888" y="755904"/>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0:50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3">
            <a:extLst>
              <a:ext uri="{FF2B5EF4-FFF2-40B4-BE49-F238E27FC236}">
                <a16:creationId xmlns:a16="http://schemas.microsoft.com/office/drawing/2014/main" id="{5F3D258B-EF0C-92D5-7E14-E0EB0A4889FC}"/>
              </a:ext>
            </a:extLst>
          </p:cNvPr>
          <p:cNvSpPr/>
          <p:nvPr/>
        </p:nvSpPr>
        <p:spPr>
          <a:xfrm>
            <a:off x="5897880" y="755904"/>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7000"/>
                </a:solidFill>
                <a:effectLst/>
                <a:uLnTx/>
                <a:uFillTx/>
                <a:latin typeface="Arial" pitchFamily="34" charset="0"/>
                <a:ea typeface="Arial" pitchFamily="34" charset="-122"/>
                <a:cs typeface="Arial" pitchFamily="34" charset="-120"/>
              </a:rPr>
              <a:t>☕ Break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4">
            <a:extLst>
              <a:ext uri="{FF2B5EF4-FFF2-40B4-BE49-F238E27FC236}">
                <a16:creationId xmlns:a16="http://schemas.microsoft.com/office/drawing/2014/main" id="{716A9553-BD5D-B97E-B24D-8DC17A0E7303}"/>
              </a:ext>
            </a:extLst>
          </p:cNvPr>
          <p:cNvSpPr/>
          <p:nvPr/>
        </p:nvSpPr>
        <p:spPr>
          <a:xfrm>
            <a:off x="182880" y="3067813"/>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5">
            <a:extLst>
              <a:ext uri="{FF2B5EF4-FFF2-40B4-BE49-F238E27FC236}">
                <a16:creationId xmlns:a16="http://schemas.microsoft.com/office/drawing/2014/main" id="{9D7E4562-5D9B-2009-0AC7-7EC06852B4FE}"/>
              </a:ext>
            </a:extLst>
          </p:cNvPr>
          <p:cNvSpPr/>
          <p:nvPr/>
        </p:nvSpPr>
        <p:spPr>
          <a:xfrm>
            <a:off x="182880" y="3067813"/>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 26">
            <a:extLst>
              <a:ext uri="{FF2B5EF4-FFF2-40B4-BE49-F238E27FC236}">
                <a16:creationId xmlns:a16="http://schemas.microsoft.com/office/drawing/2014/main" id="{FF6BBCA6-F313-DDD8-5169-6DA102667442}"/>
              </a:ext>
            </a:extLst>
          </p:cNvPr>
          <p:cNvSpPr/>
          <p:nvPr/>
        </p:nvSpPr>
        <p:spPr>
          <a:xfrm>
            <a:off x="292608" y="3067813"/>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0:40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Shape 27">
            <a:extLst>
              <a:ext uri="{FF2B5EF4-FFF2-40B4-BE49-F238E27FC236}">
                <a16:creationId xmlns:a16="http://schemas.microsoft.com/office/drawing/2014/main" id="{DF1DC605-C7FA-691B-BD01-BC37A8264738}"/>
              </a:ext>
            </a:extLst>
          </p:cNvPr>
          <p:cNvSpPr/>
          <p:nvPr/>
        </p:nvSpPr>
        <p:spPr>
          <a:xfrm>
            <a:off x="932688" y="3223261"/>
            <a:ext cx="329184" cy="32918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4" name="Image 4" descr="preencoded.png">
            <a:extLst>
              <a:ext uri="{FF2B5EF4-FFF2-40B4-BE49-F238E27FC236}">
                <a16:creationId xmlns:a16="http://schemas.microsoft.com/office/drawing/2014/main" id="{3BFF6309-C7E2-80E0-C5F0-BF0D198249A4}"/>
              </a:ext>
            </a:extLst>
          </p:cNvPr>
          <p:cNvPicPr>
            <a:picLocks noChangeAspect="1"/>
          </p:cNvPicPr>
          <p:nvPr/>
        </p:nvPicPr>
        <p:blipFill>
          <a:blip r:embed="rId6"/>
          <a:stretch>
            <a:fillRect/>
          </a:stretch>
        </p:blipFill>
        <p:spPr>
          <a:xfrm>
            <a:off x="941832" y="3232405"/>
            <a:ext cx="310896" cy="310896"/>
          </a:xfrm>
          <a:prstGeom prst="rect">
            <a:avLst/>
          </a:prstGeom>
        </p:spPr>
      </p:pic>
      <p:sp>
        <p:nvSpPr>
          <p:cNvPr id="35" name="Text 28">
            <a:extLst>
              <a:ext uri="{FF2B5EF4-FFF2-40B4-BE49-F238E27FC236}">
                <a16:creationId xmlns:a16="http://schemas.microsoft.com/office/drawing/2014/main" id="{14BA5D7D-8D3A-7B3F-C6D1-08BDAE092EFF}"/>
              </a:ext>
            </a:extLst>
          </p:cNvPr>
          <p:cNvSpPr/>
          <p:nvPr/>
        </p:nvSpPr>
        <p:spPr>
          <a:xfrm>
            <a:off x="1371600" y="3067813"/>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About Me (The Lecturer)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9">
            <a:extLst>
              <a:ext uri="{FF2B5EF4-FFF2-40B4-BE49-F238E27FC236}">
                <a16:creationId xmlns:a16="http://schemas.microsoft.com/office/drawing/2014/main" id="{BD79E1FA-7213-331F-460F-E89F25F18204}"/>
              </a:ext>
            </a:extLst>
          </p:cNvPr>
          <p:cNvSpPr/>
          <p:nvPr/>
        </p:nvSpPr>
        <p:spPr>
          <a:xfrm>
            <a:off x="4709160" y="1536192"/>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Shape 30">
            <a:extLst>
              <a:ext uri="{FF2B5EF4-FFF2-40B4-BE49-F238E27FC236}">
                <a16:creationId xmlns:a16="http://schemas.microsoft.com/office/drawing/2014/main" id="{25F4066C-A307-8CE5-B22F-C9961DFA4E01}"/>
              </a:ext>
            </a:extLst>
          </p:cNvPr>
          <p:cNvSpPr/>
          <p:nvPr/>
        </p:nvSpPr>
        <p:spPr>
          <a:xfrm>
            <a:off x="182880" y="3061717"/>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 31">
            <a:extLst>
              <a:ext uri="{FF2B5EF4-FFF2-40B4-BE49-F238E27FC236}">
                <a16:creationId xmlns:a16="http://schemas.microsoft.com/office/drawing/2014/main" id="{0B3DCA45-CDC9-15EF-BBFD-B46C68B113B1}"/>
              </a:ext>
            </a:extLst>
          </p:cNvPr>
          <p:cNvSpPr/>
          <p:nvPr/>
        </p:nvSpPr>
        <p:spPr>
          <a:xfrm>
            <a:off x="4818888" y="1536192"/>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1:00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9" name="Image 5" descr="preencoded.png">
            <a:extLst>
              <a:ext uri="{FF2B5EF4-FFF2-40B4-BE49-F238E27FC236}">
                <a16:creationId xmlns:a16="http://schemas.microsoft.com/office/drawing/2014/main" id="{51F08695-3DFC-9DE3-3604-7B74384CEDBE}"/>
              </a:ext>
            </a:extLst>
          </p:cNvPr>
          <p:cNvPicPr>
            <a:picLocks noChangeAspect="1"/>
          </p:cNvPicPr>
          <p:nvPr/>
        </p:nvPicPr>
        <p:blipFill>
          <a:blip r:embed="rId7"/>
          <a:stretch>
            <a:fillRect/>
          </a:stretch>
        </p:blipFill>
        <p:spPr>
          <a:xfrm>
            <a:off x="5468112" y="1700784"/>
            <a:ext cx="310896" cy="310896"/>
          </a:xfrm>
          <a:prstGeom prst="rect">
            <a:avLst/>
          </a:prstGeom>
        </p:spPr>
      </p:pic>
      <p:sp>
        <p:nvSpPr>
          <p:cNvPr id="40" name="Text 32">
            <a:extLst>
              <a:ext uri="{FF2B5EF4-FFF2-40B4-BE49-F238E27FC236}">
                <a16:creationId xmlns:a16="http://schemas.microsoft.com/office/drawing/2014/main" id="{BD5C9E22-8B52-A359-CE0F-6BF5D5DD64D6}"/>
              </a:ext>
            </a:extLst>
          </p:cNvPr>
          <p:cNvSpPr/>
          <p:nvPr/>
        </p:nvSpPr>
        <p:spPr>
          <a:xfrm>
            <a:off x="5897880" y="1536192"/>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Over to you – about you</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3">
            <a:extLst>
              <a:ext uri="{FF2B5EF4-FFF2-40B4-BE49-F238E27FC236}">
                <a16:creationId xmlns:a16="http://schemas.microsoft.com/office/drawing/2014/main" id="{5B5A8AD2-EB84-CA9D-CCD9-4946B78B1EC9}"/>
              </a:ext>
            </a:extLst>
          </p:cNvPr>
          <p:cNvSpPr/>
          <p:nvPr/>
        </p:nvSpPr>
        <p:spPr>
          <a:xfrm>
            <a:off x="4709160" y="2295144"/>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Shape 34">
            <a:extLst>
              <a:ext uri="{FF2B5EF4-FFF2-40B4-BE49-F238E27FC236}">
                <a16:creationId xmlns:a16="http://schemas.microsoft.com/office/drawing/2014/main" id="{E1AF28E7-82E0-6DF9-A0A4-C7A36CEC3DCB}"/>
              </a:ext>
            </a:extLst>
          </p:cNvPr>
          <p:cNvSpPr/>
          <p:nvPr/>
        </p:nvSpPr>
        <p:spPr>
          <a:xfrm>
            <a:off x="4709160" y="1530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xt 35">
            <a:extLst>
              <a:ext uri="{FF2B5EF4-FFF2-40B4-BE49-F238E27FC236}">
                <a16:creationId xmlns:a16="http://schemas.microsoft.com/office/drawing/2014/main" id="{30AC79B8-7A8A-633D-B87E-5101C797190E}"/>
              </a:ext>
            </a:extLst>
          </p:cNvPr>
          <p:cNvSpPr/>
          <p:nvPr/>
        </p:nvSpPr>
        <p:spPr>
          <a:xfrm>
            <a:off x="4818888" y="2295144"/>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1:10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4" name="Image 6" descr="preencoded.png">
            <a:extLst>
              <a:ext uri="{FF2B5EF4-FFF2-40B4-BE49-F238E27FC236}">
                <a16:creationId xmlns:a16="http://schemas.microsoft.com/office/drawing/2014/main" id="{6F014748-0072-FAE2-0540-9A494F0AC5C6}"/>
              </a:ext>
            </a:extLst>
          </p:cNvPr>
          <p:cNvPicPr>
            <a:picLocks noChangeAspect="1"/>
          </p:cNvPicPr>
          <p:nvPr/>
        </p:nvPicPr>
        <p:blipFill>
          <a:blip r:embed="rId8"/>
          <a:stretch>
            <a:fillRect/>
          </a:stretch>
        </p:blipFill>
        <p:spPr>
          <a:xfrm>
            <a:off x="5468112" y="2459736"/>
            <a:ext cx="310896" cy="310896"/>
          </a:xfrm>
          <a:prstGeom prst="rect">
            <a:avLst/>
          </a:prstGeom>
        </p:spPr>
      </p:pic>
      <p:sp>
        <p:nvSpPr>
          <p:cNvPr id="45" name="Text 36">
            <a:extLst>
              <a:ext uri="{FF2B5EF4-FFF2-40B4-BE49-F238E27FC236}">
                <a16:creationId xmlns:a16="http://schemas.microsoft.com/office/drawing/2014/main" id="{E3D68943-D0DF-98BD-EF88-71249DF33E73}"/>
              </a:ext>
            </a:extLst>
          </p:cNvPr>
          <p:cNvSpPr/>
          <p:nvPr/>
        </p:nvSpPr>
        <p:spPr>
          <a:xfrm>
            <a:off x="5897880" y="2295144"/>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META Skills in action – Real Communities, Real Problems, Real Solutions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37">
            <a:extLst>
              <a:ext uri="{FF2B5EF4-FFF2-40B4-BE49-F238E27FC236}">
                <a16:creationId xmlns:a16="http://schemas.microsoft.com/office/drawing/2014/main" id="{58149A40-D44C-2B8C-10C6-F772D8E30C0A}"/>
              </a:ext>
            </a:extLst>
          </p:cNvPr>
          <p:cNvSpPr/>
          <p:nvPr/>
        </p:nvSpPr>
        <p:spPr>
          <a:xfrm>
            <a:off x="4709160" y="3054096"/>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Shape 38">
            <a:extLst>
              <a:ext uri="{FF2B5EF4-FFF2-40B4-BE49-F238E27FC236}">
                <a16:creationId xmlns:a16="http://schemas.microsoft.com/office/drawing/2014/main" id="{60FBD8DD-A7FB-79CD-66AF-72B96287A2ED}"/>
              </a:ext>
            </a:extLst>
          </p:cNvPr>
          <p:cNvSpPr/>
          <p:nvPr/>
        </p:nvSpPr>
        <p:spPr>
          <a:xfrm>
            <a:off x="4709160" y="2289048"/>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Text 39">
            <a:extLst>
              <a:ext uri="{FF2B5EF4-FFF2-40B4-BE49-F238E27FC236}">
                <a16:creationId xmlns:a16="http://schemas.microsoft.com/office/drawing/2014/main" id="{9965ABC3-5F34-55DD-F554-4B354354745F}"/>
              </a:ext>
            </a:extLst>
          </p:cNvPr>
          <p:cNvSpPr/>
          <p:nvPr/>
        </p:nvSpPr>
        <p:spPr>
          <a:xfrm>
            <a:off x="4818888" y="3054096"/>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1:55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9" name="Image 7" descr="preencoded.png">
            <a:extLst>
              <a:ext uri="{FF2B5EF4-FFF2-40B4-BE49-F238E27FC236}">
                <a16:creationId xmlns:a16="http://schemas.microsoft.com/office/drawing/2014/main" id="{D6B02CBC-D3E0-6C18-93ED-93E8420A3878}"/>
              </a:ext>
            </a:extLst>
          </p:cNvPr>
          <p:cNvPicPr>
            <a:picLocks noChangeAspect="1"/>
          </p:cNvPicPr>
          <p:nvPr/>
        </p:nvPicPr>
        <p:blipFill>
          <a:blip r:embed="rId9"/>
          <a:stretch>
            <a:fillRect/>
          </a:stretch>
        </p:blipFill>
        <p:spPr>
          <a:xfrm>
            <a:off x="5468112" y="3218688"/>
            <a:ext cx="310896" cy="310896"/>
          </a:xfrm>
          <a:prstGeom prst="rect">
            <a:avLst/>
          </a:prstGeom>
        </p:spPr>
      </p:pic>
      <p:sp>
        <p:nvSpPr>
          <p:cNvPr id="50" name="Text 40">
            <a:extLst>
              <a:ext uri="{FF2B5EF4-FFF2-40B4-BE49-F238E27FC236}">
                <a16:creationId xmlns:a16="http://schemas.microsoft.com/office/drawing/2014/main" id="{D28F2CEE-1148-3F92-7EA6-FDB77699D66C}"/>
              </a:ext>
            </a:extLst>
          </p:cNvPr>
          <p:cNvSpPr/>
          <p:nvPr/>
        </p:nvSpPr>
        <p:spPr>
          <a:xfrm>
            <a:off x="5897880" y="3054096"/>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Reflection &amp; Close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 42">
            <a:extLst>
              <a:ext uri="{FF2B5EF4-FFF2-40B4-BE49-F238E27FC236}">
                <a16:creationId xmlns:a16="http://schemas.microsoft.com/office/drawing/2014/main" id="{F00C3E9E-E6F0-9B54-517C-B1EAE905BF3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38">
            <a:extLst>
              <a:ext uri="{FF2B5EF4-FFF2-40B4-BE49-F238E27FC236}">
                <a16:creationId xmlns:a16="http://schemas.microsoft.com/office/drawing/2014/main" id="{7D356832-43B6-AC93-8477-64D47A15C994}"/>
              </a:ext>
            </a:extLst>
          </p:cNvPr>
          <p:cNvSpPr/>
          <p:nvPr/>
        </p:nvSpPr>
        <p:spPr>
          <a:xfrm>
            <a:off x="4704588" y="3054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78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3B496-FBCD-7FB6-C055-743E0DF454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A9D4DA2-A4EA-6E30-CF42-F013CE341BB5}"/>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F2C2297A-3590-CB76-8B12-2D27E49A9D7A}"/>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rial Black" pitchFamily="34" charset="0"/>
                <a:ea typeface="Arial Black" pitchFamily="34" charset="-122"/>
                <a:cs typeface="Arial Black" pitchFamily="34" charset="-120"/>
              </a:rPr>
              <a:t>TODAYS SESSION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 42">
            <a:extLst>
              <a:ext uri="{FF2B5EF4-FFF2-40B4-BE49-F238E27FC236}">
                <a16:creationId xmlns:a16="http://schemas.microsoft.com/office/drawing/2014/main" id="{11BCA116-241C-8DB2-452D-070CDC09EADE}"/>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B1BF8962-0723-0177-016B-9896EEDF9099}"/>
              </a:ext>
            </a:extLst>
          </p:cNvPr>
          <p:cNvSpPr/>
          <p:nvPr/>
        </p:nvSpPr>
        <p:spPr>
          <a:xfrm>
            <a:off x="411480" y="914400"/>
            <a:ext cx="8321040" cy="393192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In this session you will: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6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Read about real places and real people in Scotland</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6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Talk about problems and solutions</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6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Share your own experiences and ideas</a:t>
            </a: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lang="en-US" sz="1600" dirty="0">
              <a:solidFill>
                <a:srgbClr val="1E1033"/>
              </a:solidFill>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You do not need to know about Scotland to join in.</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Your experience from your own country is valuable here.</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3851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C9C1A-DE28-E682-4A68-18DBDD84934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44DDA80-A8FB-D2EE-9C16-0C4BA696A9EA}"/>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77FBBCBB-F5EF-284D-B976-F96466F251F0}"/>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THE 12 META-SKILLS  —  SDS SKILLS 4.0 FRAMEWORK</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71C5A4CC-B58C-1D85-3D45-5A5701C8532A}"/>
              </a:ext>
            </a:extLst>
          </p:cNvPr>
          <p:cNvSpPr/>
          <p:nvPr/>
        </p:nvSpPr>
        <p:spPr>
          <a:xfrm>
            <a:off x="274320" y="749808"/>
            <a:ext cx="859536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Timeless, higher-order skills that help you adapt and succeed — whatever the future brings.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0B02788C-B6A2-B3F9-332C-01B6AD105071}"/>
              </a:ext>
            </a:extLst>
          </p:cNvPr>
          <p:cNvSpPr/>
          <p:nvPr/>
        </p:nvSpPr>
        <p:spPr>
          <a:xfrm>
            <a:off x="201168" y="1170432"/>
            <a:ext cx="2816352" cy="749808"/>
          </a:xfrm>
          <a:prstGeom prst="rect">
            <a:avLst/>
          </a:prstGeom>
          <a:solidFill>
            <a:srgbClr val="3B6B9E"/>
          </a:solidFill>
          <a:ln w="12700">
            <a:solidFill>
              <a:srgbClr val="3B6B9E"/>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a:extLst>
              <a:ext uri="{FF2B5EF4-FFF2-40B4-BE49-F238E27FC236}">
                <a16:creationId xmlns:a16="http://schemas.microsoft.com/office/drawing/2014/main" id="{00C271E2-98AB-D39C-B075-0A32D0571581}"/>
              </a:ext>
            </a:extLst>
          </p:cNvPr>
          <p:cNvSpPr/>
          <p:nvPr/>
        </p:nvSpPr>
        <p:spPr>
          <a:xfrm>
            <a:off x="1289304"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preencoded.png">
            <a:extLst>
              <a:ext uri="{FF2B5EF4-FFF2-40B4-BE49-F238E27FC236}">
                <a16:creationId xmlns:a16="http://schemas.microsoft.com/office/drawing/2014/main" id="{B3C8555E-908C-9BA0-7561-39D49D72D39F}"/>
              </a:ext>
            </a:extLst>
          </p:cNvPr>
          <p:cNvPicPr>
            <a:picLocks noChangeAspect="1"/>
          </p:cNvPicPr>
          <p:nvPr/>
        </p:nvPicPr>
        <p:blipFill>
          <a:blip r:embed="rId3"/>
          <a:stretch>
            <a:fillRect/>
          </a:stretch>
        </p:blipFill>
        <p:spPr>
          <a:xfrm>
            <a:off x="1316736" y="1216152"/>
            <a:ext cx="530352" cy="530352"/>
          </a:xfrm>
          <a:prstGeom prst="rect">
            <a:avLst/>
          </a:prstGeom>
        </p:spPr>
      </p:pic>
      <p:sp>
        <p:nvSpPr>
          <p:cNvPr id="8" name="Text 5">
            <a:extLst>
              <a:ext uri="{FF2B5EF4-FFF2-40B4-BE49-F238E27FC236}">
                <a16:creationId xmlns:a16="http://schemas.microsoft.com/office/drawing/2014/main" id="{7FACB9D5-5C9C-E02F-3449-F4EE802DB230}"/>
              </a:ext>
            </a:extLst>
          </p:cNvPr>
          <p:cNvSpPr/>
          <p:nvPr/>
        </p:nvSpPr>
        <p:spPr>
          <a:xfrm>
            <a:off x="246888"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SELF-MANAGEMENT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a:extLst>
              <a:ext uri="{FF2B5EF4-FFF2-40B4-BE49-F238E27FC236}">
                <a16:creationId xmlns:a16="http://schemas.microsoft.com/office/drawing/2014/main" id="{D3FFE1CF-99BE-6A0B-D34B-8AF90B2F7DF7}"/>
              </a:ext>
            </a:extLst>
          </p:cNvPr>
          <p:cNvSpPr/>
          <p:nvPr/>
        </p:nvSpPr>
        <p:spPr>
          <a:xfrm>
            <a:off x="246888"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manage yourself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a:extLst>
              <a:ext uri="{FF2B5EF4-FFF2-40B4-BE49-F238E27FC236}">
                <a16:creationId xmlns:a16="http://schemas.microsoft.com/office/drawing/2014/main" id="{13250078-CCAA-C6E3-8D22-DC231AE3528B}"/>
              </a:ext>
            </a:extLst>
          </p:cNvPr>
          <p:cNvSpPr/>
          <p:nvPr/>
        </p:nvSpPr>
        <p:spPr>
          <a:xfrm>
            <a:off x="201168"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a:extLst>
              <a:ext uri="{FF2B5EF4-FFF2-40B4-BE49-F238E27FC236}">
                <a16:creationId xmlns:a16="http://schemas.microsoft.com/office/drawing/2014/main" id="{9546F695-DF2E-88D0-A18B-E927224E2DEC}"/>
              </a:ext>
            </a:extLst>
          </p:cNvPr>
          <p:cNvSpPr/>
          <p:nvPr/>
        </p:nvSpPr>
        <p:spPr>
          <a:xfrm>
            <a:off x="256032" y="2660904"/>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Image 1" descr="preencoded.png">
            <a:extLst>
              <a:ext uri="{FF2B5EF4-FFF2-40B4-BE49-F238E27FC236}">
                <a16:creationId xmlns:a16="http://schemas.microsoft.com/office/drawing/2014/main" id="{69DE7A7B-6D9E-A4FF-C9E3-1E2B9FBFD5F9}"/>
              </a:ext>
            </a:extLst>
          </p:cNvPr>
          <p:cNvPicPr>
            <a:picLocks noChangeAspect="1"/>
          </p:cNvPicPr>
          <p:nvPr/>
        </p:nvPicPr>
        <p:blipFill>
          <a:blip r:embed="rId4"/>
          <a:stretch>
            <a:fillRect/>
          </a:stretch>
        </p:blipFill>
        <p:spPr>
          <a:xfrm>
            <a:off x="274320" y="2679192"/>
            <a:ext cx="274320" cy="274320"/>
          </a:xfrm>
          <a:prstGeom prst="rect">
            <a:avLst/>
          </a:prstGeom>
        </p:spPr>
      </p:pic>
      <p:sp>
        <p:nvSpPr>
          <p:cNvPr id="13" name="Text 9">
            <a:extLst>
              <a:ext uri="{FF2B5EF4-FFF2-40B4-BE49-F238E27FC236}">
                <a16:creationId xmlns:a16="http://schemas.microsoft.com/office/drawing/2014/main" id="{20474079-2649-A80E-66DD-1C549D3513A6}"/>
              </a:ext>
            </a:extLst>
          </p:cNvPr>
          <p:cNvSpPr/>
          <p:nvPr/>
        </p:nvSpPr>
        <p:spPr>
          <a:xfrm>
            <a:off x="640080"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Focusing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a:extLst>
              <a:ext uri="{FF2B5EF4-FFF2-40B4-BE49-F238E27FC236}">
                <a16:creationId xmlns:a16="http://schemas.microsoft.com/office/drawing/2014/main" id="{D32AB006-D4D4-25B3-1819-BF6EB4102DF4}"/>
              </a:ext>
            </a:extLst>
          </p:cNvPr>
          <p:cNvSpPr/>
          <p:nvPr/>
        </p:nvSpPr>
        <p:spPr>
          <a:xfrm>
            <a:off x="640080"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Diagnosing faults methodically</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a:extLst>
              <a:ext uri="{FF2B5EF4-FFF2-40B4-BE49-F238E27FC236}">
                <a16:creationId xmlns:a16="http://schemas.microsoft.com/office/drawing/2014/main" id="{54C82EC0-0CD9-FB82-AE49-53C08EE5AFED}"/>
              </a:ext>
            </a:extLst>
          </p:cNvPr>
          <p:cNvSpPr/>
          <p:nvPr/>
        </p:nvSpPr>
        <p:spPr>
          <a:xfrm>
            <a:off x="201168"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a:extLst>
              <a:ext uri="{FF2B5EF4-FFF2-40B4-BE49-F238E27FC236}">
                <a16:creationId xmlns:a16="http://schemas.microsoft.com/office/drawing/2014/main" id="{2442B43C-9A3C-73AA-35AB-B4E7B31FFF5B}"/>
              </a:ext>
            </a:extLst>
          </p:cNvPr>
          <p:cNvSpPr/>
          <p:nvPr/>
        </p:nvSpPr>
        <p:spPr>
          <a:xfrm>
            <a:off x="256032" y="3182112"/>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Image 2" descr="preencoded.png">
            <a:extLst>
              <a:ext uri="{FF2B5EF4-FFF2-40B4-BE49-F238E27FC236}">
                <a16:creationId xmlns:a16="http://schemas.microsoft.com/office/drawing/2014/main" id="{BEB00772-AD4B-4E94-350E-563FE6E15727}"/>
              </a:ext>
            </a:extLst>
          </p:cNvPr>
          <p:cNvPicPr>
            <a:picLocks noChangeAspect="1"/>
          </p:cNvPicPr>
          <p:nvPr/>
        </p:nvPicPr>
        <p:blipFill>
          <a:blip r:embed="rId5"/>
          <a:stretch>
            <a:fillRect/>
          </a:stretch>
        </p:blipFill>
        <p:spPr>
          <a:xfrm>
            <a:off x="274320" y="3200400"/>
            <a:ext cx="274320" cy="274320"/>
          </a:xfrm>
          <a:prstGeom prst="rect">
            <a:avLst/>
          </a:prstGeom>
        </p:spPr>
      </p:pic>
      <p:sp>
        <p:nvSpPr>
          <p:cNvPr id="18" name="Text 13">
            <a:extLst>
              <a:ext uri="{FF2B5EF4-FFF2-40B4-BE49-F238E27FC236}">
                <a16:creationId xmlns:a16="http://schemas.microsoft.com/office/drawing/2014/main" id="{4913BEB2-D5AC-FA96-BEED-D2F813870CC3}"/>
              </a:ext>
            </a:extLst>
          </p:cNvPr>
          <p:cNvSpPr/>
          <p:nvPr/>
        </p:nvSpPr>
        <p:spPr>
          <a:xfrm>
            <a:off x="640080"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Integrity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4">
            <a:extLst>
              <a:ext uri="{FF2B5EF4-FFF2-40B4-BE49-F238E27FC236}">
                <a16:creationId xmlns:a16="http://schemas.microsoft.com/office/drawing/2014/main" id="{FA0B4209-1EC7-6175-2ED6-EF60D16DE2C5}"/>
              </a:ext>
            </a:extLst>
          </p:cNvPr>
          <p:cNvSpPr/>
          <p:nvPr/>
        </p:nvSpPr>
        <p:spPr>
          <a:xfrm>
            <a:off x="640080"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Being honest about job costs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C579EFF0-F6D8-4FFB-810D-324B90629B22}"/>
              </a:ext>
            </a:extLst>
          </p:cNvPr>
          <p:cNvSpPr/>
          <p:nvPr/>
        </p:nvSpPr>
        <p:spPr>
          <a:xfrm>
            <a:off x="201168"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a:extLst>
              <a:ext uri="{FF2B5EF4-FFF2-40B4-BE49-F238E27FC236}">
                <a16:creationId xmlns:a16="http://schemas.microsoft.com/office/drawing/2014/main" id="{73158011-B9F3-B457-358A-EBBC733DFE5D}"/>
              </a:ext>
            </a:extLst>
          </p:cNvPr>
          <p:cNvSpPr/>
          <p:nvPr/>
        </p:nvSpPr>
        <p:spPr>
          <a:xfrm>
            <a:off x="256032" y="3703320"/>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Image 3" descr="preencoded.png">
            <a:extLst>
              <a:ext uri="{FF2B5EF4-FFF2-40B4-BE49-F238E27FC236}">
                <a16:creationId xmlns:a16="http://schemas.microsoft.com/office/drawing/2014/main" id="{E3772052-2628-0B4A-4A87-274A287B5650}"/>
              </a:ext>
            </a:extLst>
          </p:cNvPr>
          <p:cNvPicPr>
            <a:picLocks noChangeAspect="1"/>
          </p:cNvPicPr>
          <p:nvPr/>
        </p:nvPicPr>
        <p:blipFill>
          <a:blip r:embed="rId6"/>
          <a:stretch>
            <a:fillRect/>
          </a:stretch>
        </p:blipFill>
        <p:spPr>
          <a:xfrm>
            <a:off x="274320" y="3721608"/>
            <a:ext cx="274320" cy="274320"/>
          </a:xfrm>
          <a:prstGeom prst="rect">
            <a:avLst/>
          </a:prstGeom>
        </p:spPr>
      </p:pic>
      <p:sp>
        <p:nvSpPr>
          <p:cNvPr id="23" name="Text 17">
            <a:extLst>
              <a:ext uri="{FF2B5EF4-FFF2-40B4-BE49-F238E27FC236}">
                <a16:creationId xmlns:a16="http://schemas.microsoft.com/office/drawing/2014/main" id="{EAF211DE-4903-2A56-B037-87B56D4A8D1E}"/>
              </a:ext>
            </a:extLst>
          </p:cNvPr>
          <p:cNvSpPr/>
          <p:nvPr/>
        </p:nvSpPr>
        <p:spPr>
          <a:xfrm>
            <a:off x="640080"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Adapting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8">
            <a:extLst>
              <a:ext uri="{FF2B5EF4-FFF2-40B4-BE49-F238E27FC236}">
                <a16:creationId xmlns:a16="http://schemas.microsoft.com/office/drawing/2014/main" id="{E76F2835-2FF8-D2D3-1146-D13128CA06BF}"/>
              </a:ext>
            </a:extLst>
          </p:cNvPr>
          <p:cNvSpPr/>
          <p:nvPr/>
        </p:nvSpPr>
        <p:spPr>
          <a:xfrm>
            <a:off x="640080"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Changing plan when parts unavailable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19">
            <a:extLst>
              <a:ext uri="{FF2B5EF4-FFF2-40B4-BE49-F238E27FC236}">
                <a16:creationId xmlns:a16="http://schemas.microsoft.com/office/drawing/2014/main" id="{95DEBC99-FD69-6C92-D857-4188F69D6B2A}"/>
              </a:ext>
            </a:extLst>
          </p:cNvPr>
          <p:cNvSpPr/>
          <p:nvPr/>
        </p:nvSpPr>
        <p:spPr>
          <a:xfrm>
            <a:off x="201168"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a:extLst>
              <a:ext uri="{FF2B5EF4-FFF2-40B4-BE49-F238E27FC236}">
                <a16:creationId xmlns:a16="http://schemas.microsoft.com/office/drawing/2014/main" id="{01F96E2C-FF0E-EE8A-E30A-5D3777366469}"/>
              </a:ext>
            </a:extLst>
          </p:cNvPr>
          <p:cNvSpPr/>
          <p:nvPr/>
        </p:nvSpPr>
        <p:spPr>
          <a:xfrm>
            <a:off x="256032" y="4224528"/>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Image 4" descr="preencoded.png">
            <a:extLst>
              <a:ext uri="{FF2B5EF4-FFF2-40B4-BE49-F238E27FC236}">
                <a16:creationId xmlns:a16="http://schemas.microsoft.com/office/drawing/2014/main" id="{C73AE583-72BE-EE02-4A6D-F138A3F00308}"/>
              </a:ext>
            </a:extLst>
          </p:cNvPr>
          <p:cNvPicPr>
            <a:picLocks noChangeAspect="1"/>
          </p:cNvPicPr>
          <p:nvPr/>
        </p:nvPicPr>
        <p:blipFill>
          <a:blip r:embed="rId7"/>
          <a:stretch>
            <a:fillRect/>
          </a:stretch>
        </p:blipFill>
        <p:spPr>
          <a:xfrm>
            <a:off x="274320" y="4242816"/>
            <a:ext cx="274320" cy="274320"/>
          </a:xfrm>
          <a:prstGeom prst="rect">
            <a:avLst/>
          </a:prstGeom>
        </p:spPr>
      </p:pic>
      <p:sp>
        <p:nvSpPr>
          <p:cNvPr id="28" name="Text 21">
            <a:extLst>
              <a:ext uri="{FF2B5EF4-FFF2-40B4-BE49-F238E27FC236}">
                <a16:creationId xmlns:a16="http://schemas.microsoft.com/office/drawing/2014/main" id="{A7F00772-21F1-36C7-16A3-0632A81B42A7}"/>
              </a:ext>
            </a:extLst>
          </p:cNvPr>
          <p:cNvSpPr/>
          <p:nvPr/>
        </p:nvSpPr>
        <p:spPr>
          <a:xfrm>
            <a:off x="640080"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Initiative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2">
            <a:extLst>
              <a:ext uri="{FF2B5EF4-FFF2-40B4-BE49-F238E27FC236}">
                <a16:creationId xmlns:a16="http://schemas.microsoft.com/office/drawing/2014/main" id="{C682F928-79EB-E2FB-E047-DF13C5AD341A}"/>
              </a:ext>
            </a:extLst>
          </p:cNvPr>
          <p:cNvSpPr/>
          <p:nvPr/>
        </p:nvSpPr>
        <p:spPr>
          <a:xfrm>
            <a:off x="640080"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Flagging a safety issue unprompted</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3">
            <a:extLst>
              <a:ext uri="{FF2B5EF4-FFF2-40B4-BE49-F238E27FC236}">
                <a16:creationId xmlns:a16="http://schemas.microsoft.com/office/drawing/2014/main" id="{BDFB60F9-FC97-19C5-100D-4C4860A7AEE6}"/>
              </a:ext>
            </a:extLst>
          </p:cNvPr>
          <p:cNvSpPr/>
          <p:nvPr/>
        </p:nvSpPr>
        <p:spPr>
          <a:xfrm>
            <a:off x="3145536" y="1170432"/>
            <a:ext cx="2816352" cy="749808"/>
          </a:xfrm>
          <a:prstGeom prst="rect">
            <a:avLst/>
          </a:prstGeom>
          <a:solidFill>
            <a:srgbClr val="7B5EA7"/>
          </a:solidFill>
          <a:ln w="12700">
            <a:solidFill>
              <a:srgbClr val="7B5EA7"/>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4">
            <a:extLst>
              <a:ext uri="{FF2B5EF4-FFF2-40B4-BE49-F238E27FC236}">
                <a16:creationId xmlns:a16="http://schemas.microsoft.com/office/drawing/2014/main" id="{4DCE479C-87AD-9833-C315-6F4EED7B96AF}"/>
              </a:ext>
            </a:extLst>
          </p:cNvPr>
          <p:cNvSpPr/>
          <p:nvPr/>
        </p:nvSpPr>
        <p:spPr>
          <a:xfrm>
            <a:off x="4233672"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2" name="Image 5" descr="preencoded.png">
            <a:extLst>
              <a:ext uri="{FF2B5EF4-FFF2-40B4-BE49-F238E27FC236}">
                <a16:creationId xmlns:a16="http://schemas.microsoft.com/office/drawing/2014/main" id="{9FCEB751-55B9-FE0D-89DE-982DB03B651C}"/>
              </a:ext>
            </a:extLst>
          </p:cNvPr>
          <p:cNvPicPr>
            <a:picLocks noChangeAspect="1"/>
          </p:cNvPicPr>
          <p:nvPr/>
        </p:nvPicPr>
        <p:blipFill>
          <a:blip r:embed="rId8"/>
          <a:stretch>
            <a:fillRect/>
          </a:stretch>
        </p:blipFill>
        <p:spPr>
          <a:xfrm>
            <a:off x="4261104" y="1216152"/>
            <a:ext cx="530352" cy="530352"/>
          </a:xfrm>
          <a:prstGeom prst="rect">
            <a:avLst/>
          </a:prstGeom>
        </p:spPr>
      </p:pic>
      <p:sp>
        <p:nvSpPr>
          <p:cNvPr id="33" name="Text 25">
            <a:extLst>
              <a:ext uri="{FF2B5EF4-FFF2-40B4-BE49-F238E27FC236}">
                <a16:creationId xmlns:a16="http://schemas.microsoft.com/office/drawing/2014/main" id="{A55DAE80-F2F8-7E6B-F2DA-63A59549B633}"/>
              </a:ext>
            </a:extLst>
          </p:cNvPr>
          <p:cNvSpPr/>
          <p:nvPr/>
        </p:nvSpPr>
        <p:spPr>
          <a:xfrm>
            <a:off x="3191256"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SOCIAL INTELLIGENCE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26">
            <a:extLst>
              <a:ext uri="{FF2B5EF4-FFF2-40B4-BE49-F238E27FC236}">
                <a16:creationId xmlns:a16="http://schemas.microsoft.com/office/drawing/2014/main" id="{6C3E01EC-0ECD-6CB2-2775-809D031D7677}"/>
              </a:ext>
            </a:extLst>
          </p:cNvPr>
          <p:cNvSpPr/>
          <p:nvPr/>
        </p:nvSpPr>
        <p:spPr>
          <a:xfrm>
            <a:off x="3191256"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connect with others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Shape 27">
            <a:extLst>
              <a:ext uri="{FF2B5EF4-FFF2-40B4-BE49-F238E27FC236}">
                <a16:creationId xmlns:a16="http://schemas.microsoft.com/office/drawing/2014/main" id="{E1A11BB7-87B5-800F-B334-AA3B0EBA1088}"/>
              </a:ext>
            </a:extLst>
          </p:cNvPr>
          <p:cNvSpPr/>
          <p:nvPr/>
        </p:nvSpPr>
        <p:spPr>
          <a:xfrm>
            <a:off x="3145536"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8">
            <a:extLst>
              <a:ext uri="{FF2B5EF4-FFF2-40B4-BE49-F238E27FC236}">
                <a16:creationId xmlns:a16="http://schemas.microsoft.com/office/drawing/2014/main" id="{962F7152-2A11-B997-C8D8-5997F17F03E6}"/>
              </a:ext>
            </a:extLst>
          </p:cNvPr>
          <p:cNvSpPr/>
          <p:nvPr/>
        </p:nvSpPr>
        <p:spPr>
          <a:xfrm>
            <a:off x="3200400" y="2660904"/>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7" name="Image 6" descr="preencoded.png">
            <a:extLst>
              <a:ext uri="{FF2B5EF4-FFF2-40B4-BE49-F238E27FC236}">
                <a16:creationId xmlns:a16="http://schemas.microsoft.com/office/drawing/2014/main" id="{A255ABC8-2490-8697-C5EB-58906B4573BD}"/>
              </a:ext>
            </a:extLst>
          </p:cNvPr>
          <p:cNvPicPr>
            <a:picLocks noChangeAspect="1"/>
          </p:cNvPicPr>
          <p:nvPr/>
        </p:nvPicPr>
        <p:blipFill>
          <a:blip r:embed="rId9"/>
          <a:stretch>
            <a:fillRect/>
          </a:stretch>
        </p:blipFill>
        <p:spPr>
          <a:xfrm>
            <a:off x="3218688" y="2679192"/>
            <a:ext cx="274320" cy="274320"/>
          </a:xfrm>
          <a:prstGeom prst="rect">
            <a:avLst/>
          </a:prstGeom>
        </p:spPr>
      </p:pic>
      <p:sp>
        <p:nvSpPr>
          <p:cNvPr id="38" name="Text 29">
            <a:extLst>
              <a:ext uri="{FF2B5EF4-FFF2-40B4-BE49-F238E27FC236}">
                <a16:creationId xmlns:a16="http://schemas.microsoft.com/office/drawing/2014/main" id="{CDA19C94-6E79-30A8-8D4A-9988E8100E2C}"/>
              </a:ext>
            </a:extLst>
          </p:cNvPr>
          <p:cNvSpPr/>
          <p:nvPr/>
        </p:nvSpPr>
        <p:spPr>
          <a:xfrm>
            <a:off x="3584448"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Communicating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 30">
            <a:extLst>
              <a:ext uri="{FF2B5EF4-FFF2-40B4-BE49-F238E27FC236}">
                <a16:creationId xmlns:a16="http://schemas.microsoft.com/office/drawing/2014/main" id="{E81B22D5-C508-E322-D706-51E3440A4BE5}"/>
              </a:ext>
            </a:extLst>
          </p:cNvPr>
          <p:cNvSpPr/>
          <p:nvPr/>
        </p:nvSpPr>
        <p:spPr>
          <a:xfrm>
            <a:off x="3584448"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Plain-language customer explanations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Shape 31">
            <a:extLst>
              <a:ext uri="{FF2B5EF4-FFF2-40B4-BE49-F238E27FC236}">
                <a16:creationId xmlns:a16="http://schemas.microsoft.com/office/drawing/2014/main" id="{A2B1038F-34AB-6574-9097-6F74BD9FC0B9}"/>
              </a:ext>
            </a:extLst>
          </p:cNvPr>
          <p:cNvSpPr/>
          <p:nvPr/>
        </p:nvSpPr>
        <p:spPr>
          <a:xfrm>
            <a:off x="3145536"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2">
            <a:extLst>
              <a:ext uri="{FF2B5EF4-FFF2-40B4-BE49-F238E27FC236}">
                <a16:creationId xmlns:a16="http://schemas.microsoft.com/office/drawing/2014/main" id="{4514C9EC-170D-AE02-56A6-DC2360990A5E}"/>
              </a:ext>
            </a:extLst>
          </p:cNvPr>
          <p:cNvSpPr/>
          <p:nvPr/>
        </p:nvSpPr>
        <p:spPr>
          <a:xfrm>
            <a:off x="3200400" y="3182112"/>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2" name="Image 7" descr="preencoded.png">
            <a:extLst>
              <a:ext uri="{FF2B5EF4-FFF2-40B4-BE49-F238E27FC236}">
                <a16:creationId xmlns:a16="http://schemas.microsoft.com/office/drawing/2014/main" id="{6D5E6F32-F6AF-FAAB-72EC-E77429FDB83A}"/>
              </a:ext>
            </a:extLst>
          </p:cNvPr>
          <p:cNvPicPr>
            <a:picLocks noChangeAspect="1"/>
          </p:cNvPicPr>
          <p:nvPr/>
        </p:nvPicPr>
        <p:blipFill>
          <a:blip r:embed="rId10"/>
          <a:stretch>
            <a:fillRect/>
          </a:stretch>
        </p:blipFill>
        <p:spPr>
          <a:xfrm>
            <a:off x="3218688" y="3200400"/>
            <a:ext cx="274320" cy="274320"/>
          </a:xfrm>
          <a:prstGeom prst="rect">
            <a:avLst/>
          </a:prstGeom>
        </p:spPr>
      </p:pic>
      <p:sp>
        <p:nvSpPr>
          <p:cNvPr id="43" name="Text 33">
            <a:extLst>
              <a:ext uri="{FF2B5EF4-FFF2-40B4-BE49-F238E27FC236}">
                <a16:creationId xmlns:a16="http://schemas.microsoft.com/office/drawing/2014/main" id="{9AE05372-C91C-0D69-9E08-995353DC0ED1}"/>
              </a:ext>
            </a:extLst>
          </p:cNvPr>
          <p:cNvSpPr/>
          <p:nvPr/>
        </p:nvSpPr>
        <p:spPr>
          <a:xfrm>
            <a:off x="3584448"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Feeling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 34">
            <a:extLst>
              <a:ext uri="{FF2B5EF4-FFF2-40B4-BE49-F238E27FC236}">
                <a16:creationId xmlns:a16="http://schemas.microsoft.com/office/drawing/2014/main" id="{DDBE04E0-20DC-1DE7-911F-1F55A8046EEB}"/>
              </a:ext>
            </a:extLst>
          </p:cNvPr>
          <p:cNvSpPr/>
          <p:nvPr/>
        </p:nvSpPr>
        <p:spPr>
          <a:xfrm>
            <a:off x="3584448"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a stressed customer</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Shape 35">
            <a:extLst>
              <a:ext uri="{FF2B5EF4-FFF2-40B4-BE49-F238E27FC236}">
                <a16:creationId xmlns:a16="http://schemas.microsoft.com/office/drawing/2014/main" id="{6108CA2B-0618-8968-7A0E-2FB8A1D4CF15}"/>
              </a:ext>
            </a:extLst>
          </p:cNvPr>
          <p:cNvSpPr/>
          <p:nvPr/>
        </p:nvSpPr>
        <p:spPr>
          <a:xfrm>
            <a:off x="3145536"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36">
            <a:extLst>
              <a:ext uri="{FF2B5EF4-FFF2-40B4-BE49-F238E27FC236}">
                <a16:creationId xmlns:a16="http://schemas.microsoft.com/office/drawing/2014/main" id="{8EAABC30-CA2D-0AB1-1679-AD754E787222}"/>
              </a:ext>
            </a:extLst>
          </p:cNvPr>
          <p:cNvSpPr/>
          <p:nvPr/>
        </p:nvSpPr>
        <p:spPr>
          <a:xfrm>
            <a:off x="3200400" y="3703320"/>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7" name="Image 8" descr="preencoded.png">
            <a:extLst>
              <a:ext uri="{FF2B5EF4-FFF2-40B4-BE49-F238E27FC236}">
                <a16:creationId xmlns:a16="http://schemas.microsoft.com/office/drawing/2014/main" id="{4F7A79A3-542C-12E4-C438-A5DA5C945263}"/>
              </a:ext>
            </a:extLst>
          </p:cNvPr>
          <p:cNvPicPr>
            <a:picLocks noChangeAspect="1"/>
          </p:cNvPicPr>
          <p:nvPr/>
        </p:nvPicPr>
        <p:blipFill>
          <a:blip r:embed="rId11"/>
          <a:stretch>
            <a:fillRect/>
          </a:stretch>
        </p:blipFill>
        <p:spPr>
          <a:xfrm>
            <a:off x="3218688" y="3721608"/>
            <a:ext cx="274320" cy="274320"/>
          </a:xfrm>
          <a:prstGeom prst="rect">
            <a:avLst/>
          </a:prstGeom>
        </p:spPr>
      </p:pic>
      <p:sp>
        <p:nvSpPr>
          <p:cNvPr id="48" name="Text 37">
            <a:extLst>
              <a:ext uri="{FF2B5EF4-FFF2-40B4-BE49-F238E27FC236}">
                <a16:creationId xmlns:a16="http://schemas.microsoft.com/office/drawing/2014/main" id="{1AB0374B-3F87-AE94-C150-063147D9CA73}"/>
              </a:ext>
            </a:extLst>
          </p:cNvPr>
          <p:cNvSpPr/>
          <p:nvPr/>
        </p:nvSpPr>
        <p:spPr>
          <a:xfrm>
            <a:off x="3584448"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Collaborating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Text 38">
            <a:extLst>
              <a:ext uri="{FF2B5EF4-FFF2-40B4-BE49-F238E27FC236}">
                <a16:creationId xmlns:a16="http://schemas.microsoft.com/office/drawing/2014/main" id="{BA2B8615-7DAC-5402-9EC0-072BE2AEF60A}"/>
              </a:ext>
            </a:extLst>
          </p:cNvPr>
          <p:cNvSpPr/>
          <p:nvPr/>
        </p:nvSpPr>
        <p:spPr>
          <a:xfrm>
            <a:off x="3584448"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Sharing a complex job with a colleague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Shape 39">
            <a:extLst>
              <a:ext uri="{FF2B5EF4-FFF2-40B4-BE49-F238E27FC236}">
                <a16:creationId xmlns:a16="http://schemas.microsoft.com/office/drawing/2014/main" id="{1A63D1A4-BB4D-747D-969E-970E06EC23F3}"/>
              </a:ext>
            </a:extLst>
          </p:cNvPr>
          <p:cNvSpPr/>
          <p:nvPr/>
        </p:nvSpPr>
        <p:spPr>
          <a:xfrm>
            <a:off x="3145536"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40">
            <a:extLst>
              <a:ext uri="{FF2B5EF4-FFF2-40B4-BE49-F238E27FC236}">
                <a16:creationId xmlns:a16="http://schemas.microsoft.com/office/drawing/2014/main" id="{BFCD977F-32FE-840A-A172-60CC4C652B9A}"/>
              </a:ext>
            </a:extLst>
          </p:cNvPr>
          <p:cNvSpPr/>
          <p:nvPr/>
        </p:nvSpPr>
        <p:spPr>
          <a:xfrm>
            <a:off x="3200400" y="4224528"/>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2" name="Image 9" descr="preencoded.png">
            <a:extLst>
              <a:ext uri="{FF2B5EF4-FFF2-40B4-BE49-F238E27FC236}">
                <a16:creationId xmlns:a16="http://schemas.microsoft.com/office/drawing/2014/main" id="{53C49A17-792D-7D36-1C36-400EC14599FF}"/>
              </a:ext>
            </a:extLst>
          </p:cNvPr>
          <p:cNvPicPr>
            <a:picLocks noChangeAspect="1"/>
          </p:cNvPicPr>
          <p:nvPr/>
        </p:nvPicPr>
        <p:blipFill>
          <a:blip r:embed="rId3"/>
          <a:stretch>
            <a:fillRect/>
          </a:stretch>
        </p:blipFill>
        <p:spPr>
          <a:xfrm>
            <a:off x="3218688" y="4242816"/>
            <a:ext cx="274320" cy="274320"/>
          </a:xfrm>
          <a:prstGeom prst="rect">
            <a:avLst/>
          </a:prstGeom>
        </p:spPr>
      </p:pic>
      <p:sp>
        <p:nvSpPr>
          <p:cNvPr id="53" name="Text 41">
            <a:extLst>
              <a:ext uri="{FF2B5EF4-FFF2-40B4-BE49-F238E27FC236}">
                <a16:creationId xmlns:a16="http://schemas.microsoft.com/office/drawing/2014/main" id="{F1D33AAF-794D-FDC1-CF43-08A725D6BC9D}"/>
              </a:ext>
            </a:extLst>
          </p:cNvPr>
          <p:cNvSpPr/>
          <p:nvPr/>
        </p:nvSpPr>
        <p:spPr>
          <a:xfrm>
            <a:off x="3584448"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Leading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Text 42">
            <a:extLst>
              <a:ext uri="{FF2B5EF4-FFF2-40B4-BE49-F238E27FC236}">
                <a16:creationId xmlns:a16="http://schemas.microsoft.com/office/drawing/2014/main" id="{4966464B-94D7-0B5C-F683-0C2BD1E3A3F7}"/>
              </a:ext>
            </a:extLst>
          </p:cNvPr>
          <p:cNvSpPr/>
          <p:nvPr/>
        </p:nvSpPr>
        <p:spPr>
          <a:xfrm>
            <a:off x="3584448"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Stepping up when the supervisor is off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Shape 43">
            <a:extLst>
              <a:ext uri="{FF2B5EF4-FFF2-40B4-BE49-F238E27FC236}">
                <a16:creationId xmlns:a16="http://schemas.microsoft.com/office/drawing/2014/main" id="{C5F00C5C-0FB0-2713-B56A-83AA09FDBF3C}"/>
              </a:ext>
            </a:extLst>
          </p:cNvPr>
          <p:cNvSpPr/>
          <p:nvPr/>
        </p:nvSpPr>
        <p:spPr>
          <a:xfrm>
            <a:off x="6089904" y="1170432"/>
            <a:ext cx="2816352" cy="749808"/>
          </a:xfrm>
          <a:prstGeom prst="rect">
            <a:avLst/>
          </a:prstGeom>
          <a:solidFill>
            <a:srgbClr val="C06EB5"/>
          </a:solidFill>
          <a:ln w="12700">
            <a:solidFill>
              <a:srgbClr val="C06EB5"/>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Shape 44">
            <a:extLst>
              <a:ext uri="{FF2B5EF4-FFF2-40B4-BE49-F238E27FC236}">
                <a16:creationId xmlns:a16="http://schemas.microsoft.com/office/drawing/2014/main" id="{C2CF72E6-E89C-D220-C5A3-402BA08277FE}"/>
              </a:ext>
            </a:extLst>
          </p:cNvPr>
          <p:cNvSpPr/>
          <p:nvPr/>
        </p:nvSpPr>
        <p:spPr>
          <a:xfrm>
            <a:off x="7178040"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7" name="Image 10" descr="preencoded.png">
            <a:extLst>
              <a:ext uri="{FF2B5EF4-FFF2-40B4-BE49-F238E27FC236}">
                <a16:creationId xmlns:a16="http://schemas.microsoft.com/office/drawing/2014/main" id="{43741E9F-92B9-3EAB-5F6B-44BC67B2D892}"/>
              </a:ext>
            </a:extLst>
          </p:cNvPr>
          <p:cNvPicPr>
            <a:picLocks noChangeAspect="1"/>
          </p:cNvPicPr>
          <p:nvPr/>
        </p:nvPicPr>
        <p:blipFill>
          <a:blip r:embed="rId12"/>
          <a:stretch>
            <a:fillRect/>
          </a:stretch>
        </p:blipFill>
        <p:spPr>
          <a:xfrm>
            <a:off x="7205472" y="1216152"/>
            <a:ext cx="530352" cy="530352"/>
          </a:xfrm>
          <a:prstGeom prst="rect">
            <a:avLst/>
          </a:prstGeom>
        </p:spPr>
      </p:pic>
      <p:sp>
        <p:nvSpPr>
          <p:cNvPr id="58" name="Text 45">
            <a:extLst>
              <a:ext uri="{FF2B5EF4-FFF2-40B4-BE49-F238E27FC236}">
                <a16:creationId xmlns:a16="http://schemas.microsoft.com/office/drawing/2014/main" id="{147AC092-EA54-5223-FCC2-F1E5E08EB296}"/>
              </a:ext>
            </a:extLst>
          </p:cNvPr>
          <p:cNvSpPr/>
          <p:nvPr/>
        </p:nvSpPr>
        <p:spPr>
          <a:xfrm>
            <a:off x="6135624"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INNOVATION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Text 46">
            <a:extLst>
              <a:ext uri="{FF2B5EF4-FFF2-40B4-BE49-F238E27FC236}">
                <a16:creationId xmlns:a16="http://schemas.microsoft.com/office/drawing/2014/main" id="{E96FF3A3-0E22-55F0-68B1-C30EE10B5F74}"/>
              </a:ext>
            </a:extLst>
          </p:cNvPr>
          <p:cNvSpPr/>
          <p:nvPr/>
        </p:nvSpPr>
        <p:spPr>
          <a:xfrm>
            <a:off x="6135624"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generate new ideas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Shape 47">
            <a:extLst>
              <a:ext uri="{FF2B5EF4-FFF2-40B4-BE49-F238E27FC236}">
                <a16:creationId xmlns:a16="http://schemas.microsoft.com/office/drawing/2014/main" id="{3AAB19E6-6131-96D8-45E2-66ABE93AB36C}"/>
              </a:ext>
            </a:extLst>
          </p:cNvPr>
          <p:cNvSpPr/>
          <p:nvPr/>
        </p:nvSpPr>
        <p:spPr>
          <a:xfrm>
            <a:off x="6089904"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Shape 48">
            <a:extLst>
              <a:ext uri="{FF2B5EF4-FFF2-40B4-BE49-F238E27FC236}">
                <a16:creationId xmlns:a16="http://schemas.microsoft.com/office/drawing/2014/main" id="{2CA248FB-AD8B-BE2D-F246-FF9190AFD188}"/>
              </a:ext>
            </a:extLst>
          </p:cNvPr>
          <p:cNvSpPr/>
          <p:nvPr/>
        </p:nvSpPr>
        <p:spPr>
          <a:xfrm>
            <a:off x="6144768" y="2660904"/>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2" name="Image 11" descr="preencoded.png">
            <a:extLst>
              <a:ext uri="{FF2B5EF4-FFF2-40B4-BE49-F238E27FC236}">
                <a16:creationId xmlns:a16="http://schemas.microsoft.com/office/drawing/2014/main" id="{0E0629BD-C05B-FB70-CB4E-688344BEF31B}"/>
              </a:ext>
            </a:extLst>
          </p:cNvPr>
          <p:cNvPicPr>
            <a:picLocks noChangeAspect="1"/>
          </p:cNvPicPr>
          <p:nvPr/>
        </p:nvPicPr>
        <p:blipFill>
          <a:blip r:embed="rId13"/>
          <a:stretch>
            <a:fillRect/>
          </a:stretch>
        </p:blipFill>
        <p:spPr>
          <a:xfrm>
            <a:off x="6163056" y="2679192"/>
            <a:ext cx="274320" cy="274320"/>
          </a:xfrm>
          <a:prstGeom prst="rect">
            <a:avLst/>
          </a:prstGeom>
        </p:spPr>
      </p:pic>
      <p:sp>
        <p:nvSpPr>
          <p:cNvPr id="63" name="Text 49">
            <a:extLst>
              <a:ext uri="{FF2B5EF4-FFF2-40B4-BE49-F238E27FC236}">
                <a16:creationId xmlns:a16="http://schemas.microsoft.com/office/drawing/2014/main" id="{3F78454D-9D24-1D6E-BE9E-02F797C28642}"/>
              </a:ext>
            </a:extLst>
          </p:cNvPr>
          <p:cNvSpPr/>
          <p:nvPr/>
        </p:nvSpPr>
        <p:spPr>
          <a:xfrm>
            <a:off x="6528816"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Curiosity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Text 50">
            <a:extLst>
              <a:ext uri="{FF2B5EF4-FFF2-40B4-BE49-F238E27FC236}">
                <a16:creationId xmlns:a16="http://schemas.microsoft.com/office/drawing/2014/main" id="{04026FEC-CEA5-3560-CA8A-74BB5EC3F35E}"/>
              </a:ext>
            </a:extLst>
          </p:cNvPr>
          <p:cNvSpPr/>
          <p:nvPr/>
        </p:nvSpPr>
        <p:spPr>
          <a:xfrm>
            <a:off x="6528816"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Asking why a fault keeps recurring</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Shape 51">
            <a:extLst>
              <a:ext uri="{FF2B5EF4-FFF2-40B4-BE49-F238E27FC236}">
                <a16:creationId xmlns:a16="http://schemas.microsoft.com/office/drawing/2014/main" id="{81392F63-7323-A525-6E81-7EBDF44F9624}"/>
              </a:ext>
            </a:extLst>
          </p:cNvPr>
          <p:cNvSpPr/>
          <p:nvPr/>
        </p:nvSpPr>
        <p:spPr>
          <a:xfrm>
            <a:off x="6089904"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Shape 52">
            <a:extLst>
              <a:ext uri="{FF2B5EF4-FFF2-40B4-BE49-F238E27FC236}">
                <a16:creationId xmlns:a16="http://schemas.microsoft.com/office/drawing/2014/main" id="{BB8E5236-2631-21B5-3031-CFC36CB4CC9E}"/>
              </a:ext>
            </a:extLst>
          </p:cNvPr>
          <p:cNvSpPr/>
          <p:nvPr/>
        </p:nvSpPr>
        <p:spPr>
          <a:xfrm>
            <a:off x="6144768" y="3182112"/>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7" name="Image 12" descr="preencoded.png">
            <a:extLst>
              <a:ext uri="{FF2B5EF4-FFF2-40B4-BE49-F238E27FC236}">
                <a16:creationId xmlns:a16="http://schemas.microsoft.com/office/drawing/2014/main" id="{0B733D53-872A-2A7D-C422-432DF7A62B6D}"/>
              </a:ext>
            </a:extLst>
          </p:cNvPr>
          <p:cNvPicPr>
            <a:picLocks noChangeAspect="1"/>
          </p:cNvPicPr>
          <p:nvPr/>
        </p:nvPicPr>
        <p:blipFill>
          <a:blip r:embed="rId12"/>
          <a:stretch>
            <a:fillRect/>
          </a:stretch>
        </p:blipFill>
        <p:spPr>
          <a:xfrm>
            <a:off x="6163056" y="3200400"/>
            <a:ext cx="274320" cy="274320"/>
          </a:xfrm>
          <a:prstGeom prst="rect">
            <a:avLst/>
          </a:prstGeom>
        </p:spPr>
      </p:pic>
      <p:sp>
        <p:nvSpPr>
          <p:cNvPr id="68" name="Text 53">
            <a:extLst>
              <a:ext uri="{FF2B5EF4-FFF2-40B4-BE49-F238E27FC236}">
                <a16:creationId xmlns:a16="http://schemas.microsoft.com/office/drawing/2014/main" id="{04CB1683-1406-370A-98A2-B953A5C144B6}"/>
              </a:ext>
            </a:extLst>
          </p:cNvPr>
          <p:cNvSpPr/>
          <p:nvPr/>
        </p:nvSpPr>
        <p:spPr>
          <a:xfrm>
            <a:off x="6528816"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Creativity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Text 54">
            <a:extLst>
              <a:ext uri="{FF2B5EF4-FFF2-40B4-BE49-F238E27FC236}">
                <a16:creationId xmlns:a16="http://schemas.microsoft.com/office/drawing/2014/main" id="{B790C8C9-3565-74EA-600C-8349461B65AD}"/>
              </a:ext>
            </a:extLst>
          </p:cNvPr>
          <p:cNvSpPr/>
          <p:nvPr/>
        </p:nvSpPr>
        <p:spPr>
          <a:xfrm>
            <a:off x="6528816"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Finding a workaround when the fix won't work</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Shape 55">
            <a:extLst>
              <a:ext uri="{FF2B5EF4-FFF2-40B4-BE49-F238E27FC236}">
                <a16:creationId xmlns:a16="http://schemas.microsoft.com/office/drawing/2014/main" id="{A66F8B7E-6E2B-8D37-6F32-16FD5E4E7111}"/>
              </a:ext>
            </a:extLst>
          </p:cNvPr>
          <p:cNvSpPr/>
          <p:nvPr/>
        </p:nvSpPr>
        <p:spPr>
          <a:xfrm>
            <a:off x="6089904"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Shape 56">
            <a:extLst>
              <a:ext uri="{FF2B5EF4-FFF2-40B4-BE49-F238E27FC236}">
                <a16:creationId xmlns:a16="http://schemas.microsoft.com/office/drawing/2014/main" id="{7BA4B731-A65F-526E-3AE5-93EFE6B67392}"/>
              </a:ext>
            </a:extLst>
          </p:cNvPr>
          <p:cNvSpPr/>
          <p:nvPr/>
        </p:nvSpPr>
        <p:spPr>
          <a:xfrm>
            <a:off x="6144768" y="3703320"/>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2" name="Image 13" descr="preencoded.png">
            <a:extLst>
              <a:ext uri="{FF2B5EF4-FFF2-40B4-BE49-F238E27FC236}">
                <a16:creationId xmlns:a16="http://schemas.microsoft.com/office/drawing/2014/main" id="{05053CA2-0B3A-7842-FB09-8E0ED20C8C93}"/>
              </a:ext>
            </a:extLst>
          </p:cNvPr>
          <p:cNvPicPr>
            <a:picLocks noChangeAspect="1"/>
          </p:cNvPicPr>
          <p:nvPr/>
        </p:nvPicPr>
        <p:blipFill>
          <a:blip r:embed="rId14"/>
          <a:stretch>
            <a:fillRect/>
          </a:stretch>
        </p:blipFill>
        <p:spPr>
          <a:xfrm>
            <a:off x="6163056" y="3721608"/>
            <a:ext cx="274320" cy="274320"/>
          </a:xfrm>
          <a:prstGeom prst="rect">
            <a:avLst/>
          </a:prstGeom>
        </p:spPr>
      </p:pic>
      <p:sp>
        <p:nvSpPr>
          <p:cNvPr id="73" name="Text 57">
            <a:extLst>
              <a:ext uri="{FF2B5EF4-FFF2-40B4-BE49-F238E27FC236}">
                <a16:creationId xmlns:a16="http://schemas.microsoft.com/office/drawing/2014/main" id="{C8FCE853-F48C-8128-DED3-823D03819CF0}"/>
              </a:ext>
            </a:extLst>
          </p:cNvPr>
          <p:cNvSpPr/>
          <p:nvPr/>
        </p:nvSpPr>
        <p:spPr>
          <a:xfrm>
            <a:off x="6528816"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Sense-making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 58">
            <a:extLst>
              <a:ext uri="{FF2B5EF4-FFF2-40B4-BE49-F238E27FC236}">
                <a16:creationId xmlns:a16="http://schemas.microsoft.com/office/drawing/2014/main" id="{AD7314C7-07E3-556D-176B-365D7A9D2558}"/>
              </a:ext>
            </a:extLst>
          </p:cNvPr>
          <p:cNvSpPr/>
          <p:nvPr/>
        </p:nvSpPr>
        <p:spPr>
          <a:xfrm>
            <a:off x="6528816"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diagrams to build the full picture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Shape 59">
            <a:extLst>
              <a:ext uri="{FF2B5EF4-FFF2-40B4-BE49-F238E27FC236}">
                <a16:creationId xmlns:a16="http://schemas.microsoft.com/office/drawing/2014/main" id="{5852F49F-B50F-7EFA-FCE7-79D31E9FD0BC}"/>
              </a:ext>
            </a:extLst>
          </p:cNvPr>
          <p:cNvSpPr/>
          <p:nvPr/>
        </p:nvSpPr>
        <p:spPr>
          <a:xfrm>
            <a:off x="6089904"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Shape 60">
            <a:extLst>
              <a:ext uri="{FF2B5EF4-FFF2-40B4-BE49-F238E27FC236}">
                <a16:creationId xmlns:a16="http://schemas.microsoft.com/office/drawing/2014/main" id="{33C816D2-F01B-7BFC-FDBD-226FFA625B84}"/>
              </a:ext>
            </a:extLst>
          </p:cNvPr>
          <p:cNvSpPr/>
          <p:nvPr/>
        </p:nvSpPr>
        <p:spPr>
          <a:xfrm>
            <a:off x="6144768" y="4224528"/>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7" name="Image 14" descr="preencoded.png">
            <a:extLst>
              <a:ext uri="{FF2B5EF4-FFF2-40B4-BE49-F238E27FC236}">
                <a16:creationId xmlns:a16="http://schemas.microsoft.com/office/drawing/2014/main" id="{FF437933-FBEB-2463-A58A-02EEE36073B0}"/>
              </a:ext>
            </a:extLst>
          </p:cNvPr>
          <p:cNvPicPr>
            <a:picLocks noChangeAspect="1"/>
          </p:cNvPicPr>
          <p:nvPr/>
        </p:nvPicPr>
        <p:blipFill>
          <a:blip r:embed="rId15"/>
          <a:stretch>
            <a:fillRect/>
          </a:stretch>
        </p:blipFill>
        <p:spPr>
          <a:xfrm>
            <a:off x="6163056" y="4242816"/>
            <a:ext cx="274320" cy="274320"/>
          </a:xfrm>
          <a:prstGeom prst="rect">
            <a:avLst/>
          </a:prstGeom>
        </p:spPr>
      </p:pic>
      <p:sp>
        <p:nvSpPr>
          <p:cNvPr id="78" name="Text 61">
            <a:extLst>
              <a:ext uri="{FF2B5EF4-FFF2-40B4-BE49-F238E27FC236}">
                <a16:creationId xmlns:a16="http://schemas.microsoft.com/office/drawing/2014/main" id="{0B072469-5A4B-1870-F755-E7C333AF7418}"/>
              </a:ext>
            </a:extLst>
          </p:cNvPr>
          <p:cNvSpPr/>
          <p:nvPr/>
        </p:nvSpPr>
        <p:spPr>
          <a:xfrm>
            <a:off x="6528816"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Critical thinking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Text 62">
            <a:extLst>
              <a:ext uri="{FF2B5EF4-FFF2-40B4-BE49-F238E27FC236}">
                <a16:creationId xmlns:a16="http://schemas.microsoft.com/office/drawing/2014/main" id="{B1F796A7-393F-E5A4-EEA9-09FAE2F2CD1C}"/>
              </a:ext>
            </a:extLst>
          </p:cNvPr>
          <p:cNvSpPr/>
          <p:nvPr/>
        </p:nvSpPr>
        <p:spPr>
          <a:xfrm>
            <a:off x="6528816"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Weighing repair vs replace options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Text 42">
            <a:extLst>
              <a:ext uri="{FF2B5EF4-FFF2-40B4-BE49-F238E27FC236}">
                <a16:creationId xmlns:a16="http://schemas.microsoft.com/office/drawing/2014/main" id="{21C6279A-F579-C521-A596-D29A219A6E8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0937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3B3C6-E413-754D-343D-CB40C292ADF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2A73B48-E016-6EAC-D7CA-5C2066F6FD8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A660EDD2-156C-2541-25A4-7CC79C7E207E}"/>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rial Black" pitchFamily="34" charset="0"/>
                <a:ea typeface="Arial Black" pitchFamily="34" charset="-122"/>
                <a:cs typeface="Arial Black" pitchFamily="34" charset="-120"/>
              </a:rPr>
              <a:t>KEY WORDS – IMPORTANT VOCABULARY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 42">
            <a:extLst>
              <a:ext uri="{FF2B5EF4-FFF2-40B4-BE49-F238E27FC236}">
                <a16:creationId xmlns:a16="http://schemas.microsoft.com/office/drawing/2014/main" id="{07E1963E-DE0E-C4D7-9AB2-25342E4DA1E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842D8DB8-42F5-984A-E7E3-B8A0CDEBFB25}"/>
              </a:ext>
            </a:extLst>
          </p:cNvPr>
          <p:cNvSpPr/>
          <p:nvPr/>
        </p:nvSpPr>
        <p:spPr>
          <a:xfrm>
            <a:off x="274320" y="96012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 name="Shape 3">
            <a:extLst>
              <a:ext uri="{FF2B5EF4-FFF2-40B4-BE49-F238E27FC236}">
                <a16:creationId xmlns:a16="http://schemas.microsoft.com/office/drawing/2014/main" id="{E9CB5C4A-6E10-0258-5635-DDEA2B826BF8}"/>
              </a:ext>
            </a:extLst>
          </p:cNvPr>
          <p:cNvSpPr/>
          <p:nvPr/>
        </p:nvSpPr>
        <p:spPr>
          <a:xfrm>
            <a:off x="274320" y="96012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
            <a:extLst>
              <a:ext uri="{FF2B5EF4-FFF2-40B4-BE49-F238E27FC236}">
                <a16:creationId xmlns:a16="http://schemas.microsoft.com/office/drawing/2014/main" id="{7CDDF207-132A-A7BE-DB9A-204F68420F17}"/>
              </a:ext>
            </a:extLst>
          </p:cNvPr>
          <p:cNvSpPr/>
          <p:nvPr/>
        </p:nvSpPr>
        <p:spPr>
          <a:xfrm>
            <a:off x="530352" y="99669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Community</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 5">
            <a:extLst>
              <a:ext uri="{FF2B5EF4-FFF2-40B4-BE49-F238E27FC236}">
                <a16:creationId xmlns:a16="http://schemas.microsoft.com/office/drawing/2014/main" id="{193312AC-8826-0F4B-1A20-CEA93AFEEF1E}"/>
              </a:ext>
            </a:extLst>
          </p:cNvPr>
          <p:cNvSpPr/>
          <p:nvPr/>
        </p:nvSpPr>
        <p:spPr>
          <a:xfrm>
            <a:off x="530352" y="137160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 group of people who live in the same place or share something in common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Shape 6">
            <a:extLst>
              <a:ext uri="{FF2B5EF4-FFF2-40B4-BE49-F238E27FC236}">
                <a16:creationId xmlns:a16="http://schemas.microsoft.com/office/drawing/2014/main" id="{AE483787-E723-99D4-AE1D-D8F79D3E0DC6}"/>
              </a:ext>
            </a:extLst>
          </p:cNvPr>
          <p:cNvSpPr/>
          <p:nvPr/>
        </p:nvSpPr>
        <p:spPr>
          <a:xfrm>
            <a:off x="274320" y="196596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 name="Shape 7">
            <a:extLst>
              <a:ext uri="{FF2B5EF4-FFF2-40B4-BE49-F238E27FC236}">
                <a16:creationId xmlns:a16="http://schemas.microsoft.com/office/drawing/2014/main" id="{C089307E-9F70-6447-8B26-34EBA3A60A4B}"/>
              </a:ext>
            </a:extLst>
          </p:cNvPr>
          <p:cNvSpPr/>
          <p:nvPr/>
        </p:nvSpPr>
        <p:spPr>
          <a:xfrm>
            <a:off x="274320" y="196596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 8">
            <a:extLst>
              <a:ext uri="{FF2B5EF4-FFF2-40B4-BE49-F238E27FC236}">
                <a16:creationId xmlns:a16="http://schemas.microsoft.com/office/drawing/2014/main" id="{A7281809-CC94-9630-A636-70312A6B1524}"/>
              </a:ext>
            </a:extLst>
          </p:cNvPr>
          <p:cNvSpPr/>
          <p:nvPr/>
        </p:nvSpPr>
        <p:spPr>
          <a:xfrm>
            <a:off x="530352" y="200253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Organisation</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2" name="Text 9">
            <a:extLst>
              <a:ext uri="{FF2B5EF4-FFF2-40B4-BE49-F238E27FC236}">
                <a16:creationId xmlns:a16="http://schemas.microsoft.com/office/drawing/2014/main" id="{AF7ABCA6-A4A6-C646-A5E9-46DC8D32F3A4}"/>
              </a:ext>
            </a:extLst>
          </p:cNvPr>
          <p:cNvSpPr/>
          <p:nvPr/>
        </p:nvSpPr>
        <p:spPr>
          <a:xfrm>
            <a:off x="530352" y="237744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 group of people who work together for a purpose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 name="Shape 10">
            <a:extLst>
              <a:ext uri="{FF2B5EF4-FFF2-40B4-BE49-F238E27FC236}">
                <a16:creationId xmlns:a16="http://schemas.microsoft.com/office/drawing/2014/main" id="{E5A67E39-89F0-C07D-6BA0-B6E6CD1559BB}"/>
              </a:ext>
            </a:extLst>
          </p:cNvPr>
          <p:cNvSpPr/>
          <p:nvPr/>
        </p:nvSpPr>
        <p:spPr>
          <a:xfrm>
            <a:off x="274320" y="297180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 name="Shape 11">
            <a:extLst>
              <a:ext uri="{FF2B5EF4-FFF2-40B4-BE49-F238E27FC236}">
                <a16:creationId xmlns:a16="http://schemas.microsoft.com/office/drawing/2014/main" id="{7A3F21C6-1AA7-A6F7-4BFB-566C39C58A69}"/>
              </a:ext>
            </a:extLst>
          </p:cNvPr>
          <p:cNvSpPr/>
          <p:nvPr/>
        </p:nvSpPr>
        <p:spPr>
          <a:xfrm>
            <a:off x="274320" y="297180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 name="Text 12">
            <a:extLst>
              <a:ext uri="{FF2B5EF4-FFF2-40B4-BE49-F238E27FC236}">
                <a16:creationId xmlns:a16="http://schemas.microsoft.com/office/drawing/2014/main" id="{85E9276B-669B-0B88-61A2-91705BF5904D}"/>
              </a:ext>
            </a:extLst>
          </p:cNvPr>
          <p:cNvSpPr/>
          <p:nvPr/>
        </p:nvSpPr>
        <p:spPr>
          <a:xfrm>
            <a:off x="530352" y="300837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Volunteer</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6" name="Text 13">
            <a:extLst>
              <a:ext uri="{FF2B5EF4-FFF2-40B4-BE49-F238E27FC236}">
                <a16:creationId xmlns:a16="http://schemas.microsoft.com/office/drawing/2014/main" id="{84EA5A61-EBDB-81B2-2381-C6F20E976391}"/>
              </a:ext>
            </a:extLst>
          </p:cNvPr>
          <p:cNvSpPr/>
          <p:nvPr/>
        </p:nvSpPr>
        <p:spPr>
          <a:xfrm>
            <a:off x="530352" y="338328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Someone who works without being paid, to help others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7" name="Shape 14">
            <a:extLst>
              <a:ext uri="{FF2B5EF4-FFF2-40B4-BE49-F238E27FC236}">
                <a16:creationId xmlns:a16="http://schemas.microsoft.com/office/drawing/2014/main" id="{8F44C8E6-66FE-B366-FCA7-7149112CCF1A}"/>
              </a:ext>
            </a:extLst>
          </p:cNvPr>
          <p:cNvSpPr/>
          <p:nvPr/>
        </p:nvSpPr>
        <p:spPr>
          <a:xfrm>
            <a:off x="274320" y="397764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 name="Shape 15">
            <a:extLst>
              <a:ext uri="{FF2B5EF4-FFF2-40B4-BE49-F238E27FC236}">
                <a16:creationId xmlns:a16="http://schemas.microsoft.com/office/drawing/2014/main" id="{C17BBBBC-580E-5CBC-4C99-67A359BE49A8}"/>
              </a:ext>
            </a:extLst>
          </p:cNvPr>
          <p:cNvSpPr/>
          <p:nvPr/>
        </p:nvSpPr>
        <p:spPr>
          <a:xfrm>
            <a:off x="274320" y="397764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9" name="Text 16">
            <a:extLst>
              <a:ext uri="{FF2B5EF4-FFF2-40B4-BE49-F238E27FC236}">
                <a16:creationId xmlns:a16="http://schemas.microsoft.com/office/drawing/2014/main" id="{E5FFAB71-C011-217D-DE48-2A51B61F37A2}"/>
              </a:ext>
            </a:extLst>
          </p:cNvPr>
          <p:cNvSpPr/>
          <p:nvPr/>
        </p:nvSpPr>
        <p:spPr>
          <a:xfrm>
            <a:off x="530352" y="401421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Social enterprise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0" name="Text 17">
            <a:extLst>
              <a:ext uri="{FF2B5EF4-FFF2-40B4-BE49-F238E27FC236}">
                <a16:creationId xmlns:a16="http://schemas.microsoft.com/office/drawing/2014/main" id="{1C4472DC-4B87-3133-A191-0CD6E50F6FF6}"/>
              </a:ext>
            </a:extLst>
          </p:cNvPr>
          <p:cNvSpPr/>
          <p:nvPr/>
        </p:nvSpPr>
        <p:spPr>
          <a:xfrm>
            <a:off x="530352" y="438912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 business that helps people or the community, not just makes money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1" name="Shape 18">
            <a:extLst>
              <a:ext uri="{FF2B5EF4-FFF2-40B4-BE49-F238E27FC236}">
                <a16:creationId xmlns:a16="http://schemas.microsoft.com/office/drawing/2014/main" id="{3008730C-02F9-46AF-6DB1-F6DF07646186}"/>
              </a:ext>
            </a:extLst>
          </p:cNvPr>
          <p:cNvSpPr/>
          <p:nvPr/>
        </p:nvSpPr>
        <p:spPr>
          <a:xfrm>
            <a:off x="4754880" y="96012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2" name="Shape 19">
            <a:extLst>
              <a:ext uri="{FF2B5EF4-FFF2-40B4-BE49-F238E27FC236}">
                <a16:creationId xmlns:a16="http://schemas.microsoft.com/office/drawing/2014/main" id="{4DD9F8AC-2DD3-A5EF-756C-1E6370E76B5D}"/>
              </a:ext>
            </a:extLst>
          </p:cNvPr>
          <p:cNvSpPr/>
          <p:nvPr/>
        </p:nvSpPr>
        <p:spPr>
          <a:xfrm>
            <a:off x="4754880" y="96012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3" name="Text 20">
            <a:extLst>
              <a:ext uri="{FF2B5EF4-FFF2-40B4-BE49-F238E27FC236}">
                <a16:creationId xmlns:a16="http://schemas.microsoft.com/office/drawing/2014/main" id="{9252689E-3D52-52CA-1BD8-A128B00D3385}"/>
              </a:ext>
            </a:extLst>
          </p:cNvPr>
          <p:cNvSpPr/>
          <p:nvPr/>
        </p:nvSpPr>
        <p:spPr>
          <a:xfrm>
            <a:off x="5010912" y="99669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Charity</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4" name="Text 21">
            <a:extLst>
              <a:ext uri="{FF2B5EF4-FFF2-40B4-BE49-F238E27FC236}">
                <a16:creationId xmlns:a16="http://schemas.microsoft.com/office/drawing/2014/main" id="{C7E94C08-E9CF-6976-9F69-CFB8059356E3}"/>
              </a:ext>
            </a:extLst>
          </p:cNvPr>
          <p:cNvSpPr/>
          <p:nvPr/>
        </p:nvSpPr>
        <p:spPr>
          <a:xfrm>
            <a:off x="5010912" y="137160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An organisation that helps people and does not make a profit</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5" name="Shape 22">
            <a:extLst>
              <a:ext uri="{FF2B5EF4-FFF2-40B4-BE49-F238E27FC236}">
                <a16:creationId xmlns:a16="http://schemas.microsoft.com/office/drawing/2014/main" id="{62CD9F24-D35C-F748-329C-A99CDDABD53D}"/>
              </a:ext>
            </a:extLst>
          </p:cNvPr>
          <p:cNvSpPr/>
          <p:nvPr/>
        </p:nvSpPr>
        <p:spPr>
          <a:xfrm>
            <a:off x="4754880" y="196596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6" name="Shape 23">
            <a:extLst>
              <a:ext uri="{FF2B5EF4-FFF2-40B4-BE49-F238E27FC236}">
                <a16:creationId xmlns:a16="http://schemas.microsoft.com/office/drawing/2014/main" id="{F52B89DF-E23F-D03D-EFD7-BBC509FE4A51}"/>
              </a:ext>
            </a:extLst>
          </p:cNvPr>
          <p:cNvSpPr/>
          <p:nvPr/>
        </p:nvSpPr>
        <p:spPr>
          <a:xfrm>
            <a:off x="4754880" y="196596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7" name="Text 24">
            <a:extLst>
              <a:ext uri="{FF2B5EF4-FFF2-40B4-BE49-F238E27FC236}">
                <a16:creationId xmlns:a16="http://schemas.microsoft.com/office/drawing/2014/main" id="{FECC9304-52A9-F1F7-339A-0509E2FD2A7C}"/>
              </a:ext>
            </a:extLst>
          </p:cNvPr>
          <p:cNvSpPr/>
          <p:nvPr/>
        </p:nvSpPr>
        <p:spPr>
          <a:xfrm>
            <a:off x="5010912" y="200253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Solution</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8" name="Text 25">
            <a:extLst>
              <a:ext uri="{FF2B5EF4-FFF2-40B4-BE49-F238E27FC236}">
                <a16:creationId xmlns:a16="http://schemas.microsoft.com/office/drawing/2014/main" id="{40C7EDE9-4EB3-8F9D-9341-160E19277362}"/>
              </a:ext>
            </a:extLst>
          </p:cNvPr>
          <p:cNvSpPr/>
          <p:nvPr/>
        </p:nvSpPr>
        <p:spPr>
          <a:xfrm>
            <a:off x="5010912" y="237744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 way to fix a problem</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9" name="Shape 26">
            <a:extLst>
              <a:ext uri="{FF2B5EF4-FFF2-40B4-BE49-F238E27FC236}">
                <a16:creationId xmlns:a16="http://schemas.microsoft.com/office/drawing/2014/main" id="{706972B7-3CF6-7A2A-8C3E-BDBEC9DECE66}"/>
              </a:ext>
            </a:extLst>
          </p:cNvPr>
          <p:cNvSpPr/>
          <p:nvPr/>
        </p:nvSpPr>
        <p:spPr>
          <a:xfrm>
            <a:off x="4754880" y="297180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0" name="Shape 27">
            <a:extLst>
              <a:ext uri="{FF2B5EF4-FFF2-40B4-BE49-F238E27FC236}">
                <a16:creationId xmlns:a16="http://schemas.microsoft.com/office/drawing/2014/main" id="{AEEDB58C-633E-7EB5-F3B1-1CF30EE5C229}"/>
              </a:ext>
            </a:extLst>
          </p:cNvPr>
          <p:cNvSpPr/>
          <p:nvPr/>
        </p:nvSpPr>
        <p:spPr>
          <a:xfrm>
            <a:off x="4754880" y="297180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1" name="Text 28">
            <a:extLst>
              <a:ext uri="{FF2B5EF4-FFF2-40B4-BE49-F238E27FC236}">
                <a16:creationId xmlns:a16="http://schemas.microsoft.com/office/drawing/2014/main" id="{C3957A0C-2C9E-7356-AA69-D5F021435A7B}"/>
              </a:ext>
            </a:extLst>
          </p:cNvPr>
          <p:cNvSpPr/>
          <p:nvPr/>
        </p:nvSpPr>
        <p:spPr>
          <a:xfrm>
            <a:off x="5010912" y="300837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Initiative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2" name="Text 29">
            <a:extLst>
              <a:ext uri="{FF2B5EF4-FFF2-40B4-BE49-F238E27FC236}">
                <a16:creationId xmlns:a16="http://schemas.microsoft.com/office/drawing/2014/main" id="{61626F10-BEF8-A40A-1F82-1B739502FFE6}"/>
              </a:ext>
            </a:extLst>
          </p:cNvPr>
          <p:cNvSpPr/>
          <p:nvPr/>
        </p:nvSpPr>
        <p:spPr>
          <a:xfrm>
            <a:off x="5010912" y="338328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Doing something helpful without being told to</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3" name="Shape 30">
            <a:extLst>
              <a:ext uri="{FF2B5EF4-FFF2-40B4-BE49-F238E27FC236}">
                <a16:creationId xmlns:a16="http://schemas.microsoft.com/office/drawing/2014/main" id="{67918853-E1C0-D7B1-C67C-CB9F1EE7045A}"/>
              </a:ext>
            </a:extLst>
          </p:cNvPr>
          <p:cNvSpPr/>
          <p:nvPr/>
        </p:nvSpPr>
        <p:spPr>
          <a:xfrm>
            <a:off x="4754880" y="397764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4" name="Shape 31">
            <a:extLst>
              <a:ext uri="{FF2B5EF4-FFF2-40B4-BE49-F238E27FC236}">
                <a16:creationId xmlns:a16="http://schemas.microsoft.com/office/drawing/2014/main" id="{473E71F4-2453-A142-94B1-4C90A2730A0B}"/>
              </a:ext>
            </a:extLst>
          </p:cNvPr>
          <p:cNvSpPr/>
          <p:nvPr/>
        </p:nvSpPr>
        <p:spPr>
          <a:xfrm>
            <a:off x="4754880" y="397764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5" name="Text 32">
            <a:extLst>
              <a:ext uri="{FF2B5EF4-FFF2-40B4-BE49-F238E27FC236}">
                <a16:creationId xmlns:a16="http://schemas.microsoft.com/office/drawing/2014/main" id="{6FC13080-F699-74BC-D1A0-541D7A17DC3D}"/>
              </a:ext>
            </a:extLst>
          </p:cNvPr>
          <p:cNvSpPr/>
          <p:nvPr/>
        </p:nvSpPr>
        <p:spPr>
          <a:xfrm>
            <a:off x="5010912" y="401421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Mindset</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6" name="Text 33">
            <a:extLst>
              <a:ext uri="{FF2B5EF4-FFF2-40B4-BE49-F238E27FC236}">
                <a16:creationId xmlns:a16="http://schemas.microsoft.com/office/drawing/2014/main" id="{B653BCEA-E0F8-2003-09FF-03C58FC50691}"/>
              </a:ext>
            </a:extLst>
          </p:cNvPr>
          <p:cNvSpPr/>
          <p:nvPr/>
        </p:nvSpPr>
        <p:spPr>
          <a:xfrm>
            <a:off x="5010912" y="438912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The way a person thinks about things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4019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0">
            <a:extLst>
              <a:ext uri="{FF2B5EF4-FFF2-40B4-BE49-F238E27FC236}">
                <a16:creationId xmlns:a16="http://schemas.microsoft.com/office/drawing/2014/main" id="{882FCEF3-FBE0-E589-F4B0-65021D660888}"/>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WHAT IS A COMMUNITY?  - COMMUNITIES IN SCOTLAND</a:t>
            </a:r>
          </a:p>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2 DIFFERENT AREAS </a:t>
            </a:r>
            <a:endParaRPr lang="en-US" sz="2000" dirty="0">
              <a:latin typeface="Arial Black" panose="020B0A04020102020204" pitchFamily="34" charset="0"/>
            </a:endParaRPr>
          </a:p>
        </p:txBody>
      </p:sp>
      <p:sp>
        <p:nvSpPr>
          <p:cNvPr id="4" name="Shape 2"/>
          <p:cNvSpPr/>
          <p:nvPr/>
        </p:nvSpPr>
        <p:spPr>
          <a:xfrm>
            <a:off x="274320" y="914400"/>
            <a:ext cx="4023360" cy="3931920"/>
          </a:xfrm>
          <a:prstGeom prst="rect">
            <a:avLst/>
          </a:prstGeom>
          <a:solidFill>
            <a:srgbClr val="FFFFFF"/>
          </a:solidFill>
          <a:ln w="12700">
            <a:solidFill>
              <a:srgbClr val="E9D5FF"/>
            </a:solidFill>
            <a:prstDash val="solid"/>
          </a:ln>
          <a:effectLst>
            <a:outerShdw blurRad="63500" dist="25400" dir="8100000" algn="bl" rotWithShape="0">
              <a:srgbClr val="000000">
                <a:alpha val="12000"/>
              </a:srgbClr>
            </a:outerShdw>
          </a:effectLst>
        </p:spPr>
        <p:txBody>
          <a:bodyPr/>
          <a:lstStyle/>
          <a:p>
            <a:endParaRPr lang="en-US"/>
          </a:p>
        </p:txBody>
      </p:sp>
      <p:sp>
        <p:nvSpPr>
          <p:cNvPr id="5" name="Text 3"/>
          <p:cNvSpPr/>
          <p:nvPr/>
        </p:nvSpPr>
        <p:spPr>
          <a:xfrm>
            <a:off x="457200" y="1005840"/>
            <a:ext cx="3657600" cy="3749040"/>
          </a:xfrm>
          <a:prstGeom prst="rect">
            <a:avLst/>
          </a:prstGeom>
          <a:noFill/>
          <a:ln/>
        </p:spPr>
        <p:txBody>
          <a:bodyPr wrap="square" rtlCol="0" anchor="t"/>
          <a:lstStyle/>
          <a:p>
            <a:pPr marL="0" indent="0">
              <a:buNone/>
            </a:pPr>
            <a:r>
              <a:rPr lang="en-US" sz="1500" b="1" dirty="0">
                <a:solidFill>
                  <a:srgbClr val="6B21A8"/>
                </a:solidFill>
                <a:latin typeface="Arial" panose="020B0604020202020204" pitchFamily="34" charset="0"/>
                <a:ea typeface="Calibri" pitchFamily="34" charset="-122"/>
                <a:cs typeface="Arial" panose="020B0604020202020204" pitchFamily="34" charset="0"/>
              </a:rPr>
              <a:t>West Lothian</a:t>
            </a:r>
          </a:p>
          <a:p>
            <a:pPr marL="0" indent="0">
              <a:buNone/>
            </a:pPr>
            <a:endParaRPr lang="en-US" sz="15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A council area near Edinburgh</a:t>
            </a:r>
            <a:endParaRPr lang="en-US" sz="15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Towns: Livingston, Bathgate, Linlithgow</a:t>
            </a:r>
            <a:endParaRPr lang="en-US" sz="15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Around 185,000 people</a:t>
            </a:r>
            <a:endParaRPr lang="en-US" sz="15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Mix of housing, industry, and countryside</a:t>
            </a:r>
            <a:endParaRPr lang="en-US" sz="15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Livingston is a 'new town' – built in the 1960s for people from overcrowded cities</a:t>
            </a:r>
            <a:endParaRPr lang="en-US" sz="1500" dirty="0">
              <a:latin typeface="Arial" panose="020B0604020202020204" pitchFamily="34" charset="0"/>
              <a:cs typeface="Arial" panose="020B0604020202020204" pitchFamily="34" charset="0"/>
            </a:endParaRPr>
          </a:p>
          <a:p>
            <a:pPr marL="0" indent="0">
              <a:buNone/>
            </a:pPr>
            <a:endParaRPr lang="en-US" sz="1300" i="1" dirty="0">
              <a:solidFill>
                <a:srgbClr val="581C87"/>
              </a:solidFill>
              <a:latin typeface="Arial" panose="020B0604020202020204" pitchFamily="34" charset="0"/>
              <a:ea typeface="Calibri" pitchFamily="34" charset="-122"/>
              <a:cs typeface="Arial" panose="020B0604020202020204" pitchFamily="34" charset="0"/>
            </a:endParaRPr>
          </a:p>
          <a:p>
            <a:pPr marL="0" indent="0">
              <a:buNone/>
            </a:pPr>
            <a:endParaRPr lang="en-US" sz="1300" i="1" dirty="0">
              <a:solidFill>
                <a:srgbClr val="581C87"/>
              </a:solidFill>
              <a:latin typeface="Arial" panose="020B0604020202020204" pitchFamily="34" charset="0"/>
              <a:ea typeface="Calibri" pitchFamily="34" charset="-122"/>
              <a:cs typeface="Arial" panose="020B0604020202020204" pitchFamily="34" charset="0"/>
            </a:endParaRPr>
          </a:p>
          <a:p>
            <a:pPr marL="0" indent="0">
              <a:buNone/>
            </a:pPr>
            <a:r>
              <a:rPr lang="en-US" sz="1300" i="1" dirty="0">
                <a:solidFill>
                  <a:srgbClr val="581C87"/>
                </a:solidFill>
                <a:latin typeface="Arial" panose="020B0604020202020204" pitchFamily="34" charset="0"/>
                <a:ea typeface="Calibri" pitchFamily="34" charset="-122"/>
                <a:cs typeface="Arial" panose="020B0604020202020204" pitchFamily="34" charset="0"/>
              </a:rPr>
              <a:t>Many people moved here for work and a better life.</a:t>
            </a:r>
            <a:endParaRPr lang="en-US" sz="1500" dirty="0">
              <a:latin typeface="Arial" panose="020B0604020202020204" pitchFamily="34" charset="0"/>
              <a:cs typeface="Arial" panose="020B0604020202020204" pitchFamily="34" charset="0"/>
            </a:endParaRPr>
          </a:p>
        </p:txBody>
      </p:sp>
      <p:sp>
        <p:nvSpPr>
          <p:cNvPr id="6" name="Shape 4"/>
          <p:cNvSpPr/>
          <p:nvPr/>
        </p:nvSpPr>
        <p:spPr>
          <a:xfrm>
            <a:off x="4846320" y="914400"/>
            <a:ext cx="4023360" cy="3931920"/>
          </a:xfrm>
          <a:prstGeom prst="rect">
            <a:avLst/>
          </a:prstGeom>
          <a:solidFill>
            <a:srgbClr val="FFFFFF"/>
          </a:solidFill>
          <a:ln w="12700">
            <a:solidFill>
              <a:srgbClr val="E9D5FF"/>
            </a:solidFill>
            <a:prstDash val="solid"/>
          </a:ln>
          <a:effectLst>
            <a:outerShdw blurRad="63500" dist="25400" dir="8100000" algn="bl" rotWithShape="0">
              <a:srgbClr val="000000">
                <a:alpha val="12000"/>
              </a:srgbClr>
            </a:outerShdw>
          </a:effectLst>
        </p:spPr>
        <p:txBody>
          <a:bodyPr/>
          <a:lstStyle/>
          <a:p>
            <a:endParaRPr lang="en-US"/>
          </a:p>
        </p:txBody>
      </p:sp>
      <p:sp>
        <p:nvSpPr>
          <p:cNvPr id="7" name="Text 5"/>
          <p:cNvSpPr/>
          <p:nvPr/>
        </p:nvSpPr>
        <p:spPr>
          <a:xfrm>
            <a:off x="5029200" y="1005840"/>
            <a:ext cx="3657600" cy="3749040"/>
          </a:xfrm>
          <a:prstGeom prst="rect">
            <a:avLst/>
          </a:prstGeom>
          <a:noFill/>
          <a:ln/>
        </p:spPr>
        <p:txBody>
          <a:bodyPr wrap="square" rtlCol="0" anchor="t"/>
          <a:lstStyle/>
          <a:p>
            <a:pPr marL="0" indent="0">
              <a:buNone/>
            </a:pPr>
            <a:r>
              <a:rPr lang="en-US" sz="1500" b="1" dirty="0">
                <a:solidFill>
                  <a:srgbClr val="6B21A8"/>
                </a:solidFill>
                <a:latin typeface="Arial" panose="020B0604020202020204" pitchFamily="34" charset="0"/>
                <a:ea typeface="Calibri" pitchFamily="34" charset="-122"/>
                <a:cs typeface="Arial" panose="020B0604020202020204" pitchFamily="34" charset="0"/>
              </a:rPr>
              <a:t>Scotland</a:t>
            </a:r>
          </a:p>
          <a:p>
            <a:pPr marL="0" indent="0">
              <a:buNone/>
            </a:pPr>
            <a:endParaRPr lang="en-US" sz="15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Part of the United Kingdom</a:t>
            </a:r>
            <a:endParaRPr lang="en-US" sz="14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About 5.5 million people</a:t>
            </a:r>
            <a:endParaRPr lang="en-US" sz="14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Cities: Edinburgh, Glasgow, Aberdeen, Dundee</a:t>
            </a:r>
            <a:endParaRPr lang="en-US" sz="1400" dirty="0">
              <a:latin typeface="Arial" panose="020B0604020202020204" pitchFamily="34" charset="0"/>
              <a:cs typeface="Arial" panose="020B0604020202020204" pitchFamily="34" charset="0"/>
            </a:endParaRPr>
          </a:p>
          <a:p>
            <a:pPr marL="342900" indent="-342900">
              <a:spcAft>
                <a:spcPts val="400"/>
              </a:spcAft>
              <a:buSzPct val="100000"/>
              <a:buChar char="•"/>
            </a:pPr>
            <a:r>
              <a:rPr lang="en-US" sz="1400" dirty="0">
                <a:solidFill>
                  <a:srgbClr val="1E1033"/>
                </a:solidFill>
                <a:latin typeface="Arial" panose="020B0604020202020204" pitchFamily="34" charset="0"/>
                <a:ea typeface="Calibri" pitchFamily="34" charset="-122"/>
                <a:cs typeface="Arial" panose="020B0604020202020204" pitchFamily="34" charset="0"/>
              </a:rPr>
              <a:t>Known for: hills, lochs, history, and strong communities</a:t>
            </a:r>
            <a:endParaRPr lang="en-US" sz="1400" dirty="0">
              <a:latin typeface="Arial" panose="020B0604020202020204" pitchFamily="34" charset="0"/>
              <a:cs typeface="Arial" panose="020B0604020202020204" pitchFamily="34" charset="0"/>
            </a:endParaRPr>
          </a:p>
          <a:p>
            <a:pPr marL="0" indent="0">
              <a:buNone/>
            </a:pPr>
            <a:endParaRPr lang="en-US" sz="1400" i="1" dirty="0">
              <a:solidFill>
                <a:srgbClr val="581C87"/>
              </a:solidFill>
              <a:latin typeface="Arial" panose="020B0604020202020204" pitchFamily="34" charset="0"/>
              <a:ea typeface="Calibri" pitchFamily="34" charset="-122"/>
              <a:cs typeface="Arial" panose="020B0604020202020204" pitchFamily="34" charset="0"/>
            </a:endParaRPr>
          </a:p>
          <a:p>
            <a:pPr marL="0" indent="0">
              <a:buNone/>
            </a:pPr>
            <a:endParaRPr lang="en-US" sz="1400" i="1" dirty="0">
              <a:solidFill>
                <a:srgbClr val="581C87"/>
              </a:solidFill>
              <a:latin typeface="Arial" panose="020B0604020202020204" pitchFamily="34" charset="0"/>
              <a:ea typeface="Calibri" pitchFamily="34" charset="-122"/>
              <a:cs typeface="Arial" panose="020B0604020202020204" pitchFamily="34" charset="0"/>
            </a:endParaRPr>
          </a:p>
          <a:p>
            <a:pPr marL="0" indent="0">
              <a:buNone/>
            </a:pPr>
            <a:endParaRPr lang="en-US" sz="1400" i="1" dirty="0">
              <a:solidFill>
                <a:srgbClr val="581C87"/>
              </a:solidFill>
              <a:latin typeface="Arial" panose="020B0604020202020204" pitchFamily="34" charset="0"/>
              <a:ea typeface="Calibri" pitchFamily="34" charset="-122"/>
              <a:cs typeface="Arial" panose="020B0604020202020204" pitchFamily="34" charset="0"/>
            </a:endParaRPr>
          </a:p>
          <a:p>
            <a:pPr marL="0" indent="0">
              <a:buNone/>
            </a:pPr>
            <a:endParaRPr lang="en-US" sz="1400" i="1" dirty="0">
              <a:solidFill>
                <a:srgbClr val="581C87"/>
              </a:solidFill>
              <a:latin typeface="Arial" panose="020B0604020202020204" pitchFamily="34" charset="0"/>
              <a:ea typeface="Calibri" pitchFamily="34" charset="-122"/>
              <a:cs typeface="Arial" panose="020B0604020202020204" pitchFamily="34" charset="0"/>
            </a:endParaRPr>
          </a:p>
          <a:p>
            <a:pPr marL="0" indent="0">
              <a:buNone/>
            </a:pPr>
            <a:r>
              <a:rPr lang="en-US" sz="1300" i="1" dirty="0">
                <a:solidFill>
                  <a:srgbClr val="581C87"/>
                </a:solidFill>
                <a:latin typeface="Arial" panose="020B0604020202020204" pitchFamily="34" charset="0"/>
                <a:ea typeface="Calibri" pitchFamily="34" charset="-122"/>
                <a:cs typeface="Arial" panose="020B0604020202020204" pitchFamily="34" charset="0"/>
              </a:rPr>
              <a:t>Scotland has many people who bring new ideas and skills.</a:t>
            </a:r>
            <a:endParaRPr lang="en-US" sz="1300" dirty="0">
              <a:latin typeface="Arial" panose="020B0604020202020204" pitchFamily="34" charset="0"/>
              <a:cs typeface="Arial" panose="020B0604020202020204" pitchFamily="34" charset="0"/>
            </a:endParaRPr>
          </a:p>
        </p:txBody>
      </p:sp>
      <p:sp>
        <p:nvSpPr>
          <p:cNvPr id="9" name="Text 42">
            <a:extLst>
              <a:ext uri="{FF2B5EF4-FFF2-40B4-BE49-F238E27FC236}">
                <a16:creationId xmlns:a16="http://schemas.microsoft.com/office/drawing/2014/main" id="{04DDBEB8-4AB6-4472-5AB3-6312DC31702B}"/>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hape 0">
            <a:extLst>
              <a:ext uri="{FF2B5EF4-FFF2-40B4-BE49-F238E27FC236}">
                <a16:creationId xmlns:a16="http://schemas.microsoft.com/office/drawing/2014/main" id="{1673DD12-05B4-5889-23E8-E6D6A21311CE}"/>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WHAT PROBLEMS DO COMMUNITIES FACE?</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Text 2"/>
          <p:cNvSpPr/>
          <p:nvPr/>
        </p:nvSpPr>
        <p:spPr>
          <a:xfrm>
            <a:off x="411480" y="914400"/>
            <a:ext cx="8321040" cy="393192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Every community has problems. This is normal. The important thing is how people respond.</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Some common problems in Scottish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Old buildings that need repair</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People who feel lonely or isolated</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Not enough money for services</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People who cannot find work</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Language barriers for new arrivals</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Mental health problems</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Lack of transport in rural areas</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B4B8A"/>
                </a:solidFill>
                <a:effectLst/>
                <a:uLnTx/>
                <a:uFillTx/>
                <a:latin typeface="Arial" panose="020B0604020202020204" pitchFamily="34" charset="0"/>
                <a:ea typeface="Calibri" pitchFamily="34" charset="-122"/>
                <a:cs typeface="Arial" panose="020B0604020202020204" pitchFamily="34" charset="0"/>
              </a:rPr>
              <a:t>Quick question: What problems did you see in your home country? What about here in Scotland?</a:t>
            </a:r>
            <a:endParaRPr kumimoji="0" lang="en-US" sz="1400" b="0" i="0" u="none" strike="noStrike" kern="1200" cap="none" spc="0" normalizeH="0" baseline="0" noProof="0" dirty="0">
              <a:ln>
                <a:noFill/>
              </a:ln>
              <a:solidFill>
                <a:srgbClr val="5B4B8A"/>
              </a:solidFill>
              <a:effectLst/>
              <a:uLnTx/>
              <a:uFillTx/>
              <a:latin typeface="Arial" panose="020B0604020202020204" pitchFamily="34" charset="0"/>
              <a:cs typeface="Arial" panose="020B0604020202020204" pitchFamily="34" charset="0"/>
            </a:endParaRPr>
          </a:p>
        </p:txBody>
      </p:sp>
      <p:sp>
        <p:nvSpPr>
          <p:cNvPr id="6" name="Text 42">
            <a:extLst>
              <a:ext uri="{FF2B5EF4-FFF2-40B4-BE49-F238E27FC236}">
                <a16:creationId xmlns:a16="http://schemas.microsoft.com/office/drawing/2014/main" id="{DA3C0CC9-0341-E40C-7229-4EA1C967F50F}"/>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hape 0">
            <a:extLst>
              <a:ext uri="{FF2B5EF4-FFF2-40B4-BE49-F238E27FC236}">
                <a16:creationId xmlns:a16="http://schemas.microsoft.com/office/drawing/2014/main" id="{097C04FA-7D79-2358-B944-B2B32E597A64}"/>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THINK AND TALK – PROBLEMS AND SOLUTIONS</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Text 2"/>
          <p:cNvSpPr/>
          <p:nvPr/>
        </p:nvSpPr>
        <p:spPr>
          <a:xfrm>
            <a:off x="320040" y="1769364"/>
            <a:ext cx="8229600" cy="320040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What is one problem in your local area here in Scotland?</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Is there a similar problem in your home country?</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Who usually tries to fix community problems – the government, local people, or organisations?</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Have you ever helped to fix a problem in your community? What did you do?</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6" name="Text 4"/>
          <p:cNvSpPr/>
          <p:nvPr/>
        </p:nvSpPr>
        <p:spPr>
          <a:xfrm>
            <a:off x="457200" y="3867912"/>
            <a:ext cx="822960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3D1A6B"/>
                </a:solidFill>
                <a:effectLst/>
                <a:uLnTx/>
                <a:uFillTx/>
                <a:latin typeface="Calibri" pitchFamily="34" charset="0"/>
                <a:ea typeface="Calibri" pitchFamily="34" charset="-122"/>
                <a:cs typeface="Calibri" pitchFamily="34" charset="-120"/>
              </a:rPr>
              <a:t>  </a:t>
            </a:r>
            <a:r>
              <a:rPr kumimoji="0" lang="en-US" sz="1400" b="0" i="1" u="none" strike="noStrike" kern="1200" cap="none" spc="0" normalizeH="0" baseline="0" noProof="0" dirty="0">
                <a:ln>
                  <a:noFill/>
                </a:ln>
                <a:solidFill>
                  <a:srgbClr val="5B4B8A"/>
                </a:solidFill>
                <a:effectLst/>
                <a:uLnTx/>
                <a:uFillTx/>
                <a:latin typeface="Arial" panose="020B0604020202020204" pitchFamily="34" charset="0"/>
                <a:ea typeface="Calibri" pitchFamily="34" charset="-122"/>
                <a:cs typeface="Arial" panose="020B0604020202020204" pitchFamily="34" charset="0"/>
              </a:rPr>
              <a:t>There are no wrong answers. All experiences are welcome.</a:t>
            </a:r>
            <a:endParaRPr kumimoji="0" lang="en-US" sz="1300" b="0" i="0" u="none" strike="noStrike" kern="1200" cap="none" spc="0" normalizeH="0" baseline="0" noProof="0" dirty="0">
              <a:ln>
                <a:noFill/>
              </a:ln>
              <a:solidFill>
                <a:srgbClr val="5B4B8A"/>
              </a:solidFill>
              <a:effectLst/>
              <a:uLnTx/>
              <a:uFillTx/>
              <a:latin typeface="Arial" panose="020B0604020202020204" pitchFamily="34" charset="0"/>
              <a:cs typeface="Arial" panose="020B0604020202020204" pitchFamily="34" charset="0"/>
            </a:endParaRPr>
          </a:p>
        </p:txBody>
      </p:sp>
      <p:sp>
        <p:nvSpPr>
          <p:cNvPr id="8" name="Text 42">
            <a:extLst>
              <a:ext uri="{FF2B5EF4-FFF2-40B4-BE49-F238E27FC236}">
                <a16:creationId xmlns:a16="http://schemas.microsoft.com/office/drawing/2014/main" id="{98A8A2D0-4511-DA19-2771-AA96CB70409E}"/>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Shape 0">
            <a:extLst>
              <a:ext uri="{FF2B5EF4-FFF2-40B4-BE49-F238E27FC236}">
                <a16:creationId xmlns:a16="http://schemas.microsoft.com/office/drawing/2014/main" id="{32311B74-DEE3-2489-E51D-3034077DF7F5}"/>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KEY WORDS – IMPORTANT VOCABULARY</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Shape 2"/>
          <p:cNvSpPr/>
          <p:nvPr/>
        </p:nvSpPr>
        <p:spPr>
          <a:xfrm>
            <a:off x="274320" y="96012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 name="Shape 3"/>
          <p:cNvSpPr/>
          <p:nvPr/>
        </p:nvSpPr>
        <p:spPr>
          <a:xfrm>
            <a:off x="274320" y="96012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
          <p:cNvSpPr/>
          <p:nvPr/>
        </p:nvSpPr>
        <p:spPr>
          <a:xfrm>
            <a:off x="530352" y="99669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Problem solving</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 5"/>
          <p:cNvSpPr/>
          <p:nvPr/>
        </p:nvSpPr>
        <p:spPr>
          <a:xfrm>
            <a:off x="530352" y="137160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Finding a way to fix something that is not working</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Shape 6"/>
          <p:cNvSpPr/>
          <p:nvPr/>
        </p:nvSpPr>
        <p:spPr>
          <a:xfrm>
            <a:off x="274320" y="196596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 name="Shape 7"/>
          <p:cNvSpPr/>
          <p:nvPr/>
        </p:nvSpPr>
        <p:spPr>
          <a:xfrm>
            <a:off x="274320" y="196596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 name="Text 8"/>
          <p:cNvSpPr/>
          <p:nvPr/>
        </p:nvSpPr>
        <p:spPr>
          <a:xfrm>
            <a:off x="530352" y="200253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Communication</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 9"/>
          <p:cNvSpPr/>
          <p:nvPr/>
        </p:nvSpPr>
        <p:spPr>
          <a:xfrm>
            <a:off x="530352" y="237744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Sharing information clearly with other people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2" name="Shape 10"/>
          <p:cNvSpPr/>
          <p:nvPr/>
        </p:nvSpPr>
        <p:spPr>
          <a:xfrm>
            <a:off x="274320" y="297180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 name="Shape 11"/>
          <p:cNvSpPr/>
          <p:nvPr/>
        </p:nvSpPr>
        <p:spPr>
          <a:xfrm>
            <a:off x="274320" y="297180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 name="Text 12"/>
          <p:cNvSpPr/>
          <p:nvPr/>
        </p:nvSpPr>
        <p:spPr>
          <a:xfrm>
            <a:off x="530352" y="300837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Teamwork</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5" name="Text 13"/>
          <p:cNvSpPr/>
          <p:nvPr/>
        </p:nvSpPr>
        <p:spPr>
          <a:xfrm>
            <a:off x="530352" y="338328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Working well with other people to achieve a goal</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6" name="Shape 14"/>
          <p:cNvSpPr/>
          <p:nvPr/>
        </p:nvSpPr>
        <p:spPr>
          <a:xfrm>
            <a:off x="274320" y="397764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7" name="Shape 15"/>
          <p:cNvSpPr/>
          <p:nvPr/>
        </p:nvSpPr>
        <p:spPr>
          <a:xfrm>
            <a:off x="274320" y="397764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 name="Text 16"/>
          <p:cNvSpPr/>
          <p:nvPr/>
        </p:nvSpPr>
        <p:spPr>
          <a:xfrm>
            <a:off x="530352" y="401421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Adaptability</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9" name="Text 17"/>
          <p:cNvSpPr/>
          <p:nvPr/>
        </p:nvSpPr>
        <p:spPr>
          <a:xfrm>
            <a:off x="530352" y="438912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Being able to change when things are different or difficult</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0" name="Shape 18"/>
          <p:cNvSpPr/>
          <p:nvPr/>
        </p:nvSpPr>
        <p:spPr>
          <a:xfrm>
            <a:off x="4754880" y="96012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1" name="Shape 19"/>
          <p:cNvSpPr/>
          <p:nvPr/>
        </p:nvSpPr>
        <p:spPr>
          <a:xfrm>
            <a:off x="4754880" y="96012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2" name="Text 20"/>
          <p:cNvSpPr/>
          <p:nvPr/>
        </p:nvSpPr>
        <p:spPr>
          <a:xfrm>
            <a:off x="5010912" y="99669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Curiosity</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3" name="Text 21"/>
          <p:cNvSpPr/>
          <p:nvPr/>
        </p:nvSpPr>
        <p:spPr>
          <a:xfrm>
            <a:off x="5010912" y="137160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Wanting to learn and understand new things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4" name="Shape 22"/>
          <p:cNvSpPr/>
          <p:nvPr/>
        </p:nvSpPr>
        <p:spPr>
          <a:xfrm>
            <a:off x="4754880" y="196596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5" name="Shape 23"/>
          <p:cNvSpPr/>
          <p:nvPr/>
        </p:nvSpPr>
        <p:spPr>
          <a:xfrm>
            <a:off x="4754880" y="196596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6" name="Text 24"/>
          <p:cNvSpPr/>
          <p:nvPr/>
        </p:nvSpPr>
        <p:spPr>
          <a:xfrm>
            <a:off x="5010912" y="200253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Initiative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7" name="Text 25"/>
          <p:cNvSpPr/>
          <p:nvPr/>
        </p:nvSpPr>
        <p:spPr>
          <a:xfrm>
            <a:off x="5010912" y="237744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Deciding to do something helpful without being asked</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8" name="Shape 26"/>
          <p:cNvSpPr/>
          <p:nvPr/>
        </p:nvSpPr>
        <p:spPr>
          <a:xfrm>
            <a:off x="4754880" y="297180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Shape 27"/>
          <p:cNvSpPr/>
          <p:nvPr/>
        </p:nvSpPr>
        <p:spPr>
          <a:xfrm>
            <a:off x="4754880" y="297180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0" name="Text 28"/>
          <p:cNvSpPr/>
          <p:nvPr/>
        </p:nvSpPr>
        <p:spPr>
          <a:xfrm>
            <a:off x="5010912" y="300837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Resilience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1" name="Text 29"/>
          <p:cNvSpPr/>
          <p:nvPr/>
        </p:nvSpPr>
        <p:spPr>
          <a:xfrm>
            <a:off x="5010912" y="338328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Being able to keep going when things are hard</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2" name="Shape 30"/>
          <p:cNvSpPr/>
          <p:nvPr/>
        </p:nvSpPr>
        <p:spPr>
          <a:xfrm>
            <a:off x="4754880" y="397764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3" name="Shape 31"/>
          <p:cNvSpPr/>
          <p:nvPr/>
        </p:nvSpPr>
        <p:spPr>
          <a:xfrm>
            <a:off x="4754880" y="397764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4" name="Text 32"/>
          <p:cNvSpPr/>
          <p:nvPr/>
        </p:nvSpPr>
        <p:spPr>
          <a:xfrm>
            <a:off x="5010912" y="401421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Empathy</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5" name="Text 33"/>
          <p:cNvSpPr/>
          <p:nvPr/>
        </p:nvSpPr>
        <p:spPr>
          <a:xfrm>
            <a:off x="5010912" y="438912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Understanding how other people feel</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7" name="Text 42">
            <a:extLst>
              <a:ext uri="{FF2B5EF4-FFF2-40B4-BE49-F238E27FC236}">
                <a16:creationId xmlns:a16="http://schemas.microsoft.com/office/drawing/2014/main" id="{AB303E14-69A2-C53F-F92C-AC7F4C1A5AF9}"/>
              </a:ext>
            </a:extLst>
          </p:cNvPr>
          <p:cNvSpPr/>
          <p:nvPr/>
        </p:nvSpPr>
        <p:spPr>
          <a:xfrm>
            <a:off x="5976257"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0311D8D2-8044-223D-6546-5B2C9356C44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AAC2FD2-E8E4-A72A-7A8B-444C23EB9227}"/>
              </a:ext>
            </a:extLst>
          </p:cNvPr>
          <p:cNvSpPr/>
          <p:nvPr/>
        </p:nvSpPr>
        <p:spPr>
          <a:xfrm>
            <a:off x="2743200" y="1280160"/>
            <a:ext cx="3657600" cy="2377440"/>
          </a:xfrm>
          <a:prstGeom prst="rect">
            <a:avLst/>
          </a:prstGeom>
          <a:solidFill>
            <a:srgbClr val="3D2F6A"/>
          </a:solidFill>
          <a:ln w="12700">
            <a:solidFill>
              <a:srgbClr val="4FC8E8"/>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C1334305-2DC7-F303-F54A-E7F8080A61E6}"/>
              </a:ext>
            </a:extLst>
          </p:cNvPr>
          <p:cNvSpPr/>
          <p:nvPr/>
        </p:nvSpPr>
        <p:spPr>
          <a:xfrm>
            <a:off x="2743200" y="1371600"/>
            <a:ext cx="3657600" cy="822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D690BBDC-7F77-208A-98F4-3725FBA96579}"/>
              </a:ext>
            </a:extLst>
          </p:cNvPr>
          <p:cNvSpPr/>
          <p:nvPr/>
        </p:nvSpPr>
        <p:spPr>
          <a:xfrm>
            <a:off x="2743200" y="2176272"/>
            <a:ext cx="3657600" cy="6858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FC8E8"/>
                </a:solidFill>
                <a:effectLst/>
                <a:uLnTx/>
                <a:uFillTx/>
                <a:latin typeface="Arial Black" pitchFamily="34" charset="0"/>
                <a:ea typeface="Arial Black" pitchFamily="34" charset="-122"/>
                <a:cs typeface="Arial Black" pitchFamily="34" charset="-120"/>
              </a:rPr>
              <a:t>BREAK</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A5F04556-21FE-19A1-A3A5-A3887049D6CB}"/>
              </a:ext>
            </a:extLst>
          </p:cNvPr>
          <p:cNvSpPr/>
          <p:nvPr/>
        </p:nvSpPr>
        <p:spPr>
          <a:xfrm>
            <a:off x="2743200" y="2880360"/>
            <a:ext cx="36576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  BACK SHARP</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a:extLst>
              <a:ext uri="{FF2B5EF4-FFF2-40B4-BE49-F238E27FC236}">
                <a16:creationId xmlns:a16="http://schemas.microsoft.com/office/drawing/2014/main" id="{78F22C9B-16D0-5E72-D242-7027650BA1BD}"/>
              </a:ext>
            </a:extLst>
          </p:cNvPr>
          <p:cNvSpPr/>
          <p:nvPr/>
        </p:nvSpPr>
        <p:spPr>
          <a:xfrm>
            <a:off x="0" y="4754880"/>
            <a:ext cx="9144000" cy="388620"/>
          </a:xfrm>
          <a:prstGeom prst="rect">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2">
            <a:extLst>
              <a:ext uri="{FF2B5EF4-FFF2-40B4-BE49-F238E27FC236}">
                <a16:creationId xmlns:a16="http://schemas.microsoft.com/office/drawing/2014/main" id="{8CF5E9E6-1F98-E327-E524-B6D3954F586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349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hape 0">
            <a:extLst>
              <a:ext uri="{FF2B5EF4-FFF2-40B4-BE49-F238E27FC236}">
                <a16:creationId xmlns:a16="http://schemas.microsoft.com/office/drawing/2014/main" id="{1AFD3BB1-EC7A-A97C-0E96-EE7BDE2C4EA1}"/>
              </a:ext>
            </a:extLst>
          </p:cNvPr>
          <p:cNvSpPr/>
          <p:nvPr/>
        </p:nvSpPr>
        <p:spPr>
          <a:xfrm>
            <a:off x="0" y="0"/>
            <a:ext cx="9144000" cy="514350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457200" y="373380"/>
            <a:ext cx="8229600" cy="3108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Arial Black" panose="020B0A04020102020204" pitchFamily="34" charset="0"/>
                <a:ea typeface="Georgia" pitchFamily="34" charset="-122"/>
                <a:cs typeface="Georgia" pitchFamily="34" charset="-120"/>
              </a:rPr>
              <a:t>What if entrepreneurship isn't who you are… but how you learn, adapt, and respond?</a:t>
            </a:r>
            <a:endParaRPr kumimoji="0" lang="en-US"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11" name="Text 42">
            <a:extLst>
              <a:ext uri="{FF2B5EF4-FFF2-40B4-BE49-F238E27FC236}">
                <a16:creationId xmlns:a16="http://schemas.microsoft.com/office/drawing/2014/main" id="{B3250159-AA86-8408-2549-4DA9526503A0}"/>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CA5A39BA-8B2E-61B2-2991-7ADBAD3A1F3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2E8F068F-7467-FA79-F908-950288EEF5DA}"/>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ENTREPRENEUR JOURNEYS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7D9F1B0C-184E-1D6C-862C-A9A3FB8522D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898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p:cNvGrpSpPr/>
        <p:nvPr/>
      </p:nvGrpSpPr>
      <p:grpSpPr>
        <a:xfrm>
          <a:off x="0" y="0"/>
          <a:ext cx="0" cy="0"/>
          <a:chOff x="0" y="0"/>
          <a:chExt cx="0" cy="0"/>
        </a:xfrm>
      </p:grpSpPr>
      <p:sp>
        <p:nvSpPr>
          <p:cNvPr id="3" name="Text 1"/>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Kirsty Thomson-Gillespie</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Social Entrepreneur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Entrepreneur In Residence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Founder – The Circle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Founder – More Than Profit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B7D9F6B6-CD96-30DB-5B3C-94DA5C5B781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hape 0">
            <a:extLst>
              <a:ext uri="{FF2B5EF4-FFF2-40B4-BE49-F238E27FC236}">
                <a16:creationId xmlns:a16="http://schemas.microsoft.com/office/drawing/2014/main" id="{052926B3-81C2-539F-91CC-EAB43800397C}"/>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KIRSTY THOMSON-GILLESPIE – SOCIAL ENTREPRENEUR</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5" name="Text 3"/>
          <p:cNvSpPr/>
          <p:nvPr/>
        </p:nvSpPr>
        <p:spPr>
          <a:xfrm>
            <a:off x="256032" y="1005840"/>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Background in Psychology and Academic Research</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Over 20 years working in and with charities and social enterprises</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Founded 2 social enterprises and a charity</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Set up Along Came Kirsty (2012) and ACK Third Sector Consultants CIC (2013)</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Founded The Circle (Circle Scotland CIC) in 2015, launched 2016</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Merged 2 CICs in 2019; set up a charity to train social entrepreneurs in 2022</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SCQF Level 7 Award in Social Entrepreneurship</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Exec Director, Non-Exec Director, Advisory Board Chair &amp; Trustee</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Merged with Shopmobility Charity in 2023</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Raised over £15 million in funding in career to date</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Professor in Practice, University of Dundee School of Business</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err="1">
                <a:ln>
                  <a:noFill/>
                </a:ln>
                <a:solidFill>
                  <a:srgbClr val="1A1A2E"/>
                </a:solidFill>
                <a:effectLst/>
                <a:uLnTx/>
                <a:uFillTx/>
                <a:latin typeface="Arial    "/>
                <a:ea typeface="Calibri" pitchFamily="34" charset="-122"/>
                <a:cs typeface="Calibri" pitchFamily="34" charset="-120"/>
              </a:rPr>
              <a:t>Entreprenuer</a:t>
            </a: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 In Residence (</a:t>
            </a:r>
            <a:r>
              <a:rPr kumimoji="0" lang="en-US" sz="1400" b="0" i="0" u="none" strike="noStrike" kern="1200" cap="none" spc="0" normalizeH="0" baseline="0" noProof="0" dirty="0" err="1">
                <a:ln>
                  <a:noFill/>
                </a:ln>
                <a:solidFill>
                  <a:srgbClr val="1A1A2E"/>
                </a:solidFill>
                <a:effectLst/>
                <a:uLnTx/>
                <a:uFillTx/>
                <a:latin typeface="Arial    "/>
                <a:ea typeface="Calibri" pitchFamily="34" charset="-122"/>
                <a:cs typeface="Calibri" pitchFamily="34" charset="-120"/>
              </a:rPr>
              <a:t>EiR</a:t>
            </a: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 at West Lothian, Edinburgh and Forth Valley Colleges</a:t>
            </a: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
        <p:nvSpPr>
          <p:cNvPr id="12" name="Text 42">
            <a:extLst>
              <a:ext uri="{FF2B5EF4-FFF2-40B4-BE49-F238E27FC236}">
                <a16:creationId xmlns:a16="http://schemas.microsoft.com/office/drawing/2014/main" id="{F41474D4-E56B-861B-6AC9-E560B447DE9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p:cNvGrpSpPr/>
        <p:nvPr/>
      </p:nvGrpSpPr>
      <p:grpSpPr>
        <a:xfrm>
          <a:off x="0" y="0"/>
          <a:ext cx="0" cy="0"/>
          <a:chOff x="0" y="0"/>
          <a:chExt cx="0" cy="0"/>
        </a:xfrm>
      </p:grpSpPr>
      <p:sp>
        <p:nvSpPr>
          <p:cNvPr id="15" name="Shape 0">
            <a:extLst>
              <a:ext uri="{FF2B5EF4-FFF2-40B4-BE49-F238E27FC236}">
                <a16:creationId xmlns:a16="http://schemas.microsoft.com/office/drawing/2014/main" id="{E54B3490-949E-87B4-7C79-314365662262}"/>
              </a:ext>
            </a:extLst>
          </p:cNvPr>
          <p:cNvSpPr/>
          <p:nvPr/>
        </p:nvSpPr>
        <p:spPr>
          <a:xfrm>
            <a:off x="0" y="0"/>
            <a:ext cx="9144000" cy="658368"/>
          </a:xfrm>
          <a:prstGeom prst="rect">
            <a:avLst/>
          </a:prstGeom>
          <a:solidFill>
            <a:schemeClr val="bg1"/>
          </a:solidFill>
          <a:ln w="12700">
            <a:solidFill>
              <a:schemeClr val="bg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65176" y="109690"/>
            <a:ext cx="7315200" cy="41148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500" normalizeH="0" baseline="0" noProof="0" dirty="0">
                <a:ln>
                  <a:noFill/>
                </a:ln>
                <a:solidFill>
                  <a:srgbClr val="5B4B8A"/>
                </a:solidFill>
                <a:effectLst/>
                <a:uLnTx/>
                <a:uFillTx/>
                <a:latin typeface="Arial Black" panose="020B0A04020102020204" pitchFamily="34" charset="0"/>
                <a:ea typeface="Calibri" pitchFamily="34" charset="-122"/>
                <a:cs typeface="Calibri" pitchFamily="34" charset="-120"/>
              </a:rPr>
              <a:t>ABOUT KIRSTY</a:t>
            </a:r>
            <a:endParaRPr kumimoji="0" lang="en-US" sz="2000" b="0" i="0" u="none" strike="noStrike" kern="1200" cap="none" spc="0" normalizeH="0" baseline="0" noProof="0" dirty="0">
              <a:ln>
                <a:noFill/>
              </a:ln>
              <a:solidFill>
                <a:srgbClr val="5B4B8A"/>
              </a:solidFill>
              <a:effectLst/>
              <a:uLnTx/>
              <a:uFillTx/>
              <a:latin typeface="Arial Black" panose="020B0A04020102020204" pitchFamily="34" charset="0"/>
              <a:ea typeface="+mn-ea"/>
              <a:cs typeface="+mn-cs"/>
            </a:endParaRPr>
          </a:p>
        </p:txBody>
      </p:sp>
      <p:sp>
        <p:nvSpPr>
          <p:cNvPr id="4" name="Shape 2"/>
          <p:cNvSpPr/>
          <p:nvPr/>
        </p:nvSpPr>
        <p:spPr>
          <a:xfrm>
            <a:off x="457200" y="1097280"/>
            <a:ext cx="8046720" cy="658368"/>
          </a:xfrm>
          <a:prstGeom prst="rect">
            <a:avLst/>
          </a:prstGeom>
          <a:solidFill>
            <a:srgbClr val="9B4DAF">
              <a:alpha val="30000"/>
            </a:srgbClr>
          </a:solidFill>
          <a:ln w="12700">
            <a:solidFill>
              <a:srgbClr val="FFFFFF">
                <a:alpha val="3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5" name="Text 3"/>
          <p:cNvSpPr/>
          <p:nvPr/>
        </p:nvSpPr>
        <p:spPr>
          <a:xfrm>
            <a:off x="640080" y="1097280"/>
            <a:ext cx="786384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
                <a:ea typeface="Calibri" pitchFamily="34" charset="-122"/>
                <a:cs typeface="Calibri" pitchFamily="34" charset="-120"/>
              </a:rPr>
              <a:t>I didn't grow up thinking "I want to be an entrepreneur"</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6" name="Shape 4"/>
          <p:cNvSpPr/>
          <p:nvPr/>
        </p:nvSpPr>
        <p:spPr>
          <a:xfrm>
            <a:off x="457200" y="1920240"/>
            <a:ext cx="8046720" cy="658368"/>
          </a:xfrm>
          <a:prstGeom prst="rect">
            <a:avLst/>
          </a:prstGeom>
          <a:solidFill>
            <a:srgbClr val="9B4DAF">
              <a:alpha val="30000"/>
            </a:srgbClr>
          </a:solidFill>
          <a:ln w="12700">
            <a:solidFill>
              <a:srgbClr val="FFFFFF">
                <a:alpha val="3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7" name="Text 5"/>
          <p:cNvSpPr/>
          <p:nvPr/>
        </p:nvSpPr>
        <p:spPr>
          <a:xfrm>
            <a:off x="640080" y="1920240"/>
            <a:ext cx="786384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
                <a:ea typeface="Calibri" pitchFamily="34" charset="-122"/>
                <a:cs typeface="Calibri" pitchFamily="34" charset="-120"/>
              </a:rPr>
              <a:t>I didn't have role models who ran their own business or social enterprise</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8" name="Shape 6"/>
          <p:cNvSpPr/>
          <p:nvPr/>
        </p:nvSpPr>
        <p:spPr>
          <a:xfrm>
            <a:off x="457200" y="2743200"/>
            <a:ext cx="8046720" cy="658368"/>
          </a:xfrm>
          <a:prstGeom prst="rect">
            <a:avLst/>
          </a:prstGeom>
          <a:solidFill>
            <a:srgbClr val="9B4DAF">
              <a:alpha val="30000"/>
            </a:srgbClr>
          </a:solidFill>
          <a:ln w="12700">
            <a:solidFill>
              <a:srgbClr val="FFFFFF">
                <a:alpha val="3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9" name="Text 7"/>
          <p:cNvSpPr/>
          <p:nvPr/>
        </p:nvSpPr>
        <p:spPr>
          <a:xfrm>
            <a:off x="640080" y="2743200"/>
            <a:ext cx="786384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
                <a:ea typeface="Calibri" pitchFamily="34" charset="-122"/>
                <a:cs typeface="Calibri" pitchFamily="34" charset="-120"/>
              </a:rPr>
              <a:t>I didn't set out to build organisations.</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10" name="Shape 8"/>
          <p:cNvSpPr/>
          <p:nvPr/>
        </p:nvSpPr>
        <p:spPr>
          <a:xfrm>
            <a:off x="457200" y="3566160"/>
            <a:ext cx="8046720" cy="658368"/>
          </a:xfrm>
          <a:prstGeom prst="rect">
            <a:avLst/>
          </a:prstGeom>
          <a:solidFill>
            <a:srgbClr val="9B4DAF">
              <a:alpha val="30000"/>
            </a:srgbClr>
          </a:solidFill>
          <a:ln w="12700">
            <a:solidFill>
              <a:srgbClr val="FFFFFF">
                <a:alpha val="3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1" name="Text 9"/>
          <p:cNvSpPr/>
          <p:nvPr/>
        </p:nvSpPr>
        <p:spPr>
          <a:xfrm>
            <a:off x="640080" y="3566160"/>
            <a:ext cx="786384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
                <a:ea typeface="Calibri" pitchFamily="34" charset="-122"/>
                <a:cs typeface="Calibri" pitchFamily="34" charset="-120"/>
              </a:rPr>
              <a:t>I was motivated by people, problems, and fairness</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16" name="Text 42">
            <a:extLst>
              <a:ext uri="{FF2B5EF4-FFF2-40B4-BE49-F238E27FC236}">
                <a16:creationId xmlns:a16="http://schemas.microsoft.com/office/drawing/2014/main" id="{ADB644F4-9114-6FAA-ACBE-6032376F58F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5443E-ADC3-DD33-EF42-B4E8794A957A}"/>
            </a:ext>
          </a:extLst>
        </p:cNvPr>
        <p:cNvGrpSpPr/>
        <p:nvPr/>
      </p:nvGrpSpPr>
      <p:grpSpPr>
        <a:xfrm>
          <a:off x="0" y="0"/>
          <a:ext cx="0" cy="0"/>
          <a:chOff x="0" y="0"/>
          <a:chExt cx="0" cy="0"/>
        </a:xfrm>
      </p:grpSpPr>
      <p:sp>
        <p:nvSpPr>
          <p:cNvPr id="4" name="Shape 0">
            <a:extLst>
              <a:ext uri="{FF2B5EF4-FFF2-40B4-BE49-F238E27FC236}">
                <a16:creationId xmlns:a16="http://schemas.microsoft.com/office/drawing/2014/main" id="{62198B60-AA64-016D-9672-6ECA70009834}"/>
              </a:ext>
            </a:extLst>
          </p:cNvPr>
          <p:cNvSpPr/>
          <p:nvPr/>
        </p:nvSpPr>
        <p:spPr>
          <a:xfrm>
            <a:off x="0" y="-32004"/>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About Us - The Circle">
            <a:extLst>
              <a:ext uri="{FF2B5EF4-FFF2-40B4-BE49-F238E27FC236}">
                <a16:creationId xmlns:a16="http://schemas.microsoft.com/office/drawing/2014/main" id="{38ABA76C-EF13-02CD-E9DF-8B5145B5F1D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7824" y="2489521"/>
            <a:ext cx="3610271" cy="93015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The Big House Multibank">
            <a:extLst>
              <a:ext uri="{FF2B5EF4-FFF2-40B4-BE49-F238E27FC236}">
                <a16:creationId xmlns:a16="http://schemas.microsoft.com/office/drawing/2014/main" id="{7F52D4A8-BCAF-E378-7EDA-5F06B04EF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6140" y="3320506"/>
            <a:ext cx="1686198" cy="1436650"/>
          </a:xfrm>
          <a:prstGeom prst="rect">
            <a:avLst/>
          </a:prstGeom>
          <a:noFill/>
          <a:extLst>
            <a:ext uri="{909E8E84-426E-40DD-AFC4-6F175D3DCCD1}">
              <a14:hiddenFill xmlns:a14="http://schemas.microsoft.com/office/drawing/2010/main">
                <a:solidFill>
                  <a:srgbClr val="FFFFFF"/>
                </a:solidFill>
              </a14:hiddenFill>
            </a:ext>
          </a:extLst>
        </p:spPr>
      </p:pic>
      <p:sp>
        <p:nvSpPr>
          <p:cNvPr id="3" name="Text 0">
            <a:extLst>
              <a:ext uri="{FF2B5EF4-FFF2-40B4-BE49-F238E27FC236}">
                <a16:creationId xmlns:a16="http://schemas.microsoft.com/office/drawing/2014/main" id="{6AAA51E4-1337-E011-BA65-3DE10D9D9384}"/>
              </a:ext>
            </a:extLst>
          </p:cNvPr>
          <p:cNvSpPr/>
          <p:nvPr/>
        </p:nvSpPr>
        <p:spPr>
          <a:xfrm>
            <a:off x="137589" y="131790"/>
            <a:ext cx="9006411" cy="775097"/>
          </a:xfrm>
          <a:prstGeom prst="rect">
            <a:avLst/>
          </a:prstGeom>
          <a:noFill/>
          <a:ln/>
        </p:spPr>
        <p:txBody>
          <a:bodyPr wrap="square" lIns="0" tIns="0" rIns="0" bIns="0" rtlCol="0" anchor="t"/>
          <a:lstStyle/>
          <a:p>
            <a:pPr marL="0" marR="0" lvl="0" indent="0" algn="l" defTabSz="571500" rtl="0" eaLnBrk="1" fontAlgn="auto" latinLnBrk="0" hangingPunct="1">
              <a:lnSpc>
                <a:spcPts val="3031"/>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Black" panose="020B0A04020102020204" pitchFamily="34" charset="0"/>
                <a:ea typeface="Open Sans" panose="020B0606030504020204" pitchFamily="34" charset="0"/>
                <a:cs typeface="Arial" panose="020B0604020202020204" pitchFamily="34" charset="0"/>
              </a:rPr>
              <a:t>SQUIGGLY CAREER </a:t>
            </a:r>
            <a:r>
              <a:rPr kumimoji="0" lang="en-US" sz="2438" b="1" i="0"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rPr>
              <a:t>– </a:t>
            </a:r>
            <a:r>
              <a:rPr kumimoji="0" lang="en-US" sz="1050" b="1" i="1"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rPr>
              <a:t>Non-linear progression, continuous learning, individualised journeys, proactive ownership</a:t>
            </a:r>
            <a:endParaRPr kumimoji="0" lang="en-US" sz="900" b="0" i="1"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 name="Text 2">
            <a:extLst>
              <a:ext uri="{FF2B5EF4-FFF2-40B4-BE49-F238E27FC236}">
                <a16:creationId xmlns:a16="http://schemas.microsoft.com/office/drawing/2014/main" id="{62BEE819-3043-1502-267F-AEDFFAD96854}"/>
              </a:ext>
            </a:extLst>
          </p:cNvPr>
          <p:cNvSpPr/>
          <p:nvPr/>
        </p:nvSpPr>
        <p:spPr>
          <a:xfrm>
            <a:off x="3925119" y="2689548"/>
            <a:ext cx="4722763" cy="793849"/>
          </a:xfrm>
          <a:prstGeom prst="rect">
            <a:avLst/>
          </a:prstGeom>
          <a:noFill/>
          <a:ln/>
        </p:spPr>
        <p:txBody>
          <a:bodyPr wrap="square" lIns="0" tIns="0" rIns="0" bIns="0" rtlCol="0" anchor="t"/>
          <a:lstStyle/>
          <a:p>
            <a:pPr marL="0" marR="0" lvl="0" indent="0" algn="l" defTabSz="571500" rtl="0" eaLnBrk="1" fontAlgn="auto" latinLnBrk="0" hangingPunct="1">
              <a:lnSpc>
                <a:spcPts val="1563"/>
              </a:lnSpc>
              <a:spcBef>
                <a:spcPts val="0"/>
              </a:spcBef>
              <a:spcAft>
                <a:spcPts val="0"/>
              </a:spcAft>
              <a:buClrTx/>
              <a:buSzTx/>
              <a:buFontTx/>
              <a:buNone/>
              <a:tabLst/>
              <a:defRPr/>
            </a:pPr>
            <a:r>
              <a:rPr kumimoji="0" lang="en-US" sz="969" b="1" i="0" u="none" strike="noStrike" kern="1200" cap="none" spc="0" normalizeH="0" baseline="0" noProof="0" dirty="0">
                <a:ln>
                  <a:noFill/>
                </a:ln>
                <a:solidFill>
                  <a:srgbClr val="0070C0"/>
                </a:solidFill>
                <a:effectLst/>
                <a:uLnTx/>
                <a:uFillTx/>
                <a:latin typeface="Inter" pitchFamily="34" charset="0"/>
                <a:ea typeface="Inter" pitchFamily="34" charset="-122"/>
                <a:cs typeface="Inter" pitchFamily="34" charset="-120"/>
              </a:rPr>
              <a:t>.</a:t>
            </a:r>
            <a:endParaRPr kumimoji="0" lang="en-US" sz="969"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8" name="Picture 1">
            <a:extLst>
              <a:ext uri="{FF2B5EF4-FFF2-40B4-BE49-F238E27FC236}">
                <a16:creationId xmlns:a16="http://schemas.microsoft.com/office/drawing/2014/main" id="{8624725E-669E-4AEC-07DB-78F9BCFC2B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3637387" y="1249152"/>
            <a:ext cx="1603311" cy="14049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Social Enterprise Consulting by KTG Impact Associates">
            <a:extLst>
              <a:ext uri="{FF2B5EF4-FFF2-40B4-BE49-F238E27FC236}">
                <a16:creationId xmlns:a16="http://schemas.microsoft.com/office/drawing/2014/main" id="{B2D2ACF8-9177-E36D-70AA-E0A70B342FDD}"/>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864646" y="3286109"/>
            <a:ext cx="1472113" cy="15215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What is The Circle Academy and how can it benefit me? - The Circle">
            <a:extLst>
              <a:ext uri="{FF2B5EF4-FFF2-40B4-BE49-F238E27FC236}">
                <a16:creationId xmlns:a16="http://schemas.microsoft.com/office/drawing/2014/main" id="{A5C65395-87C0-E3CC-58E4-109EC5D454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1412" y="3419681"/>
            <a:ext cx="1131949" cy="1436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arities and the cost-of-living crisis | NICVA">
            <a:extLst>
              <a:ext uri="{FF2B5EF4-FFF2-40B4-BE49-F238E27FC236}">
                <a16:creationId xmlns:a16="http://schemas.microsoft.com/office/drawing/2014/main" id="{9A3D2514-3FD5-B451-C2B3-E44DD64E10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5535" y="1249151"/>
            <a:ext cx="1912289" cy="14049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 Areas of Academic Research Driving ...">
            <a:extLst>
              <a:ext uri="{FF2B5EF4-FFF2-40B4-BE49-F238E27FC236}">
                <a16:creationId xmlns:a16="http://schemas.microsoft.com/office/drawing/2014/main" id="{D348D884-C5B7-05E1-CFC1-4250F72A79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960" y="3428237"/>
            <a:ext cx="1924971" cy="1404938"/>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2" descr="Image result for ack">
            <a:extLst>
              <a:ext uri="{FF2B5EF4-FFF2-40B4-BE49-F238E27FC236}">
                <a16:creationId xmlns:a16="http://schemas.microsoft.com/office/drawing/2014/main" id="{31EF667C-0F42-65FC-E7FE-57E8816D1C14}"/>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6733448" y="1188686"/>
            <a:ext cx="1603311" cy="1265267"/>
          </a:xfrm>
          <a:prstGeom prst="rect">
            <a:avLst/>
          </a:prstGeom>
          <a:noFill/>
          <a:extLst>
            <a:ext uri="{909E8E84-426E-40DD-AFC4-6F175D3DCCD1}">
              <a14:hiddenFill xmlns:a14="http://schemas.microsoft.com/office/drawing/2010/main">
                <a:solidFill>
                  <a:srgbClr val="FFFFFF"/>
                </a:solidFill>
              </a14:hiddenFill>
            </a:ext>
          </a:extLst>
        </p:spPr>
      </p:pic>
      <p:sp>
        <p:nvSpPr>
          <p:cNvPr id="6" name="Text 42">
            <a:extLst>
              <a:ext uri="{FF2B5EF4-FFF2-40B4-BE49-F238E27FC236}">
                <a16:creationId xmlns:a16="http://schemas.microsoft.com/office/drawing/2014/main" id="{FA1D5FF1-9295-40E2-1193-9B1599FC3F4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064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A12E9E46-15DB-F6AC-5805-3015C60B2D9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D2CA629-94CA-CFB9-FDB8-6BAF8B02E6C0}"/>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CELIA HUDSON</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00F49AAD-9C49-7804-35A3-490A559574E0}"/>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HEY GIRLS – SOCIAL ENTERPRISE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B4A72F05-C7B1-E407-B5C1-D9C3E1B98877}"/>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530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DE5C3AC-E5B6-C181-8777-A4922AB1D79B}"/>
            </a:ext>
          </a:extLst>
        </p:cNvPr>
        <p:cNvGrpSpPr/>
        <p:nvPr/>
      </p:nvGrpSpPr>
      <p:grpSpPr>
        <a:xfrm>
          <a:off x="0" y="0"/>
          <a:ext cx="0" cy="0"/>
          <a:chOff x="0" y="0"/>
          <a:chExt cx="0" cy="0"/>
        </a:xfrm>
      </p:grpSpPr>
      <p:sp>
        <p:nvSpPr>
          <p:cNvPr id="11" name="Shape 0">
            <a:extLst>
              <a:ext uri="{FF2B5EF4-FFF2-40B4-BE49-F238E27FC236}">
                <a16:creationId xmlns:a16="http://schemas.microsoft.com/office/drawing/2014/main" id="{455F6ED4-7967-A190-66FE-118C204006FD}"/>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42E239D3-EBA9-DD74-CE3E-9653C788CED7}"/>
              </a:ext>
            </a:extLst>
          </p:cNvPr>
          <p:cNvSpPr/>
          <p:nvPr/>
        </p:nvSpPr>
        <p:spPr>
          <a:xfrm>
            <a:off x="365760" y="-8229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CELIA HODSON OBE – FOUNDER HEY GIRLS</a:t>
            </a:r>
          </a:p>
        </p:txBody>
      </p:sp>
      <p:sp>
        <p:nvSpPr>
          <p:cNvPr id="5" name="Text 3">
            <a:extLst>
              <a:ext uri="{FF2B5EF4-FFF2-40B4-BE49-F238E27FC236}">
                <a16:creationId xmlns:a16="http://schemas.microsoft.com/office/drawing/2014/main" id="{D19EA1D9-29A5-16F5-66A2-8B3BC27A4AAB}"/>
              </a:ext>
            </a:extLst>
          </p:cNvPr>
          <p:cNvSpPr/>
          <p:nvPr/>
        </p:nvSpPr>
        <p:spPr>
          <a:xfrm>
            <a:off x="256032" y="1005840"/>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
        <p:nvSpPr>
          <p:cNvPr id="12" name="Text 42">
            <a:extLst>
              <a:ext uri="{FF2B5EF4-FFF2-40B4-BE49-F238E27FC236}">
                <a16:creationId xmlns:a16="http://schemas.microsoft.com/office/drawing/2014/main" id="{B4F66751-F3E9-04F7-8013-71C2A5077A38}"/>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3">
            <a:extLst>
              <a:ext uri="{FF2B5EF4-FFF2-40B4-BE49-F238E27FC236}">
                <a16:creationId xmlns:a16="http://schemas.microsoft.com/office/drawing/2014/main" id="{57352920-B40D-04D3-A39F-EA709CA5716D}"/>
              </a:ext>
            </a:extLst>
          </p:cNvPr>
          <p:cNvSpPr/>
          <p:nvPr/>
        </p:nvSpPr>
        <p:spPr>
          <a:xfrm>
            <a:off x="256032" y="749808"/>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Founder of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Hey Girls</a:t>
            </a: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 a UK-based social enterprise focused on tackling period poverty and promoting menstrual health education.</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The </a:t>
            </a:r>
            <a:r>
              <a:rPr kumimoji="0" lang="en-US" sz="1400" b="0" i="0" u="none" strike="noStrike" kern="1200" cap="none" spc="0" normalizeH="0" baseline="0" noProof="0" dirty="0" err="1">
                <a:ln>
                  <a:noFill/>
                </a:ln>
                <a:solidFill>
                  <a:srgbClr val="1A1A2E"/>
                </a:solidFill>
                <a:effectLst/>
                <a:uLnTx/>
                <a:uFillTx/>
                <a:latin typeface="Arial" panose="020B0604020202020204" pitchFamily="34" charset="0"/>
                <a:ea typeface="Calibri" pitchFamily="34" charset="-122"/>
                <a:cs typeface="Arial" panose="020B0604020202020204" pitchFamily="34" charset="0"/>
              </a:rPr>
              <a:t>organisation</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 was </a:t>
            </a: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launched in 2018 </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and has become a prominent advocate for period dignity across the UK.</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Celia talks about her passion for tackling period poverty stemming in part from her </a:t>
            </a: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own experience of financial hardship.</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  Stating how raising a family on benefits gave her firsthand experience of the difficultly that low-income families face in affording essential items, including menstrual products.</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She has turned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lived experience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into a sustainable business model that addresses a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major social issue.</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She had a </a:t>
            </a: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varied career </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before founding Hey Girls, including – working as an advisor to community businesses, cooperative development work, Social Enterprise expansion and lobbying, international projects in countries including India &amp; Brazil.</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enterprise adopted </a:t>
            </a: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lang="en-GB"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"Buy</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One, Donate One"</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model, where every product purchased helps provide another product to someone in need. The organisation combines product sales with education and advocacy to reduce stigma around menstruation and improve access to period products</a:t>
            </a:r>
            <a:endPar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Helped to create My period App – which helps people find free period products nearby</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Celia Hodson has been recognized for her work with numerous awards and was awarded an OBE in 2024 for services to promoting period dignity and raising awareness of free period products in Scotland.</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Tree>
    <p:extLst>
      <p:ext uri="{BB962C8B-B14F-4D97-AF65-F5344CB8AC3E}">
        <p14:creationId xmlns:p14="http://schemas.microsoft.com/office/powerpoint/2010/main" val="271593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CB7285D9-47B9-334D-4883-2D297B5C3266}"/>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73F1F523-BCE4-E0C2-FCE2-27EA607B125F}"/>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HOWARD SCHULTZ</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25417BAB-8641-BADD-245A-ED746645D94F}"/>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STARBUCKS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44729900-8D02-B5D2-AE5C-AC8FA0BC859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106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F3F1C-F055-7707-97DF-27AE391A0AA8}"/>
            </a:ext>
          </a:extLst>
        </p:cNvPr>
        <p:cNvGrpSpPr/>
        <p:nvPr/>
      </p:nvGrpSpPr>
      <p:grpSpPr>
        <a:xfrm>
          <a:off x="0" y="0"/>
          <a:ext cx="0" cy="0"/>
          <a:chOff x="0" y="0"/>
          <a:chExt cx="0" cy="0"/>
        </a:xfrm>
      </p:grpSpPr>
      <p:sp>
        <p:nvSpPr>
          <p:cNvPr id="11" name="Shape 0">
            <a:extLst>
              <a:ext uri="{FF2B5EF4-FFF2-40B4-BE49-F238E27FC236}">
                <a16:creationId xmlns:a16="http://schemas.microsoft.com/office/drawing/2014/main" id="{862A96C2-4475-921B-6EC5-F3ED07EF763A}"/>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9FBAA5F-1FA8-3325-40D6-EA49812DD69E}"/>
              </a:ext>
            </a:extLst>
          </p:cNvPr>
          <p:cNvSpPr/>
          <p:nvPr/>
        </p:nvSpPr>
        <p:spPr>
          <a:xfrm>
            <a:off x="365760" y="-8229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HOWARD SCHULTZ – STARBUCKS</a:t>
            </a:r>
          </a:p>
        </p:txBody>
      </p:sp>
      <p:sp>
        <p:nvSpPr>
          <p:cNvPr id="5" name="Text 3">
            <a:extLst>
              <a:ext uri="{FF2B5EF4-FFF2-40B4-BE49-F238E27FC236}">
                <a16:creationId xmlns:a16="http://schemas.microsoft.com/office/drawing/2014/main" id="{470B9B7A-CB61-2BD1-6593-FCB709B2AC7C}"/>
              </a:ext>
            </a:extLst>
          </p:cNvPr>
          <p:cNvSpPr/>
          <p:nvPr/>
        </p:nvSpPr>
        <p:spPr>
          <a:xfrm>
            <a:off x="256032" y="1005840"/>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
        <p:nvSpPr>
          <p:cNvPr id="12" name="Text 42">
            <a:extLst>
              <a:ext uri="{FF2B5EF4-FFF2-40B4-BE49-F238E27FC236}">
                <a16:creationId xmlns:a16="http://schemas.microsoft.com/office/drawing/2014/main" id="{DAF48489-2E73-B5F5-3D40-1B8275289B8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3">
            <a:extLst>
              <a:ext uri="{FF2B5EF4-FFF2-40B4-BE49-F238E27FC236}">
                <a16:creationId xmlns:a16="http://schemas.microsoft.com/office/drawing/2014/main" id="{44280005-9FA1-BD70-9930-F64255E30428}"/>
              </a:ext>
            </a:extLst>
          </p:cNvPr>
          <p:cNvSpPr/>
          <p:nvPr/>
        </p:nvSpPr>
        <p:spPr>
          <a:xfrm>
            <a:off x="256032" y="749808"/>
            <a:ext cx="8631936" cy="3703320"/>
          </a:xfrm>
          <a:prstGeom prst="rect">
            <a:avLst/>
          </a:prstGeom>
          <a:noFill/>
          <a:ln/>
        </p:spPr>
        <p:txBody>
          <a:bodyPr wrap="square" rtlCol="0" anchor="t"/>
          <a:lstStyle/>
          <a:p>
            <a:pPr marL="285750" marR="0" lvl="0" indent="-285750" algn="l" defTabSz="914400"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Grew up in a poor housing project in Brooklyn, New York, where his family struggled financially and his father worked low- paying jobs without benefits.  He became the first person in his family to attend University.</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Before Starbucks</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Schultz worked in sales at Xerox and later became a manager for Swedish housewares company </a:t>
            </a: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Hammarplast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GB" sz="1400" b="0" i="0" u="none" strike="noStrike" kern="1200" cap="none" spc="0" normalizeH="0" baseline="0" noProof="0" dirty="0">
              <a:ln>
                <a:noFill/>
              </a:ln>
              <a:solidFill>
                <a:srgbClr val="464FEB"/>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1982</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Schultz joined Starbucks as Director of Retail Operations and Marketing. At the time, Starbucks sold coffee beans and equipment but did not operate as the coffeehouse chain we know today</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trip to Italy in 1983 proved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transformational</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Schultz was inspired by Milan's coffeehouse culture and envisioned creating similar community-focused coffee shops in the United States</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Starbucks' founders were reluctant to pursue his vision, Schultz left and launched his own coffee business,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Il Giornale</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 1985. In 1987, with investor backing, he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acquired Starbucks</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merged it with his company –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showing real vision and entrepreneurship.</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Starbucks grew from a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small regional coffee retailer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into the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world's largest coffeehouse chain.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Starbucks expanded internationally and helped shape modern coffee culture worldwide. </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of his most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influential ideas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 creating Starbucks as </a:t>
            </a: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lang="en-GB"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"third</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place"</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between home and work, where people could meet, relax, and build community</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Starbucks is a for-profit corporation rather than a social enterprise, Schultz incorporated significant social responsibility initiatives including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Employee Welfare, Ethical Sourcing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Philanthropy – establishing the Schultz Family Foundation</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which focuses on supporting military veterans and addressing youth unemployment.</a:t>
            </a:r>
            <a:endPar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Tree>
    <p:extLst>
      <p:ext uri="{BB962C8B-B14F-4D97-AF65-F5344CB8AC3E}">
        <p14:creationId xmlns:p14="http://schemas.microsoft.com/office/powerpoint/2010/main" val="3253831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Shape 0">
            <a:extLst>
              <a:ext uri="{FF2B5EF4-FFF2-40B4-BE49-F238E27FC236}">
                <a16:creationId xmlns:a16="http://schemas.microsoft.com/office/drawing/2014/main" id="{CF604494-AFAD-8B85-D438-71C9F00315DA}"/>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66878"/>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WHAT THEY ALL HAVE IN COMMON </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5" name="Shape 3"/>
          <p:cNvSpPr/>
          <p:nvPr/>
        </p:nvSpPr>
        <p:spPr>
          <a:xfrm>
            <a:off x="256032" y="1115568"/>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256032" y="1115568"/>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49808" y="1051560"/>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Didn't start with confidence.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429768" y="1519809"/>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256032" y="1773936"/>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256032" y="1773936"/>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749808" y="1709928"/>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Started by solving problems  - many of which were significant social problems.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429768" y="2178939"/>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256032" y="2432304"/>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256032" y="2432304"/>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3</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749808" y="2368296"/>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Learned about burnout and boundaries, many initially failed with the challenges &amp; barriers they faced.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429768" y="2836164"/>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5"/>
          <p:cNvSpPr/>
          <p:nvPr/>
        </p:nvSpPr>
        <p:spPr>
          <a:xfrm>
            <a:off x="256032" y="3090672"/>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256032" y="3118104"/>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4</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749808" y="3026664"/>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Adapted and built partnerships.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8"/>
          <p:cNvSpPr/>
          <p:nvPr/>
        </p:nvSpPr>
        <p:spPr>
          <a:xfrm>
            <a:off x="420624" y="3486912"/>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9"/>
          <p:cNvSpPr/>
          <p:nvPr/>
        </p:nvSpPr>
        <p:spPr>
          <a:xfrm>
            <a:off x="256032" y="3749040"/>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256032" y="3749040"/>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5</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749808" y="4291584"/>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Meta-skills changed everything.</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42">
            <a:extLst>
              <a:ext uri="{FF2B5EF4-FFF2-40B4-BE49-F238E27FC236}">
                <a16:creationId xmlns:a16="http://schemas.microsoft.com/office/drawing/2014/main" id="{EAC243E8-7947-0063-8EA1-B89AA2A5081B}"/>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17">
            <a:extLst>
              <a:ext uri="{FF2B5EF4-FFF2-40B4-BE49-F238E27FC236}">
                <a16:creationId xmlns:a16="http://schemas.microsoft.com/office/drawing/2014/main" id="{54E5DE68-0E06-E6C0-4CC2-A0E5D859811E}"/>
              </a:ext>
            </a:extLst>
          </p:cNvPr>
          <p:cNvSpPr/>
          <p:nvPr/>
        </p:nvSpPr>
        <p:spPr>
          <a:xfrm>
            <a:off x="749808" y="3665220"/>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17">
            <a:extLst>
              <a:ext uri="{FF2B5EF4-FFF2-40B4-BE49-F238E27FC236}">
                <a16:creationId xmlns:a16="http://schemas.microsoft.com/office/drawing/2014/main" id="{0AB3C1E8-4D31-7B4D-C48C-4697C44B7516}"/>
              </a:ext>
            </a:extLst>
          </p:cNvPr>
          <p:cNvSpPr/>
          <p:nvPr/>
        </p:nvSpPr>
        <p:spPr>
          <a:xfrm>
            <a:off x="749808" y="3642360"/>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Developed sustainable business models.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19">
            <a:extLst>
              <a:ext uri="{FF2B5EF4-FFF2-40B4-BE49-F238E27FC236}">
                <a16:creationId xmlns:a16="http://schemas.microsoft.com/office/drawing/2014/main" id="{2F26E85A-5C75-8BCF-8157-849F8961A1F2}"/>
              </a:ext>
            </a:extLst>
          </p:cNvPr>
          <p:cNvSpPr/>
          <p:nvPr/>
        </p:nvSpPr>
        <p:spPr>
          <a:xfrm>
            <a:off x="274320" y="4407408"/>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8">
            <a:extLst>
              <a:ext uri="{FF2B5EF4-FFF2-40B4-BE49-F238E27FC236}">
                <a16:creationId xmlns:a16="http://schemas.microsoft.com/office/drawing/2014/main" id="{A6ACF4E2-7715-8484-623C-844393DA5944}"/>
              </a:ext>
            </a:extLst>
          </p:cNvPr>
          <p:cNvSpPr/>
          <p:nvPr/>
        </p:nvSpPr>
        <p:spPr>
          <a:xfrm>
            <a:off x="429768" y="4144518"/>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20">
            <a:extLst>
              <a:ext uri="{FF2B5EF4-FFF2-40B4-BE49-F238E27FC236}">
                <a16:creationId xmlns:a16="http://schemas.microsoft.com/office/drawing/2014/main" id="{9ACF2D40-1018-C7BB-F236-A3E544C55D08}"/>
              </a:ext>
            </a:extLst>
          </p:cNvPr>
          <p:cNvSpPr/>
          <p:nvPr/>
        </p:nvSpPr>
        <p:spPr>
          <a:xfrm>
            <a:off x="274320" y="4386834"/>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6</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F53CC415-1851-A6DB-E700-3883360A332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A44FE49-BF19-A71A-930D-BACF0B6958D7}"/>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YOUR MOTIVATIONS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67C8F872-DA05-0386-385E-A3FBFC84C8D2}"/>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What drives you?  What problems do you want to solve?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4BD32AFA-2A82-6E62-6FFE-2D03ACE5D22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483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hape 0">
            <a:extLst>
              <a:ext uri="{FF2B5EF4-FFF2-40B4-BE49-F238E27FC236}">
                <a16:creationId xmlns:a16="http://schemas.microsoft.com/office/drawing/2014/main" id="{80BD15E0-F762-6393-B3FF-59E5C73B746F}"/>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ACTIVITY – WHAT MOTIVATES YOU?</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Text 2"/>
          <p:cNvSpPr/>
          <p:nvPr/>
        </p:nvSpPr>
        <p:spPr>
          <a:xfrm>
            <a:off x="457200" y="960120"/>
            <a:ext cx="822960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Think about why you do things. What makes you want to help others?</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 name="Text 3"/>
          <p:cNvSpPr/>
          <p:nvPr/>
        </p:nvSpPr>
        <p:spPr>
          <a:xfrm>
            <a:off x="457200" y="1691640"/>
            <a:ext cx="8229600" cy="2560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Write down THREE things that are important to you (e.g. family, fairness, helping people)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Write down ONE problem you would like to help fix – here in Scotland or in your home country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Share with a partner: Why does this problem matter to you?</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Whole group: Can anyone spot a connection between your motivations and the problems you named?</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Shape 4"/>
          <p:cNvSpPr/>
          <p:nvPr/>
        </p:nvSpPr>
        <p:spPr>
          <a:xfrm>
            <a:off x="228600" y="3675888"/>
            <a:ext cx="8595360" cy="640080"/>
          </a:xfrm>
          <a:prstGeom prst="rect">
            <a:avLst/>
          </a:prstGeom>
          <a:solidFill>
            <a:srgbClr val="F3E8FF"/>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411480" y="3694176"/>
            <a:ext cx="822960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'I was motivated by people, problems, and fairness.' What motivates you?</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Text 42">
            <a:extLst>
              <a:ext uri="{FF2B5EF4-FFF2-40B4-BE49-F238E27FC236}">
                <a16:creationId xmlns:a16="http://schemas.microsoft.com/office/drawing/2014/main" id="{0771439F-BC0C-C41F-FC64-F1917D429A07}"/>
              </a:ext>
            </a:extLst>
          </p:cNvPr>
          <p:cNvSpPr/>
          <p:nvPr/>
        </p:nvSpPr>
        <p:spPr>
          <a:xfrm>
            <a:off x="5976257"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Shape 0">
            <a:extLst>
              <a:ext uri="{FF2B5EF4-FFF2-40B4-BE49-F238E27FC236}">
                <a16:creationId xmlns:a16="http://schemas.microsoft.com/office/drawing/2014/main" id="{0DC54736-4018-2548-8209-1C6C8A4DE0C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ORGANISATIONS MAKING A DIFFERENCE – WEST LOTHIAN</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Shape 2"/>
          <p:cNvSpPr/>
          <p:nvPr/>
        </p:nvSpPr>
        <p:spPr>
          <a:xfrm>
            <a:off x="274320" y="914400"/>
            <a:ext cx="4114800" cy="393192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274320" y="914400"/>
            <a:ext cx="4114800" cy="50292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
          <p:cNvSpPr/>
          <p:nvPr/>
        </p:nvSpPr>
        <p:spPr>
          <a:xfrm>
            <a:off x="411480" y="914400"/>
            <a:ext cx="3840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Carmondean Community Centre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 5"/>
          <p:cNvSpPr/>
          <p:nvPr/>
        </p:nvSpPr>
        <p:spPr>
          <a:xfrm>
            <a:off x="411480" y="1481328"/>
            <a:ext cx="384048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Livingston, West Lothian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6"/>
          <p:cNvSpPr/>
          <p:nvPr/>
        </p:nvSpPr>
        <p:spPr>
          <a:xfrm>
            <a:off x="411480" y="182880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A community hub where local people meet, learn, and get support.</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Text 7"/>
          <p:cNvSpPr/>
          <p:nvPr/>
        </p:nvSpPr>
        <p:spPr>
          <a:xfrm>
            <a:off x="411480" y="237744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Arial" panose="020B0604020202020204" pitchFamily="34" charset="0"/>
                <a:ea typeface="Calibri" pitchFamily="34" charset="-122"/>
                <a:cs typeface="Arial" panose="020B0604020202020204" pitchFamily="34" charset="0"/>
              </a:rPr>
              <a:t>Who they help:</a:t>
            </a:r>
            <a:endParaRPr kumimoji="0" lang="en-US" sz="1200" b="0" i="0" u="none" strike="noStrike" kern="1200" cap="none" spc="0" normalizeH="0" baseline="0" noProof="0" dirty="0">
              <a:ln>
                <a:noFill/>
              </a:ln>
              <a:solidFill>
                <a:srgbClr val="7030A0"/>
              </a:solidFill>
              <a:effectLst/>
              <a:uLnTx/>
              <a:uFillTx/>
              <a:latin typeface="Arial" panose="020B0604020202020204" pitchFamily="34" charset="0"/>
              <a:cs typeface="Arial" panose="020B0604020202020204" pitchFamily="34" charset="0"/>
            </a:endParaRPr>
          </a:p>
        </p:txBody>
      </p:sp>
      <p:sp>
        <p:nvSpPr>
          <p:cNvPr id="10" name="Text 8"/>
          <p:cNvSpPr/>
          <p:nvPr/>
        </p:nvSpPr>
        <p:spPr>
          <a:xfrm>
            <a:off x="411480" y="269748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Families, older people, young people, people who are isolated</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 9"/>
          <p:cNvSpPr/>
          <p:nvPr/>
        </p:nvSpPr>
        <p:spPr>
          <a:xfrm>
            <a:off x="411480" y="324612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E22CE"/>
                </a:solidFill>
                <a:effectLst/>
                <a:uLnTx/>
                <a:uFillTx/>
                <a:latin typeface="Arial" panose="020B0604020202020204" pitchFamily="34" charset="0"/>
                <a:ea typeface="Calibri" pitchFamily="34" charset="-122"/>
                <a:cs typeface="Arial" panose="020B0604020202020204" pitchFamily="34" charset="0"/>
              </a:rPr>
              <a:t>Challenge: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2" name="Text 10"/>
          <p:cNvSpPr/>
          <p:nvPr/>
        </p:nvSpPr>
        <p:spPr>
          <a:xfrm>
            <a:off x="411480" y="3566160"/>
            <a:ext cx="384048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Old building with heating problems and high energy costs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 name="Shape 11"/>
          <p:cNvSpPr/>
          <p:nvPr/>
        </p:nvSpPr>
        <p:spPr>
          <a:xfrm>
            <a:off x="4754880" y="914400"/>
            <a:ext cx="4114800" cy="3931920"/>
          </a:xfrm>
          <a:prstGeom prst="rect">
            <a:avLst/>
          </a:prstGeom>
          <a:solidFill>
            <a:srgbClr val="FFFFFF"/>
          </a:solidFill>
          <a:ln w="12700">
            <a:solidFill>
              <a:srgbClr val="002060"/>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4754880" y="914400"/>
            <a:ext cx="4114800" cy="502920"/>
          </a:xfrm>
          <a:prstGeom prst="rect">
            <a:avLst/>
          </a:prstGeom>
          <a:solidFill>
            <a:srgbClr val="3D1A6B"/>
          </a:solidFill>
          <a:ln w="12700">
            <a:solidFill>
              <a:srgbClr val="3D1A6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 name="Text 13"/>
          <p:cNvSpPr/>
          <p:nvPr/>
        </p:nvSpPr>
        <p:spPr>
          <a:xfrm>
            <a:off x="4892040" y="914400"/>
            <a:ext cx="3840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VOCAL – Voice of Carers Across Lothian</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6" name="Text 14"/>
          <p:cNvSpPr/>
          <p:nvPr/>
        </p:nvSpPr>
        <p:spPr>
          <a:xfrm>
            <a:off x="4892040" y="1481328"/>
            <a:ext cx="384048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Edinburgh &amp; West Lothian</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7" name="Text 15"/>
          <p:cNvSpPr/>
          <p:nvPr/>
        </p:nvSpPr>
        <p:spPr>
          <a:xfrm>
            <a:off x="4892040" y="182880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Supports unpaid carers – people who look after ill or disabled family members.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8" name="Text 16"/>
          <p:cNvSpPr/>
          <p:nvPr/>
        </p:nvSpPr>
        <p:spPr>
          <a:xfrm>
            <a:off x="4892040" y="237744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Who they help:</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9" name="Text 17"/>
          <p:cNvSpPr/>
          <p:nvPr/>
        </p:nvSpPr>
        <p:spPr>
          <a:xfrm>
            <a:off x="4892040" y="269748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Carers who often feel tired, isolated, and unsupported</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0" name="Text 18"/>
          <p:cNvSpPr/>
          <p:nvPr/>
        </p:nvSpPr>
        <p:spPr>
          <a:xfrm>
            <a:off x="4892040" y="324612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Challenge:</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1" name="Text 19"/>
          <p:cNvSpPr/>
          <p:nvPr/>
        </p:nvSpPr>
        <p:spPr>
          <a:xfrm>
            <a:off x="4892040" y="3566160"/>
            <a:ext cx="384048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Many carers do not know support exists for them</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3" name="Text 42">
            <a:extLst>
              <a:ext uri="{FF2B5EF4-FFF2-40B4-BE49-F238E27FC236}">
                <a16:creationId xmlns:a16="http://schemas.microsoft.com/office/drawing/2014/main" id="{D5D20B07-F8F2-AA8E-1AE3-297B627C2827}"/>
              </a:ext>
            </a:extLst>
          </p:cNvPr>
          <p:cNvSpPr/>
          <p:nvPr/>
        </p:nvSpPr>
        <p:spPr>
          <a:xfrm>
            <a:off x="5976257"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D797FE-78E4-577D-CC43-F16CAAC8AEA9}"/>
            </a:ext>
          </a:extLst>
        </p:cNvPr>
        <p:cNvGrpSpPr/>
        <p:nvPr/>
      </p:nvGrpSpPr>
      <p:grpSpPr>
        <a:xfrm>
          <a:off x="0" y="0"/>
          <a:ext cx="0" cy="0"/>
          <a:chOff x="0" y="0"/>
          <a:chExt cx="0" cy="0"/>
        </a:xfrm>
      </p:grpSpPr>
      <p:sp>
        <p:nvSpPr>
          <p:cNvPr id="22" name="Shape 0">
            <a:extLst>
              <a:ext uri="{FF2B5EF4-FFF2-40B4-BE49-F238E27FC236}">
                <a16:creationId xmlns:a16="http://schemas.microsoft.com/office/drawing/2014/main" id="{1302732B-E71B-F2A5-C20D-BA35D1CA318C}"/>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B3B53D14-358B-9C39-8378-8B0B0172A19A}"/>
              </a:ext>
            </a:extLst>
          </p:cNvPr>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ORGANISATIONS MAKING A DIFFERENCE – WEST LOTHIAN</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Text 42">
            <a:extLst>
              <a:ext uri="{FF2B5EF4-FFF2-40B4-BE49-F238E27FC236}">
                <a16:creationId xmlns:a16="http://schemas.microsoft.com/office/drawing/2014/main" id="{E0050DC4-F389-3DE7-A49E-4342B4878F2B}"/>
              </a:ext>
            </a:extLst>
          </p:cNvPr>
          <p:cNvSpPr/>
          <p:nvPr/>
        </p:nvSpPr>
        <p:spPr>
          <a:xfrm>
            <a:off x="5976257"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hape 2"/>
          <p:cNvSpPr/>
          <p:nvPr/>
        </p:nvSpPr>
        <p:spPr>
          <a:xfrm>
            <a:off x="274320" y="914400"/>
            <a:ext cx="4114800" cy="393192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Shape 3"/>
          <p:cNvSpPr/>
          <p:nvPr/>
        </p:nvSpPr>
        <p:spPr>
          <a:xfrm>
            <a:off x="274320" y="914400"/>
            <a:ext cx="4114800" cy="502920"/>
          </a:xfrm>
          <a:prstGeom prst="rect">
            <a:avLst/>
          </a:prstGeom>
          <a:solidFill>
            <a:srgbClr val="7E22CE"/>
          </a:solidFill>
          <a:ln w="12700">
            <a:solidFill>
              <a:srgbClr val="7E22C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5" name="Text 4"/>
          <p:cNvSpPr/>
          <p:nvPr/>
        </p:nvSpPr>
        <p:spPr>
          <a:xfrm>
            <a:off x="411480" y="914400"/>
            <a:ext cx="3840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Linlithgow Day Centre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6" name="Text 5"/>
          <p:cNvSpPr/>
          <p:nvPr/>
        </p:nvSpPr>
        <p:spPr>
          <a:xfrm>
            <a:off x="411480" y="1481328"/>
            <a:ext cx="384048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Linlithgow, West Lothian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7" name="Text 6"/>
          <p:cNvSpPr/>
          <p:nvPr/>
        </p:nvSpPr>
        <p:spPr>
          <a:xfrm>
            <a:off x="411480" y="182880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Provides activities and social contact for older adults.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8" name="Text 7"/>
          <p:cNvSpPr/>
          <p:nvPr/>
        </p:nvSpPr>
        <p:spPr>
          <a:xfrm>
            <a:off x="411480" y="237744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Who they help:</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9" name="Text 8"/>
          <p:cNvSpPr/>
          <p:nvPr/>
        </p:nvSpPr>
        <p:spPr>
          <a:xfrm>
            <a:off x="411480" y="269748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Older people who live alone and may feel lonely</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0" name="Text 9"/>
          <p:cNvSpPr/>
          <p:nvPr/>
        </p:nvSpPr>
        <p:spPr>
          <a:xfrm>
            <a:off x="411480" y="324612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E22CE"/>
                </a:solidFill>
                <a:effectLst/>
                <a:uLnTx/>
                <a:uFillTx/>
                <a:latin typeface="Arial" panose="020B0604020202020204" pitchFamily="34" charset="0"/>
                <a:ea typeface="Calibri" pitchFamily="34" charset="-122"/>
                <a:cs typeface="Arial" panose="020B0604020202020204" pitchFamily="34" charset="0"/>
              </a:rPr>
              <a:t>Challenge: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1" name="Text 10"/>
          <p:cNvSpPr/>
          <p:nvPr/>
        </p:nvSpPr>
        <p:spPr>
          <a:xfrm>
            <a:off x="411480" y="3566160"/>
            <a:ext cx="384048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Transport – people struggle to get there without a car</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2" name="Shape 11"/>
          <p:cNvSpPr/>
          <p:nvPr/>
        </p:nvSpPr>
        <p:spPr>
          <a:xfrm>
            <a:off x="4754880" y="914400"/>
            <a:ext cx="4114800" cy="3931920"/>
          </a:xfrm>
          <a:prstGeom prst="rect">
            <a:avLst/>
          </a:prstGeom>
          <a:solidFill>
            <a:srgbClr val="FFFFFF"/>
          </a:solidFill>
          <a:ln w="12700">
            <a:solidFill>
              <a:srgbClr val="002060"/>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2"/>
          <p:cNvSpPr/>
          <p:nvPr/>
        </p:nvSpPr>
        <p:spPr>
          <a:xfrm>
            <a:off x="4754880" y="914400"/>
            <a:ext cx="4114800" cy="502920"/>
          </a:xfrm>
          <a:prstGeom prst="rect">
            <a:avLst/>
          </a:prstGeom>
          <a:solidFill>
            <a:srgbClr val="002060"/>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4" name="Text 13"/>
          <p:cNvSpPr/>
          <p:nvPr/>
        </p:nvSpPr>
        <p:spPr>
          <a:xfrm>
            <a:off x="4892040" y="914400"/>
            <a:ext cx="3840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West Lothian Food Bank</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5" name="Text 14"/>
          <p:cNvSpPr/>
          <p:nvPr/>
        </p:nvSpPr>
        <p:spPr>
          <a:xfrm>
            <a:off x="4892040" y="1481328"/>
            <a:ext cx="384048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Multiple locations, West Lothian</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36" name="Text 15"/>
          <p:cNvSpPr/>
          <p:nvPr/>
        </p:nvSpPr>
        <p:spPr>
          <a:xfrm>
            <a:off x="4892040" y="182880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Provides food parcels to families and individuals in crisis.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7" name="Text 16"/>
          <p:cNvSpPr/>
          <p:nvPr/>
        </p:nvSpPr>
        <p:spPr>
          <a:xfrm>
            <a:off x="4892040" y="237744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Who they help:</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38" name="Text 17"/>
          <p:cNvSpPr/>
          <p:nvPr/>
        </p:nvSpPr>
        <p:spPr>
          <a:xfrm>
            <a:off x="4892040" y="269748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People who cannot afford food – including working families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9" name="Text 18"/>
          <p:cNvSpPr/>
          <p:nvPr/>
        </p:nvSpPr>
        <p:spPr>
          <a:xfrm>
            <a:off x="4892040" y="324612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Challenge:</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40" name="Text 19"/>
          <p:cNvSpPr/>
          <p:nvPr/>
        </p:nvSpPr>
        <p:spPr>
          <a:xfrm>
            <a:off x="4892040" y="3566160"/>
            <a:ext cx="384048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Growing demand and not enough volunteers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1915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2D622-D225-3535-354B-38B0C8917076}"/>
            </a:ext>
          </a:extLst>
        </p:cNvPr>
        <p:cNvGrpSpPr/>
        <p:nvPr/>
      </p:nvGrpSpPr>
      <p:grpSpPr>
        <a:xfrm>
          <a:off x="0" y="0"/>
          <a:ext cx="0" cy="0"/>
          <a:chOff x="0" y="0"/>
          <a:chExt cx="0" cy="0"/>
        </a:xfrm>
      </p:grpSpPr>
      <p:sp>
        <p:nvSpPr>
          <p:cNvPr id="22" name="Shape 0">
            <a:extLst>
              <a:ext uri="{FF2B5EF4-FFF2-40B4-BE49-F238E27FC236}">
                <a16:creationId xmlns:a16="http://schemas.microsoft.com/office/drawing/2014/main" id="{D8BB4ECE-A8A6-6CB2-7264-B8A32745889D}"/>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F5738086-DA28-FB8F-07FD-A30FF5AD3AAE}"/>
              </a:ext>
            </a:extLst>
          </p:cNvPr>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ORGANISATIONS MAKING A DIFFERENCE – SCOTLAND</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Text 42">
            <a:extLst>
              <a:ext uri="{FF2B5EF4-FFF2-40B4-BE49-F238E27FC236}">
                <a16:creationId xmlns:a16="http://schemas.microsoft.com/office/drawing/2014/main" id="{F16C6439-D7F5-ED26-CC10-720D956AD66C}"/>
              </a:ext>
            </a:extLst>
          </p:cNvPr>
          <p:cNvSpPr/>
          <p:nvPr/>
        </p:nvSpPr>
        <p:spPr>
          <a:xfrm>
            <a:off x="5976257"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274320" y="914400"/>
            <a:ext cx="4114800" cy="393192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274320" y="914400"/>
            <a:ext cx="4114800" cy="50292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
          <p:cNvSpPr/>
          <p:nvPr/>
        </p:nvSpPr>
        <p:spPr>
          <a:xfrm>
            <a:off x="411480" y="914400"/>
            <a:ext cx="3840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The Yard Scotland</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 5"/>
          <p:cNvSpPr/>
          <p:nvPr/>
        </p:nvSpPr>
        <p:spPr>
          <a:xfrm>
            <a:off x="411480" y="1481328"/>
            <a:ext cx="384048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Edinburgh (and beyond)</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6"/>
          <p:cNvSpPr/>
          <p:nvPr/>
        </p:nvSpPr>
        <p:spPr>
          <a:xfrm>
            <a:off x="411480" y="182880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An outdoor adventure play centre for children with disabilities.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Text 7"/>
          <p:cNvSpPr/>
          <p:nvPr/>
        </p:nvSpPr>
        <p:spPr>
          <a:xfrm>
            <a:off x="411480" y="237744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Arial" panose="020B0604020202020204" pitchFamily="34" charset="0"/>
                <a:ea typeface="Calibri" pitchFamily="34" charset="-122"/>
                <a:cs typeface="Arial" panose="020B0604020202020204" pitchFamily="34" charset="0"/>
              </a:rPr>
              <a:t>Who they help:</a:t>
            </a:r>
            <a:endParaRPr kumimoji="0" lang="en-US" sz="1200" b="0" i="0" u="none" strike="noStrike" kern="1200" cap="none" spc="0" normalizeH="0" baseline="0" noProof="0" dirty="0">
              <a:ln>
                <a:noFill/>
              </a:ln>
              <a:solidFill>
                <a:srgbClr val="7030A0"/>
              </a:solidFill>
              <a:effectLst/>
              <a:uLnTx/>
              <a:uFillTx/>
              <a:latin typeface="Arial" panose="020B0604020202020204" pitchFamily="34" charset="0"/>
              <a:cs typeface="Arial" panose="020B0604020202020204" pitchFamily="34" charset="0"/>
            </a:endParaRPr>
          </a:p>
        </p:txBody>
      </p:sp>
      <p:sp>
        <p:nvSpPr>
          <p:cNvPr id="10" name="Text 8"/>
          <p:cNvSpPr/>
          <p:nvPr/>
        </p:nvSpPr>
        <p:spPr>
          <a:xfrm>
            <a:off x="411480" y="269748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Children who cannot use ordinary play parks, and their families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 9"/>
          <p:cNvSpPr/>
          <p:nvPr/>
        </p:nvSpPr>
        <p:spPr>
          <a:xfrm>
            <a:off x="411480" y="324612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E22CE"/>
                </a:solidFill>
                <a:effectLst/>
                <a:uLnTx/>
                <a:uFillTx/>
                <a:latin typeface="Arial" panose="020B0604020202020204" pitchFamily="34" charset="0"/>
                <a:ea typeface="Calibri" pitchFamily="34" charset="-122"/>
                <a:cs typeface="Arial" panose="020B0604020202020204" pitchFamily="34" charset="0"/>
              </a:rPr>
              <a:t>Challenge: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2" name="Text 10"/>
          <p:cNvSpPr/>
          <p:nvPr/>
        </p:nvSpPr>
        <p:spPr>
          <a:xfrm>
            <a:off x="411480" y="3566160"/>
            <a:ext cx="384048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Needs specialist equipment and trained staff</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 name="Shape 11"/>
          <p:cNvSpPr/>
          <p:nvPr/>
        </p:nvSpPr>
        <p:spPr>
          <a:xfrm>
            <a:off x="4754880" y="914400"/>
            <a:ext cx="4114800" cy="393192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4754880" y="914400"/>
            <a:ext cx="4114800" cy="502920"/>
          </a:xfrm>
          <a:prstGeom prst="rect">
            <a:avLst/>
          </a:prstGeom>
          <a:solidFill>
            <a:srgbClr val="3D1A6B"/>
          </a:solidFill>
          <a:ln w="12700">
            <a:solidFill>
              <a:srgbClr val="3D1A6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 name="Text 13"/>
          <p:cNvSpPr/>
          <p:nvPr/>
        </p:nvSpPr>
        <p:spPr>
          <a:xfrm>
            <a:off x="4892040" y="914400"/>
            <a:ext cx="3840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The Edinburgh Remakery</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6" name="Text 14"/>
          <p:cNvSpPr/>
          <p:nvPr/>
        </p:nvSpPr>
        <p:spPr>
          <a:xfrm>
            <a:off x="4892040" y="1481328"/>
            <a:ext cx="384048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Edinburgh</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7" name="Text 15"/>
          <p:cNvSpPr/>
          <p:nvPr/>
        </p:nvSpPr>
        <p:spPr>
          <a:xfrm>
            <a:off x="4892040" y="182880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Repairs and reuses furniture, electronics, and other items.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8" name="Text 16"/>
          <p:cNvSpPr/>
          <p:nvPr/>
        </p:nvSpPr>
        <p:spPr>
          <a:xfrm>
            <a:off x="4892040" y="237744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Who they help:</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9" name="Text 17"/>
          <p:cNvSpPr/>
          <p:nvPr/>
        </p:nvSpPr>
        <p:spPr>
          <a:xfrm>
            <a:off x="4892040" y="2697480"/>
            <a:ext cx="384048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People on low incomes who cannot afford new items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0" name="Text 18"/>
          <p:cNvSpPr/>
          <p:nvPr/>
        </p:nvSpPr>
        <p:spPr>
          <a:xfrm>
            <a:off x="4892040" y="3246120"/>
            <a:ext cx="38404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Arial" panose="020B0604020202020204" pitchFamily="34" charset="0"/>
                <a:ea typeface="Calibri" pitchFamily="34" charset="-122"/>
                <a:cs typeface="Arial" panose="020B0604020202020204" pitchFamily="34" charset="0"/>
              </a:rPr>
              <a:t>Challenge:</a:t>
            </a:r>
            <a:endParaRPr kumimoji="0" lang="en-US" sz="12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1" name="Text 19"/>
          <p:cNvSpPr/>
          <p:nvPr/>
        </p:nvSpPr>
        <p:spPr>
          <a:xfrm>
            <a:off x="4892040" y="3566160"/>
            <a:ext cx="384048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Many people do not know how to repair things – skills are being lost</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0562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B0702-70E3-7487-62D9-941A2819C4C2}"/>
            </a:ext>
          </a:extLst>
        </p:cNvPr>
        <p:cNvGrpSpPr/>
        <p:nvPr/>
      </p:nvGrpSpPr>
      <p:grpSpPr>
        <a:xfrm>
          <a:off x="0" y="0"/>
          <a:ext cx="0" cy="0"/>
          <a:chOff x="0" y="0"/>
          <a:chExt cx="0" cy="0"/>
        </a:xfrm>
      </p:grpSpPr>
      <p:sp>
        <p:nvSpPr>
          <p:cNvPr id="22" name="Shape 0">
            <a:extLst>
              <a:ext uri="{FF2B5EF4-FFF2-40B4-BE49-F238E27FC236}">
                <a16:creationId xmlns:a16="http://schemas.microsoft.com/office/drawing/2014/main" id="{763FAA51-E2B8-4435-5AEE-23315AD6E2E5}"/>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E2EE1C9D-D49E-C9A4-1DA6-D5753F1EBF67}"/>
              </a:ext>
            </a:extLst>
          </p:cNvPr>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THINK &amp; TALK – ORGANISATIONS NEAR YOU</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Text 42">
            <a:extLst>
              <a:ext uri="{FF2B5EF4-FFF2-40B4-BE49-F238E27FC236}">
                <a16:creationId xmlns:a16="http://schemas.microsoft.com/office/drawing/2014/main" id="{39E54696-BC3A-F47A-DD6D-3A666BF02735}"/>
              </a:ext>
            </a:extLst>
          </p:cNvPr>
          <p:cNvSpPr/>
          <p:nvPr/>
        </p:nvSpPr>
        <p:spPr>
          <a:xfrm>
            <a:off x="5976257"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 2"/>
          <p:cNvSpPr/>
          <p:nvPr/>
        </p:nvSpPr>
        <p:spPr>
          <a:xfrm>
            <a:off x="406036" y="1467505"/>
            <a:ext cx="8229600" cy="320040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Have you visited or used any organisation like these in West Lothian or Scotland?</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Are there similar organisations in your home country? How are they the same or different?</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In your home country, who usually helps people in need – the government, family, religious groups, or community organisations?</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What do you think is the biggest need in West Lothian right now?</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083EDB28-DFF8-EAB9-7777-D779CF987041}"/>
              </a:ext>
            </a:extLst>
          </p:cNvPr>
          <p:cNvSpPr txBox="1"/>
          <p:nvPr/>
        </p:nvSpPr>
        <p:spPr>
          <a:xfrm>
            <a:off x="406036" y="3675995"/>
            <a:ext cx="8503919" cy="584775"/>
          </a:xfrm>
          <a:prstGeom prst="rect">
            <a:avLst/>
          </a:prstGeom>
          <a:noFill/>
        </p:spPr>
        <p:txBody>
          <a:bodyPr wrap="square">
            <a:spAutoFit/>
          </a:bodyPr>
          <a:lstStyle/>
          <a:p>
            <a:r>
              <a:rPr kumimoji="0" lang="en-US" sz="1600" b="0" i="1"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Different countries have different ways of helping communities. Both can teach us something.</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2242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D2BC0-6D51-68E6-59D9-835C955EB210}"/>
            </a:ext>
          </a:extLst>
        </p:cNvPr>
        <p:cNvGrpSpPr/>
        <p:nvPr/>
      </p:nvGrpSpPr>
      <p:grpSpPr>
        <a:xfrm>
          <a:off x="0" y="0"/>
          <a:ext cx="0" cy="0"/>
          <a:chOff x="0" y="0"/>
          <a:chExt cx="0" cy="0"/>
        </a:xfrm>
      </p:grpSpPr>
      <p:sp>
        <p:nvSpPr>
          <p:cNvPr id="22" name="Shape 0">
            <a:extLst>
              <a:ext uri="{FF2B5EF4-FFF2-40B4-BE49-F238E27FC236}">
                <a16:creationId xmlns:a16="http://schemas.microsoft.com/office/drawing/2014/main" id="{01407C55-9A2D-FBCB-05D3-E0D092C4E9C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B6F69553-70A3-8763-43FD-FBEDADCBFFF4}"/>
              </a:ext>
            </a:extLst>
          </p:cNvPr>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REAL PROBLEMS IN COMMUNITY BUILDINGS </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Text 42">
            <a:extLst>
              <a:ext uri="{FF2B5EF4-FFF2-40B4-BE49-F238E27FC236}">
                <a16:creationId xmlns:a16="http://schemas.microsoft.com/office/drawing/2014/main" id="{9FDFE6B5-D3C7-D1E8-99F3-B195911537A6}"/>
              </a:ext>
            </a:extLst>
          </p:cNvPr>
          <p:cNvSpPr/>
          <p:nvPr/>
        </p:nvSpPr>
        <p:spPr>
          <a:xfrm>
            <a:off x="5976257"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274320" y="914400"/>
            <a:ext cx="4023360" cy="3931920"/>
          </a:xfrm>
          <a:prstGeom prst="rect">
            <a:avLst/>
          </a:prstGeom>
          <a:solidFill>
            <a:srgbClr val="FFFFFF"/>
          </a:solidFill>
          <a:ln w="12700">
            <a:solidFill>
              <a:srgbClr val="E9D5FF"/>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2">
            <a:extLst>
              <a:ext uri="{FF2B5EF4-FFF2-40B4-BE49-F238E27FC236}">
                <a16:creationId xmlns:a16="http://schemas.microsoft.com/office/drawing/2014/main" id="{6A134BD8-39E8-9E1D-57E4-6D41E898502D}"/>
              </a:ext>
            </a:extLst>
          </p:cNvPr>
          <p:cNvSpPr/>
          <p:nvPr/>
        </p:nvSpPr>
        <p:spPr>
          <a:xfrm>
            <a:off x="4572000" y="914400"/>
            <a:ext cx="4023360" cy="3931920"/>
          </a:xfrm>
          <a:prstGeom prst="rect">
            <a:avLst/>
          </a:prstGeom>
          <a:solidFill>
            <a:srgbClr val="FFFFFF"/>
          </a:solidFill>
          <a:ln w="12700">
            <a:solidFill>
              <a:srgbClr val="E9D5FF"/>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p:nvPr/>
        </p:nvSpPr>
        <p:spPr>
          <a:xfrm>
            <a:off x="457200" y="1005840"/>
            <a:ext cx="3657600" cy="374904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Building problems: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Leaking roofs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Damp walls (wet inside the walls – can cause health problems)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Old heating systems – expensive to run</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Poor lighting in corridors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Not wheelchair accessible</a:t>
            </a: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lang="en-US" sz="1400" dirty="0">
              <a:solidFill>
                <a:srgbClr val="1E1033"/>
              </a:solidFill>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Accessible = easy for everyone to use, including people with disabilities.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 5"/>
          <p:cNvSpPr/>
          <p:nvPr/>
        </p:nvSpPr>
        <p:spPr>
          <a:xfrm>
            <a:off x="4754880" y="1005840"/>
            <a:ext cx="3657600" cy="374904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Practical problems: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No plans or diagrams of the building</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Old electrical systems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Outdoor areas not safe in bad weather</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High energy costs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Extension leads used as permanent wiring</a:t>
            </a: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lang="en-US" sz="1400" dirty="0">
              <a:solidFill>
                <a:srgbClr val="1E1033"/>
              </a:solidFill>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Many community organisations use old buildings because they cannot afford new ones.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3022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hape 0">
            <a:extLst>
              <a:ext uri="{FF2B5EF4-FFF2-40B4-BE49-F238E27FC236}">
                <a16:creationId xmlns:a16="http://schemas.microsoft.com/office/drawing/2014/main" id="{F03E854F-2DEA-AAC6-B284-00C5CA6D5FBE}"/>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Arial" panose="020B0604020202020204" pitchFamily="34" charset="0"/>
              </a:rPr>
              <a:t>ACTIVITY – YOU ARE CALLED TO HELP</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cs typeface="Arial" panose="020B0604020202020204" pitchFamily="34" charset="0"/>
            </a:endParaRPr>
          </a:p>
        </p:txBody>
      </p:sp>
      <p:sp>
        <p:nvSpPr>
          <p:cNvPr id="4" name="Text 2"/>
          <p:cNvSpPr/>
          <p:nvPr/>
        </p:nvSpPr>
        <p:spPr>
          <a:xfrm>
            <a:off x="457200" y="960120"/>
            <a:ext cx="822960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A community centre in Livingston has a problem. They need your help.</a:t>
            </a:r>
            <a:endParaRPr kumimoji="0" lang="en-US" sz="17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 name="Text 3"/>
          <p:cNvSpPr/>
          <p:nvPr/>
        </p:nvSpPr>
        <p:spPr>
          <a:xfrm>
            <a:off x="457200" y="1691640"/>
            <a:ext cx="8229600" cy="2560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Read the problem on the next slide with your group</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Discuss: What is the most urgent problem?</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Think about: Who could help? What skills are needed?</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Share your ideas with the class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Bonus: Has anyone in your group seen or solved a problem like this before?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Shape 4"/>
          <p:cNvSpPr/>
          <p:nvPr/>
        </p:nvSpPr>
        <p:spPr>
          <a:xfrm>
            <a:off x="137160" y="3936492"/>
            <a:ext cx="8595360" cy="640080"/>
          </a:xfrm>
          <a:prstGeom prst="rect">
            <a:avLst/>
          </a:prstGeom>
          <a:solidFill>
            <a:srgbClr val="F3E8FF"/>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320040" y="3954780"/>
            <a:ext cx="822960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Think about skills you or your community already have. Skills from your home country are useful here too.</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Text 42">
            <a:extLst>
              <a:ext uri="{FF2B5EF4-FFF2-40B4-BE49-F238E27FC236}">
                <a16:creationId xmlns:a16="http://schemas.microsoft.com/office/drawing/2014/main" id="{7706A150-4A47-2C76-8935-4E60E81862C2}"/>
              </a:ext>
            </a:extLst>
          </p:cNvPr>
          <p:cNvSpPr/>
          <p:nvPr/>
        </p:nvSpPr>
        <p:spPr>
          <a:xfrm>
            <a:off x="6035040" y="480060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hape 0">
            <a:extLst>
              <a:ext uri="{FF2B5EF4-FFF2-40B4-BE49-F238E27FC236}">
                <a16:creationId xmlns:a16="http://schemas.microsoft.com/office/drawing/2014/main" id="{3FF6A278-9D32-BB95-4ECD-1A5A6CACE406}"/>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Arial" panose="020B0604020202020204" pitchFamily="34" charset="0"/>
              </a:rPr>
              <a:t>THE SCENARIO – COMMUNITY CENTRE, LIVINGSTON</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cs typeface="Arial" panose="020B0604020202020204" pitchFamily="34" charset="0"/>
            </a:endParaRPr>
          </a:p>
        </p:txBody>
      </p:sp>
      <p:sp>
        <p:nvSpPr>
          <p:cNvPr id="4" name="Text 2"/>
          <p:cNvSpPr/>
          <p:nvPr/>
        </p:nvSpPr>
        <p:spPr>
          <a:xfrm>
            <a:off x="411480" y="914400"/>
            <a:ext cx="8321040" cy="393192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 scenario is an imaginary situation based on real life.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The situation: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A community centre runs a food bank, a homework club, and events for older people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They are hosting a big outdoor event for 150 people next week</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It has been raining. The outdoor area has flooded.</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The heating is broken. It is cold inside.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The lights in the main hall keep switching off.</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They have a very small budget – not much money.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Your task:</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In groups – discuss what you would do first. Give reasons for your answer.</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2">
            <a:extLst>
              <a:ext uri="{FF2B5EF4-FFF2-40B4-BE49-F238E27FC236}">
                <a16:creationId xmlns:a16="http://schemas.microsoft.com/office/drawing/2014/main" id="{CC543EAE-A491-55F1-09FA-E9A8B76D6947}"/>
              </a:ext>
            </a:extLst>
          </p:cNvPr>
          <p:cNvSpPr/>
          <p:nvPr/>
        </p:nvSpPr>
        <p:spPr>
          <a:xfrm>
            <a:off x="6035040" y="480060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hape 0">
            <a:extLst>
              <a:ext uri="{FF2B5EF4-FFF2-40B4-BE49-F238E27FC236}">
                <a16:creationId xmlns:a16="http://schemas.microsoft.com/office/drawing/2014/main" id="{F71D4B90-9323-5221-33BE-C9C65C38FB73}"/>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TWO WAYS TO RESPOND TO A PROBLEM</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Shape 2"/>
          <p:cNvSpPr/>
          <p:nvPr/>
        </p:nvSpPr>
        <p:spPr>
          <a:xfrm>
            <a:off x="274320" y="914400"/>
            <a:ext cx="4023360" cy="3604260"/>
          </a:xfrm>
          <a:prstGeom prst="rect">
            <a:avLst/>
          </a:prstGeom>
          <a:solidFill>
            <a:srgbClr val="FFFFFF"/>
          </a:solidFill>
          <a:ln w="12700">
            <a:solidFill>
              <a:srgbClr val="E9D5FF"/>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 name="Text 3"/>
          <p:cNvSpPr/>
          <p:nvPr/>
        </p:nvSpPr>
        <p:spPr>
          <a:xfrm>
            <a:off x="457200" y="1005840"/>
            <a:ext cx="3657600" cy="374904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  Person A says: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"That is not my problem."</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"Someone else should fix it."</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"I will wait for someone in charge."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"The instructions are wrong.“</a:t>
            </a: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lang="en-US" sz="1400" dirty="0">
              <a:solidFill>
                <a:srgbClr val="1E1033"/>
              </a:solidFill>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This person does not take responsibility. They wait for others.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Shape 4"/>
          <p:cNvSpPr/>
          <p:nvPr/>
        </p:nvSpPr>
        <p:spPr>
          <a:xfrm>
            <a:off x="4846320" y="914400"/>
            <a:ext cx="4023360" cy="3604260"/>
          </a:xfrm>
          <a:prstGeom prst="rect">
            <a:avLst/>
          </a:prstGeom>
          <a:solidFill>
            <a:srgbClr val="FFFFFF"/>
          </a:solidFill>
          <a:ln w="12700">
            <a:solidFill>
              <a:srgbClr val="E9D5FF"/>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 5"/>
          <p:cNvSpPr/>
          <p:nvPr/>
        </p:nvSpPr>
        <p:spPr>
          <a:xfrm>
            <a:off x="5029200" y="1005840"/>
            <a:ext cx="3657600" cy="374904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  Person B says: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"Let's find out what is happening."</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"Who can we ask for help?"</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"Let's try a different approach."</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"What do we have that could help?“</a:t>
            </a: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lang="en-US" sz="1400" dirty="0">
              <a:solidFill>
                <a:srgbClr val="1E1033"/>
              </a:solidFill>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This person shows initiative and problem-solving. They take action.</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Text 42">
            <a:extLst>
              <a:ext uri="{FF2B5EF4-FFF2-40B4-BE49-F238E27FC236}">
                <a16:creationId xmlns:a16="http://schemas.microsoft.com/office/drawing/2014/main" id="{987B543D-0AD9-2162-DB62-F9306B1EB007}"/>
              </a:ext>
            </a:extLst>
          </p:cNvPr>
          <p:cNvSpPr/>
          <p:nvPr/>
        </p:nvSpPr>
        <p:spPr>
          <a:xfrm>
            <a:off x="6035040" y="480060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hape 0">
            <a:extLst>
              <a:ext uri="{FF2B5EF4-FFF2-40B4-BE49-F238E27FC236}">
                <a16:creationId xmlns:a16="http://schemas.microsoft.com/office/drawing/2014/main" id="{E51A99C5-0F02-469C-0172-39E91DF568D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THINK AND TALK – MINDSET AND REAL LIFE</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Text 2"/>
          <p:cNvSpPr/>
          <p:nvPr/>
        </p:nvSpPr>
        <p:spPr>
          <a:xfrm>
            <a:off x="457200" y="1431036"/>
            <a:ext cx="8229600" cy="320040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In your experience, when something goes wrong in a community, who usually takes action?</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Is it easy or difficult to take initiative in a new country? Why?</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Have you ever been in a situation where you wanted to help but did not know how?</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1000"/>
              </a:spcAft>
              <a:buClrTx/>
              <a:buSzPct val="100000"/>
              <a:buFontTx/>
              <a:buChar char="•"/>
              <a:tabLst/>
              <a:defRPr/>
            </a:pPr>
            <a:r>
              <a:rPr kumimoji="0" lang="en-US" sz="1400" b="0" i="0"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What is one skill or idea you have brought from your home country that could help a community here?</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5" name="Shape 3"/>
          <p:cNvSpPr/>
          <p:nvPr/>
        </p:nvSpPr>
        <p:spPr>
          <a:xfrm>
            <a:off x="274320" y="3822192"/>
            <a:ext cx="8595360" cy="640080"/>
          </a:xfrm>
          <a:prstGeom prst="rect">
            <a:avLst/>
          </a:prstGeom>
          <a:solidFill>
            <a:srgbClr val="FFFFFF"/>
          </a:solidFill>
          <a:ln w="12700">
            <a:solidFill>
              <a:srgbClr val="D8B4F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457200" y="3840480"/>
            <a:ext cx="822960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Moving to a new country takes enormous courage and resilience. These are meta-skills.</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42">
            <a:extLst>
              <a:ext uri="{FF2B5EF4-FFF2-40B4-BE49-F238E27FC236}">
                <a16:creationId xmlns:a16="http://schemas.microsoft.com/office/drawing/2014/main" id="{8521686D-59C1-1455-B719-E9256B0FD968}"/>
              </a:ext>
            </a:extLst>
          </p:cNvPr>
          <p:cNvSpPr/>
          <p:nvPr/>
        </p:nvSpPr>
        <p:spPr>
          <a:xfrm>
            <a:off x="6035040" y="480060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hape 0">
            <a:extLst>
              <a:ext uri="{FF2B5EF4-FFF2-40B4-BE49-F238E27FC236}">
                <a16:creationId xmlns:a16="http://schemas.microsoft.com/office/drawing/2014/main" id="{C09D195F-325E-C4B5-2609-65B713F98386}"/>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YOUR IDEAS, YOUR SOLUTIONS - BRINGING VALUABLE SKILLS TO SCOTLAND</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Text 2"/>
          <p:cNvSpPr/>
          <p:nvPr/>
        </p:nvSpPr>
        <p:spPr>
          <a:xfrm>
            <a:off x="411480" y="914400"/>
            <a:ext cx="8321040" cy="393192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When people move to a new country, they often underestimate what they bring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Skills and experiences that are valuable: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Languages – speaking more than one language is a great skill</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Community knowledge – understanding how communities organise and support each other</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Practical skills – building, cooking, teaching, farming, caring, repairing</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Professional qualifications from other countries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Cultural knowledge that helps organisations serve diverse communities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Experience of overcoming challenges – resilience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Scotland needs people with these skills.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Many organisations actively want to involve people with international experience.</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 name="Text 42">
            <a:extLst>
              <a:ext uri="{FF2B5EF4-FFF2-40B4-BE49-F238E27FC236}">
                <a16:creationId xmlns:a16="http://schemas.microsoft.com/office/drawing/2014/main" id="{71BFF20F-65E1-56FA-C0FD-9FA4BC82B1C6}"/>
              </a:ext>
            </a:extLst>
          </p:cNvPr>
          <p:cNvSpPr/>
          <p:nvPr/>
        </p:nvSpPr>
        <p:spPr>
          <a:xfrm>
            <a:off x="6035040" y="480060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hape 0">
            <a:extLst>
              <a:ext uri="{FF2B5EF4-FFF2-40B4-BE49-F238E27FC236}">
                <a16:creationId xmlns:a16="http://schemas.microsoft.com/office/drawing/2014/main" id="{3725E55F-6D52-D03F-22B2-C7DFA6389B5F}"/>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a:t>
            </a: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ACTIVITY – YOUR SKILLS AND EXPERIENCE MAP</a:t>
            </a:r>
            <a:endParaRPr kumimoji="0" lang="en-US" sz="19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Text 2"/>
          <p:cNvSpPr/>
          <p:nvPr/>
        </p:nvSpPr>
        <p:spPr>
          <a:xfrm>
            <a:off x="457200" y="960120"/>
            <a:ext cx="8229600"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In pairs or small groups, think about what you bring to your community here.</a:t>
            </a:r>
            <a:endParaRPr kumimoji="0" lang="en-US" sz="17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 name="Text 3"/>
          <p:cNvSpPr/>
          <p:nvPr/>
        </p:nvSpPr>
        <p:spPr>
          <a:xfrm>
            <a:off x="457200" y="1691640"/>
            <a:ext cx="8229600" cy="2560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Write your name in the middle of a piece of paper</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Around it, write: one skill, one experience, one language you speak, one thing you care about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Share with your group: How could one of these things help a community organisation in West Lothian?</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Pct val="100000"/>
              <a:buFont typeface="+mj-lt"/>
              <a:buAutoNum type="arabicPeriod"/>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Write one idea for how you could get involved in your local community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Shape 4"/>
          <p:cNvSpPr/>
          <p:nvPr/>
        </p:nvSpPr>
        <p:spPr>
          <a:xfrm>
            <a:off x="228600" y="3863340"/>
            <a:ext cx="8595360" cy="640080"/>
          </a:xfrm>
          <a:prstGeom prst="rect">
            <a:avLst/>
          </a:prstGeom>
          <a:solidFill>
            <a:srgbClr val="F3E8FF"/>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411480" y="3881628"/>
            <a:ext cx="822960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You do not have to be fluent in English to make a difference. Many organisations need multilingual volunteers.</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Text 42">
            <a:extLst>
              <a:ext uri="{FF2B5EF4-FFF2-40B4-BE49-F238E27FC236}">
                <a16:creationId xmlns:a16="http://schemas.microsoft.com/office/drawing/2014/main" id="{3AFF6FC4-7E0F-5DD4-4310-DC96188C9001}"/>
              </a:ext>
            </a:extLst>
          </p:cNvPr>
          <p:cNvSpPr/>
          <p:nvPr/>
        </p:nvSpPr>
        <p:spPr>
          <a:xfrm>
            <a:off x="6035040" y="480060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hape 0">
            <a:extLst>
              <a:ext uri="{FF2B5EF4-FFF2-40B4-BE49-F238E27FC236}">
                <a16:creationId xmlns:a16="http://schemas.microsoft.com/office/drawing/2014/main" id="{F053A5F7-53D8-ABA8-1F6F-CA816A0E3A76}"/>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0"/>
            <a:ext cx="850392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HOW TO GET INVOLVED IN WEST LOTHIAN</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4" name="Text 2"/>
          <p:cNvSpPr/>
          <p:nvPr/>
        </p:nvSpPr>
        <p:spPr>
          <a:xfrm>
            <a:off x="320040" y="765048"/>
            <a:ext cx="8321040" cy="393192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Ways to connect with your community: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Volunteer with a local charity or food bank</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Join a community group or committee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Attend local council meetings – they are open to the public</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Use your local community centre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Take part in local events</a:t>
            </a: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6B21A8"/>
                </a:solidFill>
                <a:effectLst/>
                <a:uLnTx/>
                <a:uFillTx/>
                <a:latin typeface="Arial" panose="020B0604020202020204" pitchFamily="34" charset="0"/>
                <a:ea typeface="Calibri" pitchFamily="34" charset="-122"/>
                <a:cs typeface="Arial" panose="020B0604020202020204" pitchFamily="34" charset="0"/>
              </a:rPr>
              <a:t>Useful starting 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West Lothian Council website – has a list of community groups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Volunteer Scotland – volunteering.scot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Your local library – often has noticeboards with local opportunities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400" b="0" i="0" u="none" strike="noStrike" kern="1200" cap="none" spc="0" normalizeH="0" baseline="0" noProof="0" dirty="0">
                <a:ln>
                  <a:noFill/>
                </a:ln>
                <a:solidFill>
                  <a:srgbClr val="1E1033"/>
                </a:solidFill>
                <a:effectLst/>
                <a:uLnTx/>
                <a:uFillTx/>
                <a:latin typeface="Arial" panose="020B0604020202020204" pitchFamily="34" charset="0"/>
                <a:ea typeface="Calibri" pitchFamily="34" charset="-122"/>
                <a:cs typeface="Arial" panose="020B0604020202020204" pitchFamily="34" charset="0"/>
              </a:rPr>
              <a:t>Community Learning and Development (CLD) – ask at your college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You can ask your tutor for help finding local opportunities.</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2">
            <a:extLst>
              <a:ext uri="{FF2B5EF4-FFF2-40B4-BE49-F238E27FC236}">
                <a16:creationId xmlns:a16="http://schemas.microsoft.com/office/drawing/2014/main" id="{81E9FAAB-DFAA-FD9D-0254-4E529C456605}"/>
              </a:ext>
            </a:extLst>
          </p:cNvPr>
          <p:cNvSpPr/>
          <p:nvPr/>
        </p:nvSpPr>
        <p:spPr>
          <a:xfrm>
            <a:off x="6035040" y="480060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5E509B"/>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REFLECTION &amp; CLOSE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365760" y="82296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365760" y="82296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502920" y="82296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1051560" y="82296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What </a:t>
            </a:r>
            <a:r>
              <a:rPr lang="en-US" sz="1500" dirty="0">
                <a:solidFill>
                  <a:srgbClr val="FFFFFF"/>
                </a:solidFill>
                <a:latin typeface="Arial" pitchFamily="34" charset="0"/>
                <a:ea typeface="Arial" pitchFamily="34" charset="-122"/>
                <a:cs typeface="Arial" pitchFamily="34" charset="-120"/>
              </a:rPr>
              <a:t>is one thing you learned today that </a:t>
            </a: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surprised you today? </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365760" y="178308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365760" y="178308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502920" y="178308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1051560" y="178308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Name one </a:t>
            </a:r>
            <a:r>
              <a:rPr kumimoji="0" lang="en-US" sz="1500" b="0" i="0" u="none" strike="noStrike" kern="1200" cap="none" spc="0" normalizeH="0" baseline="0" noProof="0" dirty="0" err="1">
                <a:ln>
                  <a:noFill/>
                </a:ln>
                <a:solidFill>
                  <a:srgbClr val="FFFFFF"/>
                </a:solidFill>
                <a:effectLst/>
                <a:uLnTx/>
                <a:uFillTx/>
                <a:latin typeface="Arial" pitchFamily="34" charset="0"/>
                <a:ea typeface="Arial" pitchFamily="34" charset="-122"/>
                <a:cs typeface="Arial" pitchFamily="34" charset="-120"/>
              </a:rPr>
              <a:t>organisation</a:t>
            </a: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in West Lothian that you want to find out more about? </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365760" y="274320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365760" y="274320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502920" y="274320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1051560" y="274320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rgbClr val="FFFFFF"/>
                </a:solidFill>
                <a:latin typeface="Arial" pitchFamily="34" charset="0"/>
                <a:ea typeface="Arial" pitchFamily="34" charset="-122"/>
                <a:cs typeface="Arial" pitchFamily="34" charset="-120"/>
              </a:rPr>
              <a:t>Name one meta skill you already have</a:t>
            </a: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365760" y="3749040"/>
            <a:ext cx="8412480" cy="868680"/>
          </a:xfrm>
          <a:prstGeom prst="rect">
            <a:avLst/>
          </a:prstGeom>
          <a:solidFill>
            <a:srgbClr val="4FC8E8"/>
          </a:solidFill>
          <a:ln w="12700">
            <a:solidFill>
              <a:srgbClr val="4FC8E8"/>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548640" y="3749040"/>
            <a:ext cx="8046720" cy="347472"/>
          </a:xfrm>
          <a:prstGeom prst="rect">
            <a:avLst/>
          </a:prstGeom>
          <a:noFill/>
          <a:ln/>
        </p:spPr>
        <p:txBody>
          <a:bodyPr wrap="square"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A1F4A"/>
                </a:solidFill>
                <a:effectLst/>
                <a:uLnTx/>
                <a:uFillTx/>
                <a:latin typeface="Arial Black" pitchFamily="34" charset="0"/>
                <a:ea typeface="Arial Black" pitchFamily="34" charset="-122"/>
                <a:cs typeface="Arial Black" pitchFamily="34" charset="-120"/>
              </a:rPr>
              <a:t>📱  YOUR HOMEWORK CHALLENGE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548640" y="4096512"/>
            <a:ext cx="804672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Stop and reflect when at home, think about when you are putting meta skills into practice.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42">
            <a:extLst>
              <a:ext uri="{FF2B5EF4-FFF2-40B4-BE49-F238E27FC236}">
                <a16:creationId xmlns:a16="http://schemas.microsoft.com/office/drawing/2014/main" id="{672ABFEE-6858-BF2C-F842-F43DFEF13C81}"/>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621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F23BA-B455-053D-E336-089099C0B15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D42F47D-7996-9F09-A21A-4CBAE16C8D79}"/>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CA1237AF-C5FE-CC69-EC96-B7DE02527ED6}"/>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KEY WORDS – IMPORTANT VOCABULARY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 42">
            <a:extLst>
              <a:ext uri="{FF2B5EF4-FFF2-40B4-BE49-F238E27FC236}">
                <a16:creationId xmlns:a16="http://schemas.microsoft.com/office/drawing/2014/main" id="{0D3C8B5F-7A67-7A64-E722-FF624864D4D8}"/>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9639D40C-6F28-0F8D-69B2-5290EA54DF40}"/>
              </a:ext>
            </a:extLst>
          </p:cNvPr>
          <p:cNvSpPr/>
          <p:nvPr/>
        </p:nvSpPr>
        <p:spPr>
          <a:xfrm>
            <a:off x="274320" y="96012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Shape 3">
            <a:extLst>
              <a:ext uri="{FF2B5EF4-FFF2-40B4-BE49-F238E27FC236}">
                <a16:creationId xmlns:a16="http://schemas.microsoft.com/office/drawing/2014/main" id="{5052820F-0969-A8AE-035D-4E3894E4541C}"/>
              </a:ext>
            </a:extLst>
          </p:cNvPr>
          <p:cNvSpPr/>
          <p:nvPr/>
        </p:nvSpPr>
        <p:spPr>
          <a:xfrm>
            <a:off x="274320" y="96012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 4">
            <a:extLst>
              <a:ext uri="{FF2B5EF4-FFF2-40B4-BE49-F238E27FC236}">
                <a16:creationId xmlns:a16="http://schemas.microsoft.com/office/drawing/2014/main" id="{A168F010-E599-C900-B0AD-67F1E41DBA33}"/>
              </a:ext>
            </a:extLst>
          </p:cNvPr>
          <p:cNvSpPr/>
          <p:nvPr/>
        </p:nvSpPr>
        <p:spPr>
          <a:xfrm>
            <a:off x="530352" y="99669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Community</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 5">
            <a:extLst>
              <a:ext uri="{FF2B5EF4-FFF2-40B4-BE49-F238E27FC236}">
                <a16:creationId xmlns:a16="http://schemas.microsoft.com/office/drawing/2014/main" id="{082E9C89-2AF0-5FF9-4A62-679029561058}"/>
              </a:ext>
            </a:extLst>
          </p:cNvPr>
          <p:cNvSpPr/>
          <p:nvPr/>
        </p:nvSpPr>
        <p:spPr>
          <a:xfrm>
            <a:off x="530352" y="137160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 group of people who live in the same place or share something in common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Shape 6">
            <a:extLst>
              <a:ext uri="{FF2B5EF4-FFF2-40B4-BE49-F238E27FC236}">
                <a16:creationId xmlns:a16="http://schemas.microsoft.com/office/drawing/2014/main" id="{7E12B0C0-6601-9B38-AFD8-84BF3AFAE690}"/>
              </a:ext>
            </a:extLst>
          </p:cNvPr>
          <p:cNvSpPr/>
          <p:nvPr/>
        </p:nvSpPr>
        <p:spPr>
          <a:xfrm>
            <a:off x="274320" y="196596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Shape 7">
            <a:extLst>
              <a:ext uri="{FF2B5EF4-FFF2-40B4-BE49-F238E27FC236}">
                <a16:creationId xmlns:a16="http://schemas.microsoft.com/office/drawing/2014/main" id="{0E84A93F-7C43-07D7-649D-D6773D90230A}"/>
              </a:ext>
            </a:extLst>
          </p:cNvPr>
          <p:cNvSpPr/>
          <p:nvPr/>
        </p:nvSpPr>
        <p:spPr>
          <a:xfrm>
            <a:off x="274320" y="196596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ext 8">
            <a:extLst>
              <a:ext uri="{FF2B5EF4-FFF2-40B4-BE49-F238E27FC236}">
                <a16:creationId xmlns:a16="http://schemas.microsoft.com/office/drawing/2014/main" id="{710B5F92-CDEC-DB46-922A-BEC74366770E}"/>
              </a:ext>
            </a:extLst>
          </p:cNvPr>
          <p:cNvSpPr/>
          <p:nvPr/>
        </p:nvSpPr>
        <p:spPr>
          <a:xfrm>
            <a:off x="530352" y="200253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Charity</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 9">
            <a:extLst>
              <a:ext uri="{FF2B5EF4-FFF2-40B4-BE49-F238E27FC236}">
                <a16:creationId xmlns:a16="http://schemas.microsoft.com/office/drawing/2014/main" id="{5F1DC395-75A9-44D2-87EA-BBF228409CFF}"/>
              </a:ext>
            </a:extLst>
          </p:cNvPr>
          <p:cNvSpPr/>
          <p:nvPr/>
        </p:nvSpPr>
        <p:spPr>
          <a:xfrm>
            <a:off x="530352" y="237744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Shape 10">
            <a:extLst>
              <a:ext uri="{FF2B5EF4-FFF2-40B4-BE49-F238E27FC236}">
                <a16:creationId xmlns:a16="http://schemas.microsoft.com/office/drawing/2014/main" id="{CA77BA92-AAA4-438F-1313-54FF5190F165}"/>
              </a:ext>
            </a:extLst>
          </p:cNvPr>
          <p:cNvSpPr/>
          <p:nvPr/>
        </p:nvSpPr>
        <p:spPr>
          <a:xfrm>
            <a:off x="274320" y="297180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Shape 11">
            <a:extLst>
              <a:ext uri="{FF2B5EF4-FFF2-40B4-BE49-F238E27FC236}">
                <a16:creationId xmlns:a16="http://schemas.microsoft.com/office/drawing/2014/main" id="{5D00AB70-708C-6199-F1B1-9C9068421205}"/>
              </a:ext>
            </a:extLst>
          </p:cNvPr>
          <p:cNvSpPr/>
          <p:nvPr/>
        </p:nvSpPr>
        <p:spPr>
          <a:xfrm>
            <a:off x="274320" y="297180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12">
            <a:extLst>
              <a:ext uri="{FF2B5EF4-FFF2-40B4-BE49-F238E27FC236}">
                <a16:creationId xmlns:a16="http://schemas.microsoft.com/office/drawing/2014/main" id="{455532BD-6557-54A6-F79F-6754FA8B52D4}"/>
              </a:ext>
            </a:extLst>
          </p:cNvPr>
          <p:cNvSpPr/>
          <p:nvPr/>
        </p:nvSpPr>
        <p:spPr>
          <a:xfrm>
            <a:off x="530352" y="300837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Volunteer</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 13">
            <a:extLst>
              <a:ext uri="{FF2B5EF4-FFF2-40B4-BE49-F238E27FC236}">
                <a16:creationId xmlns:a16="http://schemas.microsoft.com/office/drawing/2014/main" id="{F6583DC7-EC60-55F2-8956-A25E252BA7F0}"/>
              </a:ext>
            </a:extLst>
          </p:cNvPr>
          <p:cNvSpPr/>
          <p:nvPr/>
        </p:nvSpPr>
        <p:spPr>
          <a:xfrm>
            <a:off x="530352" y="338328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Someone who works without being paid, to help others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Shape 14">
            <a:extLst>
              <a:ext uri="{FF2B5EF4-FFF2-40B4-BE49-F238E27FC236}">
                <a16:creationId xmlns:a16="http://schemas.microsoft.com/office/drawing/2014/main" id="{C3F59768-2592-7956-6DF2-A97A59408D8C}"/>
              </a:ext>
            </a:extLst>
          </p:cNvPr>
          <p:cNvSpPr/>
          <p:nvPr/>
        </p:nvSpPr>
        <p:spPr>
          <a:xfrm>
            <a:off x="274320" y="397764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Shape 15">
            <a:extLst>
              <a:ext uri="{FF2B5EF4-FFF2-40B4-BE49-F238E27FC236}">
                <a16:creationId xmlns:a16="http://schemas.microsoft.com/office/drawing/2014/main" id="{F3AAF269-948B-4CAA-03C6-BC9C2707BF8F}"/>
              </a:ext>
            </a:extLst>
          </p:cNvPr>
          <p:cNvSpPr/>
          <p:nvPr/>
        </p:nvSpPr>
        <p:spPr>
          <a:xfrm>
            <a:off x="274320" y="397764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 16">
            <a:extLst>
              <a:ext uri="{FF2B5EF4-FFF2-40B4-BE49-F238E27FC236}">
                <a16:creationId xmlns:a16="http://schemas.microsoft.com/office/drawing/2014/main" id="{A2B3D46D-AFF6-E6DF-2558-07D4758542A0}"/>
              </a:ext>
            </a:extLst>
          </p:cNvPr>
          <p:cNvSpPr/>
          <p:nvPr/>
        </p:nvSpPr>
        <p:spPr>
          <a:xfrm>
            <a:off x="530352" y="401421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Social enterprise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 17">
            <a:extLst>
              <a:ext uri="{FF2B5EF4-FFF2-40B4-BE49-F238E27FC236}">
                <a16:creationId xmlns:a16="http://schemas.microsoft.com/office/drawing/2014/main" id="{5C4D60ED-E488-A21E-986B-41438699F00D}"/>
              </a:ext>
            </a:extLst>
          </p:cNvPr>
          <p:cNvSpPr/>
          <p:nvPr/>
        </p:nvSpPr>
        <p:spPr>
          <a:xfrm>
            <a:off x="530352" y="438912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 business that helps people or the community, not just makes money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Shape 18">
            <a:extLst>
              <a:ext uri="{FF2B5EF4-FFF2-40B4-BE49-F238E27FC236}">
                <a16:creationId xmlns:a16="http://schemas.microsoft.com/office/drawing/2014/main" id="{2208264E-D4C1-47AE-F0E4-157AD1704E38}"/>
              </a:ext>
            </a:extLst>
          </p:cNvPr>
          <p:cNvSpPr/>
          <p:nvPr/>
        </p:nvSpPr>
        <p:spPr>
          <a:xfrm>
            <a:off x="4754880" y="96012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Shape 19">
            <a:extLst>
              <a:ext uri="{FF2B5EF4-FFF2-40B4-BE49-F238E27FC236}">
                <a16:creationId xmlns:a16="http://schemas.microsoft.com/office/drawing/2014/main" id="{B5BFD085-58CE-327F-FF51-D4B8621B825C}"/>
              </a:ext>
            </a:extLst>
          </p:cNvPr>
          <p:cNvSpPr/>
          <p:nvPr/>
        </p:nvSpPr>
        <p:spPr>
          <a:xfrm>
            <a:off x="4754880" y="96012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Text 20">
            <a:extLst>
              <a:ext uri="{FF2B5EF4-FFF2-40B4-BE49-F238E27FC236}">
                <a16:creationId xmlns:a16="http://schemas.microsoft.com/office/drawing/2014/main" id="{F8710F8A-8963-47FC-6D9E-96CC9A06A27E}"/>
              </a:ext>
            </a:extLst>
          </p:cNvPr>
          <p:cNvSpPr/>
          <p:nvPr/>
        </p:nvSpPr>
        <p:spPr>
          <a:xfrm>
            <a:off x="5010912" y="99669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Initiative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Text 21">
            <a:extLst>
              <a:ext uri="{FF2B5EF4-FFF2-40B4-BE49-F238E27FC236}">
                <a16:creationId xmlns:a16="http://schemas.microsoft.com/office/drawing/2014/main" id="{8BC8F1B5-8BF2-CF54-F423-81975A72BD5D}"/>
              </a:ext>
            </a:extLst>
          </p:cNvPr>
          <p:cNvSpPr/>
          <p:nvPr/>
        </p:nvSpPr>
        <p:spPr>
          <a:xfrm>
            <a:off x="530352" y="2386584"/>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An organisation that helps people and does not make a profit</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Shape 22">
            <a:extLst>
              <a:ext uri="{FF2B5EF4-FFF2-40B4-BE49-F238E27FC236}">
                <a16:creationId xmlns:a16="http://schemas.microsoft.com/office/drawing/2014/main" id="{51F50695-1BF3-C946-779B-6E5C11CEE9C9}"/>
              </a:ext>
            </a:extLst>
          </p:cNvPr>
          <p:cNvSpPr/>
          <p:nvPr/>
        </p:nvSpPr>
        <p:spPr>
          <a:xfrm>
            <a:off x="4754880" y="196596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 name="Shape 23">
            <a:extLst>
              <a:ext uri="{FF2B5EF4-FFF2-40B4-BE49-F238E27FC236}">
                <a16:creationId xmlns:a16="http://schemas.microsoft.com/office/drawing/2014/main" id="{C3ED30B5-5DF4-07A5-F30E-4F53BEA3D095}"/>
              </a:ext>
            </a:extLst>
          </p:cNvPr>
          <p:cNvSpPr/>
          <p:nvPr/>
        </p:nvSpPr>
        <p:spPr>
          <a:xfrm>
            <a:off x="4754880" y="196596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Text 24">
            <a:extLst>
              <a:ext uri="{FF2B5EF4-FFF2-40B4-BE49-F238E27FC236}">
                <a16:creationId xmlns:a16="http://schemas.microsoft.com/office/drawing/2014/main" id="{C2B116F5-AE8D-DF99-F478-E36732D0E240}"/>
              </a:ext>
            </a:extLst>
          </p:cNvPr>
          <p:cNvSpPr/>
          <p:nvPr/>
        </p:nvSpPr>
        <p:spPr>
          <a:xfrm>
            <a:off x="5010912" y="200253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Resilience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Text 25">
            <a:extLst>
              <a:ext uri="{FF2B5EF4-FFF2-40B4-BE49-F238E27FC236}">
                <a16:creationId xmlns:a16="http://schemas.microsoft.com/office/drawing/2014/main" id="{4E7206DE-5631-7B86-16A2-B2323B9D54C5}"/>
              </a:ext>
            </a:extLst>
          </p:cNvPr>
          <p:cNvSpPr/>
          <p:nvPr/>
        </p:nvSpPr>
        <p:spPr>
          <a:xfrm>
            <a:off x="5010912" y="237744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Keep going when things are hard</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Shape 26">
            <a:extLst>
              <a:ext uri="{FF2B5EF4-FFF2-40B4-BE49-F238E27FC236}">
                <a16:creationId xmlns:a16="http://schemas.microsoft.com/office/drawing/2014/main" id="{3DF95CEC-748F-428F-1B9D-4B395B3EACE7}"/>
              </a:ext>
            </a:extLst>
          </p:cNvPr>
          <p:cNvSpPr/>
          <p:nvPr/>
        </p:nvSpPr>
        <p:spPr>
          <a:xfrm>
            <a:off x="4754880" y="297180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Shape 27">
            <a:extLst>
              <a:ext uri="{FF2B5EF4-FFF2-40B4-BE49-F238E27FC236}">
                <a16:creationId xmlns:a16="http://schemas.microsoft.com/office/drawing/2014/main" id="{3848EA24-A9B4-DAB1-9DC4-5F6C02D99B97}"/>
              </a:ext>
            </a:extLst>
          </p:cNvPr>
          <p:cNvSpPr/>
          <p:nvPr/>
        </p:nvSpPr>
        <p:spPr>
          <a:xfrm>
            <a:off x="4754880" y="297180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1" name="Text 28">
            <a:extLst>
              <a:ext uri="{FF2B5EF4-FFF2-40B4-BE49-F238E27FC236}">
                <a16:creationId xmlns:a16="http://schemas.microsoft.com/office/drawing/2014/main" id="{96CE0AAE-6B61-4C94-BD5A-8B9CB447B885}"/>
              </a:ext>
            </a:extLst>
          </p:cNvPr>
          <p:cNvSpPr/>
          <p:nvPr/>
        </p:nvSpPr>
        <p:spPr>
          <a:xfrm>
            <a:off x="5010912" y="300837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Mindset</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Text 29">
            <a:extLst>
              <a:ext uri="{FF2B5EF4-FFF2-40B4-BE49-F238E27FC236}">
                <a16:creationId xmlns:a16="http://schemas.microsoft.com/office/drawing/2014/main" id="{385F523A-7013-5A36-F7E2-8D4379762DA3}"/>
              </a:ext>
            </a:extLst>
          </p:cNvPr>
          <p:cNvSpPr/>
          <p:nvPr/>
        </p:nvSpPr>
        <p:spPr>
          <a:xfrm>
            <a:off x="5010912" y="1344168"/>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Doing something helpful without being told to</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 name="Shape 30">
            <a:extLst>
              <a:ext uri="{FF2B5EF4-FFF2-40B4-BE49-F238E27FC236}">
                <a16:creationId xmlns:a16="http://schemas.microsoft.com/office/drawing/2014/main" id="{2172F739-DFC7-FC6E-D283-F79832B9FA20}"/>
              </a:ext>
            </a:extLst>
          </p:cNvPr>
          <p:cNvSpPr/>
          <p:nvPr/>
        </p:nvSpPr>
        <p:spPr>
          <a:xfrm>
            <a:off x="4754880" y="3977640"/>
            <a:ext cx="4114800" cy="868680"/>
          </a:xfrm>
          <a:prstGeom prst="rect">
            <a:avLst/>
          </a:prstGeom>
          <a:solidFill>
            <a:srgbClr val="FFFFFF"/>
          </a:solidFill>
          <a:ln w="12700">
            <a:solidFill>
              <a:srgbClr val="D8B4FE"/>
            </a:solidFill>
            <a:prstDash val="solid"/>
          </a:ln>
          <a:effectLst>
            <a:outerShdw blurRad="635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Shape 31">
            <a:extLst>
              <a:ext uri="{FF2B5EF4-FFF2-40B4-BE49-F238E27FC236}">
                <a16:creationId xmlns:a16="http://schemas.microsoft.com/office/drawing/2014/main" id="{B38379F9-D6B6-F2BE-F488-8AC95EBF7196}"/>
              </a:ext>
            </a:extLst>
          </p:cNvPr>
          <p:cNvSpPr/>
          <p:nvPr/>
        </p:nvSpPr>
        <p:spPr>
          <a:xfrm>
            <a:off x="4754880" y="3977640"/>
            <a:ext cx="164592" cy="868680"/>
          </a:xfrm>
          <a:prstGeom prst="rect">
            <a:avLst/>
          </a:prstGeom>
          <a:solidFill>
            <a:srgbClr val="6B21A8"/>
          </a:solidFill>
          <a:ln w="12700">
            <a:solidFill>
              <a:srgbClr val="6B21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Text 32">
            <a:extLst>
              <a:ext uri="{FF2B5EF4-FFF2-40B4-BE49-F238E27FC236}">
                <a16:creationId xmlns:a16="http://schemas.microsoft.com/office/drawing/2014/main" id="{FBACA737-4C07-9133-1CBE-6E543790788A}"/>
              </a:ext>
            </a:extLst>
          </p:cNvPr>
          <p:cNvSpPr/>
          <p:nvPr/>
        </p:nvSpPr>
        <p:spPr>
          <a:xfrm>
            <a:off x="5010912" y="4014216"/>
            <a:ext cx="36576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D1A6B"/>
                </a:solidFill>
                <a:effectLst/>
                <a:uLnTx/>
                <a:uFillTx/>
                <a:latin typeface="Arial" panose="020B0604020202020204" pitchFamily="34" charset="0"/>
                <a:ea typeface="Calibri" pitchFamily="34" charset="-122"/>
                <a:cs typeface="Arial" panose="020B0604020202020204" pitchFamily="34" charset="0"/>
              </a:rPr>
              <a:t>Meta-skills</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Text 33">
            <a:extLst>
              <a:ext uri="{FF2B5EF4-FFF2-40B4-BE49-F238E27FC236}">
                <a16:creationId xmlns:a16="http://schemas.microsoft.com/office/drawing/2014/main" id="{FA995099-086B-0A24-8A05-E623732A3FD9}"/>
              </a:ext>
            </a:extLst>
          </p:cNvPr>
          <p:cNvSpPr/>
          <p:nvPr/>
        </p:nvSpPr>
        <p:spPr>
          <a:xfrm>
            <a:off x="5010912" y="3332226"/>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The way a person thinks about things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C7B76C6C-BBB4-D0C2-B606-24F38E257DAA}"/>
              </a:ext>
            </a:extLst>
          </p:cNvPr>
          <p:cNvSpPr txBox="1"/>
          <p:nvPr/>
        </p:nvSpPr>
        <p:spPr>
          <a:xfrm>
            <a:off x="4919472" y="4314444"/>
            <a:ext cx="383590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81C87"/>
                </a:solidFill>
                <a:effectLst/>
                <a:uLnTx/>
                <a:uFillTx/>
                <a:latin typeface="Arial" panose="020B0604020202020204" pitchFamily="34" charset="0"/>
                <a:ea typeface="Calibri" pitchFamily="34" charset="-122"/>
                <a:cs typeface="Arial" panose="020B0604020202020204" pitchFamily="34" charset="0"/>
              </a:rPr>
              <a:t>Skills like communication, teamwork, problem solving that help you in any job or situation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57446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D1A6B"/>
        </a:solidFill>
        <a:effectLst/>
      </p:bgPr>
    </p:bg>
    <p:spTree>
      <p:nvGrpSpPr>
        <p:cNvPr id="1" name=""/>
        <p:cNvGrpSpPr/>
        <p:nvPr/>
      </p:nvGrpSpPr>
      <p:grpSpPr>
        <a:xfrm>
          <a:off x="0" y="0"/>
          <a:ext cx="0" cy="0"/>
          <a:chOff x="0" y="0"/>
          <a:chExt cx="0" cy="0"/>
        </a:xfrm>
      </p:grpSpPr>
      <p:sp>
        <p:nvSpPr>
          <p:cNvPr id="4" name="Text 2"/>
          <p:cNvSpPr/>
          <p:nvPr/>
        </p:nvSpPr>
        <p:spPr>
          <a:xfrm>
            <a:off x="457200" y="1097280"/>
            <a:ext cx="8229600" cy="9144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Thank You</a:t>
            </a:r>
            <a:endPar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5" name="Text 3"/>
          <p:cNvSpPr/>
          <p:nvPr/>
        </p:nvSpPr>
        <p:spPr>
          <a:xfrm>
            <a:off x="914400" y="2194560"/>
            <a:ext cx="7315200" cy="822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D8B4FE"/>
                </a:solidFill>
                <a:effectLst/>
                <a:uLnTx/>
                <a:uFillTx/>
                <a:latin typeface="Arial" panose="020B0604020202020204" pitchFamily="34" charset="0"/>
                <a:ea typeface="Calibri" pitchFamily="34" charset="-122"/>
                <a:cs typeface="Arial" panose="020B0604020202020204" pitchFamily="34" charset="0"/>
              </a:rPr>
              <a:t>Your ideas today could help solve real community challenges in West Lothian and beyond.</a:t>
            </a:r>
            <a:endParaRPr kumimoji="0" lang="en-US" sz="17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
          <p:cNvSpPr/>
          <p:nvPr/>
        </p:nvSpPr>
        <p:spPr>
          <a:xfrm>
            <a:off x="914400" y="3108960"/>
            <a:ext cx="7315200" cy="64008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99AABB"/>
                </a:solidFill>
                <a:effectLst/>
                <a:uLnTx/>
                <a:uFillTx/>
                <a:latin typeface="Arial" panose="020B0604020202020204" pitchFamily="34" charset="0"/>
                <a:ea typeface="Calibri" pitchFamily="34" charset="-122"/>
                <a:cs typeface="Arial" panose="020B0604020202020204" pitchFamily="34" charset="0"/>
              </a:rPr>
              <a:t>Communities are built by people who care enough to get involved.</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42">
            <a:extLst>
              <a:ext uri="{FF2B5EF4-FFF2-40B4-BE49-F238E27FC236}">
                <a16:creationId xmlns:a16="http://schemas.microsoft.com/office/drawing/2014/main" id="{CE9F4B44-ED64-29B3-DC0F-C912935016C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21E65D-626E-BBA2-2340-A7387413AF6C}"/>
              </a:ext>
            </a:extLst>
          </p:cNvPr>
          <p:cNvPicPr>
            <a:picLocks noChangeAspect="1"/>
          </p:cNvPicPr>
          <p:nvPr/>
        </p:nvPicPr>
        <p:blipFill>
          <a:blip r:embed="rId2"/>
          <a:stretch>
            <a:fillRect/>
          </a:stretch>
        </p:blipFill>
        <p:spPr>
          <a:xfrm>
            <a:off x="431218" y="175460"/>
            <a:ext cx="8281564" cy="4347822"/>
          </a:xfrm>
          <a:prstGeom prst="rect">
            <a:avLst/>
          </a:prstGeom>
        </p:spPr>
      </p:pic>
      <p:sp>
        <p:nvSpPr>
          <p:cNvPr id="3" name="Text 5">
            <a:extLst>
              <a:ext uri="{FF2B5EF4-FFF2-40B4-BE49-F238E27FC236}">
                <a16:creationId xmlns:a16="http://schemas.microsoft.com/office/drawing/2014/main" id="{5EAABC07-A6E6-E052-5268-57A029473B01}"/>
              </a:ext>
            </a:extLst>
          </p:cNvPr>
          <p:cNvSpPr/>
          <p:nvPr/>
        </p:nvSpPr>
        <p:spPr>
          <a:xfrm>
            <a:off x="2907792" y="4620568"/>
            <a:ext cx="502920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7030A0"/>
                </a:solidFill>
                <a:effectLst/>
                <a:uLnTx/>
                <a:uFillTx/>
                <a:latin typeface="Aptos" panose="020B0004020202020204" pitchFamily="34" charset="0"/>
                <a:ea typeface="Arial" pitchFamily="34" charset="-122"/>
                <a:cs typeface="Arial" pitchFamily="34" charset="-120"/>
              </a:rPr>
              <a:t>Session 1 Complete  |  See you next time</a:t>
            </a:r>
            <a:r>
              <a:rPr kumimoji="0" lang="en-US" sz="1300" b="0" i="0"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42">
            <a:extLst>
              <a:ext uri="{FF2B5EF4-FFF2-40B4-BE49-F238E27FC236}">
                <a16:creationId xmlns:a16="http://schemas.microsoft.com/office/drawing/2014/main" id="{602CD597-B3E9-3165-237E-F9B813FB99E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782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6901</TotalTime>
  <Words>3209</Words>
  <Application>Microsoft Office PowerPoint</Application>
  <PresentationFormat>On-screen Show (16:9)</PresentationFormat>
  <Paragraphs>487</Paragraphs>
  <Slides>39</Slides>
  <Notes>37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39</vt:i4>
      </vt:variant>
    </vt:vector>
  </HeadingPairs>
  <TitlesOfParts>
    <vt:vector size="48" baseType="lpstr">
      <vt:lpstr>Inter</vt:lpstr>
      <vt:lpstr>Aptos</vt:lpstr>
      <vt:lpstr>Arial</vt:lpstr>
      <vt:lpstr>Arial    </vt:lpstr>
      <vt:lpstr>Arial Black</vt:lpstr>
      <vt:lpstr>Calibri</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META-preneur Session 1 – Electrical Installation Level 5</dc:title>
  <dc:subject>PptxGenJS Presentation</dc:subject>
  <dc:creator>PptxGenJS</dc:creator>
  <cp:lastModifiedBy>AH</cp:lastModifiedBy>
  <cp:revision>3</cp:revision>
  <dcterms:created xsi:type="dcterms:W3CDTF">2026-04-21T14:34:22Z</dcterms:created>
  <dcterms:modified xsi:type="dcterms:W3CDTF">2026-08-20T11:46:12Z</dcterms:modified>
</cp:coreProperties>
</file>