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7" r:id="rId4"/>
    <p:sldId id="259" r:id="rId5"/>
    <p:sldId id="258" r:id="rId6"/>
    <p:sldId id="265" r:id="rId7"/>
    <p:sldId id="260" r:id="rId8"/>
    <p:sldId id="264" r:id="rId9"/>
    <p:sldId id="266" r:id="rId10"/>
    <p:sldId id="261" r:id="rId11"/>
    <p:sldId id="262" r:id="rId12"/>
    <p:sldId id="263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4610"/>
  </p:normalViewPr>
  <p:slideViewPr>
    <p:cSldViewPr snapToGrid="0" snapToObjects="1">
      <p:cViewPr varScale="1">
        <p:scale>
          <a:sx n="170" d="100"/>
          <a:sy n="170" d="100"/>
        </p:scale>
        <p:origin x="5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customXml" Target="../customXml/item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8893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8B28F-C827-FF79-0949-4A4A53340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3AAA77-51C8-09CD-C2F7-09B3AD438D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13699C-7606-C113-DADA-DC1868C536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318DDD-008D-186C-9600-6E9A8C5FB4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0882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66F0C-81E3-104F-24EC-6820CE3C8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A2592A-9C2D-AEAD-C029-AEFB31E616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ECE20F-DCB2-0BE5-71CC-AC1A581064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D61E78-1C45-0884-BE1B-09FB3ECFC2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3725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28441-5316-2976-D348-A0EE33436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FE2A81-DF4A-0D3B-207C-E0767563D5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AFF8EE-D1C5-5FA9-8196-B3862CE95F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25773E-9A58-6D6D-84FC-317C42129A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5307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00E92-8C5F-8CFA-17D5-0DB23A974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B212D8-2CF9-8AD9-4AA6-784BE42BE5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FC57AB-BA69-30DD-2438-D500B961B8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9880DD-F0C1-E38B-E8E8-5D2D2BAEEC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3525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5C12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-1097280"/>
            <a:ext cx="4114800" cy="4114800"/>
          </a:xfrm>
          <a:prstGeom prst="ellipse">
            <a:avLst/>
          </a:prstGeom>
          <a:solidFill>
            <a:srgbClr val="8B1E8B">
              <a:alpha val="60000"/>
            </a:srgbClr>
          </a:solidFill>
          <a:ln w="12700">
            <a:solidFill>
              <a:srgbClr val="8B1E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7498080" y="-457200"/>
            <a:ext cx="2743200" cy="2743200"/>
          </a:xfrm>
          <a:prstGeom prst="ellipse">
            <a:avLst/>
          </a:prstGeom>
          <a:solidFill>
            <a:srgbClr val="A640A6">
              <a:alpha val="45000"/>
            </a:srgbClr>
          </a:solidFill>
          <a:ln w="12700">
            <a:solidFill>
              <a:srgbClr val="A640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365760" y="4663440"/>
            <a:ext cx="164592" cy="164592"/>
          </a:xfrm>
          <a:prstGeom prst="ellipse">
            <a:avLst/>
          </a:prstGeom>
          <a:solidFill>
            <a:srgbClr val="F4C430">
              <a:alpha val="80000"/>
            </a:srgbClr>
          </a:solidFill>
          <a:ln w="12700">
            <a:solidFill>
              <a:srgbClr val="F4C4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85800" y="4663440"/>
            <a:ext cx="164592" cy="164592"/>
          </a:xfrm>
          <a:prstGeom prst="ellipse">
            <a:avLst/>
          </a:prstGeom>
          <a:solidFill>
            <a:srgbClr val="F4C430">
              <a:alpha val="80000"/>
            </a:srgbClr>
          </a:solidFill>
          <a:ln w="12700">
            <a:solidFill>
              <a:srgbClr val="F4C4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005840" y="4663440"/>
            <a:ext cx="164592" cy="164592"/>
          </a:xfrm>
          <a:prstGeom prst="ellipse">
            <a:avLst/>
          </a:prstGeom>
          <a:solidFill>
            <a:srgbClr val="F4C430">
              <a:alpha val="80000"/>
            </a:srgbClr>
          </a:solidFill>
          <a:ln w="12700">
            <a:solidFill>
              <a:srgbClr val="F4C4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325880" y="4663440"/>
            <a:ext cx="164592" cy="164592"/>
          </a:xfrm>
          <a:prstGeom prst="ellipse">
            <a:avLst/>
          </a:prstGeom>
          <a:solidFill>
            <a:srgbClr val="F4C430">
              <a:alpha val="80000"/>
            </a:srgbClr>
          </a:solidFill>
          <a:ln w="12700">
            <a:solidFill>
              <a:srgbClr val="F4C4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645920" y="4663440"/>
            <a:ext cx="164592" cy="164592"/>
          </a:xfrm>
          <a:prstGeom prst="ellipse">
            <a:avLst/>
          </a:prstGeom>
          <a:solidFill>
            <a:srgbClr val="F4C430">
              <a:alpha val="80000"/>
            </a:srgbClr>
          </a:solidFill>
          <a:ln w="12700">
            <a:solidFill>
              <a:srgbClr val="F4C4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50292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400" dirty="0">
                <a:solidFill>
                  <a:srgbClr val="F4C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META-PRENEUR PROGRAMME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57200" y="914400"/>
            <a:ext cx="7772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Final Pitch</a:t>
            </a:r>
            <a:endParaRPr lang="en-US" sz="5200" dirty="0"/>
          </a:p>
        </p:txBody>
      </p:sp>
      <p:sp>
        <p:nvSpPr>
          <p:cNvPr id="11" name="Text 9"/>
          <p:cNvSpPr/>
          <p:nvPr/>
        </p:nvSpPr>
        <p:spPr>
          <a:xfrm>
            <a:off x="457200" y="21488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i="1" dirty="0">
                <a:solidFill>
                  <a:srgbClr val="EDD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Winchburgh Development Trust Challenge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457200" y="2834640"/>
            <a:ext cx="5029200" cy="640080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57200" y="2834640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Name  ·  [Date]  ·  [College]</a:t>
            </a:r>
            <a:endParaRPr lang="en-US" sz="1400" dirty="0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029200" y="4114800"/>
            <a:ext cx="2286000" cy="73152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457200" y="4892040"/>
            <a:ext cx="8229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EDD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Based on Skills Development Scotland META Skills 4.0 Framework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rgbClr val="5C1260"/>
          </a:solidFill>
          <a:ln w="12700">
            <a:solidFill>
              <a:srgbClr val="5C12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548640" cy="320040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82880" y="50292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300" dirty="0">
                <a:solidFill>
                  <a:srgbClr val="F4C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WE ARE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82880" y="91440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Logo &amp;</a:t>
            </a:r>
            <a:endParaRPr lang="en-US" sz="3000" dirty="0"/>
          </a:p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Brand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320040" y="2286000"/>
            <a:ext cx="2834640" cy="1920240"/>
          </a:xfrm>
          <a:prstGeom prst="rect">
            <a:avLst/>
          </a:prstGeom>
          <a:solidFill>
            <a:srgbClr val="FFFFFF">
              <a:alpha val="90000"/>
            </a:srgbClr>
          </a:solidFill>
          <a:ln w="25400">
            <a:solidFill>
              <a:srgbClr val="F4C4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20040" y="2286000"/>
            <a:ext cx="28346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i="1" dirty="0">
                <a:solidFill>
                  <a:srgbClr val="F4C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PASTE YOUR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i="1" dirty="0">
                <a:solidFill>
                  <a:srgbClr val="F4C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 HERE ]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3840480" y="45720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5C1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Team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3840480" y="886968"/>
            <a:ext cx="1097280" cy="45720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840480" y="1051560"/>
            <a:ext cx="493776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are </a:t>
            </a:r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study ESOL</a:t>
            </a:r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team name is: _______________________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logo represents: _______________________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brand colours mean: _______________________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3840480" y="3749040"/>
            <a:ext cx="4937760" cy="1005840"/>
          </a:xfrm>
          <a:prstGeom prst="rect">
            <a:avLst/>
          </a:prstGeom>
          <a:solidFill>
            <a:srgbClr val="EDD9F0"/>
          </a:solidFill>
          <a:ln w="12700">
            <a:solidFill>
              <a:srgbClr val="8B1E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3931920" y="384048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5C1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💜  Our tagline:  "_______________________"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931920" y="4224528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i="1" dirty="0">
                <a:solidFill>
                  <a:srgbClr val="A640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stand for in one sentence.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47472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A640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META-PRENEUR  ·  Skills Development Scotland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0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8F55D5-5DF1-FB9F-1AB5-139637258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F89E7D4-3A3C-61AB-D51D-885994B2E50A}"/>
              </a:ext>
            </a:extLst>
          </p:cNvPr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5C1260"/>
          </a:solidFill>
          <a:ln w="12700">
            <a:solidFill>
              <a:srgbClr val="5C12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58A4F17-597B-40C6-7357-89952273C8F0}"/>
              </a:ext>
            </a:extLst>
          </p:cNvPr>
          <p:cNvSpPr/>
          <p:nvPr/>
        </p:nvSpPr>
        <p:spPr>
          <a:xfrm>
            <a:off x="0" y="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464D531B-2DA5-18AB-752A-D828997F1F8B}"/>
              </a:ext>
            </a:extLst>
          </p:cNvPr>
          <p:cNvSpPr/>
          <p:nvPr/>
        </p:nvSpPr>
        <p:spPr>
          <a:xfrm>
            <a:off x="0" y="0"/>
            <a:ext cx="548640" cy="320040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1850D21C-9C95-7E95-EC92-995F1E9F8433}"/>
              </a:ext>
            </a:extLst>
          </p:cNvPr>
          <p:cNvSpPr/>
          <p:nvPr/>
        </p:nvSpPr>
        <p:spPr>
          <a:xfrm>
            <a:off x="0" y="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0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618E9E49-70AA-E872-93BF-152F014362D8}"/>
              </a:ext>
            </a:extLst>
          </p:cNvPr>
          <p:cNvSpPr/>
          <p:nvPr/>
        </p:nvSpPr>
        <p:spPr>
          <a:xfrm>
            <a:off x="640080" y="9144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VALUES</a:t>
            </a:r>
            <a:endParaRPr lang="en-US" sz="320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5F99E440-D748-AA9C-C386-62EE82C88CC0}"/>
              </a:ext>
            </a:extLst>
          </p:cNvPr>
          <p:cNvSpPr/>
          <p:nvPr/>
        </p:nvSpPr>
        <p:spPr>
          <a:xfrm>
            <a:off x="365760" y="1188720"/>
            <a:ext cx="109728" cy="1600200"/>
          </a:xfrm>
          <a:prstGeom prst="rect">
            <a:avLst/>
          </a:prstGeom>
          <a:solidFill>
            <a:srgbClr val="8B1E8B"/>
          </a:solidFill>
          <a:ln w="12700">
            <a:solidFill>
              <a:srgbClr val="8B1E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535AA147-93A8-E9B5-8808-737355CBCC7F}"/>
              </a:ext>
            </a:extLst>
          </p:cNvPr>
          <p:cNvSpPr/>
          <p:nvPr/>
        </p:nvSpPr>
        <p:spPr>
          <a:xfrm>
            <a:off x="548640" y="1371600"/>
            <a:ext cx="640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💡</a:t>
            </a:r>
            <a:endParaRPr lang="en-US" sz="24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0D7F3A93-B8E1-5E67-2C35-52215E94E965}"/>
              </a:ext>
            </a:extLst>
          </p:cNvPr>
          <p:cNvSpPr/>
          <p:nvPr/>
        </p:nvSpPr>
        <p:spPr>
          <a:xfrm>
            <a:off x="1234440" y="132588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6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6695047F-29B4-965B-9A18-1CADAA6E92F2}"/>
              </a:ext>
            </a:extLst>
          </p:cNvPr>
          <p:cNvSpPr/>
          <p:nvPr/>
        </p:nvSpPr>
        <p:spPr>
          <a:xfrm>
            <a:off x="548640" y="182880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look for new ways to solve old problems. We don't just fix things – we improve them.</a:t>
            </a:r>
            <a:endParaRPr lang="en-US" sz="1200" dirty="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2C851646-A584-49AD-2C7C-5FC7F6D424BE}"/>
              </a:ext>
            </a:extLst>
          </p:cNvPr>
          <p:cNvSpPr/>
          <p:nvPr/>
        </p:nvSpPr>
        <p:spPr>
          <a:xfrm>
            <a:off x="4800600" y="1188720"/>
            <a:ext cx="109728" cy="1600200"/>
          </a:xfrm>
          <a:prstGeom prst="rect">
            <a:avLst/>
          </a:prstGeom>
          <a:solidFill>
            <a:srgbClr val="8B1E8B"/>
          </a:solidFill>
          <a:ln w="12700">
            <a:solidFill>
              <a:srgbClr val="8B1E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DBA64B63-EC47-4AE0-DCA6-B7F5C607DA80}"/>
              </a:ext>
            </a:extLst>
          </p:cNvPr>
          <p:cNvSpPr/>
          <p:nvPr/>
        </p:nvSpPr>
        <p:spPr>
          <a:xfrm>
            <a:off x="4983480" y="1371600"/>
            <a:ext cx="640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🤝</a:t>
            </a:r>
            <a:endParaRPr lang="en-US" sz="240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021A0400-F4FF-6A2C-87CE-B6FDBABCF029}"/>
              </a:ext>
            </a:extLst>
          </p:cNvPr>
          <p:cNvSpPr/>
          <p:nvPr/>
        </p:nvSpPr>
        <p:spPr>
          <a:xfrm>
            <a:off x="5669280" y="132588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5C1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</a:t>
            </a:r>
            <a:endParaRPr lang="en-US" sz="160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D0044693-1087-F8AE-5F0D-12EFD8B0E290}"/>
              </a:ext>
            </a:extLst>
          </p:cNvPr>
          <p:cNvSpPr/>
          <p:nvPr/>
        </p:nvSpPr>
        <p:spPr>
          <a:xfrm>
            <a:off x="4983480" y="182880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care about the people around us. Our work makes a real difference to real people.</a:t>
            </a:r>
            <a:endParaRPr lang="en-US" sz="120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6ACD4121-183B-0AD5-A3DC-324C602FD7B4}"/>
              </a:ext>
            </a:extLst>
          </p:cNvPr>
          <p:cNvSpPr/>
          <p:nvPr/>
        </p:nvSpPr>
        <p:spPr>
          <a:xfrm>
            <a:off x="365760" y="3017520"/>
            <a:ext cx="420624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D9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3BCF2757-B725-EBE1-F8B4-2B8706A32FF8}"/>
              </a:ext>
            </a:extLst>
          </p:cNvPr>
          <p:cNvSpPr/>
          <p:nvPr/>
        </p:nvSpPr>
        <p:spPr>
          <a:xfrm>
            <a:off x="365760" y="3017520"/>
            <a:ext cx="109728" cy="1600200"/>
          </a:xfrm>
          <a:prstGeom prst="rect">
            <a:avLst/>
          </a:prstGeom>
          <a:solidFill>
            <a:srgbClr val="8B1E8B"/>
          </a:solidFill>
          <a:ln w="12700">
            <a:solidFill>
              <a:srgbClr val="8B1E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E7CB4D44-30B0-F9B3-3A85-59DEBC692A3E}"/>
              </a:ext>
            </a:extLst>
          </p:cNvPr>
          <p:cNvSpPr/>
          <p:nvPr/>
        </p:nvSpPr>
        <p:spPr>
          <a:xfrm>
            <a:off x="548640" y="3200400"/>
            <a:ext cx="640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⚡</a:t>
            </a:r>
            <a:endParaRPr lang="en-US" sz="2400" dirty="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E66A33E2-D826-5583-08CC-E343DC0C515D}"/>
              </a:ext>
            </a:extLst>
          </p:cNvPr>
          <p:cNvSpPr/>
          <p:nvPr/>
        </p:nvSpPr>
        <p:spPr>
          <a:xfrm>
            <a:off x="1234440" y="315468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5C1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Excellence</a:t>
            </a:r>
            <a:endParaRPr lang="en-US" sz="1600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512D249E-A0F6-B38E-2D96-1045E413C7BB}"/>
              </a:ext>
            </a:extLst>
          </p:cNvPr>
          <p:cNvSpPr/>
          <p:nvPr/>
        </p:nvSpPr>
        <p:spPr>
          <a:xfrm>
            <a:off x="548640" y="365760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take pride in quality. Whether wiring or welding, we do it right first time.</a:t>
            </a:r>
            <a:endParaRPr lang="en-US" sz="1200" dirty="0"/>
          </a:p>
        </p:txBody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997EEE18-D87F-0E68-08CE-9473E91FE9A7}"/>
              </a:ext>
            </a:extLst>
          </p:cNvPr>
          <p:cNvSpPr/>
          <p:nvPr/>
        </p:nvSpPr>
        <p:spPr>
          <a:xfrm>
            <a:off x="4800600" y="3017520"/>
            <a:ext cx="420624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D9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406A9776-6AB7-1C53-96C7-564B62FEE5AF}"/>
              </a:ext>
            </a:extLst>
          </p:cNvPr>
          <p:cNvSpPr/>
          <p:nvPr/>
        </p:nvSpPr>
        <p:spPr>
          <a:xfrm>
            <a:off x="4800600" y="3017520"/>
            <a:ext cx="109728" cy="1600200"/>
          </a:xfrm>
          <a:prstGeom prst="rect">
            <a:avLst/>
          </a:prstGeom>
          <a:solidFill>
            <a:srgbClr val="8B1E8B"/>
          </a:solidFill>
          <a:ln w="12700">
            <a:solidFill>
              <a:srgbClr val="8B1E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DCB8FD69-C677-7CD4-E6BF-0435B6374585}"/>
              </a:ext>
            </a:extLst>
          </p:cNvPr>
          <p:cNvSpPr/>
          <p:nvPr/>
        </p:nvSpPr>
        <p:spPr>
          <a:xfrm>
            <a:off x="4983480" y="3200400"/>
            <a:ext cx="640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🌱</a:t>
            </a:r>
            <a:endParaRPr lang="en-US" sz="2400" dirty="0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47EC832B-2592-B69B-223D-5FD4844FDB0D}"/>
              </a:ext>
            </a:extLst>
          </p:cNvPr>
          <p:cNvSpPr/>
          <p:nvPr/>
        </p:nvSpPr>
        <p:spPr>
          <a:xfrm>
            <a:off x="5669280" y="315468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5C1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Sustainability</a:t>
            </a:r>
            <a:endParaRPr lang="en-US" sz="1600" dirty="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498D22EA-76C0-D7D7-D545-BF00BDA38E25}"/>
              </a:ext>
            </a:extLst>
          </p:cNvPr>
          <p:cNvSpPr/>
          <p:nvPr/>
        </p:nvSpPr>
        <p:spPr>
          <a:xfrm>
            <a:off x="4983480" y="365760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think about the future. Our solutions are built to last and built responsibly.</a:t>
            </a:r>
            <a:endParaRPr lang="en-US" sz="1200" dirty="0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E829E6D3-4E64-9B55-2780-F76688137F31}"/>
              </a:ext>
            </a:extLst>
          </p:cNvPr>
          <p:cNvSpPr/>
          <p:nvPr/>
        </p:nvSpPr>
        <p:spPr>
          <a:xfrm>
            <a:off x="457200" y="4983480"/>
            <a:ext cx="8229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A640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META-PRENEUR  ·  Skills Development Scotland</a:t>
            </a:r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4157850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5C12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0" y="-457200"/>
            <a:ext cx="4572000" cy="4572000"/>
          </a:xfrm>
          <a:prstGeom prst="ellipse">
            <a:avLst/>
          </a:prstGeom>
          <a:solidFill>
            <a:srgbClr val="8B1E8B">
              <a:alpha val="40000"/>
            </a:srgbClr>
          </a:solidFill>
          <a:ln w="12700">
            <a:solidFill>
              <a:srgbClr val="8B1E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548640" cy="320040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45720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300" dirty="0">
                <a:solidFill>
                  <a:srgbClr val="F4C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CHALLENGE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57200" y="822960"/>
            <a:ext cx="6400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Winchburgh</a:t>
            </a:r>
            <a:endParaRPr lang="en-US" sz="4000" dirty="0"/>
          </a:p>
          <a:p>
            <a:pPr marL="0" indent="0" algn="l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Trust</a:t>
            </a:r>
            <a:endParaRPr lang="en-US" sz="4000" dirty="0"/>
          </a:p>
        </p:txBody>
      </p:sp>
      <p:sp>
        <p:nvSpPr>
          <p:cNvPr id="7" name="Shape 5"/>
          <p:cNvSpPr/>
          <p:nvPr/>
        </p:nvSpPr>
        <p:spPr>
          <a:xfrm>
            <a:off x="457200" y="2423160"/>
            <a:ext cx="8229600" cy="521208"/>
          </a:xfrm>
          <a:prstGeom prst="rect">
            <a:avLst/>
          </a:prstGeom>
          <a:solidFill>
            <a:srgbClr val="FFFFFF">
              <a:alpha val="10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40080" y="2478024"/>
            <a:ext cx="78638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🏘️  A rapidly growing new community with 3,500+ new homes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3035808"/>
            <a:ext cx="8229600" cy="521208"/>
          </a:xfrm>
          <a:prstGeom prst="rect">
            <a:avLst/>
          </a:prstGeom>
          <a:solidFill>
            <a:srgbClr val="FFFFFF">
              <a:alpha val="10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40080" y="3090672"/>
            <a:ext cx="78638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chemeClr val="bg1"/>
                </a:solidFill>
              </a:rPr>
              <a:t>We want to support the international community</a:t>
            </a:r>
          </a:p>
        </p:txBody>
      </p:sp>
      <p:sp>
        <p:nvSpPr>
          <p:cNvPr id="11" name="Shape 9"/>
          <p:cNvSpPr/>
          <p:nvPr/>
        </p:nvSpPr>
        <p:spPr>
          <a:xfrm>
            <a:off x="457200" y="3648456"/>
            <a:ext cx="8229600" cy="521208"/>
          </a:xfrm>
          <a:prstGeom prst="rect">
            <a:avLst/>
          </a:prstGeom>
          <a:solidFill>
            <a:srgbClr val="FFFFFF">
              <a:alpha val="10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We have all moved to a new country and have experiences we can share</a:t>
            </a:r>
          </a:p>
        </p:txBody>
      </p:sp>
      <p:sp>
        <p:nvSpPr>
          <p:cNvPr id="12" name="Text 10"/>
          <p:cNvSpPr/>
          <p:nvPr/>
        </p:nvSpPr>
        <p:spPr>
          <a:xfrm>
            <a:off x="640080" y="3703320"/>
            <a:ext cx="78638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4261104"/>
            <a:ext cx="8229600" cy="521208"/>
          </a:xfrm>
          <a:prstGeom prst="rect">
            <a:avLst/>
          </a:prstGeom>
          <a:solidFill>
            <a:srgbClr val="FFFFFF">
              <a:alpha val="10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40080" y="4315968"/>
            <a:ext cx="78638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🔧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7200" y="4983480"/>
            <a:ext cx="8229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EDD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META-PRENEUR  ·  Skills Development Scotland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5C1260"/>
          </a:solidFill>
          <a:ln w="12700">
            <a:solidFill>
              <a:srgbClr val="5C12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548640" cy="320040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0" y="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40080" y="9144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Challenges</a:t>
            </a:r>
            <a:endParaRPr lang="en-US" sz="3200" dirty="0"/>
          </a:p>
        </p:txBody>
      </p:sp>
      <p:sp>
        <p:nvSpPr>
          <p:cNvPr id="27" name="Text 25"/>
          <p:cNvSpPr/>
          <p:nvPr/>
        </p:nvSpPr>
        <p:spPr>
          <a:xfrm>
            <a:off x="457200" y="4983480"/>
            <a:ext cx="8229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A640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META-PRENEUR  ·  Skills Development Scotland</a:t>
            </a:r>
            <a:endParaRPr lang="en-US" sz="700" dirty="0"/>
          </a:p>
        </p:txBody>
      </p: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30B0A635-2BA7-64D7-33E0-5BB8E113D2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5134441"/>
              </p:ext>
            </p:extLst>
          </p:nvPr>
        </p:nvGraphicFramePr>
        <p:xfrm>
          <a:off x="457200" y="1087491"/>
          <a:ext cx="8059099" cy="38143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28851">
                  <a:extLst>
                    <a:ext uri="{9D8B030D-6E8A-4147-A177-3AD203B41FA5}">
                      <a16:colId xmlns:a16="http://schemas.microsoft.com/office/drawing/2014/main" val="1442297545"/>
                    </a:ext>
                  </a:extLst>
                </a:gridCol>
                <a:gridCol w="4530248">
                  <a:extLst>
                    <a:ext uri="{9D8B030D-6E8A-4147-A177-3AD203B41FA5}">
                      <a16:colId xmlns:a16="http://schemas.microsoft.com/office/drawing/2014/main" val="785915315"/>
                    </a:ext>
                  </a:extLst>
                </a:gridCol>
              </a:tblGrid>
              <a:tr h="2036337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</a:rPr>
                        <a:t>Feeling isolated</a:t>
                      </a:r>
                    </a:p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</a:rPr>
                        <a:t>People from different countries can feel lonely. It is hard to make friends when you do not speak the same language.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01600" marR="101600" marT="76200" marB="7620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</a:rPr>
                        <a:t>Language barriers</a:t>
                      </a:r>
                    </a:p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</a:rPr>
                        <a:t>It can be very hard to access services, understand letters, or get help — if English is not your first language.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01600" marR="101600" marT="76200" marB="76200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7339938"/>
                  </a:ext>
                </a:extLst>
              </a:tr>
              <a:tr h="1358186"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</a:rPr>
                        <a:t>Lack of connection</a:t>
                      </a:r>
                    </a:p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</a:rPr>
                        <a:t>Different communities do not always mix. People can live near each other but never meet or share their cultures.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01600" marR="101600" marT="76200" marB="7620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</a:rPr>
                        <a:t>Limited local services</a:t>
                      </a:r>
                    </a:p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2000" dirty="0" err="1">
                          <a:solidFill>
                            <a:schemeClr val="bg1"/>
                          </a:solidFill>
                          <a:effectLst/>
                        </a:rPr>
                        <a:t>Winchburgh</a:t>
                      </a:r>
                      <a:r>
                        <a:rPr lang="en-GB" sz="2000" dirty="0">
                          <a:solidFill>
                            <a:schemeClr val="bg1"/>
                          </a:solidFill>
                          <a:effectLst/>
                        </a:rPr>
                        <a:t> is a developing town. There are gaps — things that do not exist yet but that people clearly need.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01600" marR="101600" marT="76200" marB="76200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10357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DA2BE-C9C6-5177-C989-2BC49F3F4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43D4046-2FF9-5B15-6FAB-18846679358C}"/>
              </a:ext>
            </a:extLst>
          </p:cNvPr>
          <p:cNvSpPr/>
          <p:nvPr/>
        </p:nvSpPr>
        <p:spPr>
          <a:xfrm>
            <a:off x="0" y="217170"/>
            <a:ext cx="3840480" cy="5143500"/>
          </a:xfrm>
          <a:prstGeom prst="rect">
            <a:avLst/>
          </a:prstGeom>
          <a:solidFill>
            <a:srgbClr val="5C1260"/>
          </a:solidFill>
          <a:ln w="12700">
            <a:solidFill>
              <a:srgbClr val="5C12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40CEE054-5823-3645-BA99-58CC593F23F7}"/>
              </a:ext>
            </a:extLst>
          </p:cNvPr>
          <p:cNvSpPr/>
          <p:nvPr/>
        </p:nvSpPr>
        <p:spPr>
          <a:xfrm>
            <a:off x="0" y="0"/>
            <a:ext cx="548640" cy="320040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816EE96-258E-4510-D6FA-8B6974A024E8}"/>
              </a:ext>
            </a:extLst>
          </p:cNvPr>
          <p:cNvSpPr/>
          <p:nvPr/>
        </p:nvSpPr>
        <p:spPr>
          <a:xfrm>
            <a:off x="0" y="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0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2D1891FB-0A1B-CC22-9AE2-464DB01DD317}"/>
              </a:ext>
            </a:extLst>
          </p:cNvPr>
          <p:cNvSpPr/>
          <p:nvPr/>
        </p:nvSpPr>
        <p:spPr>
          <a:xfrm>
            <a:off x="274320" y="502920"/>
            <a:ext cx="3291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research </a:t>
            </a:r>
            <a:endParaRPr lang="en-US" sz="3200" dirty="0">
              <a:solidFill>
                <a:schemeClr val="bg1"/>
              </a:solidFill>
            </a:endParaRPr>
          </a:p>
          <a:p>
            <a:pPr marL="0" indent="0" algn="l">
              <a:buNone/>
            </a:pPr>
            <a:endParaRPr lang="en-US" sz="30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A9A1D6E3-4356-FEB0-CA8E-4D1382F05BC6}"/>
              </a:ext>
            </a:extLst>
          </p:cNvPr>
          <p:cNvSpPr/>
          <p:nvPr/>
        </p:nvSpPr>
        <p:spPr>
          <a:xfrm>
            <a:off x="274320" y="1783080"/>
            <a:ext cx="329184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3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2386D0DB-5566-41C3-FFD6-5AFB08D20800}"/>
              </a:ext>
            </a:extLst>
          </p:cNvPr>
          <p:cNvSpPr/>
          <p:nvPr/>
        </p:nvSpPr>
        <p:spPr>
          <a:xfrm>
            <a:off x="274320" y="278892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🔧</a:t>
            </a:r>
            <a:endParaRPr lang="en-US" sz="11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26E0E454-C883-56F6-9A0F-D562777AECCD}"/>
              </a:ext>
            </a:extLst>
          </p:cNvPr>
          <p:cNvSpPr/>
          <p:nvPr/>
        </p:nvSpPr>
        <p:spPr>
          <a:xfrm>
            <a:off x="274320" y="329184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1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24CE7BC6-1A90-6ABD-E0E7-28678CDB219A}"/>
              </a:ext>
            </a:extLst>
          </p:cNvPr>
          <p:cNvSpPr/>
          <p:nvPr/>
        </p:nvSpPr>
        <p:spPr>
          <a:xfrm>
            <a:off x="274320" y="379476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1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51987421-A01D-72B4-6EF2-32D075296EAF}"/>
              </a:ext>
            </a:extLst>
          </p:cNvPr>
          <p:cNvSpPr/>
          <p:nvPr/>
        </p:nvSpPr>
        <p:spPr>
          <a:xfrm>
            <a:off x="274320" y="429768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1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959ADD68-5973-D4F9-3474-5396B6B1DC10}"/>
              </a:ext>
            </a:extLst>
          </p:cNvPr>
          <p:cNvSpPr/>
          <p:nvPr/>
        </p:nvSpPr>
        <p:spPr>
          <a:xfrm>
            <a:off x="4114800" y="45720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2000" dirty="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79A5F50A-9324-D399-D66A-1414BDFC2FA6}"/>
              </a:ext>
            </a:extLst>
          </p:cNvPr>
          <p:cNvSpPr/>
          <p:nvPr/>
        </p:nvSpPr>
        <p:spPr>
          <a:xfrm>
            <a:off x="4114800" y="886968"/>
            <a:ext cx="914400" cy="45720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5A43AC96-11E0-3E5D-4F02-B4D6D4801D8F}"/>
              </a:ext>
            </a:extLst>
          </p:cNvPr>
          <p:cNvSpPr/>
          <p:nvPr/>
        </p:nvSpPr>
        <p:spPr>
          <a:xfrm>
            <a:off x="4114800" y="1097280"/>
            <a:ext cx="4754880" cy="640080"/>
          </a:xfrm>
          <a:prstGeom prst="rect">
            <a:avLst/>
          </a:prstGeom>
          <a:solidFill>
            <a:srgbClr val="EDD9F0"/>
          </a:solidFill>
          <a:ln w="12700">
            <a:solidFill>
              <a:srgbClr val="EDD9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CCBA23E5-D1AA-0911-CAF5-1E2FF3E3EBCD}"/>
              </a:ext>
            </a:extLst>
          </p:cNvPr>
          <p:cNvSpPr/>
          <p:nvPr/>
        </p:nvSpPr>
        <p:spPr>
          <a:xfrm>
            <a:off x="4251960" y="1161288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30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FB4ABF12-7E9D-86FA-E7B5-F3623B07AC31}"/>
              </a:ext>
            </a:extLst>
          </p:cNvPr>
          <p:cNvSpPr/>
          <p:nvPr/>
        </p:nvSpPr>
        <p:spPr>
          <a:xfrm>
            <a:off x="4251960" y="1435608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10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1B8F1678-99D8-3FF0-3939-EB73AAA6736B}"/>
              </a:ext>
            </a:extLst>
          </p:cNvPr>
          <p:cNvSpPr/>
          <p:nvPr/>
        </p:nvSpPr>
        <p:spPr>
          <a:xfrm>
            <a:off x="4114800" y="1874520"/>
            <a:ext cx="4754880" cy="1115568"/>
          </a:xfrm>
          <a:prstGeom prst="rect">
            <a:avLst/>
          </a:prstGeom>
          <a:solidFill>
            <a:srgbClr val="FFFFFF"/>
          </a:solidFill>
          <a:ln w="12700">
            <a:solidFill>
              <a:srgbClr val="EDD9F0"/>
            </a:solidFill>
            <a:prstDash val="solid"/>
          </a:ln>
        </p:spPr>
        <p:txBody>
          <a:bodyPr/>
          <a:lstStyle/>
          <a:p>
            <a:r>
              <a:rPr lang="en-US" dirty="0"/>
              <a:t>Ideas from students what they enjoyed doing</a:t>
            </a:r>
          </a:p>
          <a:p>
            <a:r>
              <a:rPr lang="en-US" dirty="0"/>
              <a:t>Ideas from things they do in their own countries</a:t>
            </a:r>
          </a:p>
          <a:p>
            <a:r>
              <a:rPr lang="en-US" dirty="0"/>
              <a:t>HERA in Dundee</a:t>
            </a:r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E026E00E-315D-E5A1-E01B-2D3EE282A3DE}"/>
              </a:ext>
            </a:extLst>
          </p:cNvPr>
          <p:cNvSpPr/>
          <p:nvPr/>
        </p:nvSpPr>
        <p:spPr>
          <a:xfrm>
            <a:off x="4251960" y="1938528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30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F68A4F08-73E3-DE54-5A6A-A053750291EE}"/>
              </a:ext>
            </a:extLst>
          </p:cNvPr>
          <p:cNvSpPr/>
          <p:nvPr/>
        </p:nvSpPr>
        <p:spPr>
          <a:xfrm>
            <a:off x="4251960" y="2212848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100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D03A6DED-AF65-4405-231D-676980E6F46C}"/>
              </a:ext>
            </a:extLst>
          </p:cNvPr>
          <p:cNvSpPr/>
          <p:nvPr/>
        </p:nvSpPr>
        <p:spPr>
          <a:xfrm>
            <a:off x="4251960" y="2715768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5C1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00" dirty="0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03B4CE2A-BBE5-6999-CEE9-D06479DE3F61}"/>
              </a:ext>
            </a:extLst>
          </p:cNvPr>
          <p:cNvSpPr/>
          <p:nvPr/>
        </p:nvSpPr>
        <p:spPr>
          <a:xfrm>
            <a:off x="4251960" y="3493008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300" dirty="0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BD9B8846-A1DF-3FC9-B869-61CAC798AD49}"/>
              </a:ext>
            </a:extLst>
          </p:cNvPr>
          <p:cNvSpPr/>
          <p:nvPr/>
        </p:nvSpPr>
        <p:spPr>
          <a:xfrm>
            <a:off x="4206240" y="4978158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A640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META-PRENEUR  ·  Skills Development Scotland</a:t>
            </a:r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3162523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8B1E8B"/>
          </a:solidFill>
          <a:ln w="12700">
            <a:solidFill>
              <a:srgbClr val="8B1E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548640" cy="320040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9144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IDEAS  –  What We Would Do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288860" y="1143000"/>
            <a:ext cx="2743200" cy="3749040"/>
          </a:xfrm>
          <a:prstGeom prst="rect">
            <a:avLst/>
          </a:prstGeom>
          <a:solidFill>
            <a:srgbClr val="FFFFFF"/>
          </a:solidFill>
          <a:ln w="12700">
            <a:solidFill>
              <a:srgbClr val="EDD9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274320" y="1143000"/>
            <a:ext cx="2743200" cy="137160"/>
          </a:xfrm>
          <a:prstGeom prst="rect">
            <a:avLst/>
          </a:prstGeom>
          <a:solidFill>
            <a:srgbClr val="5C1260"/>
          </a:solidFill>
          <a:ln w="12700">
            <a:solidFill>
              <a:srgbClr val="8B1E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2606040" y="1234440"/>
            <a:ext cx="347472" cy="347472"/>
          </a:xfrm>
          <a:prstGeom prst="ellipse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2606040" y="12344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11480" y="2697480"/>
            <a:ext cx="24688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ideas here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3200400" y="1143000"/>
            <a:ext cx="2743200" cy="3749040"/>
          </a:xfrm>
          <a:prstGeom prst="rect">
            <a:avLst/>
          </a:prstGeom>
          <a:solidFill>
            <a:srgbClr val="FFFFFF"/>
          </a:solidFill>
          <a:ln w="12700">
            <a:solidFill>
              <a:srgbClr val="EDD9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3200400" y="1143000"/>
            <a:ext cx="2743200" cy="137160"/>
          </a:xfrm>
          <a:prstGeom prst="rect">
            <a:avLst/>
          </a:prstGeom>
          <a:solidFill>
            <a:srgbClr val="8B1E8B"/>
          </a:solidFill>
          <a:ln w="12700">
            <a:solidFill>
              <a:srgbClr val="8B1E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5532120" y="1234440"/>
            <a:ext cx="347472" cy="347472"/>
          </a:xfrm>
          <a:prstGeom prst="ellipse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5532120" y="12344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291840" y="141732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2600" dirty="0"/>
          </a:p>
        </p:txBody>
      </p:sp>
      <p:sp>
        <p:nvSpPr>
          <p:cNvPr id="19" name="Text 17"/>
          <p:cNvSpPr/>
          <p:nvPr/>
        </p:nvSpPr>
        <p:spPr>
          <a:xfrm>
            <a:off x="3337560" y="2697480"/>
            <a:ext cx="24688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ideas here.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126480" y="1143000"/>
            <a:ext cx="2743200" cy="3749040"/>
          </a:xfrm>
          <a:prstGeom prst="rect">
            <a:avLst/>
          </a:prstGeom>
          <a:solidFill>
            <a:srgbClr val="FFFFFF"/>
          </a:solidFill>
          <a:ln w="12700">
            <a:solidFill>
              <a:srgbClr val="EDD9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6126480" y="1143000"/>
            <a:ext cx="2743200" cy="137160"/>
          </a:xfrm>
          <a:prstGeom prst="rect">
            <a:avLst/>
          </a:prstGeom>
          <a:solidFill>
            <a:srgbClr val="A640A6"/>
          </a:solidFill>
          <a:ln w="12700">
            <a:solidFill>
              <a:srgbClr val="8B1E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8458200" y="1234440"/>
            <a:ext cx="347472" cy="347472"/>
          </a:xfrm>
          <a:prstGeom prst="ellipse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8458200" y="12344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6217920" y="141732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2600" dirty="0"/>
          </a:p>
        </p:txBody>
      </p:sp>
      <p:sp>
        <p:nvSpPr>
          <p:cNvPr id="25" name="Text 23"/>
          <p:cNvSpPr/>
          <p:nvPr/>
        </p:nvSpPr>
        <p:spPr>
          <a:xfrm>
            <a:off x="6217920" y="2011679"/>
            <a:ext cx="2560320" cy="11998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5C1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Zoo</a:t>
            </a:r>
          </a:p>
          <a:p>
            <a:pPr marL="0" indent="0" algn="ctr">
              <a:buNone/>
            </a:pPr>
            <a:endParaRPr lang="en-US" sz="1500" b="1" dirty="0">
              <a:solidFill>
                <a:srgbClr val="5C126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r>
              <a:rPr lang="en-US" sz="1500" b="1" dirty="0">
                <a:solidFill>
                  <a:srgbClr val="5C1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 Café</a:t>
            </a:r>
          </a:p>
          <a:p>
            <a:pPr marL="0" indent="0" algn="ctr">
              <a:buNone/>
            </a:pPr>
            <a:r>
              <a:rPr lang="en-US" sz="1500" b="1" dirty="0">
                <a:solidFill>
                  <a:srgbClr val="5C1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Piano Class</a:t>
            </a:r>
          </a:p>
          <a:p>
            <a:pPr marL="0" indent="0" algn="ctr">
              <a:buNone/>
            </a:pPr>
            <a:r>
              <a:rPr lang="en-US" sz="1500" b="1" dirty="0">
                <a:solidFill>
                  <a:srgbClr val="5C1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Souvenir Shop</a:t>
            </a:r>
          </a:p>
          <a:p>
            <a:pPr marL="0" indent="0" algn="ctr">
              <a:buNone/>
            </a:pPr>
            <a:endParaRPr lang="en-US" sz="1500" b="1" dirty="0">
              <a:solidFill>
                <a:srgbClr val="5C126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r>
              <a:rPr lang="en-US" sz="1500" b="1" dirty="0">
                <a:solidFill>
                  <a:srgbClr val="5C1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6263640" y="2697480"/>
            <a:ext cx="24688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ideas here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457200" y="4983480"/>
            <a:ext cx="8229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A640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META-PRENEUR  ·  Skills Development Scotland</a:t>
            </a:r>
            <a:endParaRPr lang="en-US" sz="7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6EDA22B-ECA1-DACE-C953-D1C4944B5DC1}"/>
              </a:ext>
            </a:extLst>
          </p:cNvPr>
          <p:cNvSpPr txBox="1"/>
          <p:nvPr/>
        </p:nvSpPr>
        <p:spPr>
          <a:xfrm>
            <a:off x="3611880" y="2051596"/>
            <a:ext cx="14690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Jhoanna</a:t>
            </a:r>
          </a:p>
          <a:p>
            <a:endParaRPr lang="en-US" dirty="0"/>
          </a:p>
          <a:p>
            <a:r>
              <a:rPr lang="en-US" dirty="0"/>
              <a:t>Taekwondo and dance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AF723BB-DEA1-D62B-E3B3-3DC7D98D5968}"/>
              </a:ext>
            </a:extLst>
          </p:cNvPr>
          <p:cNvSpPr txBox="1"/>
          <p:nvPr/>
        </p:nvSpPr>
        <p:spPr>
          <a:xfrm>
            <a:off x="1186721" y="2011180"/>
            <a:ext cx="14690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Seby </a:t>
            </a:r>
          </a:p>
          <a:p>
            <a:endParaRPr lang="en-US" dirty="0"/>
          </a:p>
          <a:p>
            <a:r>
              <a:rPr lang="en-US" dirty="0"/>
              <a:t>Bikes and Tutors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0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6DCD72-1533-3093-5F84-94CC10A87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2597456-8EF2-9190-7AFC-BDD1E6C0CFDF}"/>
              </a:ext>
            </a:extLst>
          </p:cNvPr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8B1E8B"/>
          </a:solidFill>
          <a:ln w="12700">
            <a:solidFill>
              <a:srgbClr val="8B1E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FD64CE45-B366-32D9-7412-2B621877D3C1}"/>
              </a:ext>
            </a:extLst>
          </p:cNvPr>
          <p:cNvSpPr/>
          <p:nvPr/>
        </p:nvSpPr>
        <p:spPr>
          <a:xfrm>
            <a:off x="0" y="0"/>
            <a:ext cx="548640" cy="320040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3FAFACF9-C24C-5DE1-FE18-B677A8B2FE2A}"/>
              </a:ext>
            </a:extLst>
          </p:cNvPr>
          <p:cNvSpPr/>
          <p:nvPr/>
        </p:nvSpPr>
        <p:spPr>
          <a:xfrm>
            <a:off x="0" y="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0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E51C1D79-6BBA-6314-1F64-70A90E039A57}"/>
              </a:ext>
            </a:extLst>
          </p:cNvPr>
          <p:cNvSpPr/>
          <p:nvPr/>
        </p:nvSpPr>
        <p:spPr>
          <a:xfrm>
            <a:off x="640080" y="9144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IDEAS  –  What We Would Do</a:t>
            </a:r>
            <a:endParaRPr lang="en-US" sz="28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F673705E-26F2-3B0C-E802-15D9101BF888}"/>
              </a:ext>
            </a:extLst>
          </p:cNvPr>
          <p:cNvSpPr/>
          <p:nvPr/>
        </p:nvSpPr>
        <p:spPr>
          <a:xfrm>
            <a:off x="288860" y="1143000"/>
            <a:ext cx="2743200" cy="3749040"/>
          </a:xfrm>
          <a:prstGeom prst="rect">
            <a:avLst/>
          </a:prstGeom>
          <a:solidFill>
            <a:srgbClr val="FFFFFF"/>
          </a:solidFill>
          <a:ln w="12700">
            <a:solidFill>
              <a:srgbClr val="EDD9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F249A936-057F-F63C-9A32-D67BFA7BC053}"/>
              </a:ext>
            </a:extLst>
          </p:cNvPr>
          <p:cNvSpPr/>
          <p:nvPr/>
        </p:nvSpPr>
        <p:spPr>
          <a:xfrm>
            <a:off x="274320" y="1143000"/>
            <a:ext cx="2743200" cy="137160"/>
          </a:xfrm>
          <a:prstGeom prst="rect">
            <a:avLst/>
          </a:prstGeom>
          <a:solidFill>
            <a:srgbClr val="5C1260"/>
          </a:solidFill>
          <a:ln w="12700">
            <a:solidFill>
              <a:srgbClr val="8B1E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65034676-962A-C683-BDA1-CF207FB90B16}"/>
              </a:ext>
            </a:extLst>
          </p:cNvPr>
          <p:cNvSpPr/>
          <p:nvPr/>
        </p:nvSpPr>
        <p:spPr>
          <a:xfrm>
            <a:off x="2606040" y="1234440"/>
            <a:ext cx="347472" cy="347472"/>
          </a:xfrm>
          <a:prstGeom prst="ellipse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55BA6DEB-C7DD-DFF0-D8BB-3E6AB43EEAC4}"/>
              </a:ext>
            </a:extLst>
          </p:cNvPr>
          <p:cNvSpPr/>
          <p:nvPr/>
        </p:nvSpPr>
        <p:spPr>
          <a:xfrm>
            <a:off x="2606040" y="12344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0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45746C94-9103-4534-5076-81ACD5CB629F}"/>
              </a:ext>
            </a:extLst>
          </p:cNvPr>
          <p:cNvSpPr/>
          <p:nvPr/>
        </p:nvSpPr>
        <p:spPr>
          <a:xfrm>
            <a:off x="411480" y="2697480"/>
            <a:ext cx="24688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ideas here</a:t>
            </a:r>
            <a:endParaRPr lang="en-US" sz="1200" dirty="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3C96DE44-B5AC-D921-FAAD-7633D0B25F4B}"/>
              </a:ext>
            </a:extLst>
          </p:cNvPr>
          <p:cNvSpPr/>
          <p:nvPr/>
        </p:nvSpPr>
        <p:spPr>
          <a:xfrm>
            <a:off x="3200400" y="1143000"/>
            <a:ext cx="2743200" cy="3749040"/>
          </a:xfrm>
          <a:prstGeom prst="rect">
            <a:avLst/>
          </a:prstGeom>
          <a:solidFill>
            <a:srgbClr val="FFFFFF"/>
          </a:solidFill>
          <a:ln w="12700">
            <a:solidFill>
              <a:srgbClr val="EDD9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1999C669-6831-9E8F-AD5A-0ACDD5ED19D2}"/>
              </a:ext>
            </a:extLst>
          </p:cNvPr>
          <p:cNvSpPr/>
          <p:nvPr/>
        </p:nvSpPr>
        <p:spPr>
          <a:xfrm>
            <a:off x="3200400" y="1143000"/>
            <a:ext cx="2743200" cy="137160"/>
          </a:xfrm>
          <a:prstGeom prst="rect">
            <a:avLst/>
          </a:prstGeom>
          <a:solidFill>
            <a:srgbClr val="8B1E8B"/>
          </a:solidFill>
          <a:ln w="12700">
            <a:solidFill>
              <a:srgbClr val="8B1E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D7F9F988-B132-C1F0-3E10-E36E1847D0B0}"/>
              </a:ext>
            </a:extLst>
          </p:cNvPr>
          <p:cNvSpPr/>
          <p:nvPr/>
        </p:nvSpPr>
        <p:spPr>
          <a:xfrm>
            <a:off x="5532120" y="1234440"/>
            <a:ext cx="347472" cy="347472"/>
          </a:xfrm>
          <a:prstGeom prst="ellipse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5C1EF545-D8CC-405E-84E1-33AF49690549}"/>
              </a:ext>
            </a:extLst>
          </p:cNvPr>
          <p:cNvSpPr/>
          <p:nvPr/>
        </p:nvSpPr>
        <p:spPr>
          <a:xfrm>
            <a:off x="5532120" y="12344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000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1B45E052-A35B-C7A0-D79B-69C43A50456E}"/>
              </a:ext>
            </a:extLst>
          </p:cNvPr>
          <p:cNvSpPr/>
          <p:nvPr/>
        </p:nvSpPr>
        <p:spPr>
          <a:xfrm>
            <a:off x="3291840" y="141732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260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FC293730-9579-9B8F-1AC8-3C0C25697AB9}"/>
              </a:ext>
            </a:extLst>
          </p:cNvPr>
          <p:cNvSpPr/>
          <p:nvPr/>
        </p:nvSpPr>
        <p:spPr>
          <a:xfrm>
            <a:off x="3337560" y="2697480"/>
            <a:ext cx="24688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ideas here.</a:t>
            </a:r>
            <a:endParaRPr lang="en-US" sz="1200" dirty="0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352E8B59-0E31-F1F2-089F-B9FF62EC7C69}"/>
              </a:ext>
            </a:extLst>
          </p:cNvPr>
          <p:cNvSpPr/>
          <p:nvPr/>
        </p:nvSpPr>
        <p:spPr>
          <a:xfrm>
            <a:off x="6126480" y="1143000"/>
            <a:ext cx="2743200" cy="3749040"/>
          </a:xfrm>
          <a:prstGeom prst="rect">
            <a:avLst/>
          </a:prstGeom>
          <a:solidFill>
            <a:srgbClr val="FFFFFF"/>
          </a:solidFill>
          <a:ln w="12700">
            <a:solidFill>
              <a:srgbClr val="EDD9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D2B86214-381F-9177-88D6-E30A3C796381}"/>
              </a:ext>
            </a:extLst>
          </p:cNvPr>
          <p:cNvSpPr/>
          <p:nvPr/>
        </p:nvSpPr>
        <p:spPr>
          <a:xfrm>
            <a:off x="6126480" y="1143000"/>
            <a:ext cx="2743200" cy="137160"/>
          </a:xfrm>
          <a:prstGeom prst="rect">
            <a:avLst/>
          </a:prstGeom>
          <a:solidFill>
            <a:srgbClr val="A640A6"/>
          </a:solidFill>
          <a:ln w="12700">
            <a:solidFill>
              <a:srgbClr val="8B1E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F997CA8D-7BE2-8839-1384-1697D1465556}"/>
              </a:ext>
            </a:extLst>
          </p:cNvPr>
          <p:cNvSpPr/>
          <p:nvPr/>
        </p:nvSpPr>
        <p:spPr>
          <a:xfrm>
            <a:off x="8458200" y="1234440"/>
            <a:ext cx="347472" cy="347472"/>
          </a:xfrm>
          <a:prstGeom prst="ellipse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32C262CC-0A85-8CEA-9B6D-C3D0F018F5A7}"/>
              </a:ext>
            </a:extLst>
          </p:cNvPr>
          <p:cNvSpPr/>
          <p:nvPr/>
        </p:nvSpPr>
        <p:spPr>
          <a:xfrm>
            <a:off x="8458200" y="12344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000" dirty="0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27812048-ACA4-C7F3-DE60-7BD06AD8BD8C}"/>
              </a:ext>
            </a:extLst>
          </p:cNvPr>
          <p:cNvSpPr/>
          <p:nvPr/>
        </p:nvSpPr>
        <p:spPr>
          <a:xfrm>
            <a:off x="6217920" y="141732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2600" dirty="0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AE7BBFC7-A26C-F371-FEFA-3620099414B5}"/>
              </a:ext>
            </a:extLst>
          </p:cNvPr>
          <p:cNvSpPr/>
          <p:nvPr/>
        </p:nvSpPr>
        <p:spPr>
          <a:xfrm>
            <a:off x="6217920" y="2011679"/>
            <a:ext cx="2560320" cy="11998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5C1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Zoo</a:t>
            </a:r>
          </a:p>
          <a:p>
            <a:pPr marL="0" indent="0" algn="ctr">
              <a:buNone/>
            </a:pPr>
            <a:endParaRPr lang="en-US" sz="1500" b="1" dirty="0">
              <a:solidFill>
                <a:srgbClr val="5C126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r>
              <a:rPr lang="en-US" sz="1500" b="1" dirty="0">
                <a:solidFill>
                  <a:srgbClr val="5C1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 Café</a:t>
            </a:r>
          </a:p>
          <a:p>
            <a:pPr marL="0" indent="0" algn="ctr">
              <a:buNone/>
            </a:pPr>
            <a:r>
              <a:rPr lang="en-US" sz="1500" b="1" dirty="0">
                <a:solidFill>
                  <a:srgbClr val="5C1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Piano Class</a:t>
            </a:r>
          </a:p>
          <a:p>
            <a:pPr marL="0" indent="0" algn="ctr">
              <a:buNone/>
            </a:pPr>
            <a:r>
              <a:rPr lang="en-US" sz="1500" b="1" dirty="0">
                <a:solidFill>
                  <a:srgbClr val="5C1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Souvenir Shop</a:t>
            </a:r>
          </a:p>
          <a:p>
            <a:pPr marL="0" indent="0" algn="ctr">
              <a:buNone/>
            </a:pPr>
            <a:endParaRPr lang="en-US" sz="1500" b="1" dirty="0">
              <a:solidFill>
                <a:srgbClr val="5C126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r>
              <a:rPr lang="en-US" sz="1500" b="1" dirty="0">
                <a:solidFill>
                  <a:srgbClr val="5C1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500" dirty="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AA1B397C-211D-BC96-A9E9-2AD2F67D3165}"/>
              </a:ext>
            </a:extLst>
          </p:cNvPr>
          <p:cNvSpPr/>
          <p:nvPr/>
        </p:nvSpPr>
        <p:spPr>
          <a:xfrm>
            <a:off x="6263640" y="2697480"/>
            <a:ext cx="24688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ideas here</a:t>
            </a:r>
            <a:endParaRPr lang="en-US" sz="1200" dirty="0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C6945A50-6520-8075-8276-672C91475078}"/>
              </a:ext>
            </a:extLst>
          </p:cNvPr>
          <p:cNvSpPr/>
          <p:nvPr/>
        </p:nvSpPr>
        <p:spPr>
          <a:xfrm>
            <a:off x="457200" y="4983480"/>
            <a:ext cx="8229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A640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META-PRENEUR  ·  Skills Development Scotland</a:t>
            </a:r>
            <a:endParaRPr lang="en-US" sz="7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4B54BB9-6C90-F83F-B865-638EAE85233E}"/>
              </a:ext>
            </a:extLst>
          </p:cNvPr>
          <p:cNvSpPr txBox="1"/>
          <p:nvPr/>
        </p:nvSpPr>
        <p:spPr>
          <a:xfrm>
            <a:off x="3611880" y="2051596"/>
            <a:ext cx="1469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Language classes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C77124F-7BA3-E654-86C6-F030A41B3F6C}"/>
              </a:ext>
            </a:extLst>
          </p:cNvPr>
          <p:cNvSpPr txBox="1"/>
          <p:nvPr/>
        </p:nvSpPr>
        <p:spPr>
          <a:xfrm>
            <a:off x="1019706" y="1833086"/>
            <a:ext cx="14690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Sowda</a:t>
            </a:r>
          </a:p>
          <a:p>
            <a:endParaRPr lang="en-US" dirty="0"/>
          </a:p>
          <a:p>
            <a:r>
              <a:rPr lang="en-US" dirty="0"/>
              <a:t>International </a:t>
            </a:r>
          </a:p>
          <a:p>
            <a:r>
              <a:rPr lang="en-US" dirty="0"/>
              <a:t>Cookery Classes</a:t>
            </a:r>
          </a:p>
        </p:txBody>
      </p:sp>
    </p:spTree>
    <p:extLst>
      <p:ext uri="{BB962C8B-B14F-4D97-AF65-F5344CB8AC3E}">
        <p14:creationId xmlns:p14="http://schemas.microsoft.com/office/powerpoint/2010/main" val="3702039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74E385-F4E6-AE9A-3DD8-481ED39AA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B1710F6-F157-8B0B-42F7-85930CE7278D}"/>
              </a:ext>
            </a:extLst>
          </p:cNvPr>
          <p:cNvSpPr/>
          <p:nvPr/>
        </p:nvSpPr>
        <p:spPr>
          <a:xfrm>
            <a:off x="0" y="217170"/>
            <a:ext cx="3840480" cy="5143500"/>
          </a:xfrm>
          <a:prstGeom prst="rect">
            <a:avLst/>
          </a:prstGeom>
          <a:solidFill>
            <a:srgbClr val="5C1260"/>
          </a:solidFill>
          <a:ln w="12700">
            <a:solidFill>
              <a:srgbClr val="5C12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C715CAE6-B4C2-55A8-1B64-7615CB7DBD4C}"/>
              </a:ext>
            </a:extLst>
          </p:cNvPr>
          <p:cNvSpPr/>
          <p:nvPr/>
        </p:nvSpPr>
        <p:spPr>
          <a:xfrm>
            <a:off x="0" y="0"/>
            <a:ext cx="548640" cy="320040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3801BBB2-0D85-CADF-7A02-4D1EBB91CF75}"/>
              </a:ext>
            </a:extLst>
          </p:cNvPr>
          <p:cNvSpPr/>
          <p:nvPr/>
        </p:nvSpPr>
        <p:spPr>
          <a:xfrm>
            <a:off x="0" y="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0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92C57211-B0A4-BD04-6D1A-AC2B34B3D155}"/>
              </a:ext>
            </a:extLst>
          </p:cNvPr>
          <p:cNvSpPr/>
          <p:nvPr/>
        </p:nvSpPr>
        <p:spPr>
          <a:xfrm>
            <a:off x="274320" y="502920"/>
            <a:ext cx="3291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event</a:t>
            </a:r>
          </a:p>
          <a:p>
            <a:r>
              <a:rPr lang="en-US" sz="3200" b="1" dirty="0">
                <a:solidFill>
                  <a:schemeClr val="bg1"/>
                </a:solidFill>
                <a:latin typeface="Calibri" pitchFamily="34" charset="0"/>
                <a:cs typeface="Calibri" pitchFamily="34" charset="-120"/>
              </a:rPr>
              <a:t>Bring a dish</a:t>
            </a:r>
            <a:endParaRPr lang="en-US" sz="3200" dirty="0">
              <a:solidFill>
                <a:schemeClr val="bg1"/>
              </a:solidFill>
            </a:endParaRPr>
          </a:p>
          <a:p>
            <a:pPr marL="0" indent="0" algn="l">
              <a:buNone/>
            </a:pPr>
            <a:endParaRPr lang="en-US" sz="30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5B703FBC-ACB8-9309-FD8A-65928A0B1735}"/>
              </a:ext>
            </a:extLst>
          </p:cNvPr>
          <p:cNvSpPr/>
          <p:nvPr/>
        </p:nvSpPr>
        <p:spPr>
          <a:xfrm>
            <a:off x="274320" y="1783080"/>
            <a:ext cx="329184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F4C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Encourage people to take part in courses</a:t>
            </a:r>
          </a:p>
          <a:p>
            <a:pPr marL="0" indent="0" algn="l">
              <a:buNone/>
            </a:pPr>
            <a:r>
              <a:rPr lang="en-US" sz="1300" i="1" dirty="0">
                <a:solidFill>
                  <a:srgbClr val="F4C430"/>
                </a:solidFill>
                <a:latin typeface="Calibri" pitchFamily="34" charset="0"/>
                <a:cs typeface="Calibri" pitchFamily="34" charset="-120"/>
              </a:rPr>
              <a:t>Pay as you go</a:t>
            </a:r>
          </a:p>
          <a:p>
            <a:pPr marL="0" indent="0" algn="l">
              <a:buNone/>
            </a:pPr>
            <a:r>
              <a:rPr lang="en-US" sz="1300" i="1" dirty="0">
                <a:solidFill>
                  <a:srgbClr val="F4C430"/>
                </a:solidFill>
                <a:latin typeface="Calibri" pitchFamily="34" charset="0"/>
                <a:cs typeface="Calibri" pitchFamily="34" charset="-120"/>
              </a:rPr>
              <a:t>Membership Model eventually</a:t>
            </a:r>
            <a:endParaRPr lang="en-US" sz="13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3B2F754D-D5CB-CCC7-7BB4-BF1A4CC30BAA}"/>
              </a:ext>
            </a:extLst>
          </p:cNvPr>
          <p:cNvSpPr/>
          <p:nvPr/>
        </p:nvSpPr>
        <p:spPr>
          <a:xfrm>
            <a:off x="274320" y="278892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🔧</a:t>
            </a:r>
            <a:endParaRPr lang="en-US" sz="11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07E8FACB-67E6-6D3C-3770-95311CEA4817}"/>
              </a:ext>
            </a:extLst>
          </p:cNvPr>
          <p:cNvSpPr/>
          <p:nvPr/>
        </p:nvSpPr>
        <p:spPr>
          <a:xfrm>
            <a:off x="274320" y="329184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1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F25217FE-7195-B56F-6839-AC3C9CE7D06F}"/>
              </a:ext>
            </a:extLst>
          </p:cNvPr>
          <p:cNvSpPr/>
          <p:nvPr/>
        </p:nvSpPr>
        <p:spPr>
          <a:xfrm>
            <a:off x="274320" y="379476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1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5C69EB8E-4A63-F06F-CE03-DDB76CF0628A}"/>
              </a:ext>
            </a:extLst>
          </p:cNvPr>
          <p:cNvSpPr/>
          <p:nvPr/>
        </p:nvSpPr>
        <p:spPr>
          <a:xfrm>
            <a:off x="274320" y="429768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1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184B3F49-CF99-3BB8-A756-94C524A562D3}"/>
              </a:ext>
            </a:extLst>
          </p:cNvPr>
          <p:cNvSpPr/>
          <p:nvPr/>
        </p:nvSpPr>
        <p:spPr>
          <a:xfrm>
            <a:off x="4114800" y="45720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2000" dirty="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EAB77B89-93F3-3016-D045-5C0C09CEF848}"/>
              </a:ext>
            </a:extLst>
          </p:cNvPr>
          <p:cNvSpPr/>
          <p:nvPr/>
        </p:nvSpPr>
        <p:spPr>
          <a:xfrm>
            <a:off x="4114800" y="886968"/>
            <a:ext cx="914400" cy="45720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281D14E6-AD81-0838-462A-5C688EFDE3EB}"/>
              </a:ext>
            </a:extLst>
          </p:cNvPr>
          <p:cNvSpPr/>
          <p:nvPr/>
        </p:nvSpPr>
        <p:spPr>
          <a:xfrm>
            <a:off x="4114800" y="1097280"/>
            <a:ext cx="4754880" cy="640080"/>
          </a:xfrm>
          <a:prstGeom prst="rect">
            <a:avLst/>
          </a:prstGeom>
          <a:solidFill>
            <a:srgbClr val="EDD9F0"/>
          </a:solidFill>
          <a:ln w="12700">
            <a:solidFill>
              <a:srgbClr val="EDD9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CBA0D53B-8F9D-F11D-EAB0-C9724DDA950C}"/>
              </a:ext>
            </a:extLst>
          </p:cNvPr>
          <p:cNvSpPr/>
          <p:nvPr/>
        </p:nvSpPr>
        <p:spPr>
          <a:xfrm>
            <a:off x="4251960" y="1161288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5C1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Winchburgh Development Trust</a:t>
            </a:r>
            <a:endParaRPr lang="en-US" sz="130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CFC6B1C8-FCA5-8471-5409-C8017CBE0A96}"/>
              </a:ext>
            </a:extLst>
          </p:cNvPr>
          <p:cNvSpPr/>
          <p:nvPr/>
        </p:nvSpPr>
        <p:spPr>
          <a:xfrm>
            <a:off x="4251960" y="1435608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10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F2D1C203-F32B-50A3-D54C-649756681CA7}"/>
              </a:ext>
            </a:extLst>
          </p:cNvPr>
          <p:cNvSpPr/>
          <p:nvPr/>
        </p:nvSpPr>
        <p:spPr>
          <a:xfrm>
            <a:off x="4114800" y="1874520"/>
            <a:ext cx="4754880" cy="1115568"/>
          </a:xfrm>
          <a:prstGeom prst="rect">
            <a:avLst/>
          </a:prstGeom>
          <a:solidFill>
            <a:srgbClr val="FFFFFF"/>
          </a:solidFill>
          <a:ln w="12700">
            <a:solidFill>
              <a:srgbClr val="EDD9F0"/>
            </a:solidFill>
            <a:prstDash val="solid"/>
          </a:ln>
        </p:spPr>
        <p:txBody>
          <a:bodyPr/>
          <a:lstStyle/>
          <a:p>
            <a:r>
              <a:rPr lang="en-US" dirty="0"/>
              <a:t>Bring a dish from your country</a:t>
            </a:r>
          </a:p>
          <a:p>
            <a:r>
              <a:rPr lang="en-US" dirty="0"/>
              <a:t>Activities for families</a:t>
            </a:r>
          </a:p>
          <a:p>
            <a:r>
              <a:rPr lang="en-US" dirty="0"/>
              <a:t>Sign up to courses</a:t>
            </a:r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DCF8CD37-C678-4C13-F319-308B281C464E}"/>
              </a:ext>
            </a:extLst>
          </p:cNvPr>
          <p:cNvSpPr/>
          <p:nvPr/>
        </p:nvSpPr>
        <p:spPr>
          <a:xfrm>
            <a:off x="4251960" y="1938528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30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2DCFFCF6-44A9-ABCC-04C8-F80BBA7B548B}"/>
              </a:ext>
            </a:extLst>
          </p:cNvPr>
          <p:cNvSpPr/>
          <p:nvPr/>
        </p:nvSpPr>
        <p:spPr>
          <a:xfrm>
            <a:off x="4251960" y="2212848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100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CD6A0576-C37F-4174-56B5-DEACB0B567AF}"/>
              </a:ext>
            </a:extLst>
          </p:cNvPr>
          <p:cNvSpPr/>
          <p:nvPr/>
        </p:nvSpPr>
        <p:spPr>
          <a:xfrm>
            <a:off x="4251960" y="2715768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5C1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00" dirty="0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20CF546B-4DA6-BB4F-A294-4B3CF308DE02}"/>
              </a:ext>
            </a:extLst>
          </p:cNvPr>
          <p:cNvSpPr/>
          <p:nvPr/>
        </p:nvSpPr>
        <p:spPr>
          <a:xfrm>
            <a:off x="4251960" y="3493008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300" dirty="0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9A63DCAC-E418-789E-0BA8-63E4F3A222E8}"/>
              </a:ext>
            </a:extLst>
          </p:cNvPr>
          <p:cNvSpPr/>
          <p:nvPr/>
        </p:nvSpPr>
        <p:spPr>
          <a:xfrm>
            <a:off x="4206240" y="4978158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A640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META-PRENEUR  ·  Skills Development Scotland</a:t>
            </a:r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1950613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" cy="5143500"/>
          </a:xfrm>
          <a:prstGeom prst="rect">
            <a:avLst/>
          </a:prstGeom>
          <a:solidFill>
            <a:srgbClr val="5C1260"/>
          </a:solidFill>
          <a:ln w="12700">
            <a:solidFill>
              <a:srgbClr val="5C12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548640" cy="320040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274320" y="502920"/>
            <a:ext cx="3291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WE</a:t>
            </a:r>
            <a:endParaRPr lang="en-US" sz="3000" dirty="0"/>
          </a:p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MONEY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274320" y="17830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F4C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Revenue Model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274320" y="278892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🔧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274320" y="329184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274320" y="379476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74320" y="429768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114800" y="45720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5C1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Customers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4114800" y="886968"/>
            <a:ext cx="914400" cy="45720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114800" y="1097280"/>
            <a:ext cx="4754880" cy="640080"/>
          </a:xfrm>
          <a:prstGeom prst="rect">
            <a:avLst/>
          </a:prstGeom>
          <a:solidFill>
            <a:srgbClr val="EDD9F0"/>
          </a:solidFill>
          <a:ln w="12700">
            <a:solidFill>
              <a:srgbClr val="EDD9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251960" y="1161288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114800" y="1874520"/>
            <a:ext cx="475488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DD9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251960" y="1938528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251960" y="2212848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114800" y="2651760"/>
            <a:ext cx="4754880" cy="640080"/>
          </a:xfrm>
          <a:prstGeom prst="rect">
            <a:avLst/>
          </a:prstGeom>
          <a:solidFill>
            <a:srgbClr val="EDD9F0"/>
          </a:solidFill>
          <a:ln w="12700">
            <a:solidFill>
              <a:srgbClr val="EDD9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4023360" y="3429000"/>
            <a:ext cx="475488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DD9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4114800" y="4251960"/>
            <a:ext cx="4754880" cy="640080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206240" y="4315968"/>
            <a:ext cx="45720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💰  Year 1 target: £______  ·  : Month ___  ·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114800" y="4983480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A640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META-PRENEUR  ·  Skills Development Scotland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5C1260"/>
          </a:solidFill>
          <a:ln w="12700">
            <a:solidFill>
              <a:srgbClr val="5C12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548640" cy="320040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9144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META-SKILLS  We Developed Through This Programme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228600" y="1097280"/>
            <a:ext cx="2834640" cy="3749040"/>
          </a:xfrm>
          <a:prstGeom prst="rect">
            <a:avLst/>
          </a:prstGeom>
          <a:solidFill>
            <a:srgbClr val="FFFFFF"/>
          </a:solidFill>
          <a:ln w="12700">
            <a:solidFill>
              <a:srgbClr val="EDD9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228600" y="1097280"/>
            <a:ext cx="2834640" cy="502920"/>
          </a:xfrm>
          <a:prstGeom prst="rect">
            <a:avLst/>
          </a:prstGeom>
          <a:solidFill>
            <a:srgbClr val="5C1260"/>
          </a:solidFill>
          <a:ln w="12700">
            <a:solidFill>
              <a:srgbClr val="5C12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20040" y="1115568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🧠  Self-Management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65760" y="1691640"/>
            <a:ext cx="256032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Focusing – staying on task through the challenge</a:t>
            </a:r>
            <a:endParaRPr lang="en-US" sz="11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Integrity –</a:t>
            </a: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Adapting –</a:t>
            </a: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 – 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200400" y="1097280"/>
            <a:ext cx="2834640" cy="3749040"/>
          </a:xfrm>
          <a:prstGeom prst="rect">
            <a:avLst/>
          </a:prstGeom>
          <a:solidFill>
            <a:srgbClr val="FFFFFF"/>
          </a:solidFill>
          <a:ln w="12700">
            <a:solidFill>
              <a:srgbClr val="EDD9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3200400" y="1097280"/>
            <a:ext cx="2834640" cy="502920"/>
          </a:xfrm>
          <a:prstGeom prst="rect">
            <a:avLst/>
          </a:prstGeom>
          <a:solidFill>
            <a:srgbClr val="8B1E8B"/>
          </a:solidFill>
          <a:ln w="12700">
            <a:solidFill>
              <a:srgbClr val="8B1E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291840" y="1115568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🤝  Social Intelligence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337560" y="1691640"/>
            <a:ext cx="256032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Communicating –</a:t>
            </a: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Feeling –</a:t>
            </a: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Collaborating – </a:t>
            </a: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Leading – </a:t>
            </a: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172200" y="1097280"/>
            <a:ext cx="2834640" cy="3749040"/>
          </a:xfrm>
          <a:prstGeom prst="rect">
            <a:avLst/>
          </a:prstGeom>
          <a:solidFill>
            <a:srgbClr val="FFFFFF"/>
          </a:solidFill>
          <a:ln w="12700">
            <a:solidFill>
              <a:srgbClr val="EDD9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6172200" y="1097280"/>
            <a:ext cx="2834640" cy="502920"/>
          </a:xfrm>
          <a:prstGeom prst="rect">
            <a:avLst/>
          </a:prstGeom>
          <a:solidFill>
            <a:srgbClr val="A640A6"/>
          </a:solidFill>
          <a:ln w="12700">
            <a:solidFill>
              <a:srgbClr val="A640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263640" y="1115568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 Innovation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309360" y="1691640"/>
            <a:ext cx="256032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Curiosity –</a:t>
            </a: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Creativity –</a:t>
            </a: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Sense-making –</a:t>
            </a: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Thinking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57200" y="4965192"/>
            <a:ext cx="8229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A640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Based on the Skills Development Scotland META Skills 4.0 Framework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5C12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914400" y="3200400"/>
            <a:ext cx="4572000" cy="4572000"/>
          </a:xfrm>
          <a:prstGeom prst="ellipse">
            <a:avLst/>
          </a:prstGeom>
          <a:solidFill>
            <a:srgbClr val="8B1E8B">
              <a:alpha val="45000"/>
            </a:srgbClr>
          </a:solidFill>
          <a:ln w="12700">
            <a:solidFill>
              <a:srgbClr val="8B1E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6858000" y="-914400"/>
            <a:ext cx="3657600" cy="3657600"/>
          </a:xfrm>
          <a:prstGeom prst="ellipse">
            <a:avLst/>
          </a:prstGeom>
          <a:solidFill>
            <a:srgbClr val="A640A6">
              <a:alpha val="40000"/>
            </a:srgbClr>
          </a:solidFill>
          <a:ln w="12700">
            <a:solidFill>
              <a:srgbClr val="A640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548640" cy="320040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0" y="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731520" y="640080"/>
            <a:ext cx="7772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You</a:t>
            </a:r>
            <a:endParaRPr lang="en-US" sz="5800" dirty="0"/>
          </a:p>
        </p:txBody>
      </p:sp>
      <p:sp>
        <p:nvSpPr>
          <p:cNvPr id="8" name="Shape 6"/>
          <p:cNvSpPr/>
          <p:nvPr/>
        </p:nvSpPr>
        <p:spPr>
          <a:xfrm>
            <a:off x="1371600" y="3017520"/>
            <a:ext cx="6400800" cy="640080"/>
          </a:xfrm>
          <a:prstGeom prst="rect">
            <a:avLst/>
          </a:prstGeom>
          <a:solidFill>
            <a:srgbClr val="F4C430"/>
          </a:solidFill>
          <a:ln w="12700">
            <a:solidFill>
              <a:srgbClr val="F4C4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371600" y="3017520"/>
            <a:ext cx="6400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Questions?  We'd love to hear your thoughts.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200400" y="38404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F4C430"/>
                </a:solidFill>
              </a:rPr>
              <a:t>★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749040" y="38404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F4C430"/>
                </a:solidFill>
              </a:rPr>
              <a:t>★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297680" y="38404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F4C430"/>
                </a:solidFill>
              </a:rPr>
              <a:t>★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846320" y="38404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F4C430"/>
                </a:solidFill>
              </a:rPr>
              <a:t>★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394960" y="38404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F4C430"/>
                </a:solidFill>
              </a:rPr>
              <a:t>★</a:t>
            </a:r>
            <a:endParaRPr lang="en-US" sz="1800" dirty="0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55460" y="4297680"/>
            <a:ext cx="1786999" cy="521208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457200" y="4965192"/>
            <a:ext cx="8229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EDD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META-PRENEUR  ·  Skills Development Scotland  ·  META Skills 4.0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6BE14944D3EC4DACFAD5A049824CF8" ma:contentTypeVersion="12" ma:contentTypeDescription="Create a new document." ma:contentTypeScope="" ma:versionID="e3e4bf38cd7441976c14ebef3d56de7a">
  <xsd:schema xmlns:xsd="http://www.w3.org/2001/XMLSchema" xmlns:xs="http://www.w3.org/2001/XMLSchema" xmlns:p="http://schemas.microsoft.com/office/2006/metadata/properties" xmlns:ns2="b194999f-e37b-4dd4-a752-8778cd7b9ef2" xmlns:ns3="1dbc69cb-3ec5-412b-ad3d-050f2d65b417" targetNamespace="http://schemas.microsoft.com/office/2006/metadata/properties" ma:root="true" ma:fieldsID="4ed6e9aab6f9f573868059b2b69a7340" ns2:_="" ns3:_="">
    <xsd:import namespace="b194999f-e37b-4dd4-a752-8778cd7b9ef2"/>
    <xsd:import namespace="1dbc69cb-3ec5-412b-ad3d-050f2d65b41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94999f-e37b-4dd4-a752-8778cd7b9ef2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1" nillable="true" ma:displayName="Taxonomy Catch All Column" ma:hidden="true" ma:list="{84c5b9e4-a2d4-4875-aa93-93f75e9394fa}" ma:internalName="TaxCatchAll" ma:showField="CatchAllData" ma:web="b194999f-e37b-4dd4-a752-8778cd7b9e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bc69cb-3ec5-412b-ad3d-050f2d65b4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54eff52-6b6d-4e5f-a3b0-187f185b1d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b194999f-e37b-4dd4-a752-8778cd7b9ef2">INTERFACE-1932352164-32185</_dlc_DocId>
    <_dlc_DocIdUrl xmlns="b194999f-e37b-4dd4-a752-8778cd7b9ef2">
      <Url>https://uoe.sharepoint.com/sites/interface/Partners/_layouts/15/DocIdRedir.aspx?ID=INTERFACE-1932352164-32185</Url>
      <Description>INTERFACE-1932352164-32185</Description>
    </_dlc_DocIdUrl>
    <lcf76f155ced4ddcb4097134ff3c332f xmlns="1dbc69cb-3ec5-412b-ad3d-050f2d65b417">
      <Terms xmlns="http://schemas.microsoft.com/office/infopath/2007/PartnerControls"/>
    </lcf76f155ced4ddcb4097134ff3c332f>
    <TaxCatchAll xmlns="b194999f-e37b-4dd4-a752-8778cd7b9ef2" xsi:nil="true"/>
  </documentManagement>
</p:properties>
</file>

<file path=customXml/itemProps1.xml><?xml version="1.0" encoding="utf-8"?>
<ds:datastoreItem xmlns:ds="http://schemas.openxmlformats.org/officeDocument/2006/customXml" ds:itemID="{4C36399D-7B3B-4DB2-BE5A-DB7BE54C4D23}"/>
</file>

<file path=customXml/itemProps2.xml><?xml version="1.0" encoding="utf-8"?>
<ds:datastoreItem xmlns:ds="http://schemas.openxmlformats.org/officeDocument/2006/customXml" ds:itemID="{9173CCA4-8B58-443C-9C52-D11F8E4E77BE}"/>
</file>

<file path=customXml/itemProps3.xml><?xml version="1.0" encoding="utf-8"?>
<ds:datastoreItem xmlns:ds="http://schemas.openxmlformats.org/officeDocument/2006/customXml" ds:itemID="{25F6ADB4-0CBC-401A-8344-CA938E516482}"/>
</file>

<file path=customXml/itemProps4.xml><?xml version="1.0" encoding="utf-8"?>
<ds:datastoreItem xmlns:ds="http://schemas.openxmlformats.org/officeDocument/2006/customXml" ds:itemID="{2D87390B-7ABD-4DE7-8D9A-579434A8AAF7}"/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598</Words>
  <Application>Microsoft Macintosh PowerPoint</Application>
  <PresentationFormat>On-screen Show (16:9)</PresentationFormat>
  <Paragraphs>167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MetaPreneur Student Pitch Deck</dc:title>
  <dc:subject>PptxGenJS Presentation</dc:subject>
  <dc:creator>PptxGenJS</dc:creator>
  <cp:lastModifiedBy>Kirsty Thomson-Gillespie</cp:lastModifiedBy>
  <cp:revision>3</cp:revision>
  <dcterms:created xsi:type="dcterms:W3CDTF">2026-05-19T15:00:53Z</dcterms:created>
  <dcterms:modified xsi:type="dcterms:W3CDTF">2026-05-19T15:40:58Z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1283600</vt:r8>
  </property>
  <property fmtid="{D5CDD505-2E9C-101B-9397-08002B2CF9AE}" pid="3" name="ContentTypeId">
    <vt:lpwstr>0x010100FE6BE14944D3EC4DACFAD5A049824CF8</vt:lpwstr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dlc_DocIdItemGuid">
    <vt:lpwstr>178be3a7-d69a-4e28-bd9a-32e3ae516bea</vt:lpwstr>
  </property>
  <property fmtid="{D5CDD505-2E9C-101B-9397-08002B2CF9AE}" pid="8" name="_ExtendedDescription">
    <vt:lpwstr/>
  </property>
  <property fmtid="{D5CDD505-2E9C-101B-9397-08002B2CF9AE}" pid="9" name="TriggerFlowInfo">
    <vt:lpwstr/>
  </property>
</Properties>
</file>