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74" r:id="rId3"/>
  </p:sldMasterIdLst>
  <p:notesMasterIdLst>
    <p:notesMasterId r:id="rId55"/>
  </p:notesMasterIdLst>
  <p:sldIdLst>
    <p:sldId id="777" r:id="rId4"/>
    <p:sldId id="778" r:id="rId5"/>
    <p:sldId id="257" r:id="rId6"/>
    <p:sldId id="258" r:id="rId7"/>
    <p:sldId id="259" r:id="rId8"/>
    <p:sldId id="260" r:id="rId9"/>
    <p:sldId id="261" r:id="rId10"/>
    <p:sldId id="262" r:id="rId11"/>
    <p:sldId id="263" r:id="rId12"/>
    <p:sldId id="793" r:id="rId13"/>
    <p:sldId id="794" r:id="rId14"/>
    <p:sldId id="806" r:id="rId15"/>
    <p:sldId id="807" r:id="rId16"/>
    <p:sldId id="808" r:id="rId17"/>
    <p:sldId id="809" r:id="rId18"/>
    <p:sldId id="810" r:id="rId19"/>
    <p:sldId id="811" r:id="rId20"/>
    <p:sldId id="812" r:id="rId21"/>
    <p:sldId id="813" r:id="rId22"/>
    <p:sldId id="814" r:id="rId23"/>
    <p:sldId id="815" r:id="rId24"/>
    <p:sldId id="816" r:id="rId25"/>
    <p:sldId id="273" r:id="rId26"/>
    <p:sldId id="274" r:id="rId27"/>
    <p:sldId id="786" r:id="rId28"/>
    <p:sldId id="282" r:id="rId29"/>
    <p:sldId id="283" r:id="rId30"/>
    <p:sldId id="284" r:id="rId31"/>
    <p:sldId id="285" r:id="rId32"/>
    <p:sldId id="286" r:id="rId33"/>
    <p:sldId id="287" r:id="rId34"/>
    <p:sldId id="288" r:id="rId35"/>
    <p:sldId id="289" r:id="rId36"/>
    <p:sldId id="780" r:id="rId37"/>
    <p:sldId id="291" r:id="rId38"/>
    <p:sldId id="789" r:id="rId39"/>
    <p:sldId id="293" r:id="rId40"/>
    <p:sldId id="294" r:id="rId41"/>
    <p:sldId id="790" r:id="rId42"/>
    <p:sldId id="296" r:id="rId43"/>
    <p:sldId id="297" r:id="rId44"/>
    <p:sldId id="298" r:id="rId45"/>
    <p:sldId id="299" r:id="rId46"/>
    <p:sldId id="300" r:id="rId47"/>
    <p:sldId id="301" r:id="rId48"/>
    <p:sldId id="302" r:id="rId49"/>
    <p:sldId id="791" r:id="rId50"/>
    <p:sldId id="304" r:id="rId51"/>
    <p:sldId id="306" r:id="rId52"/>
    <p:sldId id="792" r:id="rId53"/>
    <p:sldId id="272" r:id="rId54"/>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4B8A"/>
    <a:srgbClr val="F3E8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236589-7B0E-45F8-8485-4EAC3254A270}" v="1" dt="2026-08-20T11:43:01.6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569" autoAdjust="0"/>
    <p:restoredTop sz="94610"/>
  </p:normalViewPr>
  <p:slideViewPr>
    <p:cSldViewPr snapToGrid="0" snapToObjects="1">
      <p:cViewPr varScale="1">
        <p:scale>
          <a:sx n="84" d="100"/>
          <a:sy n="84" d="100"/>
        </p:scale>
        <p:origin x="780" y="56"/>
      </p:cViewPr>
      <p:guideLst/>
    </p:cSldViewPr>
  </p:slideViewPr>
  <p:notesTextViewPr>
    <p:cViewPr>
      <p:scale>
        <a:sx n="1" d="1"/>
        <a:sy n="1" d="1"/>
      </p:scale>
      <p:origin x="0" y="0"/>
    </p:cViewPr>
  </p:notesTextViewPr>
  <p:sorterViewPr>
    <p:cViewPr>
      <p:scale>
        <a:sx n="100" d="100"/>
        <a:sy n="100" d="100"/>
      </p:scale>
      <p:origin x="0" y="-120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61" Type="http://schemas.microsoft.com/office/2015/10/relationships/revisionInfo" Target="revisionInfo.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H" userId="db278859-e642-4dbd-a55b-76f2150d70a4" providerId="ADAL" clId="{5A18B9A8-BAD9-4709-854B-A727FAF5CE18}"/>
    <pc:docChg chg="addSld delSld modSld">
      <pc:chgData name="AH" userId="db278859-e642-4dbd-a55b-76f2150d70a4" providerId="ADAL" clId="{5A18B9A8-BAD9-4709-854B-A727FAF5CE18}" dt="2026-08-20T11:43:56.554" v="16" actId="47"/>
      <pc:docMkLst>
        <pc:docMk/>
      </pc:docMkLst>
      <pc:sldChg chg="del">
        <pc:chgData name="AH" userId="db278859-e642-4dbd-a55b-76f2150d70a4" providerId="ADAL" clId="{5A18B9A8-BAD9-4709-854B-A727FAF5CE18}" dt="2026-08-20T11:43:28.317" v="7" actId="47"/>
        <pc:sldMkLst>
          <pc:docMk/>
          <pc:sldMk cId="0" sldId="264"/>
        </pc:sldMkLst>
      </pc:sldChg>
      <pc:sldChg chg="del">
        <pc:chgData name="AH" userId="db278859-e642-4dbd-a55b-76f2150d70a4" providerId="ADAL" clId="{5A18B9A8-BAD9-4709-854B-A727FAF5CE18}" dt="2026-08-20T11:43:28.317" v="7" actId="47"/>
        <pc:sldMkLst>
          <pc:docMk/>
          <pc:sldMk cId="0" sldId="265"/>
        </pc:sldMkLst>
      </pc:sldChg>
      <pc:sldChg chg="del">
        <pc:chgData name="AH" userId="db278859-e642-4dbd-a55b-76f2150d70a4" providerId="ADAL" clId="{5A18B9A8-BAD9-4709-854B-A727FAF5CE18}" dt="2026-08-20T11:43:31.324" v="8" actId="47"/>
        <pc:sldMkLst>
          <pc:docMk/>
          <pc:sldMk cId="0" sldId="266"/>
        </pc:sldMkLst>
      </pc:sldChg>
      <pc:sldChg chg="del">
        <pc:chgData name="AH" userId="db278859-e642-4dbd-a55b-76f2150d70a4" providerId="ADAL" clId="{5A18B9A8-BAD9-4709-854B-A727FAF5CE18}" dt="2026-08-20T11:43:32.086" v="9" actId="47"/>
        <pc:sldMkLst>
          <pc:docMk/>
          <pc:sldMk cId="0" sldId="267"/>
        </pc:sldMkLst>
      </pc:sldChg>
      <pc:sldChg chg="del">
        <pc:chgData name="AH" userId="db278859-e642-4dbd-a55b-76f2150d70a4" providerId="ADAL" clId="{5A18B9A8-BAD9-4709-854B-A727FAF5CE18}" dt="2026-08-20T11:43:32.677" v="10" actId="47"/>
        <pc:sldMkLst>
          <pc:docMk/>
          <pc:sldMk cId="0" sldId="268"/>
        </pc:sldMkLst>
      </pc:sldChg>
      <pc:sldChg chg="del">
        <pc:chgData name="AH" userId="db278859-e642-4dbd-a55b-76f2150d70a4" providerId="ADAL" clId="{5A18B9A8-BAD9-4709-854B-A727FAF5CE18}" dt="2026-08-20T11:43:54.676" v="14" actId="47"/>
        <pc:sldMkLst>
          <pc:docMk/>
          <pc:sldMk cId="0" sldId="275"/>
        </pc:sldMkLst>
      </pc:sldChg>
      <pc:sldChg chg="del">
        <pc:chgData name="AH" userId="db278859-e642-4dbd-a55b-76f2150d70a4" providerId="ADAL" clId="{5A18B9A8-BAD9-4709-854B-A727FAF5CE18}" dt="2026-08-20T11:43:34.532" v="12" actId="47"/>
        <pc:sldMkLst>
          <pc:docMk/>
          <pc:sldMk cId="2612470625" sldId="782"/>
        </pc:sldMkLst>
      </pc:sldChg>
      <pc:sldChg chg="del">
        <pc:chgData name="AH" userId="db278859-e642-4dbd-a55b-76f2150d70a4" providerId="ADAL" clId="{5A18B9A8-BAD9-4709-854B-A727FAF5CE18}" dt="2026-08-20T11:43:33.174" v="11" actId="47"/>
        <pc:sldMkLst>
          <pc:docMk/>
          <pc:sldMk cId="2963743829" sldId="783"/>
        </pc:sldMkLst>
      </pc:sldChg>
      <pc:sldChg chg="del">
        <pc:chgData name="AH" userId="db278859-e642-4dbd-a55b-76f2150d70a4" providerId="ADAL" clId="{5A18B9A8-BAD9-4709-854B-A727FAF5CE18}" dt="2026-08-20T11:43:55.208" v="15" actId="47"/>
        <pc:sldMkLst>
          <pc:docMk/>
          <pc:sldMk cId="3595165321" sldId="784"/>
        </pc:sldMkLst>
      </pc:sldChg>
      <pc:sldChg chg="del">
        <pc:chgData name="AH" userId="db278859-e642-4dbd-a55b-76f2150d70a4" providerId="ADAL" clId="{5A18B9A8-BAD9-4709-854B-A727FAF5CE18}" dt="2026-08-20T11:43:56.554" v="16" actId="47"/>
        <pc:sldMkLst>
          <pc:docMk/>
          <pc:sldMk cId="2435809321" sldId="785"/>
        </pc:sldMkLst>
      </pc:sldChg>
      <pc:sldChg chg="del">
        <pc:chgData name="AH" userId="db278859-e642-4dbd-a55b-76f2150d70a4" providerId="ADAL" clId="{5A18B9A8-BAD9-4709-854B-A727FAF5CE18}" dt="2026-08-20T11:43:39.221" v="13" actId="47"/>
        <pc:sldMkLst>
          <pc:docMk/>
          <pc:sldMk cId="0" sldId="787"/>
        </pc:sldMkLst>
      </pc:sldChg>
      <pc:sldChg chg="add">
        <pc:chgData name="AH" userId="db278859-e642-4dbd-a55b-76f2150d70a4" providerId="ADAL" clId="{5A18B9A8-BAD9-4709-854B-A727FAF5CE18}" dt="2026-08-20T11:43:01.658" v="6"/>
        <pc:sldMkLst>
          <pc:docMk/>
          <pc:sldMk cId="3363349385" sldId="793"/>
        </pc:sldMkLst>
      </pc:sldChg>
      <pc:sldChg chg="add">
        <pc:chgData name="AH" userId="db278859-e642-4dbd-a55b-76f2150d70a4" providerId="ADAL" clId="{5A18B9A8-BAD9-4709-854B-A727FAF5CE18}" dt="2026-08-20T11:43:01.658" v="6"/>
        <pc:sldMkLst>
          <pc:docMk/>
          <pc:sldMk cId="0" sldId="794"/>
        </pc:sldMkLst>
      </pc:sldChg>
      <pc:sldChg chg="add">
        <pc:chgData name="AH" userId="db278859-e642-4dbd-a55b-76f2150d70a4" providerId="ADAL" clId="{5A18B9A8-BAD9-4709-854B-A727FAF5CE18}" dt="2026-08-20T11:43:01.658" v="6"/>
        <pc:sldMkLst>
          <pc:docMk/>
          <pc:sldMk cId="2395898913" sldId="806"/>
        </pc:sldMkLst>
      </pc:sldChg>
      <pc:sldChg chg="add">
        <pc:chgData name="AH" userId="db278859-e642-4dbd-a55b-76f2150d70a4" providerId="ADAL" clId="{5A18B9A8-BAD9-4709-854B-A727FAF5CE18}" dt="2026-08-20T11:43:01.658" v="6"/>
        <pc:sldMkLst>
          <pc:docMk/>
          <pc:sldMk cId="0" sldId="807"/>
        </pc:sldMkLst>
      </pc:sldChg>
      <pc:sldChg chg="add">
        <pc:chgData name="AH" userId="db278859-e642-4dbd-a55b-76f2150d70a4" providerId="ADAL" clId="{5A18B9A8-BAD9-4709-854B-A727FAF5CE18}" dt="2026-08-20T11:43:01.658" v="6"/>
        <pc:sldMkLst>
          <pc:docMk/>
          <pc:sldMk cId="0" sldId="808"/>
        </pc:sldMkLst>
      </pc:sldChg>
      <pc:sldChg chg="add">
        <pc:chgData name="AH" userId="db278859-e642-4dbd-a55b-76f2150d70a4" providerId="ADAL" clId="{5A18B9A8-BAD9-4709-854B-A727FAF5CE18}" dt="2026-08-20T11:43:01.658" v="6"/>
        <pc:sldMkLst>
          <pc:docMk/>
          <pc:sldMk cId="0" sldId="809"/>
        </pc:sldMkLst>
      </pc:sldChg>
      <pc:sldChg chg="add">
        <pc:chgData name="AH" userId="db278859-e642-4dbd-a55b-76f2150d70a4" providerId="ADAL" clId="{5A18B9A8-BAD9-4709-854B-A727FAF5CE18}" dt="2026-08-20T11:43:01.658" v="6"/>
        <pc:sldMkLst>
          <pc:docMk/>
          <pc:sldMk cId="1401064779" sldId="810"/>
        </pc:sldMkLst>
      </pc:sldChg>
      <pc:sldChg chg="add">
        <pc:chgData name="AH" userId="db278859-e642-4dbd-a55b-76f2150d70a4" providerId="ADAL" clId="{5A18B9A8-BAD9-4709-854B-A727FAF5CE18}" dt="2026-08-20T11:43:01.658" v="6"/>
        <pc:sldMkLst>
          <pc:docMk/>
          <pc:sldMk cId="2720530806" sldId="811"/>
        </pc:sldMkLst>
      </pc:sldChg>
      <pc:sldChg chg="add">
        <pc:chgData name="AH" userId="db278859-e642-4dbd-a55b-76f2150d70a4" providerId="ADAL" clId="{5A18B9A8-BAD9-4709-854B-A727FAF5CE18}" dt="2026-08-20T11:43:01.658" v="6"/>
        <pc:sldMkLst>
          <pc:docMk/>
          <pc:sldMk cId="271593357" sldId="812"/>
        </pc:sldMkLst>
      </pc:sldChg>
      <pc:sldChg chg="add">
        <pc:chgData name="AH" userId="db278859-e642-4dbd-a55b-76f2150d70a4" providerId="ADAL" clId="{5A18B9A8-BAD9-4709-854B-A727FAF5CE18}" dt="2026-08-20T11:43:01.658" v="6"/>
        <pc:sldMkLst>
          <pc:docMk/>
          <pc:sldMk cId="3942106359" sldId="813"/>
        </pc:sldMkLst>
      </pc:sldChg>
      <pc:sldChg chg="add">
        <pc:chgData name="AH" userId="db278859-e642-4dbd-a55b-76f2150d70a4" providerId="ADAL" clId="{5A18B9A8-BAD9-4709-854B-A727FAF5CE18}" dt="2026-08-20T11:43:01.658" v="6"/>
        <pc:sldMkLst>
          <pc:docMk/>
          <pc:sldMk cId="3253831291" sldId="814"/>
        </pc:sldMkLst>
      </pc:sldChg>
      <pc:sldChg chg="add">
        <pc:chgData name="AH" userId="db278859-e642-4dbd-a55b-76f2150d70a4" providerId="ADAL" clId="{5A18B9A8-BAD9-4709-854B-A727FAF5CE18}" dt="2026-08-20T11:43:01.658" v="6"/>
        <pc:sldMkLst>
          <pc:docMk/>
          <pc:sldMk cId="0" sldId="815"/>
        </pc:sldMkLst>
      </pc:sldChg>
      <pc:sldChg chg="add">
        <pc:chgData name="AH" userId="db278859-e642-4dbd-a55b-76f2150d70a4" providerId="ADAL" clId="{5A18B9A8-BAD9-4709-854B-A727FAF5CE18}" dt="2026-08-20T11:43:01.658" v="6"/>
        <pc:sldMkLst>
          <pc:docMk/>
          <pc:sldMk cId="3926521638" sldId="81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578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46737-D4F2-6AB6-98E4-12E77B654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F73483-71D9-9361-F8E8-969FCCF7C38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4CEE1A4-5E11-01D6-9E76-BEF46BEB0A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2DCC5A-E617-3B28-BFF8-9AED06330BA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77540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930DC-77C9-684F-2345-FF4089A95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6DEAC-1E0C-5322-F069-6700943E7F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E6F4A6-0602-DF21-AEDA-31A0B72D40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5CC45E-5122-4206-7EFA-76CFF6E0727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36521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E3C6E-7474-6BFB-7876-C518D79E89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3B0C5F-22CB-A665-9B8F-E64E398B3E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0C2622-98E7-E439-6946-4600CC2381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EE8349-53B4-653B-EFAE-49CED7D0CC4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6791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85B2F-6DC9-8A80-DF48-865031D53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0F4DA-E2BA-5E77-1ADB-C4D05E1BFFCD}"/>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32147B72-749C-664A-CA48-31DDD95A85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D190B5-D78E-5D26-F83E-DDC15444483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37277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AAC72-3CE6-B498-A062-ABC9A234F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83D546-01D1-1FC6-A414-2E410118B5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3B573-265F-61E6-CB4D-AFF6ECA17E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AB238B-BCF3-E879-0C92-8BF54D7BDFC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5223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772A6-8577-8746-F5EE-5DC787B462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28A45C-90FB-3E65-A866-4A0ECFAC21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C78328-FE4E-86F0-7448-FCC9A166AF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D72C14-F63D-0DEC-EA2E-BFE43AA7C57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425442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3376B-F0CA-A29A-3A77-8EC2DF3F04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05E7E-85C1-BE2C-0919-A541DB7BA1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32809F-F6A9-3F99-78DB-1F2A0885DB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42D150-09FF-01B4-A70A-32D861B8801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9965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DF353-8406-84EA-91E6-49CCFE7F7C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4CA02-659E-F955-04BC-E3DAD22072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A9FC2-E146-A41D-D5E7-54C0E92CB8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482DDA-D1B1-0B4E-F96F-77549802F3E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83340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13C0D-7088-896E-E392-35F29127D8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FFBB4E-39EB-DFF2-888E-670A142096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D9A6A9-E72E-38E2-B84C-9AA161D029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6F060D-BDEC-58C6-1E21-DD517AA3AB3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04308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B2360-22DE-DFE1-C69B-5D37ED0973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AF683D-EB04-7EEB-63A2-994DD08844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246630-771D-C19F-FE5A-57B25BA5C4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7DAF66-F0E9-3FE4-AB5A-46B3462F0B0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43171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40919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B3519-49B1-114D-F6C6-0DBD460105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6C6DAB-91FC-A00A-3069-B387B7BFF2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BB26B1-F5F4-3013-00F9-36C09165D4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EEC9EB-2211-986B-05D5-095944A25DA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26749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80275-B984-5EC6-0AC9-5C369A40A0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2C01C7-E37B-A226-A53F-85C979A0B1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1D6240-D496-A393-51B6-D63E70ED00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CAFCE0-8694-AB30-F058-A3295644AC7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349345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A340C-8422-BEF9-0B5B-F7A968C656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E91F8-8C9D-6123-15BD-62911CCFED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80DB35-71A5-C72B-B884-5FF23E0DEB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0645CA-42A2-D03D-47E9-43B43FBC45D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380971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2059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577552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028498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3531322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3032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290781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318687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877681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233071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3403484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941922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833751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3197549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843569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915322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619112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440419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8906022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944683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396580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42401249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4589143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36488225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238352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theme" Target="../theme/theme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2782277"/>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Lst>
  <p:hf sldNum="0" hdr="0" ftr="0" dt="0"/>
  <p:txStyles>
    <p:titleStyle>
      <a:lvl1pPr algn="ctr" defTabSz="571500" rtl="0" eaLnBrk="1" latinLnBrk="0" hangingPunct="1">
        <a:spcBef>
          <a:spcPct val="0"/>
        </a:spcBef>
        <a:buNone/>
        <a:defRPr sz="2750" kern="1200">
          <a:solidFill>
            <a:schemeClr val="tx1"/>
          </a:solidFill>
          <a:latin typeface="+mj-lt"/>
          <a:ea typeface="+mj-ea"/>
          <a:cs typeface="+mj-cs"/>
        </a:defRPr>
      </a:lvl1pPr>
    </p:titleStyle>
    <p:bodyStyle>
      <a:lvl1pPr marL="214313" indent="-214313" algn="l" defTabSz="5715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464344" indent="-178594" algn="l" defTabSz="571500" rtl="0" eaLnBrk="1" latinLnBrk="0" hangingPunct="1">
        <a:spcBef>
          <a:spcPct val="20000"/>
        </a:spcBef>
        <a:buFont typeface="Arial" pitchFamily="34" charset="0"/>
        <a:buChar char="–"/>
        <a:defRPr sz="1750" kern="1200">
          <a:solidFill>
            <a:schemeClr val="tx1"/>
          </a:solidFill>
          <a:latin typeface="+mn-lt"/>
          <a:ea typeface="+mn-ea"/>
          <a:cs typeface="+mn-cs"/>
        </a:defRPr>
      </a:lvl2pPr>
      <a:lvl3pPr marL="714375" indent="-142875" algn="l" defTabSz="571500" rtl="0" eaLnBrk="1" latinLnBrk="0" hangingPunct="1">
        <a:spcBef>
          <a:spcPct val="20000"/>
        </a:spcBef>
        <a:buFont typeface="Arial" pitchFamily="34" charset="0"/>
        <a:buChar char="•"/>
        <a:defRPr sz="1500" kern="1200">
          <a:solidFill>
            <a:schemeClr val="tx1"/>
          </a:solidFill>
          <a:latin typeface="+mn-lt"/>
          <a:ea typeface="+mn-ea"/>
          <a:cs typeface="+mn-cs"/>
        </a:defRPr>
      </a:lvl3pPr>
      <a:lvl4pPr marL="100012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4pPr>
      <a:lvl5pPr marL="128587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5pPr>
      <a:lvl6pPr marL="157162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6pPr>
      <a:lvl7pPr marL="185737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7pPr>
      <a:lvl8pPr marL="214312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8pPr>
      <a:lvl9pPr marL="242887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9pPr>
    </p:bodyStyle>
    <p:otherStyle>
      <a:defPPr>
        <a:defRPr lang="en-US"/>
      </a:defPPr>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3902495"/>
      </p:ext>
    </p:extLst>
  </p:cSld>
  <p:clrMap bg1="lt1" tx1="dk1" bg2="lt2" tx2="dk2" accent1="accent1" accent2="accent2" accent3="accent3" accent4="accent4" accent5="accent5" accent6="accent6" hlink="hlink" folHlink="folHlink"/>
  <p:sldLayoutIdLst>
    <p:sldLayoutId id="2147483675"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heygirls.co.uk/"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4.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7.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2FDE3-E62D-43EB-6297-50C1CD7DAA3A}"/>
            </a:ext>
          </a:extLst>
        </p:cNvPr>
        <p:cNvGrpSpPr/>
        <p:nvPr/>
      </p:nvGrpSpPr>
      <p:grpSpPr>
        <a:xfrm>
          <a:off x="0" y="0"/>
          <a:ext cx="0" cy="0"/>
          <a:chOff x="0" y="0"/>
          <a:chExt cx="0" cy="0"/>
        </a:xfrm>
      </p:grpSpPr>
      <p:sp>
        <p:nvSpPr>
          <p:cNvPr id="10" name="Shape 0">
            <a:extLst>
              <a:ext uri="{FF2B5EF4-FFF2-40B4-BE49-F238E27FC236}">
                <a16:creationId xmlns:a16="http://schemas.microsoft.com/office/drawing/2014/main" id="{9A53BB32-1700-8CAE-20B0-E5774EF6FDBB}"/>
              </a:ext>
            </a:extLst>
          </p:cNvPr>
          <p:cNvSpPr/>
          <p:nvPr/>
        </p:nvSpPr>
        <p:spPr>
          <a:xfrm>
            <a:off x="0" y="0"/>
            <a:ext cx="9144000" cy="5143500"/>
          </a:xfrm>
          <a:prstGeom prst="rect">
            <a:avLst/>
          </a:prstGeom>
          <a:solidFill>
            <a:srgbClr val="5E509B"/>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0DDB17B4-F1A2-90AB-493F-4069EC9AB31A}"/>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lumMod val="65000"/>
                  </a:prstClr>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 name="Text 1"/>
          <p:cNvSpPr/>
          <p:nvPr/>
        </p:nvSpPr>
        <p:spPr>
          <a:xfrm>
            <a:off x="365760" y="1097280"/>
            <a:ext cx="841248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400" normalizeH="0" baseline="0" noProof="0" dirty="0">
                <a:ln>
                  <a:noFill/>
                </a:ln>
                <a:solidFill>
                  <a:srgbClr val="AFA9EC"/>
                </a:solidFill>
                <a:effectLst/>
                <a:uLnTx/>
                <a:uFillTx/>
                <a:latin typeface="Arial" pitchFamily="34" charset="0"/>
                <a:ea typeface="Arial" pitchFamily="34" charset="-122"/>
                <a:cs typeface="Arial" pitchFamily="34" charset="-120"/>
              </a:rPr>
              <a:t>META-PRENEUR  |  SESSION 1</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2"/>
          <p:cNvSpPr/>
          <p:nvPr/>
        </p:nvSpPr>
        <p:spPr>
          <a:xfrm>
            <a:off x="365760" y="1554480"/>
            <a:ext cx="7772400" cy="1463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WHAT IS META-PRENEUR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365760" y="3108960"/>
            <a:ext cx="777240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AFA9EC"/>
                </a:solidFill>
                <a:latin typeface="Arial" pitchFamily="34" charset="0"/>
                <a:cs typeface="Arial" pitchFamily="34" charset="-120"/>
              </a:rPr>
              <a:t>WELCOME, INTRODUCTION TO META-PRENEUR</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A325027E-CDE0-3F3F-8EBB-4B8CC6FA5F52}"/>
              </a:ext>
            </a:extLst>
          </p:cNvPr>
          <p:cNvPicPr>
            <a:picLocks noChangeAspect="1"/>
          </p:cNvPicPr>
          <p:nvPr/>
        </p:nvPicPr>
        <p:blipFill>
          <a:blip r:embed="rId2"/>
          <a:stretch>
            <a:fillRect/>
          </a:stretch>
        </p:blipFill>
        <p:spPr>
          <a:xfrm>
            <a:off x="5829300" y="212272"/>
            <a:ext cx="3179172" cy="18036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37732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32884-8D02-3D2C-4C7F-B8587911637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95E7BEB-9EFE-D9C9-30A6-F62B2BBB0D11}"/>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D21E330A-2777-438B-19EB-B908886264E6}"/>
              </a:ext>
            </a:extLst>
          </p:cNvPr>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TODAY'S 2-HOUR JOURNEY</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FF2B5EF4-FFF2-40B4-BE49-F238E27FC236}">
                <a16:creationId xmlns:a16="http://schemas.microsoft.com/office/drawing/2014/main" id="{0FA95B10-235B-6427-2DA1-ADDD64CA8FA4}"/>
              </a:ext>
            </a:extLst>
          </p:cNvPr>
          <p:cNvSpPr/>
          <p:nvPr/>
        </p:nvSpPr>
        <p:spPr>
          <a:xfrm>
            <a:off x="182880" y="777240"/>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a:extLst>
              <a:ext uri="{FF2B5EF4-FFF2-40B4-BE49-F238E27FC236}">
                <a16:creationId xmlns:a16="http://schemas.microsoft.com/office/drawing/2014/main" id="{4AD68FC5-6FC4-BAA3-EBF0-CEDA0B236185}"/>
              </a:ext>
            </a:extLst>
          </p:cNvPr>
          <p:cNvSpPr/>
          <p:nvPr/>
        </p:nvSpPr>
        <p:spPr>
          <a:xfrm>
            <a:off x="182880" y="777240"/>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a:extLst>
              <a:ext uri="{FF2B5EF4-FFF2-40B4-BE49-F238E27FC236}">
                <a16:creationId xmlns:a16="http://schemas.microsoft.com/office/drawing/2014/main" id="{9F9888F1-B184-F3F2-207D-50F78D6C0172}"/>
              </a:ext>
            </a:extLst>
          </p:cNvPr>
          <p:cNvSpPr/>
          <p:nvPr/>
        </p:nvSpPr>
        <p:spPr>
          <a:xfrm>
            <a:off x="292608" y="777240"/>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0:00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 0" descr="preencoded.png">
            <a:extLst>
              <a:ext uri="{FF2B5EF4-FFF2-40B4-BE49-F238E27FC236}">
                <a16:creationId xmlns:a16="http://schemas.microsoft.com/office/drawing/2014/main" id="{6F8A78B0-A7EC-A22D-C24F-284AB7F28925}"/>
              </a:ext>
            </a:extLst>
          </p:cNvPr>
          <p:cNvPicPr>
            <a:picLocks noChangeAspect="1"/>
          </p:cNvPicPr>
          <p:nvPr/>
        </p:nvPicPr>
        <p:blipFill>
          <a:blip r:embed="rId3"/>
          <a:stretch>
            <a:fillRect/>
          </a:stretch>
        </p:blipFill>
        <p:spPr>
          <a:xfrm>
            <a:off x="941832" y="941832"/>
            <a:ext cx="310896" cy="310896"/>
          </a:xfrm>
          <a:prstGeom prst="rect">
            <a:avLst/>
          </a:prstGeom>
        </p:spPr>
      </p:pic>
      <p:sp>
        <p:nvSpPr>
          <p:cNvPr id="8" name="Text 5">
            <a:extLst>
              <a:ext uri="{FF2B5EF4-FFF2-40B4-BE49-F238E27FC236}">
                <a16:creationId xmlns:a16="http://schemas.microsoft.com/office/drawing/2014/main" id="{DA0BF0A5-D059-F705-D773-DAECB6D48AC2}"/>
              </a:ext>
            </a:extLst>
          </p:cNvPr>
          <p:cNvSpPr/>
          <p:nvPr/>
        </p:nvSpPr>
        <p:spPr>
          <a:xfrm>
            <a:off x="1371600" y="777240"/>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Welcome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1">
            <a:extLst>
              <a:ext uri="{FF2B5EF4-FFF2-40B4-BE49-F238E27FC236}">
                <a16:creationId xmlns:a16="http://schemas.microsoft.com/office/drawing/2014/main" id="{F1A46984-4E58-BD33-0CC2-C9ADACD17ED6}"/>
              </a:ext>
            </a:extLst>
          </p:cNvPr>
          <p:cNvSpPr/>
          <p:nvPr/>
        </p:nvSpPr>
        <p:spPr>
          <a:xfrm>
            <a:off x="182880" y="1530096"/>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2">
            <a:extLst>
              <a:ext uri="{FF2B5EF4-FFF2-40B4-BE49-F238E27FC236}">
                <a16:creationId xmlns:a16="http://schemas.microsoft.com/office/drawing/2014/main" id="{797C206F-86D8-4658-A254-C1DBF07A9893}"/>
              </a:ext>
            </a:extLst>
          </p:cNvPr>
          <p:cNvSpPr/>
          <p:nvPr/>
        </p:nvSpPr>
        <p:spPr>
          <a:xfrm>
            <a:off x="182880" y="1530096"/>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3">
            <a:extLst>
              <a:ext uri="{FF2B5EF4-FFF2-40B4-BE49-F238E27FC236}">
                <a16:creationId xmlns:a16="http://schemas.microsoft.com/office/drawing/2014/main" id="{1C21156F-1557-6CF6-1884-C866C2D07FC4}"/>
              </a:ext>
            </a:extLst>
          </p:cNvPr>
          <p:cNvSpPr/>
          <p:nvPr/>
        </p:nvSpPr>
        <p:spPr>
          <a:xfrm>
            <a:off x="292608" y="1530096"/>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0:10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8" name="Image 2" descr="preencoded.png">
            <a:extLst>
              <a:ext uri="{FF2B5EF4-FFF2-40B4-BE49-F238E27FC236}">
                <a16:creationId xmlns:a16="http://schemas.microsoft.com/office/drawing/2014/main" id="{96ABF0AA-7130-8450-D2CB-6E60784447F9}"/>
              </a:ext>
            </a:extLst>
          </p:cNvPr>
          <p:cNvPicPr>
            <a:picLocks noChangeAspect="1"/>
          </p:cNvPicPr>
          <p:nvPr/>
        </p:nvPicPr>
        <p:blipFill>
          <a:blip r:embed="rId4"/>
          <a:stretch>
            <a:fillRect/>
          </a:stretch>
        </p:blipFill>
        <p:spPr>
          <a:xfrm>
            <a:off x="941832" y="1694688"/>
            <a:ext cx="310896" cy="310896"/>
          </a:xfrm>
          <a:prstGeom prst="rect">
            <a:avLst/>
          </a:prstGeom>
        </p:spPr>
      </p:pic>
      <p:sp>
        <p:nvSpPr>
          <p:cNvPr id="19" name="Text 14">
            <a:extLst>
              <a:ext uri="{FF2B5EF4-FFF2-40B4-BE49-F238E27FC236}">
                <a16:creationId xmlns:a16="http://schemas.microsoft.com/office/drawing/2014/main" id="{7CEBCBD3-E597-E5CA-E29E-6AF23FF39E30}"/>
              </a:ext>
            </a:extLst>
          </p:cNvPr>
          <p:cNvSpPr/>
          <p:nvPr/>
        </p:nvSpPr>
        <p:spPr>
          <a:xfrm>
            <a:off x="1371600" y="1530096"/>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2A1F4A"/>
                </a:solidFill>
                <a:latin typeface="Arial" pitchFamily="34" charset="0"/>
                <a:cs typeface="Arial" pitchFamily="34" charset="-120"/>
              </a:rPr>
              <a:t>Introduction to Meta-preneur</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5">
            <a:extLst>
              <a:ext uri="{FF2B5EF4-FFF2-40B4-BE49-F238E27FC236}">
                <a16:creationId xmlns:a16="http://schemas.microsoft.com/office/drawing/2014/main" id="{2B3E284E-8797-1F35-1796-0F8925751B7B}"/>
              </a:ext>
            </a:extLst>
          </p:cNvPr>
          <p:cNvSpPr/>
          <p:nvPr/>
        </p:nvSpPr>
        <p:spPr>
          <a:xfrm>
            <a:off x="182880" y="2289048"/>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6">
            <a:extLst>
              <a:ext uri="{FF2B5EF4-FFF2-40B4-BE49-F238E27FC236}">
                <a16:creationId xmlns:a16="http://schemas.microsoft.com/office/drawing/2014/main" id="{48C238A7-38C9-9C27-939B-9063AD9618FF}"/>
              </a:ext>
            </a:extLst>
          </p:cNvPr>
          <p:cNvSpPr/>
          <p:nvPr/>
        </p:nvSpPr>
        <p:spPr>
          <a:xfrm>
            <a:off x="182880" y="2289048"/>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7">
            <a:extLst>
              <a:ext uri="{FF2B5EF4-FFF2-40B4-BE49-F238E27FC236}">
                <a16:creationId xmlns:a16="http://schemas.microsoft.com/office/drawing/2014/main" id="{99C4CA5B-D4E3-F500-768F-4277B96A0442}"/>
              </a:ext>
            </a:extLst>
          </p:cNvPr>
          <p:cNvSpPr/>
          <p:nvPr/>
        </p:nvSpPr>
        <p:spPr>
          <a:xfrm>
            <a:off x="292608" y="2289048"/>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0:25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Shape 18">
            <a:extLst>
              <a:ext uri="{FF2B5EF4-FFF2-40B4-BE49-F238E27FC236}">
                <a16:creationId xmlns:a16="http://schemas.microsoft.com/office/drawing/2014/main" id="{31F8CEE0-A0D6-9943-6C08-44EF1107A68D}"/>
              </a:ext>
            </a:extLst>
          </p:cNvPr>
          <p:cNvSpPr/>
          <p:nvPr/>
        </p:nvSpPr>
        <p:spPr>
          <a:xfrm>
            <a:off x="932688" y="2444496"/>
            <a:ext cx="329184" cy="32918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4" name="Image 3" descr="preencoded.png">
            <a:extLst>
              <a:ext uri="{FF2B5EF4-FFF2-40B4-BE49-F238E27FC236}">
                <a16:creationId xmlns:a16="http://schemas.microsoft.com/office/drawing/2014/main" id="{AA13D767-F697-E8C7-7A8C-89082F986C6A}"/>
              </a:ext>
            </a:extLst>
          </p:cNvPr>
          <p:cNvPicPr>
            <a:picLocks noChangeAspect="1"/>
          </p:cNvPicPr>
          <p:nvPr/>
        </p:nvPicPr>
        <p:blipFill>
          <a:blip r:embed="rId5"/>
          <a:stretch>
            <a:fillRect/>
          </a:stretch>
        </p:blipFill>
        <p:spPr>
          <a:xfrm>
            <a:off x="941832" y="2453640"/>
            <a:ext cx="310896" cy="310896"/>
          </a:xfrm>
          <a:prstGeom prst="rect">
            <a:avLst/>
          </a:prstGeom>
        </p:spPr>
      </p:pic>
      <p:sp>
        <p:nvSpPr>
          <p:cNvPr id="25" name="Text 19">
            <a:extLst>
              <a:ext uri="{FF2B5EF4-FFF2-40B4-BE49-F238E27FC236}">
                <a16:creationId xmlns:a16="http://schemas.microsoft.com/office/drawing/2014/main" id="{3C3E53CA-AB55-887F-7BA3-D76D4BAC402C}"/>
              </a:ext>
            </a:extLst>
          </p:cNvPr>
          <p:cNvSpPr/>
          <p:nvPr/>
        </p:nvSpPr>
        <p:spPr>
          <a:xfrm>
            <a:off x="1371600" y="2289048"/>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12 Meta Skills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Shape 20">
            <a:extLst>
              <a:ext uri="{FF2B5EF4-FFF2-40B4-BE49-F238E27FC236}">
                <a16:creationId xmlns:a16="http://schemas.microsoft.com/office/drawing/2014/main" id="{B1B31C8A-FF9D-BDD8-5A28-406207A79213}"/>
              </a:ext>
            </a:extLst>
          </p:cNvPr>
          <p:cNvSpPr/>
          <p:nvPr/>
        </p:nvSpPr>
        <p:spPr>
          <a:xfrm>
            <a:off x="182880" y="3048000"/>
            <a:ext cx="4297680" cy="649224"/>
          </a:xfrm>
          <a:prstGeom prst="rect">
            <a:avLst/>
          </a:prstGeom>
          <a:solidFill>
            <a:srgbClr val="FFF8E1"/>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Shape 21">
            <a:extLst>
              <a:ext uri="{FF2B5EF4-FFF2-40B4-BE49-F238E27FC236}">
                <a16:creationId xmlns:a16="http://schemas.microsoft.com/office/drawing/2014/main" id="{3042BE01-8E34-E3DD-B3D9-B44E8E16F9BE}"/>
              </a:ext>
            </a:extLst>
          </p:cNvPr>
          <p:cNvSpPr/>
          <p:nvPr/>
        </p:nvSpPr>
        <p:spPr>
          <a:xfrm>
            <a:off x="182880" y="3048000"/>
            <a:ext cx="64008" cy="649224"/>
          </a:xfrm>
          <a:prstGeom prst="rect">
            <a:avLst/>
          </a:prstGeom>
          <a:solidFill>
            <a:srgbClr val="F5C842"/>
          </a:solidFill>
          <a:ln w="12700">
            <a:solidFill>
              <a:srgbClr val="F5C84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 22">
            <a:extLst>
              <a:ext uri="{FF2B5EF4-FFF2-40B4-BE49-F238E27FC236}">
                <a16:creationId xmlns:a16="http://schemas.microsoft.com/office/drawing/2014/main" id="{70047D24-4D53-A244-6056-83CF5C57E926}"/>
              </a:ext>
            </a:extLst>
          </p:cNvPr>
          <p:cNvSpPr/>
          <p:nvPr/>
        </p:nvSpPr>
        <p:spPr>
          <a:xfrm>
            <a:off x="292608" y="3048000"/>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0:55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3">
            <a:extLst>
              <a:ext uri="{FF2B5EF4-FFF2-40B4-BE49-F238E27FC236}">
                <a16:creationId xmlns:a16="http://schemas.microsoft.com/office/drawing/2014/main" id="{5F3D258B-EF0C-92D5-7E14-E0EB0A4889FC}"/>
              </a:ext>
            </a:extLst>
          </p:cNvPr>
          <p:cNvSpPr/>
          <p:nvPr/>
        </p:nvSpPr>
        <p:spPr>
          <a:xfrm>
            <a:off x="1371600" y="3048000"/>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7000"/>
                </a:solidFill>
                <a:effectLst/>
                <a:uLnTx/>
                <a:uFillTx/>
                <a:latin typeface="Arial" pitchFamily="34" charset="0"/>
                <a:ea typeface="Arial" pitchFamily="34" charset="-122"/>
                <a:cs typeface="Arial" pitchFamily="34" charset="-120"/>
              </a:rPr>
              <a:t>☕ Break</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Shape 24">
            <a:extLst>
              <a:ext uri="{FF2B5EF4-FFF2-40B4-BE49-F238E27FC236}">
                <a16:creationId xmlns:a16="http://schemas.microsoft.com/office/drawing/2014/main" id="{716A9553-BD5D-B97E-B24D-8DC17A0E7303}"/>
              </a:ext>
            </a:extLst>
          </p:cNvPr>
          <p:cNvSpPr/>
          <p:nvPr/>
        </p:nvSpPr>
        <p:spPr>
          <a:xfrm>
            <a:off x="4709160" y="777240"/>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Shape 25">
            <a:extLst>
              <a:ext uri="{FF2B5EF4-FFF2-40B4-BE49-F238E27FC236}">
                <a16:creationId xmlns:a16="http://schemas.microsoft.com/office/drawing/2014/main" id="{9D7E4562-5D9B-2009-0AC7-7EC06852B4FE}"/>
              </a:ext>
            </a:extLst>
          </p:cNvPr>
          <p:cNvSpPr/>
          <p:nvPr/>
        </p:nvSpPr>
        <p:spPr>
          <a:xfrm>
            <a:off x="4709160" y="777240"/>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xt 26">
            <a:extLst>
              <a:ext uri="{FF2B5EF4-FFF2-40B4-BE49-F238E27FC236}">
                <a16:creationId xmlns:a16="http://schemas.microsoft.com/office/drawing/2014/main" id="{FF6BBCA6-F313-DDD8-5169-6DA102667442}"/>
              </a:ext>
            </a:extLst>
          </p:cNvPr>
          <p:cNvSpPr/>
          <p:nvPr/>
        </p:nvSpPr>
        <p:spPr>
          <a:xfrm>
            <a:off x="4818888" y="777240"/>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1:00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Shape 27">
            <a:extLst>
              <a:ext uri="{FF2B5EF4-FFF2-40B4-BE49-F238E27FC236}">
                <a16:creationId xmlns:a16="http://schemas.microsoft.com/office/drawing/2014/main" id="{DF1DC605-C7FA-691B-BD01-BC37A8264738}"/>
              </a:ext>
            </a:extLst>
          </p:cNvPr>
          <p:cNvSpPr/>
          <p:nvPr/>
        </p:nvSpPr>
        <p:spPr>
          <a:xfrm>
            <a:off x="5458968" y="932688"/>
            <a:ext cx="329184" cy="32918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4" name="Image 4" descr="preencoded.png">
            <a:extLst>
              <a:ext uri="{FF2B5EF4-FFF2-40B4-BE49-F238E27FC236}">
                <a16:creationId xmlns:a16="http://schemas.microsoft.com/office/drawing/2014/main" id="{3BFF6309-C7E2-80E0-C5F0-BF0D198249A4}"/>
              </a:ext>
            </a:extLst>
          </p:cNvPr>
          <p:cNvPicPr>
            <a:picLocks noChangeAspect="1"/>
          </p:cNvPicPr>
          <p:nvPr/>
        </p:nvPicPr>
        <p:blipFill>
          <a:blip r:embed="rId6"/>
          <a:stretch>
            <a:fillRect/>
          </a:stretch>
        </p:blipFill>
        <p:spPr>
          <a:xfrm>
            <a:off x="5468112" y="941832"/>
            <a:ext cx="310896" cy="310896"/>
          </a:xfrm>
          <a:prstGeom prst="rect">
            <a:avLst/>
          </a:prstGeom>
        </p:spPr>
      </p:pic>
      <p:sp>
        <p:nvSpPr>
          <p:cNvPr id="35" name="Text 28">
            <a:extLst>
              <a:ext uri="{FF2B5EF4-FFF2-40B4-BE49-F238E27FC236}">
                <a16:creationId xmlns:a16="http://schemas.microsoft.com/office/drawing/2014/main" id="{14BA5D7D-8D3A-7B3F-C6D1-08BDAE092EFF}"/>
              </a:ext>
            </a:extLst>
          </p:cNvPr>
          <p:cNvSpPr/>
          <p:nvPr/>
        </p:nvSpPr>
        <p:spPr>
          <a:xfrm>
            <a:off x="5897880" y="777240"/>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About Me (The Lecturer)</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29">
            <a:extLst>
              <a:ext uri="{FF2B5EF4-FFF2-40B4-BE49-F238E27FC236}">
                <a16:creationId xmlns:a16="http://schemas.microsoft.com/office/drawing/2014/main" id="{BD79E1FA-7213-331F-460F-E89F25F18204}"/>
              </a:ext>
            </a:extLst>
          </p:cNvPr>
          <p:cNvSpPr/>
          <p:nvPr/>
        </p:nvSpPr>
        <p:spPr>
          <a:xfrm>
            <a:off x="4709160" y="1536192"/>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Shape 30">
            <a:extLst>
              <a:ext uri="{FF2B5EF4-FFF2-40B4-BE49-F238E27FC236}">
                <a16:creationId xmlns:a16="http://schemas.microsoft.com/office/drawing/2014/main" id="{25F4066C-A307-8CE5-B22F-C9961DFA4E01}"/>
              </a:ext>
            </a:extLst>
          </p:cNvPr>
          <p:cNvSpPr/>
          <p:nvPr/>
        </p:nvSpPr>
        <p:spPr>
          <a:xfrm>
            <a:off x="4709160" y="771144"/>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Text 31">
            <a:extLst>
              <a:ext uri="{FF2B5EF4-FFF2-40B4-BE49-F238E27FC236}">
                <a16:creationId xmlns:a16="http://schemas.microsoft.com/office/drawing/2014/main" id="{0B3DCA45-CDC9-15EF-BBFD-B46C68B113B1}"/>
              </a:ext>
            </a:extLst>
          </p:cNvPr>
          <p:cNvSpPr/>
          <p:nvPr/>
        </p:nvSpPr>
        <p:spPr>
          <a:xfrm>
            <a:off x="4818888" y="1536192"/>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1:25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9" name="Image 5" descr="preencoded.png">
            <a:extLst>
              <a:ext uri="{FF2B5EF4-FFF2-40B4-BE49-F238E27FC236}">
                <a16:creationId xmlns:a16="http://schemas.microsoft.com/office/drawing/2014/main" id="{51F08695-3DFC-9DE3-3604-7B74384CEDBE}"/>
              </a:ext>
            </a:extLst>
          </p:cNvPr>
          <p:cNvPicPr>
            <a:picLocks noChangeAspect="1"/>
          </p:cNvPicPr>
          <p:nvPr/>
        </p:nvPicPr>
        <p:blipFill>
          <a:blip r:embed="rId7"/>
          <a:stretch>
            <a:fillRect/>
          </a:stretch>
        </p:blipFill>
        <p:spPr>
          <a:xfrm>
            <a:off x="5468112" y="1700784"/>
            <a:ext cx="310896" cy="310896"/>
          </a:xfrm>
          <a:prstGeom prst="rect">
            <a:avLst/>
          </a:prstGeom>
        </p:spPr>
      </p:pic>
      <p:sp>
        <p:nvSpPr>
          <p:cNvPr id="40" name="Text 32">
            <a:extLst>
              <a:ext uri="{FF2B5EF4-FFF2-40B4-BE49-F238E27FC236}">
                <a16:creationId xmlns:a16="http://schemas.microsoft.com/office/drawing/2014/main" id="{BD5C9E22-8B52-A359-CE0F-6BF5D5DD64D6}"/>
              </a:ext>
            </a:extLst>
          </p:cNvPr>
          <p:cNvSpPr/>
          <p:nvPr/>
        </p:nvSpPr>
        <p:spPr>
          <a:xfrm>
            <a:off x="5897880" y="1536192"/>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Over to you – about you</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Shape 33">
            <a:extLst>
              <a:ext uri="{FF2B5EF4-FFF2-40B4-BE49-F238E27FC236}">
                <a16:creationId xmlns:a16="http://schemas.microsoft.com/office/drawing/2014/main" id="{5B5A8AD2-EB84-CA9D-CCD9-4946B78B1EC9}"/>
              </a:ext>
            </a:extLst>
          </p:cNvPr>
          <p:cNvSpPr/>
          <p:nvPr/>
        </p:nvSpPr>
        <p:spPr>
          <a:xfrm>
            <a:off x="4709160" y="2295144"/>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Shape 34">
            <a:extLst>
              <a:ext uri="{FF2B5EF4-FFF2-40B4-BE49-F238E27FC236}">
                <a16:creationId xmlns:a16="http://schemas.microsoft.com/office/drawing/2014/main" id="{E1AF28E7-82E0-6DF9-A0A4-C7A36CEC3DCB}"/>
              </a:ext>
            </a:extLst>
          </p:cNvPr>
          <p:cNvSpPr/>
          <p:nvPr/>
        </p:nvSpPr>
        <p:spPr>
          <a:xfrm>
            <a:off x="4709160" y="1530096"/>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Text 35">
            <a:extLst>
              <a:ext uri="{FF2B5EF4-FFF2-40B4-BE49-F238E27FC236}">
                <a16:creationId xmlns:a16="http://schemas.microsoft.com/office/drawing/2014/main" id="{30AC79B8-7A8A-633D-B87E-5101C797190E}"/>
              </a:ext>
            </a:extLst>
          </p:cNvPr>
          <p:cNvSpPr/>
          <p:nvPr/>
        </p:nvSpPr>
        <p:spPr>
          <a:xfrm>
            <a:off x="4818888" y="2295144"/>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1:45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4" name="Image 6" descr="preencoded.png">
            <a:extLst>
              <a:ext uri="{FF2B5EF4-FFF2-40B4-BE49-F238E27FC236}">
                <a16:creationId xmlns:a16="http://schemas.microsoft.com/office/drawing/2014/main" id="{6F014748-0072-FAE2-0540-9A494F0AC5C6}"/>
              </a:ext>
            </a:extLst>
          </p:cNvPr>
          <p:cNvPicPr>
            <a:picLocks noChangeAspect="1"/>
          </p:cNvPicPr>
          <p:nvPr/>
        </p:nvPicPr>
        <p:blipFill>
          <a:blip r:embed="rId8"/>
          <a:stretch>
            <a:fillRect/>
          </a:stretch>
        </p:blipFill>
        <p:spPr>
          <a:xfrm>
            <a:off x="5468112" y="2459736"/>
            <a:ext cx="310896" cy="310896"/>
          </a:xfrm>
          <a:prstGeom prst="rect">
            <a:avLst/>
          </a:prstGeom>
        </p:spPr>
      </p:pic>
      <p:sp>
        <p:nvSpPr>
          <p:cNvPr id="45" name="Text 36">
            <a:extLst>
              <a:ext uri="{FF2B5EF4-FFF2-40B4-BE49-F238E27FC236}">
                <a16:creationId xmlns:a16="http://schemas.microsoft.com/office/drawing/2014/main" id="{E3D68943-D0DF-98BD-EF88-71249DF33E73}"/>
              </a:ext>
            </a:extLst>
          </p:cNvPr>
          <p:cNvSpPr/>
          <p:nvPr/>
        </p:nvSpPr>
        <p:spPr>
          <a:xfrm>
            <a:off x="5897880" y="2295144"/>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META Skills in action</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Shape 37">
            <a:extLst>
              <a:ext uri="{FF2B5EF4-FFF2-40B4-BE49-F238E27FC236}">
                <a16:creationId xmlns:a16="http://schemas.microsoft.com/office/drawing/2014/main" id="{58149A40-D44C-2B8C-10C6-F772D8E30C0A}"/>
              </a:ext>
            </a:extLst>
          </p:cNvPr>
          <p:cNvSpPr/>
          <p:nvPr/>
        </p:nvSpPr>
        <p:spPr>
          <a:xfrm>
            <a:off x="4709160" y="3054096"/>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Shape 38">
            <a:extLst>
              <a:ext uri="{FF2B5EF4-FFF2-40B4-BE49-F238E27FC236}">
                <a16:creationId xmlns:a16="http://schemas.microsoft.com/office/drawing/2014/main" id="{60FBD8DD-A7FB-79CD-66AF-72B96287A2ED}"/>
              </a:ext>
            </a:extLst>
          </p:cNvPr>
          <p:cNvSpPr/>
          <p:nvPr/>
        </p:nvSpPr>
        <p:spPr>
          <a:xfrm>
            <a:off x="4709160" y="2289048"/>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Text 39">
            <a:extLst>
              <a:ext uri="{FF2B5EF4-FFF2-40B4-BE49-F238E27FC236}">
                <a16:creationId xmlns:a16="http://schemas.microsoft.com/office/drawing/2014/main" id="{9965ABC3-5F34-55DD-F554-4B354354745F}"/>
              </a:ext>
            </a:extLst>
          </p:cNvPr>
          <p:cNvSpPr/>
          <p:nvPr/>
        </p:nvSpPr>
        <p:spPr>
          <a:xfrm>
            <a:off x="4818888" y="3054096"/>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1:55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9" name="Image 7" descr="preencoded.png">
            <a:extLst>
              <a:ext uri="{FF2B5EF4-FFF2-40B4-BE49-F238E27FC236}">
                <a16:creationId xmlns:a16="http://schemas.microsoft.com/office/drawing/2014/main" id="{D6B02CBC-D3E0-6C18-93ED-93E8420A3878}"/>
              </a:ext>
            </a:extLst>
          </p:cNvPr>
          <p:cNvPicPr>
            <a:picLocks noChangeAspect="1"/>
          </p:cNvPicPr>
          <p:nvPr/>
        </p:nvPicPr>
        <p:blipFill>
          <a:blip r:embed="rId9"/>
          <a:stretch>
            <a:fillRect/>
          </a:stretch>
        </p:blipFill>
        <p:spPr>
          <a:xfrm>
            <a:off x="5468112" y="3218688"/>
            <a:ext cx="310896" cy="310896"/>
          </a:xfrm>
          <a:prstGeom prst="rect">
            <a:avLst/>
          </a:prstGeom>
        </p:spPr>
      </p:pic>
      <p:sp>
        <p:nvSpPr>
          <p:cNvPr id="50" name="Text 40">
            <a:extLst>
              <a:ext uri="{FF2B5EF4-FFF2-40B4-BE49-F238E27FC236}">
                <a16:creationId xmlns:a16="http://schemas.microsoft.com/office/drawing/2014/main" id="{D28F2CEE-1148-3F92-7EA6-FDB77699D66C}"/>
              </a:ext>
            </a:extLst>
          </p:cNvPr>
          <p:cNvSpPr/>
          <p:nvPr/>
        </p:nvSpPr>
        <p:spPr>
          <a:xfrm>
            <a:off x="5897880" y="3054096"/>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Reflection &amp; Close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Text 42">
            <a:extLst>
              <a:ext uri="{FF2B5EF4-FFF2-40B4-BE49-F238E27FC236}">
                <a16:creationId xmlns:a16="http://schemas.microsoft.com/office/drawing/2014/main" id="{F00C3E9E-E6F0-9B54-517C-B1EAE905BF35}"/>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Shape 38">
            <a:extLst>
              <a:ext uri="{FF2B5EF4-FFF2-40B4-BE49-F238E27FC236}">
                <a16:creationId xmlns:a16="http://schemas.microsoft.com/office/drawing/2014/main" id="{7D356832-43B6-AC93-8477-64D47A15C994}"/>
              </a:ext>
            </a:extLst>
          </p:cNvPr>
          <p:cNvSpPr/>
          <p:nvPr/>
        </p:nvSpPr>
        <p:spPr>
          <a:xfrm>
            <a:off x="4704588" y="3054096"/>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5787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19" name="Shape 0">
            <a:extLst>
              <a:ext uri="{FF2B5EF4-FFF2-40B4-BE49-F238E27FC236}">
                <a16:creationId xmlns:a16="http://schemas.microsoft.com/office/drawing/2014/main" id="{B01D6E66-6F4F-0CE6-A0E0-753786992140}"/>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83820"/>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META-PRENEUR: THINK DIFFERENTLY</a:t>
            </a:r>
            <a:endParaRPr lang="en-US" sz="2000" dirty="0">
              <a:latin typeface="Arial Black" panose="020B0A04020102020204" pitchFamily="34" charset="0"/>
            </a:endParaRPr>
          </a:p>
        </p:txBody>
      </p:sp>
      <p:sp>
        <p:nvSpPr>
          <p:cNvPr id="5" name="Text 3"/>
          <p:cNvSpPr/>
          <p:nvPr/>
        </p:nvSpPr>
        <p:spPr>
          <a:xfrm>
            <a:off x="457200" y="1280160"/>
            <a:ext cx="8229600" cy="548640"/>
          </a:xfrm>
          <a:prstGeom prst="rect">
            <a:avLst/>
          </a:prstGeom>
          <a:noFill/>
          <a:ln/>
        </p:spPr>
        <p:txBody>
          <a:bodyPr wrap="square" rtlCol="0" anchor="ctr"/>
          <a:lstStyle/>
          <a:p>
            <a:pPr marL="0" indent="0">
              <a:buNone/>
            </a:pPr>
            <a:r>
              <a:rPr lang="en-US" sz="2400" dirty="0">
                <a:solidFill>
                  <a:srgbClr val="1A1A2E"/>
                </a:solidFill>
                <a:latin typeface="Arial    "/>
                <a:ea typeface="Calibri" pitchFamily="34" charset="-122"/>
                <a:cs typeface="Calibri" pitchFamily="34" charset="-120"/>
              </a:rPr>
              <a:t>When you hear the word</a:t>
            </a:r>
            <a:endParaRPr lang="en-US" sz="2400" dirty="0">
              <a:latin typeface="Arial    "/>
            </a:endParaRPr>
          </a:p>
        </p:txBody>
      </p:sp>
      <p:sp>
        <p:nvSpPr>
          <p:cNvPr id="6" name="Text 4"/>
          <p:cNvSpPr/>
          <p:nvPr/>
        </p:nvSpPr>
        <p:spPr>
          <a:xfrm>
            <a:off x="457200" y="1874520"/>
            <a:ext cx="8229600" cy="822960"/>
          </a:xfrm>
          <a:prstGeom prst="rect">
            <a:avLst/>
          </a:prstGeom>
          <a:noFill/>
          <a:ln/>
        </p:spPr>
        <p:txBody>
          <a:bodyPr wrap="square" rtlCol="0" anchor="ctr"/>
          <a:lstStyle/>
          <a:p>
            <a:pPr marL="0" indent="0">
              <a:buNone/>
            </a:pPr>
            <a:r>
              <a:rPr lang="en-US" sz="3800" b="1" i="1" dirty="0">
                <a:solidFill>
                  <a:srgbClr val="5A1F68"/>
                </a:solidFill>
                <a:latin typeface="Arial    "/>
                <a:ea typeface="Calibri" pitchFamily="34" charset="-122"/>
                <a:cs typeface="Calibri" pitchFamily="34" charset="-120"/>
              </a:rPr>
              <a:t>entrepreneurship,</a:t>
            </a:r>
            <a:endParaRPr lang="en-US" sz="3800" dirty="0">
              <a:latin typeface="Arial    "/>
            </a:endParaRPr>
          </a:p>
        </p:txBody>
      </p:sp>
      <p:sp>
        <p:nvSpPr>
          <p:cNvPr id="7" name="Text 5"/>
          <p:cNvSpPr/>
          <p:nvPr/>
        </p:nvSpPr>
        <p:spPr>
          <a:xfrm>
            <a:off x="457200" y="2788920"/>
            <a:ext cx="8229600" cy="640080"/>
          </a:xfrm>
          <a:prstGeom prst="rect">
            <a:avLst/>
          </a:prstGeom>
          <a:noFill/>
          <a:ln/>
        </p:spPr>
        <p:txBody>
          <a:bodyPr wrap="square" rtlCol="0" anchor="ctr"/>
          <a:lstStyle/>
          <a:p>
            <a:pPr marL="0" indent="0">
              <a:buNone/>
            </a:pPr>
            <a:r>
              <a:rPr lang="en-US" sz="2400" dirty="0">
                <a:solidFill>
                  <a:srgbClr val="1A1A2E"/>
                </a:solidFill>
                <a:latin typeface="Arial    "/>
                <a:ea typeface="Calibri" pitchFamily="34" charset="-122"/>
                <a:cs typeface="Calibri" pitchFamily="34" charset="-120"/>
              </a:rPr>
              <a:t>what are the first 3 words that come to mind?</a:t>
            </a:r>
            <a:endParaRPr lang="en-US" sz="2400" dirty="0">
              <a:latin typeface="Arial    "/>
            </a:endParaRPr>
          </a:p>
        </p:txBody>
      </p:sp>
      <p:sp>
        <p:nvSpPr>
          <p:cNvPr id="8" name="Shape 6"/>
          <p:cNvSpPr/>
          <p:nvPr/>
        </p:nvSpPr>
        <p:spPr>
          <a:xfrm>
            <a:off x="365760" y="3657600"/>
            <a:ext cx="2468880" cy="68580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9" name="Text 7"/>
          <p:cNvSpPr/>
          <p:nvPr/>
        </p:nvSpPr>
        <p:spPr>
          <a:xfrm>
            <a:off x="457200" y="3703320"/>
            <a:ext cx="365760" cy="365760"/>
          </a:xfrm>
          <a:prstGeom prst="rect">
            <a:avLst/>
          </a:prstGeom>
          <a:noFill/>
          <a:ln/>
        </p:spPr>
        <p:txBody>
          <a:bodyPr wrap="square" lIns="0" tIns="0" rIns="0" bIns="0" rtlCol="0" anchor="ctr"/>
          <a:lstStyle/>
          <a:p>
            <a:pPr marL="0" indent="0">
              <a:buNone/>
            </a:pPr>
            <a:r>
              <a:rPr lang="en-US" sz="1800" b="1" dirty="0">
                <a:solidFill>
                  <a:srgbClr val="9B4DAF"/>
                </a:solidFill>
                <a:latin typeface="Arial    "/>
                <a:ea typeface="Calibri" pitchFamily="34" charset="-122"/>
                <a:cs typeface="Calibri" pitchFamily="34" charset="-120"/>
              </a:rPr>
              <a:t>1</a:t>
            </a:r>
            <a:endParaRPr lang="en-US" sz="1800" dirty="0">
              <a:latin typeface="Arial    "/>
            </a:endParaRPr>
          </a:p>
        </p:txBody>
      </p:sp>
      <p:sp>
        <p:nvSpPr>
          <p:cNvPr id="10" name="Shape 8"/>
          <p:cNvSpPr/>
          <p:nvPr/>
        </p:nvSpPr>
        <p:spPr>
          <a:xfrm>
            <a:off x="3063240" y="3657600"/>
            <a:ext cx="2468880" cy="68580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1" name="Text 9"/>
          <p:cNvSpPr/>
          <p:nvPr/>
        </p:nvSpPr>
        <p:spPr>
          <a:xfrm>
            <a:off x="3154680" y="3703320"/>
            <a:ext cx="365760" cy="365760"/>
          </a:xfrm>
          <a:prstGeom prst="rect">
            <a:avLst/>
          </a:prstGeom>
          <a:noFill/>
          <a:ln/>
        </p:spPr>
        <p:txBody>
          <a:bodyPr wrap="square" lIns="0" tIns="0" rIns="0" bIns="0" rtlCol="0" anchor="ctr"/>
          <a:lstStyle/>
          <a:p>
            <a:pPr marL="0" indent="0">
              <a:buNone/>
            </a:pPr>
            <a:r>
              <a:rPr lang="en-US" sz="1800" b="1" dirty="0">
                <a:solidFill>
                  <a:srgbClr val="9B4DAF"/>
                </a:solidFill>
                <a:latin typeface="Arial    "/>
                <a:ea typeface="Calibri" pitchFamily="34" charset="-122"/>
                <a:cs typeface="Calibri" pitchFamily="34" charset="-120"/>
              </a:rPr>
              <a:t>2</a:t>
            </a:r>
            <a:endParaRPr lang="en-US" sz="1800" dirty="0">
              <a:latin typeface="Arial    "/>
            </a:endParaRPr>
          </a:p>
        </p:txBody>
      </p:sp>
      <p:sp>
        <p:nvSpPr>
          <p:cNvPr id="12" name="Shape 10"/>
          <p:cNvSpPr/>
          <p:nvPr/>
        </p:nvSpPr>
        <p:spPr>
          <a:xfrm>
            <a:off x="5760720" y="3657600"/>
            <a:ext cx="2468880" cy="68580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3" name="Text 11"/>
          <p:cNvSpPr/>
          <p:nvPr/>
        </p:nvSpPr>
        <p:spPr>
          <a:xfrm>
            <a:off x="5852160" y="3703320"/>
            <a:ext cx="365760" cy="365760"/>
          </a:xfrm>
          <a:prstGeom prst="rect">
            <a:avLst/>
          </a:prstGeom>
          <a:noFill/>
          <a:ln/>
        </p:spPr>
        <p:txBody>
          <a:bodyPr wrap="square" lIns="0" tIns="0" rIns="0" bIns="0" rtlCol="0" anchor="ctr"/>
          <a:lstStyle/>
          <a:p>
            <a:pPr marL="0" indent="0">
              <a:buNone/>
            </a:pPr>
            <a:r>
              <a:rPr lang="en-US" sz="1800" b="1" dirty="0">
                <a:solidFill>
                  <a:srgbClr val="9B4DAF"/>
                </a:solidFill>
                <a:latin typeface="Arial    "/>
                <a:ea typeface="Calibri" pitchFamily="34" charset="-122"/>
                <a:cs typeface="Calibri" pitchFamily="34" charset="-120"/>
              </a:rPr>
              <a:t>3</a:t>
            </a:r>
            <a:endParaRPr lang="en-US" sz="1800" dirty="0">
              <a:latin typeface="Arial    "/>
            </a:endParaRPr>
          </a:p>
        </p:txBody>
      </p:sp>
      <p:sp>
        <p:nvSpPr>
          <p:cNvPr id="15" name="Text 13"/>
          <p:cNvSpPr/>
          <p:nvPr/>
        </p:nvSpPr>
        <p:spPr>
          <a:xfrm>
            <a:off x="274320" y="4892040"/>
            <a:ext cx="6400800" cy="251460"/>
          </a:xfrm>
          <a:prstGeom prst="rect">
            <a:avLst/>
          </a:prstGeom>
          <a:noFill/>
          <a:ln/>
        </p:spPr>
        <p:txBody>
          <a:bodyPr wrap="square" lIns="0" tIns="0" rIns="0" bIns="0" rtlCol="0" anchor="ctr"/>
          <a:lstStyle/>
          <a:p>
            <a:pPr marL="0" indent="0">
              <a:buNone/>
            </a:pPr>
            <a:r>
              <a:rPr lang="en-US" sz="800" dirty="0">
                <a:solidFill>
                  <a:srgbClr val="FFFFFF"/>
                </a:solidFill>
                <a:latin typeface="Calibri" pitchFamily="34" charset="0"/>
                <a:ea typeface="Calibri" pitchFamily="34" charset="-122"/>
                <a:cs typeface="Calibri" pitchFamily="34" charset="-120"/>
              </a:rPr>
              <a:t>META-preneur: Think Differently  ·  Session 1  ·  Electrical Installation – Level 5</a:t>
            </a:r>
            <a:endParaRPr lang="en-US" sz="800" dirty="0"/>
          </a:p>
        </p:txBody>
      </p:sp>
      <p:sp>
        <p:nvSpPr>
          <p:cNvPr id="20" name="Text 42">
            <a:extLst>
              <a:ext uri="{FF2B5EF4-FFF2-40B4-BE49-F238E27FC236}">
                <a16:creationId xmlns:a16="http://schemas.microsoft.com/office/drawing/2014/main" id="{B8AC02F3-3E41-D2D8-01B1-21F9DF04018E}"/>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37" name="Shape 0">
            <a:extLst>
              <a:ext uri="{FF2B5EF4-FFF2-40B4-BE49-F238E27FC236}">
                <a16:creationId xmlns:a16="http://schemas.microsoft.com/office/drawing/2014/main" id="{1457A338-C7B5-8E3B-FDED-E80623322C9F}"/>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47472" y="-182880"/>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META-PRENEUR: THINK DIFFERENTLY</a:t>
            </a:r>
            <a:endParaRPr lang="en-US" sz="2000" dirty="0">
              <a:latin typeface="Arial Black" panose="020B0A04020102020204" pitchFamily="34" charset="0"/>
            </a:endParaRPr>
          </a:p>
        </p:txBody>
      </p:sp>
      <p:sp>
        <p:nvSpPr>
          <p:cNvPr id="5" name="Shape 3"/>
          <p:cNvSpPr/>
          <p:nvPr/>
        </p:nvSpPr>
        <p:spPr>
          <a:xfrm>
            <a:off x="256032" y="105156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6" name="Shape 4"/>
          <p:cNvSpPr/>
          <p:nvPr/>
        </p:nvSpPr>
        <p:spPr>
          <a:xfrm>
            <a:off x="256032" y="105156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7" name="Text 5"/>
          <p:cNvSpPr/>
          <p:nvPr/>
        </p:nvSpPr>
        <p:spPr>
          <a:xfrm>
            <a:off x="393192" y="105156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Money</a:t>
            </a:r>
            <a:endParaRPr lang="en-US" sz="1500" dirty="0">
              <a:latin typeface="Arial    "/>
            </a:endParaRPr>
          </a:p>
        </p:txBody>
      </p:sp>
      <p:sp>
        <p:nvSpPr>
          <p:cNvPr id="8" name="Shape 6"/>
          <p:cNvSpPr/>
          <p:nvPr/>
        </p:nvSpPr>
        <p:spPr>
          <a:xfrm>
            <a:off x="256032" y="164592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9" name="Shape 7"/>
          <p:cNvSpPr/>
          <p:nvPr/>
        </p:nvSpPr>
        <p:spPr>
          <a:xfrm>
            <a:off x="256032" y="164592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0" name="Text 8"/>
          <p:cNvSpPr/>
          <p:nvPr/>
        </p:nvSpPr>
        <p:spPr>
          <a:xfrm>
            <a:off x="393192" y="164592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Business</a:t>
            </a:r>
            <a:endParaRPr lang="en-US" sz="1500" dirty="0">
              <a:latin typeface="Arial    "/>
            </a:endParaRPr>
          </a:p>
        </p:txBody>
      </p:sp>
      <p:sp>
        <p:nvSpPr>
          <p:cNvPr id="11" name="Shape 9"/>
          <p:cNvSpPr/>
          <p:nvPr/>
        </p:nvSpPr>
        <p:spPr>
          <a:xfrm>
            <a:off x="256032" y="224028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2" name="Shape 10"/>
          <p:cNvSpPr/>
          <p:nvPr/>
        </p:nvSpPr>
        <p:spPr>
          <a:xfrm>
            <a:off x="256032" y="224028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3" name="Text 11"/>
          <p:cNvSpPr/>
          <p:nvPr/>
        </p:nvSpPr>
        <p:spPr>
          <a:xfrm>
            <a:off x="393192" y="224028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Risk</a:t>
            </a:r>
            <a:endParaRPr lang="en-US" sz="1500" dirty="0">
              <a:latin typeface="Arial    "/>
            </a:endParaRPr>
          </a:p>
        </p:txBody>
      </p:sp>
      <p:sp>
        <p:nvSpPr>
          <p:cNvPr id="14" name="Shape 12"/>
          <p:cNvSpPr/>
          <p:nvPr/>
        </p:nvSpPr>
        <p:spPr>
          <a:xfrm>
            <a:off x="256032" y="283464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5" name="Shape 13"/>
          <p:cNvSpPr/>
          <p:nvPr/>
        </p:nvSpPr>
        <p:spPr>
          <a:xfrm>
            <a:off x="256032" y="283464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6" name="Text 14"/>
          <p:cNvSpPr/>
          <p:nvPr/>
        </p:nvSpPr>
        <p:spPr>
          <a:xfrm>
            <a:off x="393192" y="283464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Boss</a:t>
            </a:r>
            <a:endParaRPr lang="en-US" sz="1500" dirty="0">
              <a:latin typeface="Arial    "/>
            </a:endParaRPr>
          </a:p>
        </p:txBody>
      </p:sp>
      <p:sp>
        <p:nvSpPr>
          <p:cNvPr id="17" name="Shape 15"/>
          <p:cNvSpPr/>
          <p:nvPr/>
        </p:nvSpPr>
        <p:spPr>
          <a:xfrm>
            <a:off x="4645152" y="105156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8" name="Shape 16"/>
          <p:cNvSpPr/>
          <p:nvPr/>
        </p:nvSpPr>
        <p:spPr>
          <a:xfrm>
            <a:off x="4645152" y="105156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9" name="Text 17"/>
          <p:cNvSpPr/>
          <p:nvPr/>
        </p:nvSpPr>
        <p:spPr>
          <a:xfrm>
            <a:off x="4782312" y="105156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Innovation</a:t>
            </a:r>
            <a:endParaRPr lang="en-US" sz="1500" dirty="0">
              <a:latin typeface="Arial    "/>
            </a:endParaRPr>
          </a:p>
        </p:txBody>
      </p:sp>
      <p:sp>
        <p:nvSpPr>
          <p:cNvPr id="20" name="Shape 18"/>
          <p:cNvSpPr/>
          <p:nvPr/>
        </p:nvSpPr>
        <p:spPr>
          <a:xfrm>
            <a:off x="4645152" y="164592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1" name="Shape 19"/>
          <p:cNvSpPr/>
          <p:nvPr/>
        </p:nvSpPr>
        <p:spPr>
          <a:xfrm>
            <a:off x="4645152" y="164592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22" name="Text 20"/>
          <p:cNvSpPr/>
          <p:nvPr/>
        </p:nvSpPr>
        <p:spPr>
          <a:xfrm>
            <a:off x="4782312" y="164592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Opportunity</a:t>
            </a:r>
            <a:endParaRPr lang="en-US" sz="1500" dirty="0">
              <a:latin typeface="Arial    "/>
            </a:endParaRPr>
          </a:p>
        </p:txBody>
      </p:sp>
      <p:sp>
        <p:nvSpPr>
          <p:cNvPr id="23" name="Shape 21"/>
          <p:cNvSpPr/>
          <p:nvPr/>
        </p:nvSpPr>
        <p:spPr>
          <a:xfrm>
            <a:off x="4645152" y="224028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4" name="Shape 22"/>
          <p:cNvSpPr/>
          <p:nvPr/>
        </p:nvSpPr>
        <p:spPr>
          <a:xfrm>
            <a:off x="4645152" y="224028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25" name="Text 23"/>
          <p:cNvSpPr/>
          <p:nvPr/>
        </p:nvSpPr>
        <p:spPr>
          <a:xfrm>
            <a:off x="4782312" y="224028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Hard work</a:t>
            </a:r>
            <a:endParaRPr lang="en-US" sz="1500" dirty="0">
              <a:latin typeface="Arial    "/>
            </a:endParaRPr>
          </a:p>
        </p:txBody>
      </p:sp>
      <p:sp>
        <p:nvSpPr>
          <p:cNvPr id="26" name="Shape 24"/>
          <p:cNvSpPr/>
          <p:nvPr/>
        </p:nvSpPr>
        <p:spPr>
          <a:xfrm>
            <a:off x="4645152" y="283464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7" name="Shape 25"/>
          <p:cNvSpPr/>
          <p:nvPr/>
        </p:nvSpPr>
        <p:spPr>
          <a:xfrm>
            <a:off x="4645152" y="283464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28" name="Text 26"/>
          <p:cNvSpPr/>
          <p:nvPr/>
        </p:nvSpPr>
        <p:spPr>
          <a:xfrm>
            <a:off x="4782312" y="283464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Freedom</a:t>
            </a:r>
            <a:endParaRPr lang="en-US" sz="1500" dirty="0">
              <a:latin typeface="Arial    "/>
            </a:endParaRPr>
          </a:p>
        </p:txBody>
      </p:sp>
      <p:sp>
        <p:nvSpPr>
          <p:cNvPr id="29" name="Shape 27"/>
          <p:cNvSpPr/>
          <p:nvPr/>
        </p:nvSpPr>
        <p:spPr>
          <a:xfrm>
            <a:off x="256032" y="4114800"/>
            <a:ext cx="8631936" cy="566928"/>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30" name="Text 28"/>
          <p:cNvSpPr/>
          <p:nvPr/>
        </p:nvSpPr>
        <p:spPr>
          <a:xfrm>
            <a:off x="347472" y="4114800"/>
            <a:ext cx="8449056" cy="566928"/>
          </a:xfrm>
          <a:prstGeom prst="rect">
            <a:avLst/>
          </a:prstGeom>
          <a:noFill/>
          <a:ln/>
        </p:spPr>
        <p:txBody>
          <a:bodyPr wrap="square" lIns="0" tIns="0" rIns="0" bIns="0" rtlCol="0" anchor="ctr"/>
          <a:lstStyle/>
          <a:p>
            <a:pPr marL="0" indent="0">
              <a:buNone/>
            </a:pPr>
            <a:r>
              <a:rPr lang="en-US" sz="1400" b="1" dirty="0">
                <a:solidFill>
                  <a:srgbClr val="FFFFFF"/>
                </a:solidFill>
                <a:latin typeface="Arial    "/>
                <a:ea typeface="Calibri" pitchFamily="34" charset="-122"/>
                <a:cs typeface="Calibri" pitchFamily="34" charset="-120"/>
              </a:rPr>
              <a:t>Entrepreneurship is about spotting problems and creating solutions that people value.</a:t>
            </a:r>
            <a:endParaRPr lang="en-US" sz="1400" dirty="0">
              <a:latin typeface="Arial    "/>
            </a:endParaRPr>
          </a:p>
        </p:txBody>
      </p:sp>
      <p:sp>
        <p:nvSpPr>
          <p:cNvPr id="36" name="Text 42">
            <a:extLst>
              <a:ext uri="{FF2B5EF4-FFF2-40B4-BE49-F238E27FC236}">
                <a16:creationId xmlns:a16="http://schemas.microsoft.com/office/drawing/2014/main" id="{84FED8BF-A02E-6F23-952C-1342D0797B3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15" name="Shape 0">
            <a:extLst>
              <a:ext uri="{FF2B5EF4-FFF2-40B4-BE49-F238E27FC236}">
                <a16:creationId xmlns:a16="http://schemas.microsoft.com/office/drawing/2014/main" id="{E9FBF82A-A741-B46F-5FD8-500FEFD1F301}"/>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274320" y="-157734"/>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META-PRENEUR: THINK DIFFERENTLY</a:t>
            </a:r>
            <a:endParaRPr lang="en-US" sz="2000" dirty="0">
              <a:latin typeface="Arial Black" panose="020B0A04020102020204" pitchFamily="34" charset="0"/>
            </a:endParaRPr>
          </a:p>
        </p:txBody>
      </p:sp>
      <p:sp>
        <p:nvSpPr>
          <p:cNvPr id="5" name="Text 3"/>
          <p:cNvSpPr/>
          <p:nvPr/>
        </p:nvSpPr>
        <p:spPr>
          <a:xfrm>
            <a:off x="457200" y="1188720"/>
            <a:ext cx="8229600" cy="640080"/>
          </a:xfrm>
          <a:prstGeom prst="rect">
            <a:avLst/>
          </a:prstGeom>
          <a:noFill/>
          <a:ln/>
        </p:spPr>
        <p:txBody>
          <a:bodyPr wrap="square" rtlCol="0" anchor="ctr"/>
          <a:lstStyle/>
          <a:p>
            <a:pPr marL="0" indent="0">
              <a:buNone/>
            </a:pPr>
            <a:r>
              <a:rPr lang="en-US" sz="2200" dirty="0">
                <a:solidFill>
                  <a:srgbClr val="1A1A2E"/>
                </a:solidFill>
                <a:latin typeface="Arial    "/>
                <a:ea typeface="Calibri" pitchFamily="34" charset="-122"/>
                <a:cs typeface="Calibri" pitchFamily="34" charset="-120"/>
              </a:rPr>
              <a:t>Have You Heard of This Word?</a:t>
            </a:r>
            <a:endParaRPr lang="en-US" sz="2200" dirty="0">
              <a:latin typeface="Arial    "/>
            </a:endParaRPr>
          </a:p>
        </p:txBody>
      </p:sp>
      <p:sp>
        <p:nvSpPr>
          <p:cNvPr id="6" name="Text 4"/>
          <p:cNvSpPr/>
          <p:nvPr/>
        </p:nvSpPr>
        <p:spPr>
          <a:xfrm>
            <a:off x="457200" y="1920240"/>
            <a:ext cx="8229600" cy="1280160"/>
          </a:xfrm>
          <a:prstGeom prst="rect">
            <a:avLst/>
          </a:prstGeom>
          <a:noFill/>
          <a:ln/>
        </p:spPr>
        <p:txBody>
          <a:bodyPr wrap="square" rtlCol="0" anchor="ctr"/>
          <a:lstStyle/>
          <a:p>
            <a:pPr marL="0" indent="0" algn="ctr">
              <a:buNone/>
            </a:pPr>
            <a:r>
              <a:rPr lang="en-US" sz="6000" b="1" dirty="0">
                <a:solidFill>
                  <a:srgbClr val="5B4B8A"/>
                </a:solidFill>
                <a:latin typeface="Arial    "/>
                <a:ea typeface="Calibri" pitchFamily="34" charset="-122"/>
                <a:cs typeface="Calibri" pitchFamily="34" charset="-120"/>
              </a:rPr>
              <a:t>INTRAPRENEUR</a:t>
            </a:r>
            <a:endParaRPr lang="en-US" sz="6000" dirty="0">
              <a:solidFill>
                <a:srgbClr val="5B4B8A"/>
              </a:solidFill>
              <a:latin typeface="Arial    "/>
            </a:endParaRPr>
          </a:p>
        </p:txBody>
      </p:sp>
      <p:sp>
        <p:nvSpPr>
          <p:cNvPr id="7" name="Shape 5"/>
          <p:cNvSpPr/>
          <p:nvPr/>
        </p:nvSpPr>
        <p:spPr>
          <a:xfrm>
            <a:off x="1828800" y="3701034"/>
            <a:ext cx="5486400" cy="59436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8" name="Text 6"/>
          <p:cNvSpPr/>
          <p:nvPr/>
        </p:nvSpPr>
        <p:spPr>
          <a:xfrm>
            <a:off x="1920240" y="3701034"/>
            <a:ext cx="5303520" cy="594360"/>
          </a:xfrm>
          <a:prstGeom prst="rect">
            <a:avLst/>
          </a:prstGeom>
          <a:noFill/>
          <a:ln/>
        </p:spPr>
        <p:txBody>
          <a:bodyPr wrap="square" lIns="0" tIns="0" rIns="0" bIns="0" rtlCol="0" anchor="ctr"/>
          <a:lstStyle/>
          <a:p>
            <a:pPr marL="0" indent="0" algn="ctr">
              <a:buNone/>
            </a:pPr>
            <a:r>
              <a:rPr lang="en-US" sz="1400" i="1" dirty="0">
                <a:solidFill>
                  <a:srgbClr val="5A1F68"/>
                </a:solidFill>
                <a:latin typeface="Arial    "/>
                <a:ea typeface="Calibri" pitchFamily="34" charset="-122"/>
                <a:cs typeface="Calibri" pitchFamily="34" charset="-120"/>
              </a:rPr>
              <a:t>Someone who thinks like an entrepreneur – from inside an organisation.</a:t>
            </a:r>
            <a:endParaRPr lang="en-US" sz="1400" dirty="0">
              <a:latin typeface="Arial    "/>
            </a:endParaRPr>
          </a:p>
        </p:txBody>
      </p:sp>
      <p:sp>
        <p:nvSpPr>
          <p:cNvPr id="14" name="Text 42">
            <a:extLst>
              <a:ext uri="{FF2B5EF4-FFF2-40B4-BE49-F238E27FC236}">
                <a16:creationId xmlns:a16="http://schemas.microsoft.com/office/drawing/2014/main" id="{277A24DF-3228-81CD-1A49-48296A880D1C}"/>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31" name="Shape 0">
            <a:extLst>
              <a:ext uri="{FF2B5EF4-FFF2-40B4-BE49-F238E27FC236}">
                <a16:creationId xmlns:a16="http://schemas.microsoft.com/office/drawing/2014/main" id="{65224948-865C-A7CC-1214-7A0A645B0751}"/>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5849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AN INTRAPRENEUR IS SOMEONE WHO...</a:t>
            </a:r>
            <a:endParaRPr lang="en-US" sz="2000" dirty="0">
              <a:latin typeface="Arial Black" panose="020B0A04020102020204" pitchFamily="34" charset="0"/>
            </a:endParaRPr>
          </a:p>
        </p:txBody>
      </p:sp>
      <p:sp>
        <p:nvSpPr>
          <p:cNvPr id="5" name="Shape 3"/>
          <p:cNvSpPr/>
          <p:nvPr/>
        </p:nvSpPr>
        <p:spPr>
          <a:xfrm>
            <a:off x="256032" y="1143000"/>
            <a:ext cx="347472" cy="347472"/>
          </a:xfrm>
          <a:prstGeom prst="ellipse">
            <a:avLst/>
          </a:prstGeom>
          <a:solidFill>
            <a:srgbClr val="5B4B8A"/>
          </a:solidFill>
          <a:ln w="12700">
            <a:solidFill>
              <a:srgbClr val="9B4DAF"/>
            </a:solidFill>
            <a:prstDash val="solid"/>
          </a:ln>
        </p:spPr>
        <p:txBody>
          <a:bodyPr/>
          <a:lstStyle/>
          <a:p>
            <a:endParaRPr lang="en-US">
              <a:latin typeface="Arial    "/>
            </a:endParaRPr>
          </a:p>
        </p:txBody>
      </p:sp>
      <p:sp>
        <p:nvSpPr>
          <p:cNvPr id="6" name="Text 4"/>
          <p:cNvSpPr/>
          <p:nvPr/>
        </p:nvSpPr>
        <p:spPr>
          <a:xfrm>
            <a:off x="256032" y="1143000"/>
            <a:ext cx="347472" cy="347472"/>
          </a:xfrm>
          <a:prstGeom prst="rect">
            <a:avLst/>
          </a:prstGeom>
          <a:no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1</a:t>
            </a:r>
            <a:endParaRPr lang="en-US" sz="1300" dirty="0">
              <a:latin typeface="Arial    "/>
            </a:endParaRPr>
          </a:p>
        </p:txBody>
      </p:sp>
      <p:sp>
        <p:nvSpPr>
          <p:cNvPr id="7" name="Text 5"/>
          <p:cNvSpPr/>
          <p:nvPr/>
        </p:nvSpPr>
        <p:spPr>
          <a:xfrm>
            <a:off x="713232" y="1078992"/>
            <a:ext cx="8138160" cy="502920"/>
          </a:xfrm>
          <a:prstGeom prst="rect">
            <a:avLst/>
          </a:prstGeom>
          <a:noFill/>
          <a:ln/>
        </p:spPr>
        <p:txBody>
          <a:bodyPr wrap="square" rtlCol="0" anchor="ctr"/>
          <a:lstStyle/>
          <a:p>
            <a:pPr marL="0" indent="0">
              <a:buNone/>
            </a:pPr>
            <a:r>
              <a:rPr lang="en-US" sz="1600" dirty="0">
                <a:solidFill>
                  <a:srgbClr val="1A1A2E"/>
                </a:solidFill>
                <a:latin typeface="Arial    "/>
                <a:ea typeface="Calibri" pitchFamily="34" charset="-122"/>
                <a:cs typeface="Calibri" pitchFamily="34" charset="-120"/>
              </a:rPr>
              <a:t>Works inside a company</a:t>
            </a:r>
            <a:endParaRPr lang="en-US" sz="1600" dirty="0">
              <a:latin typeface="Arial    "/>
            </a:endParaRPr>
          </a:p>
        </p:txBody>
      </p:sp>
      <p:sp>
        <p:nvSpPr>
          <p:cNvPr id="8" name="Shape 6"/>
          <p:cNvSpPr/>
          <p:nvPr/>
        </p:nvSpPr>
        <p:spPr>
          <a:xfrm>
            <a:off x="411480" y="1490472"/>
            <a:ext cx="36576" cy="22860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9" name="Shape 7"/>
          <p:cNvSpPr/>
          <p:nvPr/>
        </p:nvSpPr>
        <p:spPr>
          <a:xfrm>
            <a:off x="256032" y="1783080"/>
            <a:ext cx="347472" cy="347472"/>
          </a:xfrm>
          <a:prstGeom prst="ellipse">
            <a:avLst/>
          </a:prstGeom>
          <a:solidFill>
            <a:srgbClr val="5B4B8A"/>
          </a:solidFill>
          <a:ln w="12700">
            <a:solidFill>
              <a:srgbClr val="9B4DAF"/>
            </a:solidFill>
            <a:prstDash val="solid"/>
          </a:ln>
        </p:spPr>
        <p:txBody>
          <a:bodyPr/>
          <a:lstStyle/>
          <a:p>
            <a:endParaRPr lang="en-US">
              <a:latin typeface="Arial    "/>
            </a:endParaRPr>
          </a:p>
        </p:txBody>
      </p:sp>
      <p:sp>
        <p:nvSpPr>
          <p:cNvPr id="10" name="Text 8"/>
          <p:cNvSpPr/>
          <p:nvPr/>
        </p:nvSpPr>
        <p:spPr>
          <a:xfrm>
            <a:off x="256032" y="1783080"/>
            <a:ext cx="347472" cy="347472"/>
          </a:xfrm>
          <a:prstGeom prst="rect">
            <a:avLst/>
          </a:prstGeom>
          <a:no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2</a:t>
            </a:r>
            <a:endParaRPr lang="en-US" sz="1300" dirty="0">
              <a:latin typeface="Arial    "/>
            </a:endParaRPr>
          </a:p>
        </p:txBody>
      </p:sp>
      <p:sp>
        <p:nvSpPr>
          <p:cNvPr id="11" name="Text 9"/>
          <p:cNvSpPr/>
          <p:nvPr/>
        </p:nvSpPr>
        <p:spPr>
          <a:xfrm>
            <a:off x="713232" y="1719072"/>
            <a:ext cx="8138160" cy="502920"/>
          </a:xfrm>
          <a:prstGeom prst="rect">
            <a:avLst/>
          </a:prstGeom>
          <a:noFill/>
          <a:ln/>
        </p:spPr>
        <p:txBody>
          <a:bodyPr wrap="square" rtlCol="0" anchor="ctr"/>
          <a:lstStyle/>
          <a:p>
            <a:pPr marL="0" indent="0">
              <a:buNone/>
            </a:pPr>
            <a:r>
              <a:rPr lang="en-US" sz="1600" dirty="0">
                <a:solidFill>
                  <a:srgbClr val="1A1A2E"/>
                </a:solidFill>
                <a:latin typeface="Arial    "/>
                <a:ea typeface="Calibri" pitchFamily="34" charset="-122"/>
                <a:cs typeface="Calibri" pitchFamily="34" charset="-120"/>
              </a:rPr>
              <a:t>But thinks like an entrepreneur</a:t>
            </a:r>
            <a:endParaRPr lang="en-US" sz="1600" dirty="0">
              <a:latin typeface="Arial    "/>
            </a:endParaRPr>
          </a:p>
        </p:txBody>
      </p:sp>
      <p:sp>
        <p:nvSpPr>
          <p:cNvPr id="12" name="Shape 10"/>
          <p:cNvSpPr/>
          <p:nvPr/>
        </p:nvSpPr>
        <p:spPr>
          <a:xfrm>
            <a:off x="411480" y="2130552"/>
            <a:ext cx="36576" cy="22860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3" name="Shape 11"/>
          <p:cNvSpPr/>
          <p:nvPr/>
        </p:nvSpPr>
        <p:spPr>
          <a:xfrm>
            <a:off x="256032" y="2423160"/>
            <a:ext cx="347472" cy="347472"/>
          </a:xfrm>
          <a:prstGeom prst="ellipse">
            <a:avLst/>
          </a:prstGeom>
          <a:solidFill>
            <a:srgbClr val="5B4B8A"/>
          </a:solidFill>
          <a:ln w="12700">
            <a:solidFill>
              <a:srgbClr val="9B4DAF"/>
            </a:solidFill>
            <a:prstDash val="solid"/>
          </a:ln>
        </p:spPr>
        <p:txBody>
          <a:bodyPr/>
          <a:lstStyle/>
          <a:p>
            <a:endParaRPr lang="en-US" dirty="0">
              <a:highlight>
                <a:srgbClr val="5B4B8A"/>
              </a:highlight>
              <a:latin typeface="Arial    "/>
            </a:endParaRPr>
          </a:p>
        </p:txBody>
      </p:sp>
      <p:sp>
        <p:nvSpPr>
          <p:cNvPr id="14" name="Text 12"/>
          <p:cNvSpPr/>
          <p:nvPr/>
        </p:nvSpPr>
        <p:spPr>
          <a:xfrm>
            <a:off x="256032" y="2423160"/>
            <a:ext cx="347472" cy="347472"/>
          </a:xfrm>
          <a:prstGeom prst="rect">
            <a:avLst/>
          </a:prstGeom>
          <a:no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3</a:t>
            </a:r>
            <a:endParaRPr lang="en-US" sz="1300" dirty="0">
              <a:latin typeface="Arial    "/>
            </a:endParaRPr>
          </a:p>
        </p:txBody>
      </p:sp>
      <p:sp>
        <p:nvSpPr>
          <p:cNvPr id="15" name="Text 13"/>
          <p:cNvSpPr/>
          <p:nvPr/>
        </p:nvSpPr>
        <p:spPr>
          <a:xfrm>
            <a:off x="713232" y="2359152"/>
            <a:ext cx="8138160" cy="502920"/>
          </a:xfrm>
          <a:prstGeom prst="rect">
            <a:avLst/>
          </a:prstGeom>
          <a:noFill/>
          <a:ln/>
        </p:spPr>
        <p:txBody>
          <a:bodyPr wrap="square" rtlCol="0" anchor="ctr"/>
          <a:lstStyle/>
          <a:p>
            <a:pPr marL="0" indent="0">
              <a:buNone/>
            </a:pPr>
            <a:r>
              <a:rPr lang="en-US" sz="1600" dirty="0">
                <a:solidFill>
                  <a:srgbClr val="1A1A2E"/>
                </a:solidFill>
                <a:latin typeface="Arial    "/>
                <a:ea typeface="Calibri" pitchFamily="34" charset="-122"/>
                <a:cs typeface="Calibri" pitchFamily="34" charset="-120"/>
              </a:rPr>
              <a:t>Improves systems</a:t>
            </a:r>
            <a:endParaRPr lang="en-US" sz="1600" dirty="0">
              <a:latin typeface="Arial    "/>
            </a:endParaRPr>
          </a:p>
        </p:txBody>
      </p:sp>
      <p:sp>
        <p:nvSpPr>
          <p:cNvPr id="16" name="Shape 14"/>
          <p:cNvSpPr/>
          <p:nvPr/>
        </p:nvSpPr>
        <p:spPr>
          <a:xfrm>
            <a:off x="411480" y="2770632"/>
            <a:ext cx="36576" cy="22860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7" name="Shape 15"/>
          <p:cNvSpPr/>
          <p:nvPr/>
        </p:nvSpPr>
        <p:spPr>
          <a:xfrm>
            <a:off x="256032" y="3063240"/>
            <a:ext cx="347472" cy="347472"/>
          </a:xfrm>
          <a:prstGeom prst="ellipse">
            <a:avLst/>
          </a:prstGeom>
          <a:solidFill>
            <a:srgbClr val="5B4B8A"/>
          </a:solidFill>
          <a:ln w="12700">
            <a:solidFill>
              <a:srgbClr val="9B4DAF"/>
            </a:solidFill>
            <a:prstDash val="solid"/>
          </a:ln>
        </p:spPr>
        <p:txBody>
          <a:bodyPr/>
          <a:lstStyle/>
          <a:p>
            <a:endParaRPr lang="en-US">
              <a:latin typeface="Arial    "/>
            </a:endParaRPr>
          </a:p>
        </p:txBody>
      </p:sp>
      <p:sp>
        <p:nvSpPr>
          <p:cNvPr id="18" name="Text 16"/>
          <p:cNvSpPr/>
          <p:nvPr/>
        </p:nvSpPr>
        <p:spPr>
          <a:xfrm>
            <a:off x="256032" y="3063240"/>
            <a:ext cx="347472" cy="347472"/>
          </a:xfrm>
          <a:prstGeom prst="rect">
            <a:avLst/>
          </a:prstGeom>
          <a:no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4</a:t>
            </a:r>
            <a:endParaRPr lang="en-US" sz="1300" dirty="0">
              <a:latin typeface="Arial    "/>
            </a:endParaRPr>
          </a:p>
        </p:txBody>
      </p:sp>
      <p:sp>
        <p:nvSpPr>
          <p:cNvPr id="19" name="Text 17"/>
          <p:cNvSpPr/>
          <p:nvPr/>
        </p:nvSpPr>
        <p:spPr>
          <a:xfrm>
            <a:off x="713232" y="2999232"/>
            <a:ext cx="8138160" cy="502920"/>
          </a:xfrm>
          <a:prstGeom prst="rect">
            <a:avLst/>
          </a:prstGeom>
          <a:noFill/>
          <a:ln/>
        </p:spPr>
        <p:txBody>
          <a:bodyPr wrap="square" rtlCol="0" anchor="ctr"/>
          <a:lstStyle/>
          <a:p>
            <a:pPr marL="0" indent="0">
              <a:buNone/>
            </a:pPr>
            <a:r>
              <a:rPr lang="en-US" sz="1600" dirty="0">
                <a:solidFill>
                  <a:srgbClr val="1A1A2E"/>
                </a:solidFill>
                <a:latin typeface="Arial    "/>
                <a:ea typeface="Calibri" pitchFamily="34" charset="-122"/>
                <a:cs typeface="Calibri" pitchFamily="34" charset="-120"/>
              </a:rPr>
              <a:t>Finds better ways of doing things</a:t>
            </a:r>
            <a:endParaRPr lang="en-US" sz="1600" dirty="0">
              <a:latin typeface="Arial    "/>
            </a:endParaRPr>
          </a:p>
        </p:txBody>
      </p:sp>
      <p:sp>
        <p:nvSpPr>
          <p:cNvPr id="20" name="Shape 18"/>
          <p:cNvSpPr/>
          <p:nvPr/>
        </p:nvSpPr>
        <p:spPr>
          <a:xfrm>
            <a:off x="411480" y="3410712"/>
            <a:ext cx="36576" cy="22860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21" name="Shape 19"/>
          <p:cNvSpPr/>
          <p:nvPr/>
        </p:nvSpPr>
        <p:spPr>
          <a:xfrm>
            <a:off x="256032" y="3703320"/>
            <a:ext cx="347472" cy="347472"/>
          </a:xfrm>
          <a:prstGeom prst="ellipse">
            <a:avLst/>
          </a:prstGeom>
          <a:solidFill>
            <a:srgbClr val="5B4B8A"/>
          </a:solidFill>
          <a:ln w="12700">
            <a:solidFill>
              <a:srgbClr val="9B4DAF"/>
            </a:solidFill>
            <a:prstDash val="solid"/>
          </a:ln>
        </p:spPr>
        <p:txBody>
          <a:bodyPr/>
          <a:lstStyle/>
          <a:p>
            <a:endParaRPr lang="en-US">
              <a:latin typeface="Arial    "/>
            </a:endParaRPr>
          </a:p>
        </p:txBody>
      </p:sp>
      <p:sp>
        <p:nvSpPr>
          <p:cNvPr id="22" name="Text 20"/>
          <p:cNvSpPr/>
          <p:nvPr/>
        </p:nvSpPr>
        <p:spPr>
          <a:xfrm>
            <a:off x="256032" y="3703320"/>
            <a:ext cx="347472" cy="347472"/>
          </a:xfrm>
          <a:prstGeom prst="rect">
            <a:avLst/>
          </a:prstGeom>
          <a:no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5</a:t>
            </a:r>
            <a:endParaRPr lang="en-US" sz="1300" dirty="0">
              <a:latin typeface="Arial    "/>
            </a:endParaRPr>
          </a:p>
        </p:txBody>
      </p:sp>
      <p:sp>
        <p:nvSpPr>
          <p:cNvPr id="23" name="Text 21"/>
          <p:cNvSpPr/>
          <p:nvPr/>
        </p:nvSpPr>
        <p:spPr>
          <a:xfrm>
            <a:off x="713232" y="3639312"/>
            <a:ext cx="8138160" cy="502920"/>
          </a:xfrm>
          <a:prstGeom prst="rect">
            <a:avLst/>
          </a:prstGeom>
          <a:noFill/>
          <a:ln/>
        </p:spPr>
        <p:txBody>
          <a:bodyPr wrap="square" rtlCol="0" anchor="ctr"/>
          <a:lstStyle/>
          <a:p>
            <a:pPr marL="0" indent="0">
              <a:buNone/>
            </a:pPr>
            <a:r>
              <a:rPr lang="en-US" sz="1600" dirty="0">
                <a:solidFill>
                  <a:srgbClr val="1A1A2E"/>
                </a:solidFill>
                <a:latin typeface="Arial    "/>
                <a:ea typeface="Calibri" pitchFamily="34" charset="-122"/>
                <a:cs typeface="Calibri" pitchFamily="34" charset="-120"/>
              </a:rPr>
              <a:t>Solves problems</a:t>
            </a:r>
            <a:endParaRPr lang="en-US" sz="1600" dirty="0">
              <a:latin typeface="Arial    "/>
            </a:endParaRPr>
          </a:p>
        </p:txBody>
      </p:sp>
      <p:sp>
        <p:nvSpPr>
          <p:cNvPr id="24" name="Shape 22"/>
          <p:cNvSpPr/>
          <p:nvPr/>
        </p:nvSpPr>
        <p:spPr>
          <a:xfrm>
            <a:off x="256032" y="4206240"/>
            <a:ext cx="8631936" cy="50292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25" name="Text 23"/>
          <p:cNvSpPr/>
          <p:nvPr/>
        </p:nvSpPr>
        <p:spPr>
          <a:xfrm>
            <a:off x="347472" y="4206240"/>
            <a:ext cx="8449056" cy="502920"/>
          </a:xfrm>
          <a:prstGeom prst="rect">
            <a:avLst/>
          </a:prstGeom>
          <a:noFill/>
          <a:ln/>
        </p:spPr>
        <p:txBody>
          <a:bodyPr wrap="square" lIns="0" tIns="0" rIns="0" bIns="0" rtlCol="0" anchor="ctr"/>
          <a:lstStyle/>
          <a:p>
            <a:pPr marL="0" indent="0">
              <a:buNone/>
            </a:pPr>
            <a:r>
              <a:rPr lang="en-US" sz="1200" i="1" dirty="0">
                <a:solidFill>
                  <a:srgbClr val="FFFFFF"/>
                </a:solidFill>
                <a:latin typeface="Arial    "/>
                <a:ea typeface="Calibri" pitchFamily="34" charset="-122"/>
                <a:cs typeface="Calibri" pitchFamily="34" charset="-120"/>
              </a:rPr>
              <a:t>Example: An apprentice redesigns the van tool layout. They didn't start a business – but they improved the business.</a:t>
            </a:r>
            <a:endParaRPr lang="en-US" sz="1200" dirty="0">
              <a:latin typeface="Arial    "/>
            </a:endParaRPr>
          </a:p>
        </p:txBody>
      </p:sp>
      <p:sp>
        <p:nvSpPr>
          <p:cNvPr id="32" name="Text 42">
            <a:extLst>
              <a:ext uri="{FF2B5EF4-FFF2-40B4-BE49-F238E27FC236}">
                <a16:creationId xmlns:a16="http://schemas.microsoft.com/office/drawing/2014/main" id="{9E02A936-B6BA-A45D-57FD-5D2CE987ED2B}"/>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33" name="Shape 0">
            <a:extLst>
              <a:ext uri="{FF2B5EF4-FFF2-40B4-BE49-F238E27FC236}">
                <a16:creationId xmlns:a16="http://schemas.microsoft.com/office/drawing/2014/main" id="{A1BE2194-B7E3-7AF8-F3D1-AF84F4798602}"/>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2801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THE MINDSET</a:t>
            </a:r>
            <a:endParaRPr lang="en-US" sz="2000" dirty="0">
              <a:latin typeface="Arial Black" panose="020B0A04020102020204" pitchFamily="34" charset="0"/>
            </a:endParaRPr>
          </a:p>
        </p:txBody>
      </p:sp>
      <p:sp>
        <p:nvSpPr>
          <p:cNvPr id="5" name="Text 3"/>
          <p:cNvSpPr/>
          <p:nvPr/>
        </p:nvSpPr>
        <p:spPr>
          <a:xfrm>
            <a:off x="256032" y="1024128"/>
            <a:ext cx="8631936" cy="457200"/>
          </a:xfrm>
          <a:prstGeom prst="rect">
            <a:avLst/>
          </a:prstGeom>
          <a:noFill/>
          <a:ln/>
        </p:spPr>
        <p:txBody>
          <a:bodyPr wrap="square" rtlCol="0" anchor="ctr"/>
          <a:lstStyle/>
          <a:p>
            <a:pPr marL="0" indent="0">
              <a:buNone/>
            </a:pPr>
            <a:r>
              <a:rPr lang="en-US" sz="1400" dirty="0">
                <a:solidFill>
                  <a:srgbClr val="1A1A2E"/>
                </a:solidFill>
                <a:latin typeface="Arial    "/>
                <a:ea typeface="Calibri" pitchFamily="34" charset="-122"/>
                <a:cs typeface="Calibri" pitchFamily="34" charset="-120"/>
              </a:rPr>
              <a:t>Entrepreneurs and intrapreneurs tend to share a similar mindset. They:</a:t>
            </a:r>
            <a:endParaRPr lang="en-US" sz="1400" dirty="0">
              <a:latin typeface="Arial    "/>
            </a:endParaRPr>
          </a:p>
        </p:txBody>
      </p:sp>
      <p:sp>
        <p:nvSpPr>
          <p:cNvPr id="6" name="Shape 4"/>
          <p:cNvSpPr/>
          <p:nvPr/>
        </p:nvSpPr>
        <p:spPr>
          <a:xfrm>
            <a:off x="256032" y="1572768"/>
            <a:ext cx="4114800" cy="36576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7" name="Text 5"/>
          <p:cNvSpPr/>
          <p:nvPr/>
        </p:nvSpPr>
        <p:spPr>
          <a:xfrm>
            <a:off x="347472" y="1572768"/>
            <a:ext cx="3931920" cy="365760"/>
          </a:xfrm>
          <a:prstGeom prst="rect">
            <a:avLst/>
          </a:prstGeom>
          <a:noFill/>
          <a:ln/>
        </p:spPr>
        <p:txBody>
          <a:bodyPr wrap="square" lIns="0" tIns="0" rIns="0" bIns="0" rtlCol="0" anchor="ctr"/>
          <a:lstStyle/>
          <a:p>
            <a:pPr marL="0" indent="0">
              <a:buNone/>
            </a:pPr>
            <a:r>
              <a:rPr lang="en-US" sz="1200" b="1" dirty="0">
                <a:solidFill>
                  <a:srgbClr val="FFFFFF"/>
                </a:solidFill>
                <a:latin typeface="Arial    "/>
                <a:ea typeface="Calibri" pitchFamily="34" charset="-122"/>
                <a:cs typeface="Calibri" pitchFamily="34" charset="-120"/>
              </a:rPr>
              <a:t>They:</a:t>
            </a:r>
            <a:endParaRPr lang="en-US" sz="1200" dirty="0">
              <a:latin typeface="Arial    "/>
            </a:endParaRPr>
          </a:p>
        </p:txBody>
      </p:sp>
      <p:sp>
        <p:nvSpPr>
          <p:cNvPr id="8" name="Shape 6"/>
          <p:cNvSpPr/>
          <p:nvPr/>
        </p:nvSpPr>
        <p:spPr>
          <a:xfrm>
            <a:off x="256032" y="1993392"/>
            <a:ext cx="4114800" cy="34747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9" name="Text 7"/>
          <p:cNvSpPr/>
          <p:nvPr/>
        </p:nvSpPr>
        <p:spPr>
          <a:xfrm>
            <a:off x="365760" y="1993392"/>
            <a:ext cx="393192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Notice problems</a:t>
            </a:r>
            <a:endParaRPr lang="en-US" sz="1300" dirty="0">
              <a:latin typeface="Arial    "/>
            </a:endParaRPr>
          </a:p>
        </p:txBody>
      </p:sp>
      <p:sp>
        <p:nvSpPr>
          <p:cNvPr id="10" name="Shape 8"/>
          <p:cNvSpPr/>
          <p:nvPr/>
        </p:nvSpPr>
        <p:spPr>
          <a:xfrm>
            <a:off x="256032" y="2395728"/>
            <a:ext cx="4114800" cy="347472"/>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1" name="Text 9"/>
          <p:cNvSpPr/>
          <p:nvPr/>
        </p:nvSpPr>
        <p:spPr>
          <a:xfrm>
            <a:off x="365760" y="2395728"/>
            <a:ext cx="393192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Ask questions</a:t>
            </a:r>
            <a:endParaRPr lang="en-US" sz="1300" dirty="0">
              <a:latin typeface="Arial    "/>
            </a:endParaRPr>
          </a:p>
        </p:txBody>
      </p:sp>
      <p:sp>
        <p:nvSpPr>
          <p:cNvPr id="12" name="Shape 10"/>
          <p:cNvSpPr/>
          <p:nvPr/>
        </p:nvSpPr>
        <p:spPr>
          <a:xfrm>
            <a:off x="256032" y="2798064"/>
            <a:ext cx="4114800" cy="34747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3" name="Text 11"/>
          <p:cNvSpPr/>
          <p:nvPr/>
        </p:nvSpPr>
        <p:spPr>
          <a:xfrm>
            <a:off x="365760" y="2798064"/>
            <a:ext cx="393192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Look for better ways</a:t>
            </a:r>
            <a:endParaRPr lang="en-US" sz="1300" dirty="0">
              <a:latin typeface="Arial    "/>
            </a:endParaRPr>
          </a:p>
        </p:txBody>
      </p:sp>
      <p:sp>
        <p:nvSpPr>
          <p:cNvPr id="14" name="Shape 12"/>
          <p:cNvSpPr/>
          <p:nvPr/>
        </p:nvSpPr>
        <p:spPr>
          <a:xfrm>
            <a:off x="256032" y="3200400"/>
            <a:ext cx="4114800" cy="347472"/>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5" name="Text 13"/>
          <p:cNvSpPr/>
          <p:nvPr/>
        </p:nvSpPr>
        <p:spPr>
          <a:xfrm>
            <a:off x="365760" y="3200400"/>
            <a:ext cx="393192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Take initiative</a:t>
            </a:r>
            <a:endParaRPr lang="en-US" sz="1300" dirty="0">
              <a:latin typeface="Arial    "/>
            </a:endParaRPr>
          </a:p>
        </p:txBody>
      </p:sp>
      <p:sp>
        <p:nvSpPr>
          <p:cNvPr id="16" name="Shape 14"/>
          <p:cNvSpPr/>
          <p:nvPr/>
        </p:nvSpPr>
        <p:spPr>
          <a:xfrm>
            <a:off x="256032" y="3602736"/>
            <a:ext cx="4114800" cy="34747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7" name="Text 15"/>
          <p:cNvSpPr/>
          <p:nvPr/>
        </p:nvSpPr>
        <p:spPr>
          <a:xfrm>
            <a:off x="365760" y="3602736"/>
            <a:ext cx="393192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Learn from mistakes</a:t>
            </a:r>
            <a:endParaRPr lang="en-US" sz="1300" dirty="0">
              <a:latin typeface="Arial    "/>
            </a:endParaRPr>
          </a:p>
        </p:txBody>
      </p:sp>
      <p:sp>
        <p:nvSpPr>
          <p:cNvPr id="18" name="Shape 16"/>
          <p:cNvSpPr/>
          <p:nvPr/>
        </p:nvSpPr>
        <p:spPr>
          <a:xfrm>
            <a:off x="256032" y="4005072"/>
            <a:ext cx="4114800" cy="347472"/>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9" name="Text 17"/>
          <p:cNvSpPr/>
          <p:nvPr/>
        </p:nvSpPr>
        <p:spPr>
          <a:xfrm>
            <a:off x="365760" y="4005072"/>
            <a:ext cx="393192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Think about the customer</a:t>
            </a:r>
            <a:endParaRPr lang="en-US" sz="1300" dirty="0">
              <a:latin typeface="Arial    "/>
            </a:endParaRPr>
          </a:p>
        </p:txBody>
      </p:sp>
      <p:sp>
        <p:nvSpPr>
          <p:cNvPr id="20" name="Shape 18"/>
          <p:cNvSpPr/>
          <p:nvPr/>
        </p:nvSpPr>
        <p:spPr>
          <a:xfrm>
            <a:off x="4663440" y="1572768"/>
            <a:ext cx="4224528" cy="36576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21" name="Text 19"/>
          <p:cNvSpPr/>
          <p:nvPr/>
        </p:nvSpPr>
        <p:spPr>
          <a:xfrm>
            <a:off x="4754880" y="1572768"/>
            <a:ext cx="4041648" cy="365760"/>
          </a:xfrm>
          <a:prstGeom prst="rect">
            <a:avLst/>
          </a:prstGeom>
          <a:noFill/>
          <a:ln/>
        </p:spPr>
        <p:txBody>
          <a:bodyPr wrap="square" lIns="0" tIns="0" rIns="0" bIns="0" rtlCol="0" anchor="ctr"/>
          <a:lstStyle/>
          <a:p>
            <a:pPr marL="0" indent="0">
              <a:buNone/>
            </a:pPr>
            <a:r>
              <a:rPr lang="en-US" sz="1200" b="1" dirty="0">
                <a:solidFill>
                  <a:srgbClr val="FFFFFF"/>
                </a:solidFill>
                <a:latin typeface="Arial    "/>
                <a:ea typeface="Calibri" pitchFamily="34" charset="-122"/>
                <a:cs typeface="Calibri" pitchFamily="34" charset="-120"/>
              </a:rPr>
              <a:t>This mindset helps people:</a:t>
            </a:r>
            <a:endParaRPr lang="en-US" sz="1200" dirty="0">
              <a:latin typeface="Arial    "/>
            </a:endParaRPr>
          </a:p>
        </p:txBody>
      </p:sp>
      <p:sp>
        <p:nvSpPr>
          <p:cNvPr id="22" name="Shape 20"/>
          <p:cNvSpPr/>
          <p:nvPr/>
        </p:nvSpPr>
        <p:spPr>
          <a:xfrm>
            <a:off x="4663440" y="1993392"/>
            <a:ext cx="4224528" cy="34747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3" name="Text 21"/>
          <p:cNvSpPr/>
          <p:nvPr/>
        </p:nvSpPr>
        <p:spPr>
          <a:xfrm>
            <a:off x="4773168" y="1993392"/>
            <a:ext cx="402336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Improve workplaces</a:t>
            </a:r>
            <a:endParaRPr lang="en-US" sz="1300" dirty="0">
              <a:latin typeface="Arial    "/>
            </a:endParaRPr>
          </a:p>
        </p:txBody>
      </p:sp>
      <p:sp>
        <p:nvSpPr>
          <p:cNvPr id="24" name="Shape 22"/>
          <p:cNvSpPr/>
          <p:nvPr/>
        </p:nvSpPr>
        <p:spPr>
          <a:xfrm>
            <a:off x="4663440" y="2395728"/>
            <a:ext cx="4224528" cy="347472"/>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25" name="Text 23"/>
          <p:cNvSpPr/>
          <p:nvPr/>
        </p:nvSpPr>
        <p:spPr>
          <a:xfrm>
            <a:off x="4773168" y="2395728"/>
            <a:ext cx="402336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Start businesses</a:t>
            </a:r>
            <a:endParaRPr lang="en-US" sz="1300" dirty="0">
              <a:latin typeface="Arial    "/>
            </a:endParaRPr>
          </a:p>
        </p:txBody>
      </p:sp>
      <p:sp>
        <p:nvSpPr>
          <p:cNvPr id="26" name="Shape 24"/>
          <p:cNvSpPr/>
          <p:nvPr/>
        </p:nvSpPr>
        <p:spPr>
          <a:xfrm>
            <a:off x="4663440" y="2798064"/>
            <a:ext cx="4224528" cy="34747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7" name="Text 25"/>
          <p:cNvSpPr/>
          <p:nvPr/>
        </p:nvSpPr>
        <p:spPr>
          <a:xfrm>
            <a:off x="4773168" y="2798064"/>
            <a:ext cx="402336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Create opportunities</a:t>
            </a:r>
            <a:endParaRPr lang="en-US" sz="1300" dirty="0">
              <a:latin typeface="Arial    "/>
            </a:endParaRPr>
          </a:p>
        </p:txBody>
      </p:sp>
      <p:sp>
        <p:nvSpPr>
          <p:cNvPr id="34" name="Text 42">
            <a:extLst>
              <a:ext uri="{FF2B5EF4-FFF2-40B4-BE49-F238E27FC236}">
                <a16:creationId xmlns:a16="http://schemas.microsoft.com/office/drawing/2014/main" id="{2CC9579A-2C13-6E53-2D72-FC48ABC6ABA5}"/>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44" name="Shape 0">
            <a:extLst>
              <a:ext uri="{FF2B5EF4-FFF2-40B4-BE49-F238E27FC236}">
                <a16:creationId xmlns:a16="http://schemas.microsoft.com/office/drawing/2014/main" id="{7881A8E8-4690-F300-2D98-2CC53B899D30}"/>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32588"/>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WHY THIS MATTERS FOR ELECTRICIANS</a:t>
            </a:r>
            <a:endParaRPr lang="en-US" sz="2000" dirty="0">
              <a:latin typeface="Arial Black" panose="020B0A04020102020204" pitchFamily="34" charset="0"/>
            </a:endParaRPr>
          </a:p>
        </p:txBody>
      </p:sp>
      <p:sp>
        <p:nvSpPr>
          <p:cNvPr id="5" name="Text 3"/>
          <p:cNvSpPr/>
          <p:nvPr/>
        </p:nvSpPr>
        <p:spPr>
          <a:xfrm>
            <a:off x="256032" y="678180"/>
            <a:ext cx="8631936" cy="502920"/>
          </a:xfrm>
          <a:prstGeom prst="rect">
            <a:avLst/>
          </a:prstGeom>
          <a:noFill/>
          <a:ln/>
        </p:spPr>
        <p:txBody>
          <a:bodyPr wrap="square" rtlCol="0" anchor="ctr"/>
          <a:lstStyle/>
          <a:p>
            <a:pPr marL="0" indent="0">
              <a:buNone/>
            </a:pPr>
            <a:r>
              <a:rPr lang="en-US" sz="1800" b="1" dirty="0">
                <a:solidFill>
                  <a:srgbClr val="5A1F68"/>
                </a:solidFill>
                <a:latin typeface="Arial    "/>
                <a:ea typeface="Calibri" pitchFamily="34" charset="-122"/>
                <a:cs typeface="Calibri" pitchFamily="34" charset="-120"/>
              </a:rPr>
              <a:t>Technical Skills + Meta-Skills + Mindset</a:t>
            </a:r>
            <a:endParaRPr lang="en-US" sz="1800" dirty="0">
              <a:latin typeface="Arial    "/>
            </a:endParaRPr>
          </a:p>
        </p:txBody>
      </p:sp>
      <p:sp>
        <p:nvSpPr>
          <p:cNvPr id="6" name="Text 4"/>
          <p:cNvSpPr/>
          <p:nvPr/>
        </p:nvSpPr>
        <p:spPr>
          <a:xfrm>
            <a:off x="301752" y="1231392"/>
            <a:ext cx="8631936" cy="347472"/>
          </a:xfrm>
          <a:prstGeom prst="rect">
            <a:avLst/>
          </a:prstGeom>
          <a:noFill/>
          <a:ln/>
        </p:spPr>
        <p:txBody>
          <a:bodyPr wrap="square" rtlCol="0" anchor="ctr"/>
          <a:lstStyle/>
          <a:p>
            <a:pPr marL="0" indent="0">
              <a:buNone/>
            </a:pPr>
            <a:r>
              <a:rPr lang="en-US" sz="1400" dirty="0">
                <a:solidFill>
                  <a:srgbClr val="1A1A2E"/>
                </a:solidFill>
                <a:latin typeface="Arial    "/>
                <a:ea typeface="Calibri" pitchFamily="34" charset="-122"/>
                <a:cs typeface="Calibri" pitchFamily="34" charset="-120"/>
              </a:rPr>
              <a:t>A great electrician needs three things:</a:t>
            </a:r>
            <a:endParaRPr lang="en-US" sz="1400" dirty="0">
              <a:latin typeface="Arial    "/>
            </a:endParaRPr>
          </a:p>
        </p:txBody>
      </p:sp>
      <p:sp>
        <p:nvSpPr>
          <p:cNvPr id="7" name="Shape 5"/>
          <p:cNvSpPr/>
          <p:nvPr/>
        </p:nvSpPr>
        <p:spPr>
          <a:xfrm>
            <a:off x="347472" y="1807464"/>
            <a:ext cx="2788920" cy="438912"/>
          </a:xfrm>
          <a:prstGeom prst="rect">
            <a:avLst/>
          </a:prstGeom>
          <a:solidFill>
            <a:srgbClr val="7030A0"/>
          </a:solidFill>
          <a:ln w="12700">
            <a:solidFill>
              <a:srgbClr val="5A1F68"/>
            </a:solidFill>
            <a:prstDash val="solid"/>
          </a:ln>
        </p:spPr>
        <p:txBody>
          <a:bodyPr/>
          <a:lstStyle/>
          <a:p>
            <a:endParaRPr lang="en-US">
              <a:latin typeface="Arial    "/>
            </a:endParaRPr>
          </a:p>
        </p:txBody>
      </p:sp>
      <p:sp>
        <p:nvSpPr>
          <p:cNvPr id="8" name="Text 6"/>
          <p:cNvSpPr/>
          <p:nvPr/>
        </p:nvSpPr>
        <p:spPr>
          <a:xfrm>
            <a:off x="347472" y="1807464"/>
            <a:ext cx="2788920" cy="438912"/>
          </a:xfrm>
          <a:prstGeom prst="rect">
            <a:avLst/>
          </a:prstGeom>
          <a:solidFill>
            <a:srgbClr val="7030A0"/>
          </a:solid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Technical Skills</a:t>
            </a:r>
            <a:endParaRPr lang="en-US" sz="1300" dirty="0">
              <a:latin typeface="Arial    "/>
            </a:endParaRPr>
          </a:p>
        </p:txBody>
      </p:sp>
      <p:sp>
        <p:nvSpPr>
          <p:cNvPr id="9" name="Shape 7"/>
          <p:cNvSpPr/>
          <p:nvPr/>
        </p:nvSpPr>
        <p:spPr>
          <a:xfrm>
            <a:off x="347472" y="2301240"/>
            <a:ext cx="2788920" cy="402336"/>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0" name="Text 8"/>
          <p:cNvSpPr/>
          <p:nvPr/>
        </p:nvSpPr>
        <p:spPr>
          <a:xfrm>
            <a:off x="420624" y="23012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Wiring &amp; electrical systems</a:t>
            </a:r>
            <a:endParaRPr lang="en-US" sz="1200" dirty="0">
              <a:latin typeface="Arial    "/>
            </a:endParaRPr>
          </a:p>
        </p:txBody>
      </p:sp>
      <p:sp>
        <p:nvSpPr>
          <p:cNvPr id="11" name="Shape 9"/>
          <p:cNvSpPr/>
          <p:nvPr/>
        </p:nvSpPr>
        <p:spPr>
          <a:xfrm>
            <a:off x="347472" y="2758440"/>
            <a:ext cx="2788920" cy="402336"/>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2" name="Text 10"/>
          <p:cNvSpPr/>
          <p:nvPr/>
        </p:nvSpPr>
        <p:spPr>
          <a:xfrm>
            <a:off x="420624" y="27584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Safety and regulations</a:t>
            </a:r>
            <a:endParaRPr lang="en-US" sz="1200" dirty="0">
              <a:latin typeface="Arial    "/>
            </a:endParaRPr>
          </a:p>
        </p:txBody>
      </p:sp>
      <p:sp>
        <p:nvSpPr>
          <p:cNvPr id="13" name="Shape 11"/>
          <p:cNvSpPr/>
          <p:nvPr/>
        </p:nvSpPr>
        <p:spPr>
          <a:xfrm>
            <a:off x="347472" y="3215640"/>
            <a:ext cx="2788920" cy="402336"/>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4" name="Text 12"/>
          <p:cNvSpPr/>
          <p:nvPr/>
        </p:nvSpPr>
        <p:spPr>
          <a:xfrm>
            <a:off x="420624" y="32156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Installation techniques</a:t>
            </a:r>
            <a:endParaRPr lang="en-US" sz="1200" dirty="0">
              <a:latin typeface="Arial    "/>
            </a:endParaRPr>
          </a:p>
        </p:txBody>
      </p:sp>
      <p:sp>
        <p:nvSpPr>
          <p:cNvPr id="15" name="Shape 13"/>
          <p:cNvSpPr/>
          <p:nvPr/>
        </p:nvSpPr>
        <p:spPr>
          <a:xfrm>
            <a:off x="347472" y="3672840"/>
            <a:ext cx="2788920" cy="402336"/>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6" name="Text 14"/>
          <p:cNvSpPr/>
          <p:nvPr/>
        </p:nvSpPr>
        <p:spPr>
          <a:xfrm>
            <a:off x="420624" y="36728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Testing &amp; inspection</a:t>
            </a:r>
            <a:endParaRPr lang="en-US" sz="1200" dirty="0">
              <a:latin typeface="Arial    "/>
            </a:endParaRPr>
          </a:p>
        </p:txBody>
      </p:sp>
      <p:sp>
        <p:nvSpPr>
          <p:cNvPr id="17" name="Shape 15"/>
          <p:cNvSpPr/>
          <p:nvPr/>
        </p:nvSpPr>
        <p:spPr>
          <a:xfrm>
            <a:off x="3291840" y="1807464"/>
            <a:ext cx="2788920" cy="438912"/>
          </a:xfrm>
          <a:prstGeom prst="rect">
            <a:avLst/>
          </a:prstGeom>
          <a:solidFill>
            <a:srgbClr val="7030A0"/>
          </a:solidFill>
          <a:ln w="12700">
            <a:solidFill>
              <a:srgbClr val="5A1F68"/>
            </a:solidFill>
            <a:prstDash val="solid"/>
          </a:ln>
        </p:spPr>
        <p:txBody>
          <a:bodyPr/>
          <a:lstStyle/>
          <a:p>
            <a:endParaRPr lang="en-US">
              <a:latin typeface="Arial    "/>
            </a:endParaRPr>
          </a:p>
        </p:txBody>
      </p:sp>
      <p:sp>
        <p:nvSpPr>
          <p:cNvPr id="18" name="Text 16"/>
          <p:cNvSpPr/>
          <p:nvPr/>
        </p:nvSpPr>
        <p:spPr>
          <a:xfrm>
            <a:off x="3291840" y="1807464"/>
            <a:ext cx="2788920" cy="438912"/>
          </a:xfrm>
          <a:prstGeom prst="rect">
            <a:avLst/>
          </a:prstGeom>
          <a:solidFill>
            <a:srgbClr val="7030A0"/>
          </a:solid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Meta-Skills</a:t>
            </a:r>
            <a:endParaRPr lang="en-US" sz="1300" dirty="0">
              <a:latin typeface="Arial    "/>
            </a:endParaRPr>
          </a:p>
        </p:txBody>
      </p:sp>
      <p:sp>
        <p:nvSpPr>
          <p:cNvPr id="19" name="Shape 17"/>
          <p:cNvSpPr/>
          <p:nvPr/>
        </p:nvSpPr>
        <p:spPr>
          <a:xfrm>
            <a:off x="3291840" y="2301240"/>
            <a:ext cx="2788920" cy="402336"/>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0" name="Text 18"/>
          <p:cNvSpPr/>
          <p:nvPr/>
        </p:nvSpPr>
        <p:spPr>
          <a:xfrm>
            <a:off x="3364992" y="23012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Problem solving</a:t>
            </a:r>
            <a:endParaRPr lang="en-US" sz="1200" dirty="0">
              <a:latin typeface="Arial    "/>
            </a:endParaRPr>
          </a:p>
        </p:txBody>
      </p:sp>
      <p:sp>
        <p:nvSpPr>
          <p:cNvPr id="21" name="Shape 19"/>
          <p:cNvSpPr/>
          <p:nvPr/>
        </p:nvSpPr>
        <p:spPr>
          <a:xfrm>
            <a:off x="3291840" y="2758440"/>
            <a:ext cx="2788920" cy="402336"/>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22" name="Text 20"/>
          <p:cNvSpPr/>
          <p:nvPr/>
        </p:nvSpPr>
        <p:spPr>
          <a:xfrm>
            <a:off x="3364992" y="27584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Communication</a:t>
            </a:r>
            <a:endParaRPr lang="en-US" sz="1200" dirty="0">
              <a:latin typeface="Arial    "/>
            </a:endParaRPr>
          </a:p>
        </p:txBody>
      </p:sp>
      <p:sp>
        <p:nvSpPr>
          <p:cNvPr id="23" name="Shape 21"/>
          <p:cNvSpPr/>
          <p:nvPr/>
        </p:nvSpPr>
        <p:spPr>
          <a:xfrm>
            <a:off x="3291840" y="3215640"/>
            <a:ext cx="2788920" cy="402336"/>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4" name="Text 22"/>
          <p:cNvSpPr/>
          <p:nvPr/>
        </p:nvSpPr>
        <p:spPr>
          <a:xfrm>
            <a:off x="3364992" y="32156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Teamwork</a:t>
            </a:r>
            <a:endParaRPr lang="en-US" sz="1200" dirty="0">
              <a:latin typeface="Arial    "/>
            </a:endParaRPr>
          </a:p>
        </p:txBody>
      </p:sp>
      <p:sp>
        <p:nvSpPr>
          <p:cNvPr id="25" name="Shape 23"/>
          <p:cNvSpPr/>
          <p:nvPr/>
        </p:nvSpPr>
        <p:spPr>
          <a:xfrm>
            <a:off x="3291840" y="3672840"/>
            <a:ext cx="2788920" cy="402336"/>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26" name="Text 24"/>
          <p:cNvSpPr/>
          <p:nvPr/>
        </p:nvSpPr>
        <p:spPr>
          <a:xfrm>
            <a:off x="3364992" y="36728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Adaptability</a:t>
            </a:r>
            <a:endParaRPr lang="en-US" sz="1200" dirty="0">
              <a:latin typeface="Arial    "/>
            </a:endParaRPr>
          </a:p>
        </p:txBody>
      </p:sp>
      <p:sp>
        <p:nvSpPr>
          <p:cNvPr id="27" name="Shape 25"/>
          <p:cNvSpPr/>
          <p:nvPr/>
        </p:nvSpPr>
        <p:spPr>
          <a:xfrm>
            <a:off x="6236208" y="1807464"/>
            <a:ext cx="2788920" cy="438912"/>
          </a:xfrm>
          <a:prstGeom prst="rect">
            <a:avLst/>
          </a:prstGeom>
          <a:solidFill>
            <a:srgbClr val="7030A0"/>
          </a:solidFill>
          <a:ln w="12700">
            <a:solidFill>
              <a:srgbClr val="5A1F68"/>
            </a:solidFill>
            <a:prstDash val="solid"/>
          </a:ln>
        </p:spPr>
        <p:txBody>
          <a:bodyPr/>
          <a:lstStyle/>
          <a:p>
            <a:endParaRPr lang="en-US">
              <a:latin typeface="Arial    "/>
            </a:endParaRPr>
          </a:p>
        </p:txBody>
      </p:sp>
      <p:sp>
        <p:nvSpPr>
          <p:cNvPr id="28" name="Text 26"/>
          <p:cNvSpPr/>
          <p:nvPr/>
        </p:nvSpPr>
        <p:spPr>
          <a:xfrm>
            <a:off x="6236208" y="1807464"/>
            <a:ext cx="2788920" cy="438912"/>
          </a:xfrm>
          <a:prstGeom prst="rect">
            <a:avLst/>
          </a:prstGeom>
          <a:solidFill>
            <a:srgbClr val="7030A0"/>
          </a:solid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Mindset</a:t>
            </a:r>
            <a:endParaRPr lang="en-US" sz="1300" dirty="0">
              <a:latin typeface="Arial    "/>
            </a:endParaRPr>
          </a:p>
        </p:txBody>
      </p:sp>
      <p:sp>
        <p:nvSpPr>
          <p:cNvPr id="29" name="Shape 27"/>
          <p:cNvSpPr/>
          <p:nvPr/>
        </p:nvSpPr>
        <p:spPr>
          <a:xfrm>
            <a:off x="6236208" y="2301240"/>
            <a:ext cx="2788920" cy="402336"/>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30" name="Text 28"/>
          <p:cNvSpPr/>
          <p:nvPr/>
        </p:nvSpPr>
        <p:spPr>
          <a:xfrm>
            <a:off x="6309360" y="23012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Curiosity</a:t>
            </a:r>
            <a:endParaRPr lang="en-US" sz="1200" dirty="0">
              <a:latin typeface="Arial    "/>
            </a:endParaRPr>
          </a:p>
        </p:txBody>
      </p:sp>
      <p:sp>
        <p:nvSpPr>
          <p:cNvPr id="31" name="Shape 29"/>
          <p:cNvSpPr/>
          <p:nvPr/>
        </p:nvSpPr>
        <p:spPr>
          <a:xfrm>
            <a:off x="6236208" y="2758440"/>
            <a:ext cx="2788920" cy="402336"/>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32" name="Text 30"/>
          <p:cNvSpPr/>
          <p:nvPr/>
        </p:nvSpPr>
        <p:spPr>
          <a:xfrm>
            <a:off x="6309360" y="27584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Initiative</a:t>
            </a:r>
            <a:endParaRPr lang="en-US" sz="1200" dirty="0">
              <a:latin typeface="Arial    "/>
            </a:endParaRPr>
          </a:p>
        </p:txBody>
      </p:sp>
      <p:sp>
        <p:nvSpPr>
          <p:cNvPr id="33" name="Shape 31"/>
          <p:cNvSpPr/>
          <p:nvPr/>
        </p:nvSpPr>
        <p:spPr>
          <a:xfrm>
            <a:off x="6236208" y="3215640"/>
            <a:ext cx="2788920" cy="402336"/>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34" name="Text 32"/>
          <p:cNvSpPr/>
          <p:nvPr/>
        </p:nvSpPr>
        <p:spPr>
          <a:xfrm>
            <a:off x="6309360" y="32156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Responsibility</a:t>
            </a:r>
            <a:endParaRPr lang="en-US" sz="1200" dirty="0">
              <a:latin typeface="Arial    "/>
            </a:endParaRPr>
          </a:p>
        </p:txBody>
      </p:sp>
      <p:sp>
        <p:nvSpPr>
          <p:cNvPr id="35" name="Shape 33"/>
          <p:cNvSpPr/>
          <p:nvPr/>
        </p:nvSpPr>
        <p:spPr>
          <a:xfrm>
            <a:off x="6236208" y="3672840"/>
            <a:ext cx="2788920" cy="402336"/>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36" name="Text 34"/>
          <p:cNvSpPr/>
          <p:nvPr/>
        </p:nvSpPr>
        <p:spPr>
          <a:xfrm>
            <a:off x="6309360" y="36728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Thinking about improvement</a:t>
            </a:r>
            <a:endParaRPr lang="en-US" sz="1200" dirty="0">
              <a:latin typeface="Arial    "/>
            </a:endParaRPr>
          </a:p>
        </p:txBody>
      </p:sp>
      <p:sp>
        <p:nvSpPr>
          <p:cNvPr id="37" name="Shape 35"/>
          <p:cNvSpPr/>
          <p:nvPr/>
        </p:nvSpPr>
        <p:spPr>
          <a:xfrm>
            <a:off x="347472" y="4157472"/>
            <a:ext cx="8631936" cy="45720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38" name="Text 36"/>
          <p:cNvSpPr/>
          <p:nvPr/>
        </p:nvSpPr>
        <p:spPr>
          <a:xfrm>
            <a:off x="438912" y="4157472"/>
            <a:ext cx="8449056"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Arial    "/>
                <a:ea typeface="Calibri" pitchFamily="34" charset="-122"/>
                <a:cs typeface="Calibri" pitchFamily="34" charset="-120"/>
              </a:rPr>
              <a:t>When these combine, electricians can become: Supervisors · Business owners · Project leaders · Innovators</a:t>
            </a:r>
            <a:endParaRPr lang="en-US" sz="1200" dirty="0">
              <a:latin typeface="Arial    "/>
            </a:endParaRPr>
          </a:p>
        </p:txBody>
      </p:sp>
      <p:sp>
        <p:nvSpPr>
          <p:cNvPr id="45" name="Text 42">
            <a:extLst>
              <a:ext uri="{FF2B5EF4-FFF2-40B4-BE49-F238E27FC236}">
                <a16:creationId xmlns:a16="http://schemas.microsoft.com/office/drawing/2014/main" id="{06810B0E-90A4-EC98-1BE7-3954EC4D5467}"/>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8" name="Shape 0">
            <a:extLst>
              <a:ext uri="{FF2B5EF4-FFF2-40B4-BE49-F238E27FC236}">
                <a16:creationId xmlns:a16="http://schemas.microsoft.com/office/drawing/2014/main" id="{608135EA-2327-D673-D825-0B2D06495466}"/>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0"/>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WHY THIS MATTERS FOR ELECTRICIANS</a:t>
            </a:r>
            <a:endParaRPr lang="en-US" sz="2000" dirty="0">
              <a:latin typeface="Arial Black" panose="020B0A04020102020204" pitchFamily="34" charset="0"/>
            </a:endParaRPr>
          </a:p>
        </p:txBody>
      </p:sp>
      <p:sp>
        <p:nvSpPr>
          <p:cNvPr id="5" name="Text 3"/>
          <p:cNvSpPr/>
          <p:nvPr/>
        </p:nvSpPr>
        <p:spPr>
          <a:xfrm>
            <a:off x="256032" y="582930"/>
            <a:ext cx="8631936" cy="457200"/>
          </a:xfrm>
          <a:prstGeom prst="rect">
            <a:avLst/>
          </a:prstGeom>
          <a:noFill/>
          <a:ln/>
        </p:spPr>
        <p:txBody>
          <a:bodyPr wrap="square" rtlCol="0" anchor="ctr"/>
          <a:lstStyle/>
          <a:p>
            <a:pPr marL="0" indent="0">
              <a:buNone/>
            </a:pPr>
            <a:r>
              <a:rPr lang="en-US" sz="1500" b="1" dirty="0">
                <a:solidFill>
                  <a:srgbClr val="1A1A2E"/>
                </a:solidFill>
                <a:latin typeface="Arial    "/>
                <a:ea typeface="Calibri" pitchFamily="34" charset="-122"/>
                <a:cs typeface="Calibri" pitchFamily="34" charset="-120"/>
              </a:rPr>
              <a:t>Electrical careers often include:</a:t>
            </a:r>
            <a:endParaRPr lang="en-US" sz="1500" dirty="0">
              <a:latin typeface="Arial    "/>
            </a:endParaRPr>
          </a:p>
        </p:txBody>
      </p:sp>
      <p:sp>
        <p:nvSpPr>
          <p:cNvPr id="6" name="Shape 4"/>
          <p:cNvSpPr/>
          <p:nvPr/>
        </p:nvSpPr>
        <p:spPr>
          <a:xfrm>
            <a:off x="256032" y="1131570"/>
            <a:ext cx="8631936"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7" name="Shape 5"/>
          <p:cNvSpPr/>
          <p:nvPr/>
        </p:nvSpPr>
        <p:spPr>
          <a:xfrm>
            <a:off x="256032" y="1131570"/>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
        <p:nvSpPr>
          <p:cNvPr id="8" name="Text 6"/>
          <p:cNvSpPr/>
          <p:nvPr/>
        </p:nvSpPr>
        <p:spPr>
          <a:xfrm>
            <a:off x="411480" y="1131570"/>
            <a:ext cx="8321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Self-employment</a:t>
            </a:r>
            <a:endParaRPr lang="en-US" sz="1500" dirty="0">
              <a:latin typeface="Arial    "/>
            </a:endParaRPr>
          </a:p>
        </p:txBody>
      </p:sp>
      <p:sp>
        <p:nvSpPr>
          <p:cNvPr id="9" name="Shape 7"/>
          <p:cNvSpPr/>
          <p:nvPr/>
        </p:nvSpPr>
        <p:spPr>
          <a:xfrm>
            <a:off x="256032" y="1725930"/>
            <a:ext cx="8631936" cy="502920"/>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0" name="Shape 8"/>
          <p:cNvSpPr/>
          <p:nvPr/>
        </p:nvSpPr>
        <p:spPr>
          <a:xfrm>
            <a:off x="256032" y="1725930"/>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
        <p:nvSpPr>
          <p:cNvPr id="11" name="Text 9"/>
          <p:cNvSpPr/>
          <p:nvPr/>
        </p:nvSpPr>
        <p:spPr>
          <a:xfrm>
            <a:off x="411480" y="1725930"/>
            <a:ext cx="8321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Running small businesses</a:t>
            </a:r>
            <a:endParaRPr lang="en-US" sz="1500" dirty="0">
              <a:latin typeface="Arial    "/>
            </a:endParaRPr>
          </a:p>
        </p:txBody>
      </p:sp>
      <p:sp>
        <p:nvSpPr>
          <p:cNvPr id="12" name="Shape 10"/>
          <p:cNvSpPr/>
          <p:nvPr/>
        </p:nvSpPr>
        <p:spPr>
          <a:xfrm>
            <a:off x="256032" y="2320290"/>
            <a:ext cx="8631936"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3" name="Shape 11"/>
          <p:cNvSpPr/>
          <p:nvPr/>
        </p:nvSpPr>
        <p:spPr>
          <a:xfrm>
            <a:off x="256032" y="2320290"/>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
        <p:nvSpPr>
          <p:cNvPr id="14" name="Text 12"/>
          <p:cNvSpPr/>
          <p:nvPr/>
        </p:nvSpPr>
        <p:spPr>
          <a:xfrm>
            <a:off x="411480" y="2320290"/>
            <a:ext cx="8321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Managing projects</a:t>
            </a:r>
            <a:endParaRPr lang="en-US" sz="1500" dirty="0">
              <a:latin typeface="Arial    "/>
            </a:endParaRPr>
          </a:p>
        </p:txBody>
      </p:sp>
      <p:sp>
        <p:nvSpPr>
          <p:cNvPr id="15" name="Shape 13"/>
          <p:cNvSpPr/>
          <p:nvPr/>
        </p:nvSpPr>
        <p:spPr>
          <a:xfrm>
            <a:off x="256032" y="2914650"/>
            <a:ext cx="8631936" cy="502920"/>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6" name="Shape 14"/>
          <p:cNvSpPr/>
          <p:nvPr/>
        </p:nvSpPr>
        <p:spPr>
          <a:xfrm>
            <a:off x="256032" y="2914650"/>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
        <p:nvSpPr>
          <p:cNvPr id="17" name="Text 15"/>
          <p:cNvSpPr/>
          <p:nvPr/>
        </p:nvSpPr>
        <p:spPr>
          <a:xfrm>
            <a:off x="411480" y="2914650"/>
            <a:ext cx="8321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Leading teams</a:t>
            </a:r>
            <a:endParaRPr lang="en-US" sz="1500" dirty="0">
              <a:latin typeface="Arial    "/>
            </a:endParaRPr>
          </a:p>
        </p:txBody>
      </p:sp>
      <p:sp>
        <p:nvSpPr>
          <p:cNvPr id="18" name="Shape 16"/>
          <p:cNvSpPr/>
          <p:nvPr/>
        </p:nvSpPr>
        <p:spPr>
          <a:xfrm>
            <a:off x="256032" y="3509010"/>
            <a:ext cx="8631936"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9" name="Shape 17"/>
          <p:cNvSpPr/>
          <p:nvPr/>
        </p:nvSpPr>
        <p:spPr>
          <a:xfrm>
            <a:off x="256032" y="3509010"/>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
        <p:nvSpPr>
          <p:cNvPr id="20" name="Text 18"/>
          <p:cNvSpPr/>
          <p:nvPr/>
        </p:nvSpPr>
        <p:spPr>
          <a:xfrm>
            <a:off x="411480" y="3509010"/>
            <a:ext cx="8321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Working with clients</a:t>
            </a:r>
            <a:endParaRPr lang="en-US" sz="1500" dirty="0">
              <a:latin typeface="Arial    "/>
            </a:endParaRPr>
          </a:p>
        </p:txBody>
      </p:sp>
      <p:sp>
        <p:nvSpPr>
          <p:cNvPr id="21" name="Shape 19"/>
          <p:cNvSpPr/>
          <p:nvPr/>
        </p:nvSpPr>
        <p:spPr>
          <a:xfrm>
            <a:off x="256032" y="4130802"/>
            <a:ext cx="8631936" cy="329184"/>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22" name="Text 20"/>
          <p:cNvSpPr/>
          <p:nvPr/>
        </p:nvSpPr>
        <p:spPr>
          <a:xfrm>
            <a:off x="347472" y="4130802"/>
            <a:ext cx="8449056" cy="329184"/>
          </a:xfrm>
          <a:prstGeom prst="rect">
            <a:avLst/>
          </a:prstGeom>
          <a:noFill/>
          <a:ln/>
        </p:spPr>
        <p:txBody>
          <a:bodyPr wrap="square" lIns="0" tIns="0" rIns="0" bIns="0" rtlCol="0" anchor="ctr"/>
          <a:lstStyle/>
          <a:p>
            <a:pPr marL="0" indent="0">
              <a:buNone/>
            </a:pPr>
            <a:r>
              <a:rPr lang="en-US" sz="1200" b="1" dirty="0">
                <a:solidFill>
                  <a:srgbClr val="FFFFFF"/>
                </a:solidFill>
                <a:latin typeface="Arial    "/>
                <a:ea typeface="Calibri" pitchFamily="34" charset="-122"/>
                <a:cs typeface="Calibri" pitchFamily="34" charset="-120"/>
              </a:rPr>
              <a:t>Success in these roles requires more than technical skills – it requires meta-skills and mindset.</a:t>
            </a:r>
            <a:endParaRPr lang="en-US" sz="1200" dirty="0">
              <a:latin typeface="Arial    "/>
            </a:endParaRPr>
          </a:p>
        </p:txBody>
      </p:sp>
      <p:sp>
        <p:nvSpPr>
          <p:cNvPr id="29" name="Text 42">
            <a:extLst>
              <a:ext uri="{FF2B5EF4-FFF2-40B4-BE49-F238E27FC236}">
                <a16:creationId xmlns:a16="http://schemas.microsoft.com/office/drawing/2014/main" id="{03370C18-22BB-EC4D-E993-1F6D87A1371C}"/>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0311D8D2-8044-223D-6546-5B2C9356C44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AAC2FD2-E8E4-A72A-7A8B-444C23EB9227}"/>
              </a:ext>
            </a:extLst>
          </p:cNvPr>
          <p:cNvSpPr/>
          <p:nvPr/>
        </p:nvSpPr>
        <p:spPr>
          <a:xfrm>
            <a:off x="2743200" y="1280160"/>
            <a:ext cx="3657600" cy="2377440"/>
          </a:xfrm>
          <a:prstGeom prst="rect">
            <a:avLst/>
          </a:prstGeom>
          <a:solidFill>
            <a:srgbClr val="3D2F6A"/>
          </a:solidFill>
          <a:ln w="12700">
            <a:solidFill>
              <a:srgbClr val="4FC8E8"/>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C1334305-2DC7-F303-F54A-E7F8080A61E6}"/>
              </a:ext>
            </a:extLst>
          </p:cNvPr>
          <p:cNvSpPr/>
          <p:nvPr/>
        </p:nvSpPr>
        <p:spPr>
          <a:xfrm>
            <a:off x="2743200" y="1371600"/>
            <a:ext cx="3657600" cy="8229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Calibri" panose="020F0502020204030204"/>
                <a:ea typeface="+mn-ea"/>
                <a:cs typeface="+mn-cs"/>
              </a:rPr>
              <a:t>☕</a:t>
            </a:r>
            <a:endPar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D690BBDC-7F77-208A-98F4-3725FBA96579}"/>
              </a:ext>
            </a:extLst>
          </p:cNvPr>
          <p:cNvSpPr/>
          <p:nvPr/>
        </p:nvSpPr>
        <p:spPr>
          <a:xfrm>
            <a:off x="2743200" y="2176272"/>
            <a:ext cx="3657600" cy="6858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FC8E8"/>
                </a:solidFill>
                <a:effectLst/>
                <a:uLnTx/>
                <a:uFillTx/>
                <a:latin typeface="Arial Black" pitchFamily="34" charset="0"/>
                <a:ea typeface="Arial Black" pitchFamily="34" charset="-122"/>
                <a:cs typeface="Arial Black" pitchFamily="34" charset="-120"/>
              </a:rPr>
              <a:t>BREAK</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a:extLst>
              <a:ext uri="{FF2B5EF4-FFF2-40B4-BE49-F238E27FC236}">
                <a16:creationId xmlns:a16="http://schemas.microsoft.com/office/drawing/2014/main" id="{A5F04556-21FE-19A1-A3A5-A3887049D6CB}"/>
              </a:ext>
            </a:extLst>
          </p:cNvPr>
          <p:cNvSpPr/>
          <p:nvPr/>
        </p:nvSpPr>
        <p:spPr>
          <a:xfrm>
            <a:off x="2743200" y="2880360"/>
            <a:ext cx="3657600" cy="4572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  BACK SHARP</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a:extLst>
              <a:ext uri="{FF2B5EF4-FFF2-40B4-BE49-F238E27FC236}">
                <a16:creationId xmlns:a16="http://schemas.microsoft.com/office/drawing/2014/main" id="{78F22C9B-16D0-5E72-D242-7027650BA1BD}"/>
              </a:ext>
            </a:extLst>
          </p:cNvPr>
          <p:cNvSpPr/>
          <p:nvPr/>
        </p:nvSpPr>
        <p:spPr>
          <a:xfrm>
            <a:off x="0" y="4754880"/>
            <a:ext cx="9144000" cy="388620"/>
          </a:xfrm>
          <a:prstGeom prst="rect">
            <a:avLst/>
          </a:prstGeom>
          <a:solidFill>
            <a:srgbClr val="FFFFFF"/>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42">
            <a:extLst>
              <a:ext uri="{FF2B5EF4-FFF2-40B4-BE49-F238E27FC236}">
                <a16:creationId xmlns:a16="http://schemas.microsoft.com/office/drawing/2014/main" id="{8CF5E9E6-1F98-E327-E524-B6D3954F586C}"/>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3349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Shape 0">
            <a:extLst>
              <a:ext uri="{FF2B5EF4-FFF2-40B4-BE49-F238E27FC236}">
                <a16:creationId xmlns:a16="http://schemas.microsoft.com/office/drawing/2014/main" id="{1AFD3BB1-EC7A-A97C-0E96-EE7BDE2C4EA1}"/>
              </a:ext>
            </a:extLst>
          </p:cNvPr>
          <p:cNvSpPr/>
          <p:nvPr/>
        </p:nvSpPr>
        <p:spPr>
          <a:xfrm>
            <a:off x="0" y="0"/>
            <a:ext cx="9144000" cy="514350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457200" y="373380"/>
            <a:ext cx="8229600" cy="31089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white"/>
                </a:solidFill>
                <a:effectLst/>
                <a:uLnTx/>
                <a:uFillTx/>
                <a:latin typeface="Arial Black" panose="020B0A04020102020204" pitchFamily="34" charset="0"/>
                <a:ea typeface="Georgia" pitchFamily="34" charset="-122"/>
                <a:cs typeface="Georgia" pitchFamily="34" charset="-120"/>
              </a:rPr>
              <a:t>What if entrepreneurship isn't who you are… but how you learn, adapt, and respond?</a:t>
            </a:r>
            <a:endParaRPr kumimoji="0" lang="en-US" sz="2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endParaRPr>
          </a:p>
        </p:txBody>
      </p:sp>
      <p:sp>
        <p:nvSpPr>
          <p:cNvPr id="11" name="Text 42">
            <a:extLst>
              <a:ext uri="{FF2B5EF4-FFF2-40B4-BE49-F238E27FC236}">
                <a16:creationId xmlns:a16="http://schemas.microsoft.com/office/drawing/2014/main" id="{B3250159-AA86-8408-2549-4DA9526503A0}"/>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CA5A39BA-8B2E-61B2-2991-7ADBAD3A1F33}"/>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2E8F068F-7467-FA79-F908-950288EEF5DA}"/>
              </a:ext>
            </a:extLst>
          </p:cNvPr>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ENTREPRENEUR JOURNEYS</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7D9F1B0C-184E-1D6C-862C-A9A3FB8522D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5898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p:cNvGrpSpPr/>
        <p:nvPr/>
      </p:nvGrpSpPr>
      <p:grpSpPr>
        <a:xfrm>
          <a:off x="0" y="0"/>
          <a:ext cx="0" cy="0"/>
          <a:chOff x="0" y="0"/>
          <a:chExt cx="0" cy="0"/>
        </a:xfrm>
      </p:grpSpPr>
      <p:sp>
        <p:nvSpPr>
          <p:cNvPr id="3" name="Text 1"/>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Kirsty Thomson-Gillespie</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457200" y="2834640"/>
            <a:ext cx="8229600" cy="7315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Social Entrepreneur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Entrepreneur In Residence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Founder – The Circle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Founder – More Than Profit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B7D9F6B6-CD96-30DB-5B3C-94DA5C5B781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hape 0">
            <a:extLst>
              <a:ext uri="{FF2B5EF4-FFF2-40B4-BE49-F238E27FC236}">
                <a16:creationId xmlns:a16="http://schemas.microsoft.com/office/drawing/2014/main" id="{052926B3-81C2-539F-91CC-EAB43800397C}"/>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28016"/>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KIRSTY THOMSON-GILLESPIE – SOCIAL ENTREPRENEUR</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5" name="Text 3"/>
          <p:cNvSpPr/>
          <p:nvPr/>
        </p:nvSpPr>
        <p:spPr>
          <a:xfrm>
            <a:off x="256032" y="1005840"/>
            <a:ext cx="8631936" cy="370332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Background in Psychology and Academic Research</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Over 20 years working in and with charities and social enterprises</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Founded 2 social enterprises and a charity</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Set up Along Came Kirsty (2012) and ACK Third Sector Consultants CIC (2013)</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Founded The Circle (Circle Scotland CIC) in 2015, launched 2016</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Merged 2 CICs in 2019; set up a charity to train social entrepreneurs in 2022</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SCQF Level 7 Award in Social Entrepreneurship</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Exec Director, Non-Exec Director, Advisory Board Chair &amp; Trustee</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Merged with Shopmobility Charity in 2023</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Raised over £15 million in funding in career to date</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Professor in Practice, University of Dundee School of Business</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err="1">
                <a:ln>
                  <a:noFill/>
                </a:ln>
                <a:solidFill>
                  <a:srgbClr val="1A1A2E"/>
                </a:solidFill>
                <a:effectLst/>
                <a:uLnTx/>
                <a:uFillTx/>
                <a:latin typeface="Arial    "/>
                <a:ea typeface="Calibri" pitchFamily="34" charset="-122"/>
                <a:cs typeface="Calibri" pitchFamily="34" charset="-120"/>
              </a:rPr>
              <a:t>Entreprenuer</a:t>
            </a: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 In Residence (</a:t>
            </a:r>
            <a:r>
              <a:rPr kumimoji="0" lang="en-US" sz="1400" b="0" i="0" u="none" strike="noStrike" kern="1200" cap="none" spc="0" normalizeH="0" baseline="0" noProof="0" dirty="0" err="1">
                <a:ln>
                  <a:noFill/>
                </a:ln>
                <a:solidFill>
                  <a:srgbClr val="1A1A2E"/>
                </a:solidFill>
                <a:effectLst/>
                <a:uLnTx/>
                <a:uFillTx/>
                <a:latin typeface="Arial    "/>
                <a:ea typeface="Calibri" pitchFamily="34" charset="-122"/>
                <a:cs typeface="Calibri" pitchFamily="34" charset="-120"/>
              </a:rPr>
              <a:t>EiR</a:t>
            </a: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 at West Lothian, Edinburgh and Forth Valley Colleges</a:t>
            </a:r>
            <a:endParaRPr kumimoji="0" lang="en-US" sz="1200" b="0" i="0" u="none" strike="noStrike" kern="1200" cap="none" spc="0" normalizeH="0" baseline="0" noProof="0" dirty="0">
              <a:ln>
                <a:noFill/>
              </a:ln>
              <a:solidFill>
                <a:prstClr val="black"/>
              </a:solidFill>
              <a:effectLst/>
              <a:uLnTx/>
              <a:uFillTx/>
              <a:latin typeface="Arial    "/>
              <a:ea typeface="+mn-ea"/>
              <a:cs typeface="+mn-cs"/>
            </a:endParaRPr>
          </a:p>
        </p:txBody>
      </p:sp>
      <p:sp>
        <p:nvSpPr>
          <p:cNvPr id="12" name="Text 42">
            <a:extLst>
              <a:ext uri="{FF2B5EF4-FFF2-40B4-BE49-F238E27FC236}">
                <a16:creationId xmlns:a16="http://schemas.microsoft.com/office/drawing/2014/main" id="{F41474D4-E56B-861B-6AC9-E560B447DE94}"/>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p:cNvGrpSpPr/>
        <p:nvPr/>
      </p:nvGrpSpPr>
      <p:grpSpPr>
        <a:xfrm>
          <a:off x="0" y="0"/>
          <a:ext cx="0" cy="0"/>
          <a:chOff x="0" y="0"/>
          <a:chExt cx="0" cy="0"/>
        </a:xfrm>
      </p:grpSpPr>
      <p:sp>
        <p:nvSpPr>
          <p:cNvPr id="15" name="Shape 0">
            <a:extLst>
              <a:ext uri="{FF2B5EF4-FFF2-40B4-BE49-F238E27FC236}">
                <a16:creationId xmlns:a16="http://schemas.microsoft.com/office/drawing/2014/main" id="{E54B3490-949E-87B4-7C79-314365662262}"/>
              </a:ext>
            </a:extLst>
          </p:cNvPr>
          <p:cNvSpPr/>
          <p:nvPr/>
        </p:nvSpPr>
        <p:spPr>
          <a:xfrm>
            <a:off x="0" y="0"/>
            <a:ext cx="9144000" cy="658368"/>
          </a:xfrm>
          <a:prstGeom prst="rect">
            <a:avLst/>
          </a:prstGeom>
          <a:solidFill>
            <a:schemeClr val="bg1"/>
          </a:solidFill>
          <a:ln w="12700">
            <a:solidFill>
              <a:schemeClr val="bg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265176" y="109690"/>
            <a:ext cx="7315200" cy="41148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500" normalizeH="0" baseline="0" noProof="0" dirty="0">
                <a:ln>
                  <a:noFill/>
                </a:ln>
                <a:solidFill>
                  <a:srgbClr val="5B4B8A"/>
                </a:solidFill>
                <a:effectLst/>
                <a:uLnTx/>
                <a:uFillTx/>
                <a:latin typeface="Arial Black" panose="020B0A04020102020204" pitchFamily="34" charset="0"/>
                <a:ea typeface="Calibri" pitchFamily="34" charset="-122"/>
                <a:cs typeface="Calibri" pitchFamily="34" charset="-120"/>
              </a:rPr>
              <a:t>ABOUT KIRSTY</a:t>
            </a:r>
            <a:endParaRPr kumimoji="0" lang="en-US" sz="2000" b="0" i="0" u="none" strike="noStrike" kern="1200" cap="none" spc="0" normalizeH="0" baseline="0" noProof="0" dirty="0">
              <a:ln>
                <a:noFill/>
              </a:ln>
              <a:solidFill>
                <a:srgbClr val="5B4B8A"/>
              </a:solidFill>
              <a:effectLst/>
              <a:uLnTx/>
              <a:uFillTx/>
              <a:latin typeface="Arial Black" panose="020B0A04020102020204" pitchFamily="34" charset="0"/>
              <a:ea typeface="+mn-ea"/>
              <a:cs typeface="+mn-cs"/>
            </a:endParaRPr>
          </a:p>
        </p:txBody>
      </p:sp>
      <p:sp>
        <p:nvSpPr>
          <p:cNvPr id="4" name="Shape 2"/>
          <p:cNvSpPr/>
          <p:nvPr/>
        </p:nvSpPr>
        <p:spPr>
          <a:xfrm>
            <a:off x="457200" y="1097280"/>
            <a:ext cx="8046720" cy="658368"/>
          </a:xfrm>
          <a:prstGeom prst="rect">
            <a:avLst/>
          </a:prstGeom>
          <a:solidFill>
            <a:srgbClr val="9B4DAF">
              <a:alpha val="30000"/>
            </a:srgbClr>
          </a:solidFill>
          <a:ln w="12700">
            <a:solidFill>
              <a:srgbClr val="FFFFFF">
                <a:alpha val="3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5" name="Text 3"/>
          <p:cNvSpPr/>
          <p:nvPr/>
        </p:nvSpPr>
        <p:spPr>
          <a:xfrm>
            <a:off x="640080" y="1097280"/>
            <a:ext cx="786384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Arial    "/>
                <a:ea typeface="Calibri" pitchFamily="34" charset="-122"/>
                <a:cs typeface="Calibri" pitchFamily="34" charset="-120"/>
              </a:rPr>
              <a:t>I didn't grow up thinking "I want to be an entrepreneur"</a:t>
            </a:r>
            <a:endParaRPr kumimoji="0" lang="en-US" sz="1600" b="0" i="0" u="none" strike="noStrike" kern="1200" cap="none" spc="0" normalizeH="0" baseline="0" noProof="0" dirty="0">
              <a:ln>
                <a:noFill/>
              </a:ln>
              <a:solidFill>
                <a:prstClr val="black"/>
              </a:solidFill>
              <a:effectLst/>
              <a:uLnTx/>
              <a:uFillTx/>
              <a:latin typeface="Arial    "/>
              <a:ea typeface="+mn-ea"/>
              <a:cs typeface="+mn-cs"/>
            </a:endParaRPr>
          </a:p>
        </p:txBody>
      </p:sp>
      <p:sp>
        <p:nvSpPr>
          <p:cNvPr id="6" name="Shape 4"/>
          <p:cNvSpPr/>
          <p:nvPr/>
        </p:nvSpPr>
        <p:spPr>
          <a:xfrm>
            <a:off x="457200" y="1920240"/>
            <a:ext cx="8046720" cy="658368"/>
          </a:xfrm>
          <a:prstGeom prst="rect">
            <a:avLst/>
          </a:prstGeom>
          <a:solidFill>
            <a:srgbClr val="9B4DAF">
              <a:alpha val="30000"/>
            </a:srgbClr>
          </a:solidFill>
          <a:ln w="12700">
            <a:solidFill>
              <a:srgbClr val="FFFFFF">
                <a:alpha val="3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7" name="Text 5"/>
          <p:cNvSpPr/>
          <p:nvPr/>
        </p:nvSpPr>
        <p:spPr>
          <a:xfrm>
            <a:off x="640080" y="1920240"/>
            <a:ext cx="786384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Arial    "/>
                <a:ea typeface="Calibri" pitchFamily="34" charset="-122"/>
                <a:cs typeface="Calibri" pitchFamily="34" charset="-120"/>
              </a:rPr>
              <a:t>I didn't have role models who ran their own business or social enterprise</a:t>
            </a:r>
            <a:endParaRPr kumimoji="0" lang="en-US" sz="1600" b="0" i="0" u="none" strike="noStrike" kern="1200" cap="none" spc="0" normalizeH="0" baseline="0" noProof="0" dirty="0">
              <a:ln>
                <a:noFill/>
              </a:ln>
              <a:solidFill>
                <a:prstClr val="black"/>
              </a:solidFill>
              <a:effectLst/>
              <a:uLnTx/>
              <a:uFillTx/>
              <a:latin typeface="Arial    "/>
              <a:ea typeface="+mn-ea"/>
              <a:cs typeface="+mn-cs"/>
            </a:endParaRPr>
          </a:p>
        </p:txBody>
      </p:sp>
      <p:sp>
        <p:nvSpPr>
          <p:cNvPr id="8" name="Shape 6"/>
          <p:cNvSpPr/>
          <p:nvPr/>
        </p:nvSpPr>
        <p:spPr>
          <a:xfrm>
            <a:off x="457200" y="2743200"/>
            <a:ext cx="8046720" cy="658368"/>
          </a:xfrm>
          <a:prstGeom prst="rect">
            <a:avLst/>
          </a:prstGeom>
          <a:solidFill>
            <a:srgbClr val="9B4DAF">
              <a:alpha val="30000"/>
            </a:srgbClr>
          </a:solidFill>
          <a:ln w="12700">
            <a:solidFill>
              <a:srgbClr val="FFFFFF">
                <a:alpha val="3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9" name="Text 7"/>
          <p:cNvSpPr/>
          <p:nvPr/>
        </p:nvSpPr>
        <p:spPr>
          <a:xfrm>
            <a:off x="640080" y="2743200"/>
            <a:ext cx="786384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Arial    "/>
                <a:ea typeface="Calibri" pitchFamily="34" charset="-122"/>
                <a:cs typeface="Calibri" pitchFamily="34" charset="-120"/>
              </a:rPr>
              <a:t>I didn't set out to build organisations.</a:t>
            </a:r>
            <a:endParaRPr kumimoji="0" lang="en-US" sz="1600" b="0" i="0" u="none" strike="noStrike" kern="1200" cap="none" spc="0" normalizeH="0" baseline="0" noProof="0" dirty="0">
              <a:ln>
                <a:noFill/>
              </a:ln>
              <a:solidFill>
                <a:prstClr val="black"/>
              </a:solidFill>
              <a:effectLst/>
              <a:uLnTx/>
              <a:uFillTx/>
              <a:latin typeface="Arial    "/>
              <a:ea typeface="+mn-ea"/>
              <a:cs typeface="+mn-cs"/>
            </a:endParaRPr>
          </a:p>
        </p:txBody>
      </p:sp>
      <p:sp>
        <p:nvSpPr>
          <p:cNvPr id="10" name="Shape 8"/>
          <p:cNvSpPr/>
          <p:nvPr/>
        </p:nvSpPr>
        <p:spPr>
          <a:xfrm>
            <a:off x="457200" y="3566160"/>
            <a:ext cx="8046720" cy="658368"/>
          </a:xfrm>
          <a:prstGeom prst="rect">
            <a:avLst/>
          </a:prstGeom>
          <a:solidFill>
            <a:srgbClr val="9B4DAF">
              <a:alpha val="30000"/>
            </a:srgbClr>
          </a:solidFill>
          <a:ln w="12700">
            <a:solidFill>
              <a:srgbClr val="FFFFFF">
                <a:alpha val="30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11" name="Text 9"/>
          <p:cNvSpPr/>
          <p:nvPr/>
        </p:nvSpPr>
        <p:spPr>
          <a:xfrm>
            <a:off x="640080" y="3566160"/>
            <a:ext cx="786384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Arial    "/>
                <a:ea typeface="Calibri" pitchFamily="34" charset="-122"/>
                <a:cs typeface="Calibri" pitchFamily="34" charset="-120"/>
              </a:rPr>
              <a:t>I was motivated by people, problems, and fairness</a:t>
            </a:r>
            <a:endParaRPr kumimoji="0" lang="en-US" sz="1600" b="0" i="0" u="none" strike="noStrike" kern="1200" cap="none" spc="0" normalizeH="0" baseline="0" noProof="0" dirty="0">
              <a:ln>
                <a:noFill/>
              </a:ln>
              <a:solidFill>
                <a:prstClr val="black"/>
              </a:solidFill>
              <a:effectLst/>
              <a:uLnTx/>
              <a:uFillTx/>
              <a:latin typeface="Arial    "/>
              <a:ea typeface="+mn-ea"/>
              <a:cs typeface="+mn-cs"/>
            </a:endParaRPr>
          </a:p>
        </p:txBody>
      </p:sp>
      <p:sp>
        <p:nvSpPr>
          <p:cNvPr id="16" name="Text 42">
            <a:extLst>
              <a:ext uri="{FF2B5EF4-FFF2-40B4-BE49-F238E27FC236}">
                <a16:creationId xmlns:a16="http://schemas.microsoft.com/office/drawing/2014/main" id="{ADB644F4-9114-6FAA-ACBE-6032376F58F6}"/>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5443E-ADC3-DD33-EF42-B4E8794A957A}"/>
            </a:ext>
          </a:extLst>
        </p:cNvPr>
        <p:cNvGrpSpPr/>
        <p:nvPr/>
      </p:nvGrpSpPr>
      <p:grpSpPr>
        <a:xfrm>
          <a:off x="0" y="0"/>
          <a:ext cx="0" cy="0"/>
          <a:chOff x="0" y="0"/>
          <a:chExt cx="0" cy="0"/>
        </a:xfrm>
      </p:grpSpPr>
      <p:sp>
        <p:nvSpPr>
          <p:cNvPr id="4" name="Shape 0">
            <a:extLst>
              <a:ext uri="{FF2B5EF4-FFF2-40B4-BE49-F238E27FC236}">
                <a16:creationId xmlns:a16="http://schemas.microsoft.com/office/drawing/2014/main" id="{62198B60-AA64-016D-9672-6ECA70009834}"/>
              </a:ext>
            </a:extLst>
          </p:cNvPr>
          <p:cNvSpPr/>
          <p:nvPr/>
        </p:nvSpPr>
        <p:spPr>
          <a:xfrm>
            <a:off x="0" y="-32004"/>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descr="About Us - The Circle">
            <a:extLst>
              <a:ext uri="{FF2B5EF4-FFF2-40B4-BE49-F238E27FC236}">
                <a16:creationId xmlns:a16="http://schemas.microsoft.com/office/drawing/2014/main" id="{38ABA76C-EF13-02CD-E9DF-8B5145B5F1D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57824" y="2489521"/>
            <a:ext cx="3610271" cy="93015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The Big House Multibank">
            <a:extLst>
              <a:ext uri="{FF2B5EF4-FFF2-40B4-BE49-F238E27FC236}">
                <a16:creationId xmlns:a16="http://schemas.microsoft.com/office/drawing/2014/main" id="{7F52D4A8-BCAF-E378-7EDA-5F06B04EF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6140" y="3320506"/>
            <a:ext cx="1686198" cy="1436650"/>
          </a:xfrm>
          <a:prstGeom prst="rect">
            <a:avLst/>
          </a:prstGeom>
          <a:noFill/>
          <a:extLst>
            <a:ext uri="{909E8E84-426E-40DD-AFC4-6F175D3DCCD1}">
              <a14:hiddenFill xmlns:a14="http://schemas.microsoft.com/office/drawing/2010/main">
                <a:solidFill>
                  <a:srgbClr val="FFFFFF"/>
                </a:solidFill>
              </a14:hiddenFill>
            </a:ext>
          </a:extLst>
        </p:spPr>
      </p:pic>
      <p:sp>
        <p:nvSpPr>
          <p:cNvPr id="3" name="Text 0">
            <a:extLst>
              <a:ext uri="{FF2B5EF4-FFF2-40B4-BE49-F238E27FC236}">
                <a16:creationId xmlns:a16="http://schemas.microsoft.com/office/drawing/2014/main" id="{6AAA51E4-1337-E011-BA65-3DE10D9D9384}"/>
              </a:ext>
            </a:extLst>
          </p:cNvPr>
          <p:cNvSpPr/>
          <p:nvPr/>
        </p:nvSpPr>
        <p:spPr>
          <a:xfrm>
            <a:off x="137589" y="131790"/>
            <a:ext cx="9006411" cy="775097"/>
          </a:xfrm>
          <a:prstGeom prst="rect">
            <a:avLst/>
          </a:prstGeom>
          <a:noFill/>
          <a:ln/>
        </p:spPr>
        <p:txBody>
          <a:bodyPr wrap="square" lIns="0" tIns="0" rIns="0" bIns="0" rtlCol="0" anchor="t"/>
          <a:lstStyle/>
          <a:p>
            <a:pPr marL="0" marR="0" lvl="0" indent="0" algn="l" defTabSz="571500" rtl="0" eaLnBrk="1" fontAlgn="auto" latinLnBrk="0" hangingPunct="1">
              <a:lnSpc>
                <a:spcPts val="3031"/>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Black" panose="020B0A04020102020204" pitchFamily="34" charset="0"/>
                <a:ea typeface="Open Sans" panose="020B0606030504020204" pitchFamily="34" charset="0"/>
                <a:cs typeface="Arial" panose="020B0604020202020204" pitchFamily="34" charset="0"/>
              </a:rPr>
              <a:t>SQUIGGLY CAREER </a:t>
            </a:r>
            <a:r>
              <a:rPr kumimoji="0" lang="en-US" sz="2438" b="1" i="0" u="none" strike="noStrike" kern="1200" cap="none" spc="0" normalizeH="0" baseline="0" noProof="0" dirty="0">
                <a:ln>
                  <a:noFill/>
                </a:ln>
                <a:solidFill>
                  <a:prstClr val="white"/>
                </a:solidFill>
                <a:effectLst/>
                <a:uLnTx/>
                <a:uFillTx/>
                <a:latin typeface="Arial" panose="020B0604020202020204" pitchFamily="34" charset="0"/>
                <a:ea typeface="Open Sans" panose="020B0606030504020204" pitchFamily="34" charset="0"/>
                <a:cs typeface="Arial" panose="020B0604020202020204" pitchFamily="34" charset="0"/>
              </a:rPr>
              <a:t>– </a:t>
            </a:r>
            <a:r>
              <a:rPr kumimoji="0" lang="en-US" sz="1050" b="1" i="1" u="none" strike="noStrike" kern="1200" cap="none" spc="0" normalizeH="0" baseline="0" noProof="0" dirty="0">
                <a:ln>
                  <a:noFill/>
                </a:ln>
                <a:solidFill>
                  <a:prstClr val="white"/>
                </a:solidFill>
                <a:effectLst/>
                <a:uLnTx/>
                <a:uFillTx/>
                <a:latin typeface="Arial" panose="020B0604020202020204" pitchFamily="34" charset="0"/>
                <a:ea typeface="Open Sans" panose="020B0606030504020204" pitchFamily="34" charset="0"/>
                <a:cs typeface="Arial" panose="020B0604020202020204" pitchFamily="34" charset="0"/>
              </a:rPr>
              <a:t>Non-linear progression, continuous learning, individualised journeys, proactive ownership</a:t>
            </a:r>
            <a:endParaRPr kumimoji="0" lang="en-US" sz="900" b="0" i="1" u="none" strike="noStrike" kern="1200" cap="none" spc="0" normalizeH="0" baseline="0" noProof="0" dirty="0">
              <a:ln>
                <a:noFill/>
              </a:ln>
              <a:solidFill>
                <a:prstClr val="white"/>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5" name="Text 2">
            <a:extLst>
              <a:ext uri="{FF2B5EF4-FFF2-40B4-BE49-F238E27FC236}">
                <a16:creationId xmlns:a16="http://schemas.microsoft.com/office/drawing/2014/main" id="{62BEE819-3043-1502-267F-AEDFFAD96854}"/>
              </a:ext>
            </a:extLst>
          </p:cNvPr>
          <p:cNvSpPr/>
          <p:nvPr/>
        </p:nvSpPr>
        <p:spPr>
          <a:xfrm>
            <a:off x="3925119" y="2689548"/>
            <a:ext cx="4722763" cy="793849"/>
          </a:xfrm>
          <a:prstGeom prst="rect">
            <a:avLst/>
          </a:prstGeom>
          <a:noFill/>
          <a:ln/>
        </p:spPr>
        <p:txBody>
          <a:bodyPr wrap="square" lIns="0" tIns="0" rIns="0" bIns="0" rtlCol="0" anchor="t"/>
          <a:lstStyle/>
          <a:p>
            <a:pPr marL="0" marR="0" lvl="0" indent="0" algn="l" defTabSz="571500" rtl="0" eaLnBrk="1" fontAlgn="auto" latinLnBrk="0" hangingPunct="1">
              <a:lnSpc>
                <a:spcPts val="1563"/>
              </a:lnSpc>
              <a:spcBef>
                <a:spcPts val="0"/>
              </a:spcBef>
              <a:spcAft>
                <a:spcPts val="0"/>
              </a:spcAft>
              <a:buClrTx/>
              <a:buSzTx/>
              <a:buFontTx/>
              <a:buNone/>
              <a:tabLst/>
              <a:defRPr/>
            </a:pPr>
            <a:r>
              <a:rPr kumimoji="0" lang="en-US" sz="969" b="1" i="0" u="none" strike="noStrike" kern="1200" cap="none" spc="0" normalizeH="0" baseline="0" noProof="0" dirty="0">
                <a:ln>
                  <a:noFill/>
                </a:ln>
                <a:solidFill>
                  <a:srgbClr val="0070C0"/>
                </a:solidFill>
                <a:effectLst/>
                <a:uLnTx/>
                <a:uFillTx/>
                <a:latin typeface="Inter" pitchFamily="34" charset="0"/>
                <a:ea typeface="Inter" pitchFamily="34" charset="-122"/>
                <a:cs typeface="Inter" pitchFamily="34" charset="-120"/>
              </a:rPr>
              <a:t>.</a:t>
            </a:r>
            <a:endParaRPr kumimoji="0" lang="en-US" sz="969"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pic>
        <p:nvPicPr>
          <p:cNvPr id="8" name="Picture 1">
            <a:extLst>
              <a:ext uri="{FF2B5EF4-FFF2-40B4-BE49-F238E27FC236}">
                <a16:creationId xmlns:a16="http://schemas.microsoft.com/office/drawing/2014/main" id="{8624725E-669E-4AEC-07DB-78F9BCFC2B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3637387" y="1249152"/>
            <a:ext cx="1603311" cy="14049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Social Enterprise Consulting by KTG Impact Associates">
            <a:extLst>
              <a:ext uri="{FF2B5EF4-FFF2-40B4-BE49-F238E27FC236}">
                <a16:creationId xmlns:a16="http://schemas.microsoft.com/office/drawing/2014/main" id="{B2D2ACF8-9177-E36D-70AA-E0A70B342FDD}"/>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864646" y="3286109"/>
            <a:ext cx="1472113" cy="15215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What is The Circle Academy and how can it benefit me? - The Circle">
            <a:extLst>
              <a:ext uri="{FF2B5EF4-FFF2-40B4-BE49-F238E27FC236}">
                <a16:creationId xmlns:a16="http://schemas.microsoft.com/office/drawing/2014/main" id="{A5C65395-87C0-E3CC-58E4-109EC5D454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71412" y="3419681"/>
            <a:ext cx="1131949" cy="14366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arities and the cost-of-living crisis | NICVA">
            <a:extLst>
              <a:ext uri="{FF2B5EF4-FFF2-40B4-BE49-F238E27FC236}">
                <a16:creationId xmlns:a16="http://schemas.microsoft.com/office/drawing/2014/main" id="{9A3D2514-3FD5-B451-C2B3-E44DD64E101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5535" y="1249151"/>
            <a:ext cx="1912289" cy="14049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w Areas of Academic Research Driving ...">
            <a:extLst>
              <a:ext uri="{FF2B5EF4-FFF2-40B4-BE49-F238E27FC236}">
                <a16:creationId xmlns:a16="http://schemas.microsoft.com/office/drawing/2014/main" id="{D348D884-C5B7-05E1-CFC1-4250F72A792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960" y="3428237"/>
            <a:ext cx="1924971" cy="1404938"/>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2" descr="Image result for ack">
            <a:extLst>
              <a:ext uri="{FF2B5EF4-FFF2-40B4-BE49-F238E27FC236}">
                <a16:creationId xmlns:a16="http://schemas.microsoft.com/office/drawing/2014/main" id="{31EF667C-0F42-65FC-E7FE-57E8816D1C14}"/>
              </a:ext>
            </a:extLst>
          </p:cNvPr>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6733448" y="1188686"/>
            <a:ext cx="1603311" cy="1265267"/>
          </a:xfrm>
          <a:prstGeom prst="rect">
            <a:avLst/>
          </a:prstGeom>
          <a:noFill/>
          <a:extLst>
            <a:ext uri="{909E8E84-426E-40DD-AFC4-6F175D3DCCD1}">
              <a14:hiddenFill xmlns:a14="http://schemas.microsoft.com/office/drawing/2010/main">
                <a:solidFill>
                  <a:srgbClr val="FFFFFF"/>
                </a:solidFill>
              </a14:hiddenFill>
            </a:ext>
          </a:extLst>
        </p:spPr>
      </p:pic>
      <p:sp>
        <p:nvSpPr>
          <p:cNvPr id="6" name="Text 42">
            <a:extLst>
              <a:ext uri="{FF2B5EF4-FFF2-40B4-BE49-F238E27FC236}">
                <a16:creationId xmlns:a16="http://schemas.microsoft.com/office/drawing/2014/main" id="{FA1D5FF1-9295-40E2-1193-9B1599FC3F4D}"/>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064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A12E9E46-15DB-F6AC-5805-3015C60B2D99}"/>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0D2CA629-94CA-CFB9-FDB8-6BAF8B02E6C0}"/>
              </a:ext>
            </a:extLst>
          </p:cNvPr>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CELIA HUDSON</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00F49AAD-9C49-7804-35A3-490A559574E0}"/>
              </a:ext>
            </a:extLst>
          </p:cNvPr>
          <p:cNvSpPr/>
          <p:nvPr/>
        </p:nvSpPr>
        <p:spPr>
          <a:xfrm>
            <a:off x="457200" y="2834640"/>
            <a:ext cx="8229600" cy="7315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HEY GIRLS – SOCIAL ENTERPRISE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B4A72F05-C7B1-E407-B5C1-D9C3E1B98877}"/>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0530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DE5C3AC-E5B6-C181-8777-A4922AB1D79B}"/>
            </a:ext>
          </a:extLst>
        </p:cNvPr>
        <p:cNvGrpSpPr/>
        <p:nvPr/>
      </p:nvGrpSpPr>
      <p:grpSpPr>
        <a:xfrm>
          <a:off x="0" y="0"/>
          <a:ext cx="0" cy="0"/>
          <a:chOff x="0" y="0"/>
          <a:chExt cx="0" cy="0"/>
        </a:xfrm>
      </p:grpSpPr>
      <p:sp>
        <p:nvSpPr>
          <p:cNvPr id="11" name="Shape 0">
            <a:extLst>
              <a:ext uri="{FF2B5EF4-FFF2-40B4-BE49-F238E27FC236}">
                <a16:creationId xmlns:a16="http://schemas.microsoft.com/office/drawing/2014/main" id="{455F6ED4-7967-A190-66FE-118C204006FD}"/>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42E239D3-EBA9-DD74-CE3E-9653C788CED7}"/>
              </a:ext>
            </a:extLst>
          </p:cNvPr>
          <p:cNvSpPr/>
          <p:nvPr/>
        </p:nvSpPr>
        <p:spPr>
          <a:xfrm>
            <a:off x="365760" y="-82296"/>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CELIA HODSON OBE – FOUNDER HEY GIRLS</a:t>
            </a:r>
          </a:p>
        </p:txBody>
      </p:sp>
      <p:sp>
        <p:nvSpPr>
          <p:cNvPr id="5" name="Text 3">
            <a:extLst>
              <a:ext uri="{FF2B5EF4-FFF2-40B4-BE49-F238E27FC236}">
                <a16:creationId xmlns:a16="http://schemas.microsoft.com/office/drawing/2014/main" id="{D19EA1D9-29A5-16F5-66A2-8B3BC27A4AAB}"/>
              </a:ext>
            </a:extLst>
          </p:cNvPr>
          <p:cNvSpPr/>
          <p:nvPr/>
        </p:nvSpPr>
        <p:spPr>
          <a:xfrm>
            <a:off x="256032" y="1005840"/>
            <a:ext cx="8631936" cy="370332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endParaRPr kumimoji="0" lang="en-US" sz="1200" b="0" i="0" u="none" strike="noStrike" kern="1200" cap="none" spc="0" normalizeH="0" baseline="0" noProof="0" dirty="0">
              <a:ln>
                <a:noFill/>
              </a:ln>
              <a:solidFill>
                <a:prstClr val="black"/>
              </a:solidFill>
              <a:effectLst/>
              <a:uLnTx/>
              <a:uFillTx/>
              <a:latin typeface="Arial    "/>
              <a:ea typeface="+mn-ea"/>
              <a:cs typeface="+mn-cs"/>
            </a:endParaRPr>
          </a:p>
        </p:txBody>
      </p:sp>
      <p:sp>
        <p:nvSpPr>
          <p:cNvPr id="12" name="Text 42">
            <a:extLst>
              <a:ext uri="{FF2B5EF4-FFF2-40B4-BE49-F238E27FC236}">
                <a16:creationId xmlns:a16="http://schemas.microsoft.com/office/drawing/2014/main" id="{B4F66751-F3E9-04F7-8013-71C2A5077A38}"/>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3">
            <a:extLst>
              <a:ext uri="{FF2B5EF4-FFF2-40B4-BE49-F238E27FC236}">
                <a16:creationId xmlns:a16="http://schemas.microsoft.com/office/drawing/2014/main" id="{57352920-B40D-04D3-A39F-EA709CA5716D}"/>
              </a:ext>
            </a:extLst>
          </p:cNvPr>
          <p:cNvSpPr/>
          <p:nvPr/>
        </p:nvSpPr>
        <p:spPr>
          <a:xfrm>
            <a:off x="256032" y="749808"/>
            <a:ext cx="8631936" cy="370332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1"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Founder of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3"/>
              </a:rPr>
              <a:t>Hey Girls</a:t>
            </a:r>
            <a:r>
              <a:rPr kumimoji="0" lang="en-US" sz="1400" b="1"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a:t>
            </a: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 a UK-based social enterprise focused on tackling period poverty and promoting menstrual health education.</a:t>
            </a: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The </a:t>
            </a:r>
            <a:r>
              <a:rPr kumimoji="0" lang="en-US" sz="1400" b="0" i="0" u="none" strike="noStrike" kern="1200" cap="none" spc="0" normalizeH="0" baseline="0" noProof="0" dirty="0" err="1">
                <a:ln>
                  <a:noFill/>
                </a:ln>
                <a:solidFill>
                  <a:srgbClr val="1A1A2E"/>
                </a:solidFill>
                <a:effectLst/>
                <a:uLnTx/>
                <a:uFillTx/>
                <a:latin typeface="Arial" panose="020B0604020202020204" pitchFamily="34" charset="0"/>
                <a:ea typeface="Calibri" pitchFamily="34" charset="-122"/>
                <a:cs typeface="Arial" panose="020B0604020202020204" pitchFamily="34" charset="0"/>
              </a:rPr>
              <a:t>organisation</a:t>
            </a: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 was </a:t>
            </a:r>
            <a:r>
              <a:rPr kumimoji="0" lang="en-US" sz="1400" b="1"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launched in 2018 </a:t>
            </a: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and has become a prominent advocate for period dignity across the UK.</a:t>
            </a: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Celia talks about her passion for tackling period poverty stemming in part from her </a:t>
            </a:r>
            <a:r>
              <a:rPr kumimoji="0" lang="en-US" sz="1400" b="1"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own experience of financial hardship.</a:t>
            </a: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  Stating how raising a family on benefits gave her firsthand experience of the difficultly that low-income families face in affording essential items, including menstrual products.</a:t>
            </a: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Calibri" pitchFamily="34" charset="-122"/>
                <a:cs typeface="Arial" panose="020B0604020202020204" pitchFamily="34" charset="0"/>
              </a:rPr>
              <a:t>She has turned </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Calibri" pitchFamily="34" charset="-122"/>
                <a:cs typeface="Arial" panose="020B0604020202020204" pitchFamily="34" charset="0"/>
              </a:rPr>
              <a:t>lived experience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Calibri" pitchFamily="34" charset="-122"/>
                <a:cs typeface="Arial" panose="020B0604020202020204" pitchFamily="34" charset="0"/>
              </a:rPr>
              <a:t>into a sustainable business model that addresses a </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Calibri" pitchFamily="34" charset="-122"/>
                <a:cs typeface="Arial" panose="020B0604020202020204" pitchFamily="34" charset="0"/>
              </a:rPr>
              <a:t>major social issue.</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She had a </a:t>
            </a:r>
            <a:r>
              <a:rPr kumimoji="0" lang="en-US" sz="1400" b="1"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varied career </a:t>
            </a: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before founding Hey Girls, including – working as an advisor to community businesses, cooperative development work, Social Enterprise expansion and lobbying, international projects in countries including India &amp; Brazil.</a:t>
            </a: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enterprise adopted </a:t>
            </a:r>
            <a:r>
              <a:rPr kumimoji="0" lang="en-GB"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lang="en-GB" sz="1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"Buy</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One, Donate One"</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model, where every product purchased helps provide another product to someone in need. The organisation combines product sales with education and advocacy to reduce stigma around menstruation and improve access to period products</a:t>
            </a:r>
            <a:endPar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Helped to create My period App – which helps people find free period products nearby</a:t>
            </a: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Celia Hodson has been recognized for her work with numerous awards and was awarded an OBE in 2024 for services to promoting period dignity and raising awareness of free period products in Scotland.</a:t>
            </a: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endParaRPr kumimoji="0" lang="en-US" sz="1200" b="0" i="0" u="none" strike="noStrike" kern="1200" cap="none" spc="0" normalizeH="0" baseline="0" noProof="0" dirty="0">
              <a:ln>
                <a:noFill/>
              </a:ln>
              <a:solidFill>
                <a:prstClr val="black"/>
              </a:solidFill>
              <a:effectLst/>
              <a:uLnTx/>
              <a:uFillTx/>
              <a:latin typeface="Arial    "/>
              <a:ea typeface="+mn-ea"/>
              <a:cs typeface="+mn-cs"/>
            </a:endParaRPr>
          </a:p>
        </p:txBody>
      </p:sp>
    </p:spTree>
    <p:extLst>
      <p:ext uri="{BB962C8B-B14F-4D97-AF65-F5344CB8AC3E}">
        <p14:creationId xmlns:p14="http://schemas.microsoft.com/office/powerpoint/2010/main" val="271593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CB7285D9-47B9-334D-4883-2D297B5C3266}"/>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73F1F523-BCE4-E0C2-FCE2-27EA607B125F}"/>
              </a:ext>
            </a:extLst>
          </p:cNvPr>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HOWARD SCHULTZ</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25417BAB-8641-BADD-245A-ED746645D94F}"/>
              </a:ext>
            </a:extLst>
          </p:cNvPr>
          <p:cNvSpPr/>
          <p:nvPr/>
        </p:nvSpPr>
        <p:spPr>
          <a:xfrm>
            <a:off x="457200" y="2834640"/>
            <a:ext cx="8229600" cy="7315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STARBUCKS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44729900-8D02-B5D2-AE5C-AC8FA0BC8594}"/>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2106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F3F1C-F055-7707-97DF-27AE391A0AA8}"/>
            </a:ext>
          </a:extLst>
        </p:cNvPr>
        <p:cNvGrpSpPr/>
        <p:nvPr/>
      </p:nvGrpSpPr>
      <p:grpSpPr>
        <a:xfrm>
          <a:off x="0" y="0"/>
          <a:ext cx="0" cy="0"/>
          <a:chOff x="0" y="0"/>
          <a:chExt cx="0" cy="0"/>
        </a:xfrm>
      </p:grpSpPr>
      <p:sp>
        <p:nvSpPr>
          <p:cNvPr id="11" name="Shape 0">
            <a:extLst>
              <a:ext uri="{FF2B5EF4-FFF2-40B4-BE49-F238E27FC236}">
                <a16:creationId xmlns:a16="http://schemas.microsoft.com/office/drawing/2014/main" id="{862A96C2-4475-921B-6EC5-F3ED07EF763A}"/>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D9FBAA5F-1FA8-3325-40D6-EA49812DD69E}"/>
              </a:ext>
            </a:extLst>
          </p:cNvPr>
          <p:cNvSpPr/>
          <p:nvPr/>
        </p:nvSpPr>
        <p:spPr>
          <a:xfrm>
            <a:off x="365760" y="-82296"/>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HOWARD SCHULTZ – STARBUCKS</a:t>
            </a:r>
          </a:p>
        </p:txBody>
      </p:sp>
      <p:sp>
        <p:nvSpPr>
          <p:cNvPr id="5" name="Text 3">
            <a:extLst>
              <a:ext uri="{FF2B5EF4-FFF2-40B4-BE49-F238E27FC236}">
                <a16:creationId xmlns:a16="http://schemas.microsoft.com/office/drawing/2014/main" id="{470B9B7A-CB61-2BD1-6593-FCB709B2AC7C}"/>
              </a:ext>
            </a:extLst>
          </p:cNvPr>
          <p:cNvSpPr/>
          <p:nvPr/>
        </p:nvSpPr>
        <p:spPr>
          <a:xfrm>
            <a:off x="256032" y="1005840"/>
            <a:ext cx="8631936" cy="370332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endParaRPr kumimoji="0" lang="en-US" sz="1200" b="0" i="0" u="none" strike="noStrike" kern="1200" cap="none" spc="0" normalizeH="0" baseline="0" noProof="0" dirty="0">
              <a:ln>
                <a:noFill/>
              </a:ln>
              <a:solidFill>
                <a:prstClr val="black"/>
              </a:solidFill>
              <a:effectLst/>
              <a:uLnTx/>
              <a:uFillTx/>
              <a:latin typeface="Arial    "/>
              <a:ea typeface="+mn-ea"/>
              <a:cs typeface="+mn-cs"/>
            </a:endParaRPr>
          </a:p>
        </p:txBody>
      </p:sp>
      <p:sp>
        <p:nvSpPr>
          <p:cNvPr id="12" name="Text 42">
            <a:extLst>
              <a:ext uri="{FF2B5EF4-FFF2-40B4-BE49-F238E27FC236}">
                <a16:creationId xmlns:a16="http://schemas.microsoft.com/office/drawing/2014/main" id="{DAF48489-2E73-B5F5-3D40-1B8275289B86}"/>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3">
            <a:extLst>
              <a:ext uri="{FF2B5EF4-FFF2-40B4-BE49-F238E27FC236}">
                <a16:creationId xmlns:a16="http://schemas.microsoft.com/office/drawing/2014/main" id="{44280005-9FA1-BD70-9930-F64255E30428}"/>
              </a:ext>
            </a:extLst>
          </p:cNvPr>
          <p:cNvSpPr/>
          <p:nvPr/>
        </p:nvSpPr>
        <p:spPr>
          <a:xfrm>
            <a:off x="256032" y="749808"/>
            <a:ext cx="8631936" cy="3703320"/>
          </a:xfrm>
          <a:prstGeom prst="rect">
            <a:avLst/>
          </a:prstGeom>
          <a:noFill/>
          <a:ln/>
        </p:spPr>
        <p:txBody>
          <a:bodyPr wrap="square" rtlCol="0" anchor="t"/>
          <a:lstStyle/>
          <a:p>
            <a:pPr marL="285750" marR="0" lvl="0" indent="-285750" algn="l" defTabSz="914400" rtl="0" eaLnBrk="1" fontAlgn="auto" latinLnBrk="0" hangingPunct="1">
              <a:lnSpc>
                <a:spcPct val="100000"/>
              </a:lnSpc>
              <a:spcBef>
                <a:spcPts val="0"/>
              </a:spcBef>
              <a:spcAft>
                <a:spcPts val="300"/>
              </a:spcAft>
              <a:buClrTx/>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Grew up in a poor housing project in Brooklyn, New York, where his family struggled financially and his father worked low- paying jobs without benefits.  He became the first person in his family to attend University.</a:t>
            </a:r>
          </a:p>
          <a:p>
            <a:pPr marL="285750" marR="0" lvl="0" indent="-285750" algn="l" defTabSz="914400" rtl="0" eaLnBrk="1" fontAlgn="t" latinLnBrk="0" hangingPunct="1">
              <a:lnSpc>
                <a:spcPts val="1500"/>
              </a:lnSpc>
              <a:spcBef>
                <a:spcPts val="0"/>
              </a:spcBef>
              <a:spcAft>
                <a:spcPts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Before Starbucks</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Schultz worked in sales at Xerox and later became a manager for Swedish housewares company </a:t>
            </a:r>
            <a:r>
              <a:rPr kumimoji="0" lang="en-GB"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Hammarplast</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GB" sz="1400" b="0" i="0" u="none" strike="noStrike" kern="1200" cap="none" spc="0" normalizeH="0" baseline="0" noProof="0" dirty="0">
              <a:ln>
                <a:noFill/>
              </a:ln>
              <a:solidFill>
                <a:srgbClr val="464FEB"/>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t" latinLnBrk="0" hangingPunct="1">
              <a:lnSpc>
                <a:spcPts val="1500"/>
              </a:lnSpc>
              <a:spcBef>
                <a:spcPts val="0"/>
              </a:spcBef>
              <a:spcAft>
                <a:spcPts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1982</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Schultz joined Starbucks as Director of Retail Operations and Marketing. At the time, Starbucks sold coffee beans and equipment but did not operate as the coffeehouse chain we know today</a:t>
            </a:r>
          </a:p>
          <a:p>
            <a:pPr marL="285750" marR="0" lvl="0" indent="-285750" algn="l" defTabSz="914400" rtl="0" eaLnBrk="1" fontAlgn="t" latinLnBrk="0" hangingPunct="1">
              <a:lnSpc>
                <a:spcPts val="15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trip to Italy in 1983 proved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transformational</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Schultz was inspired by Milan's coffeehouse culture and envisioned creating similar community-focused coffee shops in the United States</a:t>
            </a:r>
          </a:p>
          <a:p>
            <a:pPr marL="285750" marR="0" lvl="0" indent="-285750" algn="l" defTabSz="914400" rtl="0" eaLnBrk="1" fontAlgn="t" latinLnBrk="0" hangingPunct="1">
              <a:lnSpc>
                <a:spcPts val="15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Starbucks' founders were reluctant to pursue his vision, Schultz left and launched his own coffee business,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Il Giornale</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 1985. In 1987, with investor backing, he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acquired Starbucks</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and merged it with his company –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showing real vision and entrepreneurship.</a:t>
            </a:r>
          </a:p>
          <a:p>
            <a:pPr marL="285750" marR="0" lvl="0" indent="-285750" algn="l" defTabSz="914400" rtl="0" eaLnBrk="1" fontAlgn="t" latinLnBrk="0" hangingPunct="1">
              <a:lnSpc>
                <a:spcPts val="15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Starbucks grew from a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small regional coffee retailer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into the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world's largest coffeehouse chain.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Starbucks expanded internationally and helped shape modern coffee culture worldwide. </a:t>
            </a:r>
          </a:p>
          <a:p>
            <a:pPr marL="285750" marR="0" lvl="0" indent="-285750" algn="l" defTabSz="914400" rtl="0" eaLnBrk="1" fontAlgn="t" latinLnBrk="0" hangingPunct="1">
              <a:lnSpc>
                <a:spcPts val="15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One of his most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influential ideas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was creating Starbucks as </a:t>
            </a:r>
            <a:r>
              <a:rPr kumimoji="0" lang="en-GB"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lang="en-GB" sz="14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"third</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place"</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between home and work, where people could meet, relax, and build community</a:t>
            </a:r>
          </a:p>
          <a:p>
            <a:pPr marL="285750" marR="0" lvl="0" indent="-285750" algn="l" defTabSz="914400" rtl="0" eaLnBrk="1" fontAlgn="t" latinLnBrk="0" hangingPunct="1">
              <a:lnSpc>
                <a:spcPts val="15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Starbucks is a for-profit corporation rather than a social enterprise, Schultz incorporated significant social responsibility initiatives including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Employee Welfare, Ethical Sourcing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Philanthropy – establishing the Schultz Family Foundation</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which focuses on supporting military veterans and addressing youth unemployment.</a:t>
            </a:r>
            <a:endPar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endParaRPr kumimoji="0" lang="en-US" sz="1200" b="0" i="0" u="none" strike="noStrike" kern="1200" cap="none" spc="0" normalizeH="0" baseline="0" noProof="0" dirty="0">
              <a:ln>
                <a:noFill/>
              </a:ln>
              <a:solidFill>
                <a:prstClr val="black"/>
              </a:solidFill>
              <a:effectLst/>
              <a:uLnTx/>
              <a:uFillTx/>
              <a:latin typeface="Arial    "/>
              <a:ea typeface="+mn-ea"/>
              <a:cs typeface="+mn-cs"/>
            </a:endParaRPr>
          </a:p>
        </p:txBody>
      </p:sp>
    </p:spTree>
    <p:extLst>
      <p:ext uri="{BB962C8B-B14F-4D97-AF65-F5344CB8AC3E}">
        <p14:creationId xmlns:p14="http://schemas.microsoft.com/office/powerpoint/2010/main" val="3253831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 name="Shape 0">
            <a:extLst>
              <a:ext uri="{FF2B5EF4-FFF2-40B4-BE49-F238E27FC236}">
                <a16:creationId xmlns:a16="http://schemas.microsoft.com/office/drawing/2014/main" id="{CF604494-AFAD-8B85-D438-71C9F00315DA}"/>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66878"/>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WHAT THEY ALL HAVE IN COMMON </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5" name="Shape 3"/>
          <p:cNvSpPr/>
          <p:nvPr/>
        </p:nvSpPr>
        <p:spPr>
          <a:xfrm>
            <a:off x="256032" y="1115568"/>
            <a:ext cx="365760" cy="365760"/>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256032" y="1115568"/>
            <a:ext cx="36576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1</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749808" y="1051560"/>
            <a:ext cx="80467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Didn't start with confidence.</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429768" y="1519809"/>
            <a:ext cx="36576" cy="228600"/>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7"/>
          <p:cNvSpPr/>
          <p:nvPr/>
        </p:nvSpPr>
        <p:spPr>
          <a:xfrm>
            <a:off x="256032" y="1773936"/>
            <a:ext cx="365760" cy="365760"/>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256032" y="1773936"/>
            <a:ext cx="36576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2</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749808" y="1709928"/>
            <a:ext cx="80467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Started by solving problems  - many of which were significant social problems.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p:cNvSpPr/>
          <p:nvPr/>
        </p:nvSpPr>
        <p:spPr>
          <a:xfrm>
            <a:off x="429768" y="2178939"/>
            <a:ext cx="36576" cy="228600"/>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11"/>
          <p:cNvSpPr/>
          <p:nvPr/>
        </p:nvSpPr>
        <p:spPr>
          <a:xfrm>
            <a:off x="256032" y="2432304"/>
            <a:ext cx="365760" cy="365760"/>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256032" y="2432304"/>
            <a:ext cx="36576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3</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749808" y="2368296"/>
            <a:ext cx="80467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Learned about burnout and boundaries, many initially failed with the challenges &amp; barriers they faced.</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429768" y="2836164"/>
            <a:ext cx="36576" cy="228600"/>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15"/>
          <p:cNvSpPr/>
          <p:nvPr/>
        </p:nvSpPr>
        <p:spPr>
          <a:xfrm>
            <a:off x="256032" y="3090672"/>
            <a:ext cx="365760" cy="365760"/>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256032" y="3118104"/>
            <a:ext cx="36576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4</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749808" y="3026664"/>
            <a:ext cx="80467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Adapted and built partnerships.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8"/>
          <p:cNvSpPr/>
          <p:nvPr/>
        </p:nvSpPr>
        <p:spPr>
          <a:xfrm>
            <a:off x="420624" y="3486912"/>
            <a:ext cx="36576" cy="228600"/>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19"/>
          <p:cNvSpPr/>
          <p:nvPr/>
        </p:nvSpPr>
        <p:spPr>
          <a:xfrm>
            <a:off x="256032" y="3749040"/>
            <a:ext cx="365760" cy="365760"/>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20"/>
          <p:cNvSpPr/>
          <p:nvPr/>
        </p:nvSpPr>
        <p:spPr>
          <a:xfrm>
            <a:off x="256032" y="3749040"/>
            <a:ext cx="36576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5</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1"/>
          <p:cNvSpPr/>
          <p:nvPr/>
        </p:nvSpPr>
        <p:spPr>
          <a:xfrm>
            <a:off x="749808" y="4291584"/>
            <a:ext cx="80467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Meta-skills changed everything.</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42">
            <a:extLst>
              <a:ext uri="{FF2B5EF4-FFF2-40B4-BE49-F238E27FC236}">
                <a16:creationId xmlns:a16="http://schemas.microsoft.com/office/drawing/2014/main" id="{EAC243E8-7947-0063-8EA1-B89AA2A5081B}"/>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17">
            <a:extLst>
              <a:ext uri="{FF2B5EF4-FFF2-40B4-BE49-F238E27FC236}">
                <a16:creationId xmlns:a16="http://schemas.microsoft.com/office/drawing/2014/main" id="{54E5DE68-0E06-E6C0-4CC2-A0E5D859811E}"/>
              </a:ext>
            </a:extLst>
          </p:cNvPr>
          <p:cNvSpPr/>
          <p:nvPr/>
        </p:nvSpPr>
        <p:spPr>
          <a:xfrm>
            <a:off x="749808" y="3665220"/>
            <a:ext cx="80467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17">
            <a:extLst>
              <a:ext uri="{FF2B5EF4-FFF2-40B4-BE49-F238E27FC236}">
                <a16:creationId xmlns:a16="http://schemas.microsoft.com/office/drawing/2014/main" id="{0AB3C1E8-4D31-7B4D-C48C-4697C44B7516}"/>
              </a:ext>
            </a:extLst>
          </p:cNvPr>
          <p:cNvSpPr/>
          <p:nvPr/>
        </p:nvSpPr>
        <p:spPr>
          <a:xfrm>
            <a:off x="749808" y="3642360"/>
            <a:ext cx="80467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1A1A2E"/>
                </a:solidFill>
                <a:effectLst/>
                <a:uLnTx/>
                <a:uFillTx/>
                <a:latin typeface="Calibri" pitchFamily="34" charset="0"/>
                <a:ea typeface="Calibri" pitchFamily="34" charset="-122"/>
                <a:cs typeface="Calibri" pitchFamily="34" charset="-120"/>
              </a:rPr>
              <a:t>Developed sustainable business models.</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Shape 19">
            <a:extLst>
              <a:ext uri="{FF2B5EF4-FFF2-40B4-BE49-F238E27FC236}">
                <a16:creationId xmlns:a16="http://schemas.microsoft.com/office/drawing/2014/main" id="{2F26E85A-5C75-8BCF-8157-849F8961A1F2}"/>
              </a:ext>
            </a:extLst>
          </p:cNvPr>
          <p:cNvSpPr/>
          <p:nvPr/>
        </p:nvSpPr>
        <p:spPr>
          <a:xfrm>
            <a:off x="274320" y="4407408"/>
            <a:ext cx="365760" cy="365760"/>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Shape 18">
            <a:extLst>
              <a:ext uri="{FF2B5EF4-FFF2-40B4-BE49-F238E27FC236}">
                <a16:creationId xmlns:a16="http://schemas.microsoft.com/office/drawing/2014/main" id="{A6ACF4E2-7715-8484-623C-844393DA5944}"/>
              </a:ext>
            </a:extLst>
          </p:cNvPr>
          <p:cNvSpPr/>
          <p:nvPr/>
        </p:nvSpPr>
        <p:spPr>
          <a:xfrm>
            <a:off x="429768" y="4144518"/>
            <a:ext cx="36576" cy="228600"/>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Text 20">
            <a:extLst>
              <a:ext uri="{FF2B5EF4-FFF2-40B4-BE49-F238E27FC236}">
                <a16:creationId xmlns:a16="http://schemas.microsoft.com/office/drawing/2014/main" id="{9ACF2D40-1018-C7BB-F236-A3E544C55D08}"/>
              </a:ext>
            </a:extLst>
          </p:cNvPr>
          <p:cNvSpPr/>
          <p:nvPr/>
        </p:nvSpPr>
        <p:spPr>
          <a:xfrm>
            <a:off x="274320" y="4386834"/>
            <a:ext cx="36576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6</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F53CC415-1851-A6DB-E700-3883360A332C}"/>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6A44FE49-BF19-A71A-930D-BACF0B6958D7}"/>
              </a:ext>
            </a:extLst>
          </p:cNvPr>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YOUR MOTIVATIONS</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67C8F872-DA05-0386-385E-A3FBFC84C8D2}"/>
              </a:ext>
            </a:extLst>
          </p:cNvPr>
          <p:cNvSpPr/>
          <p:nvPr/>
        </p:nvSpPr>
        <p:spPr>
          <a:xfrm>
            <a:off x="457200" y="2834640"/>
            <a:ext cx="8229600" cy="7315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What drives you?  What problems do you want to solve?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4BD32AFA-2A82-6E62-6FFE-2D03ACE5D22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521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49" name="Shape 0">
            <a:extLst>
              <a:ext uri="{FF2B5EF4-FFF2-40B4-BE49-F238E27FC236}">
                <a16:creationId xmlns:a16="http://schemas.microsoft.com/office/drawing/2014/main" id="{F0016428-555D-E206-E441-463D0B23DB60}"/>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2801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REAL PROBLEMS IN COMMUNITY BUILDINGS</a:t>
            </a:r>
            <a:endParaRPr lang="en-US" sz="2000" dirty="0">
              <a:latin typeface="Arial Black" panose="020B0A04020102020204" pitchFamily="34" charset="0"/>
            </a:endParaRPr>
          </a:p>
        </p:txBody>
      </p:sp>
      <p:sp>
        <p:nvSpPr>
          <p:cNvPr id="5" name="Shape 3"/>
          <p:cNvSpPr/>
          <p:nvPr/>
        </p:nvSpPr>
        <p:spPr>
          <a:xfrm>
            <a:off x="256032" y="1005840"/>
            <a:ext cx="2788920" cy="41148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6" name="Text 4"/>
          <p:cNvSpPr/>
          <p:nvPr/>
        </p:nvSpPr>
        <p:spPr>
          <a:xfrm>
            <a:off x="256032" y="1005840"/>
            <a:ext cx="2788920" cy="411480"/>
          </a:xfrm>
          <a:prstGeom prst="rect">
            <a:avLst/>
          </a:prstGeom>
          <a:noFill/>
          <a:ln/>
        </p:spPr>
        <p:txBody>
          <a:bodyPr wrap="square" lIns="0" tIns="0" rIns="0" bIns="0" rtlCol="0" anchor="ctr"/>
          <a:lstStyle/>
          <a:p>
            <a:pPr marL="0" indent="0" algn="ctr">
              <a:buNone/>
            </a:pPr>
            <a:r>
              <a:rPr lang="en-US" sz="1200" b="1" dirty="0">
                <a:solidFill>
                  <a:srgbClr val="FFFFFF"/>
                </a:solidFill>
                <a:latin typeface="Arial    "/>
                <a:ea typeface="Calibri" pitchFamily="34" charset="-122"/>
                <a:cs typeface="Calibri" pitchFamily="34" charset="-120"/>
              </a:rPr>
              <a:t>⚡  Electrical</a:t>
            </a:r>
            <a:endParaRPr lang="en-US" sz="1200" dirty="0">
              <a:latin typeface="Arial    "/>
            </a:endParaRPr>
          </a:p>
        </p:txBody>
      </p:sp>
      <p:sp>
        <p:nvSpPr>
          <p:cNvPr id="7" name="Shape 5"/>
          <p:cNvSpPr/>
          <p:nvPr/>
        </p:nvSpPr>
        <p:spPr>
          <a:xfrm>
            <a:off x="256032" y="1463040"/>
            <a:ext cx="2788920"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8" name="Shape 6"/>
          <p:cNvSpPr/>
          <p:nvPr/>
        </p:nvSpPr>
        <p:spPr>
          <a:xfrm>
            <a:off x="256032" y="1463040"/>
            <a:ext cx="45720"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9" name="Text 7"/>
          <p:cNvSpPr/>
          <p:nvPr/>
        </p:nvSpPr>
        <p:spPr>
          <a:xfrm>
            <a:off x="365760" y="1463040"/>
            <a:ext cx="2606040" cy="566928"/>
          </a:xfrm>
          <a:prstGeom prst="rect">
            <a:avLst/>
          </a:prstGeom>
          <a:noFill/>
          <a:ln/>
        </p:spPr>
        <p:txBody>
          <a:bodyPr wrap="square" lIns="0" tIns="0" rIns="0" bIns="0" rtlCol="0" anchor="ctr"/>
          <a:lstStyle/>
          <a:p>
            <a:pPr marL="0" indent="0">
              <a:buNone/>
            </a:pPr>
            <a:r>
              <a:rPr lang="en-US" sz="1100" dirty="0">
                <a:solidFill>
                  <a:srgbClr val="1A1A2E"/>
                </a:solidFill>
                <a:latin typeface="Arial    "/>
                <a:ea typeface="Calibri" pitchFamily="34" charset="-122"/>
                <a:cs typeface="Calibri" pitchFamily="34" charset="-120"/>
              </a:rPr>
              <a:t>Old fuse boards and outdated wiring</a:t>
            </a:r>
            <a:endParaRPr lang="en-US" sz="1100" dirty="0">
              <a:latin typeface="Arial    "/>
            </a:endParaRPr>
          </a:p>
        </p:txBody>
      </p:sp>
      <p:sp>
        <p:nvSpPr>
          <p:cNvPr id="10" name="Shape 8"/>
          <p:cNvSpPr/>
          <p:nvPr/>
        </p:nvSpPr>
        <p:spPr>
          <a:xfrm>
            <a:off x="256032" y="2121408"/>
            <a:ext cx="2788920" cy="566928"/>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1" name="Shape 9"/>
          <p:cNvSpPr/>
          <p:nvPr/>
        </p:nvSpPr>
        <p:spPr>
          <a:xfrm>
            <a:off x="256032" y="2121408"/>
            <a:ext cx="45720"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2" name="Text 10"/>
          <p:cNvSpPr/>
          <p:nvPr/>
        </p:nvSpPr>
        <p:spPr>
          <a:xfrm>
            <a:off x="365760" y="2121408"/>
            <a:ext cx="2606040" cy="566928"/>
          </a:xfrm>
          <a:prstGeom prst="rect">
            <a:avLst/>
          </a:prstGeom>
          <a:noFill/>
          <a:ln/>
        </p:spPr>
        <p:txBody>
          <a:bodyPr wrap="square" lIns="0" tIns="0" rIns="0" bIns="0" rtlCol="0" anchor="ctr"/>
          <a:lstStyle/>
          <a:p>
            <a:pPr marL="0" indent="0">
              <a:buNone/>
            </a:pPr>
            <a:r>
              <a:rPr lang="en-US" sz="1100" dirty="0">
                <a:solidFill>
                  <a:srgbClr val="1A1A2E"/>
                </a:solidFill>
                <a:latin typeface="Arial    "/>
                <a:ea typeface="Calibri" pitchFamily="34" charset="-122"/>
                <a:cs typeface="Calibri" pitchFamily="34" charset="-120"/>
              </a:rPr>
              <a:t>Circuits not labelled</a:t>
            </a:r>
            <a:endParaRPr lang="en-US" sz="1100" dirty="0">
              <a:latin typeface="Arial    "/>
            </a:endParaRPr>
          </a:p>
        </p:txBody>
      </p:sp>
      <p:sp>
        <p:nvSpPr>
          <p:cNvPr id="13" name="Shape 11"/>
          <p:cNvSpPr/>
          <p:nvPr/>
        </p:nvSpPr>
        <p:spPr>
          <a:xfrm>
            <a:off x="256032" y="2779776"/>
            <a:ext cx="2788920"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4" name="Shape 12"/>
          <p:cNvSpPr/>
          <p:nvPr/>
        </p:nvSpPr>
        <p:spPr>
          <a:xfrm>
            <a:off x="256032" y="2779776"/>
            <a:ext cx="45720"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5" name="Text 13"/>
          <p:cNvSpPr/>
          <p:nvPr/>
        </p:nvSpPr>
        <p:spPr>
          <a:xfrm>
            <a:off x="365760" y="2779776"/>
            <a:ext cx="2606040" cy="566928"/>
          </a:xfrm>
          <a:prstGeom prst="rect">
            <a:avLst/>
          </a:prstGeom>
          <a:noFill/>
          <a:ln/>
        </p:spPr>
        <p:txBody>
          <a:bodyPr wrap="square" lIns="0" tIns="0" rIns="0" bIns="0" rtlCol="0" anchor="ctr"/>
          <a:lstStyle/>
          <a:p>
            <a:pPr marL="0" indent="0">
              <a:buNone/>
            </a:pPr>
            <a:r>
              <a:rPr lang="en-US" sz="1100" dirty="0">
                <a:solidFill>
                  <a:srgbClr val="1A1A2E"/>
                </a:solidFill>
                <a:latin typeface="Arial    "/>
                <a:ea typeface="Calibri" pitchFamily="34" charset="-122"/>
                <a:cs typeface="Calibri" pitchFamily="34" charset="-120"/>
              </a:rPr>
              <a:t>Outdoor power not weatherproof</a:t>
            </a:r>
            <a:endParaRPr lang="en-US" sz="1100" dirty="0">
              <a:latin typeface="Arial    "/>
            </a:endParaRPr>
          </a:p>
        </p:txBody>
      </p:sp>
      <p:sp>
        <p:nvSpPr>
          <p:cNvPr id="16" name="Shape 14"/>
          <p:cNvSpPr/>
          <p:nvPr/>
        </p:nvSpPr>
        <p:spPr>
          <a:xfrm>
            <a:off x="256032" y="3438144"/>
            <a:ext cx="2788920" cy="566928"/>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7" name="Shape 15"/>
          <p:cNvSpPr/>
          <p:nvPr/>
        </p:nvSpPr>
        <p:spPr>
          <a:xfrm>
            <a:off x="256032" y="3438144"/>
            <a:ext cx="45720"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8" name="Text 16"/>
          <p:cNvSpPr/>
          <p:nvPr/>
        </p:nvSpPr>
        <p:spPr>
          <a:xfrm>
            <a:off x="365760" y="3438144"/>
            <a:ext cx="2606040" cy="566928"/>
          </a:xfrm>
          <a:prstGeom prst="rect">
            <a:avLst/>
          </a:prstGeom>
          <a:noFill/>
          <a:ln/>
        </p:spPr>
        <p:txBody>
          <a:bodyPr wrap="square" lIns="0" tIns="0" rIns="0" bIns="0" rtlCol="0" anchor="ctr"/>
          <a:lstStyle/>
          <a:p>
            <a:pPr marL="0" indent="0">
              <a:buNone/>
            </a:pPr>
            <a:r>
              <a:rPr lang="en-US" sz="1100" dirty="0">
                <a:solidFill>
                  <a:srgbClr val="1A1A2E"/>
                </a:solidFill>
                <a:latin typeface="Arial    "/>
                <a:ea typeface="Calibri" pitchFamily="34" charset="-122"/>
                <a:cs typeface="Calibri" pitchFamily="34" charset="-120"/>
              </a:rPr>
              <a:t>Sockets connected to unlabelled circuits</a:t>
            </a:r>
            <a:endParaRPr lang="en-US" sz="1100" dirty="0">
              <a:latin typeface="Arial    "/>
            </a:endParaRPr>
          </a:p>
        </p:txBody>
      </p:sp>
      <p:sp>
        <p:nvSpPr>
          <p:cNvPr id="19" name="Shape 17"/>
          <p:cNvSpPr/>
          <p:nvPr/>
        </p:nvSpPr>
        <p:spPr>
          <a:xfrm>
            <a:off x="3163824" y="1005840"/>
            <a:ext cx="2788920" cy="41148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20" name="Text 18"/>
          <p:cNvSpPr/>
          <p:nvPr/>
        </p:nvSpPr>
        <p:spPr>
          <a:xfrm>
            <a:off x="3163824" y="1005840"/>
            <a:ext cx="2788920" cy="411480"/>
          </a:xfrm>
          <a:prstGeom prst="rect">
            <a:avLst/>
          </a:prstGeom>
          <a:noFill/>
          <a:ln/>
        </p:spPr>
        <p:txBody>
          <a:bodyPr wrap="square" lIns="0" tIns="0" rIns="0" bIns="0" rtlCol="0" anchor="ctr"/>
          <a:lstStyle/>
          <a:p>
            <a:pPr marL="0" indent="0" algn="ctr">
              <a:buNone/>
            </a:pPr>
            <a:r>
              <a:rPr lang="en-US" sz="1200" b="1" dirty="0">
                <a:solidFill>
                  <a:srgbClr val="FFFFFF"/>
                </a:solidFill>
                <a:latin typeface="Arial    "/>
                <a:ea typeface="Calibri" pitchFamily="34" charset="-122"/>
                <a:cs typeface="Calibri" pitchFamily="34" charset="-120"/>
              </a:rPr>
              <a:t>🏗️  Buildings</a:t>
            </a:r>
            <a:endParaRPr lang="en-US" sz="1200" dirty="0">
              <a:latin typeface="Arial    "/>
            </a:endParaRPr>
          </a:p>
        </p:txBody>
      </p:sp>
      <p:sp>
        <p:nvSpPr>
          <p:cNvPr id="21" name="Shape 19"/>
          <p:cNvSpPr/>
          <p:nvPr/>
        </p:nvSpPr>
        <p:spPr>
          <a:xfrm>
            <a:off x="3163824" y="1463040"/>
            <a:ext cx="2788920"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2" name="Shape 20"/>
          <p:cNvSpPr/>
          <p:nvPr/>
        </p:nvSpPr>
        <p:spPr>
          <a:xfrm>
            <a:off x="3163824" y="1463040"/>
            <a:ext cx="45720"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23" name="Text 21"/>
          <p:cNvSpPr/>
          <p:nvPr/>
        </p:nvSpPr>
        <p:spPr>
          <a:xfrm>
            <a:off x="3273552" y="1463040"/>
            <a:ext cx="2606040" cy="566928"/>
          </a:xfrm>
          <a:prstGeom prst="rect">
            <a:avLst/>
          </a:prstGeom>
          <a:noFill/>
          <a:ln/>
        </p:spPr>
        <p:txBody>
          <a:bodyPr wrap="square" lIns="0" tIns="0" rIns="0" bIns="0" rtlCol="0" anchor="ctr"/>
          <a:lstStyle/>
          <a:p>
            <a:pPr marL="0" indent="0">
              <a:buNone/>
            </a:pPr>
            <a:r>
              <a:rPr lang="en-US" sz="1100" dirty="0">
                <a:solidFill>
                  <a:srgbClr val="1A1A2E"/>
                </a:solidFill>
                <a:latin typeface="Arial    "/>
                <a:ea typeface="Calibri" pitchFamily="34" charset="-122"/>
                <a:cs typeface="Calibri" pitchFamily="34" charset="-120"/>
              </a:rPr>
              <a:t>Damp near electrical areas</a:t>
            </a:r>
            <a:endParaRPr lang="en-US" sz="1100" dirty="0">
              <a:latin typeface="Arial    "/>
            </a:endParaRPr>
          </a:p>
        </p:txBody>
      </p:sp>
      <p:sp>
        <p:nvSpPr>
          <p:cNvPr id="24" name="Shape 22"/>
          <p:cNvSpPr/>
          <p:nvPr/>
        </p:nvSpPr>
        <p:spPr>
          <a:xfrm>
            <a:off x="3163824" y="2121408"/>
            <a:ext cx="2788920" cy="566928"/>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25" name="Shape 23"/>
          <p:cNvSpPr/>
          <p:nvPr/>
        </p:nvSpPr>
        <p:spPr>
          <a:xfrm>
            <a:off x="3163824" y="2121408"/>
            <a:ext cx="45720"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26" name="Text 24"/>
          <p:cNvSpPr/>
          <p:nvPr/>
        </p:nvSpPr>
        <p:spPr>
          <a:xfrm>
            <a:off x="3273552" y="2121408"/>
            <a:ext cx="2606040" cy="566928"/>
          </a:xfrm>
          <a:prstGeom prst="rect">
            <a:avLst/>
          </a:prstGeom>
          <a:noFill/>
          <a:ln/>
        </p:spPr>
        <p:txBody>
          <a:bodyPr wrap="square" lIns="0" tIns="0" rIns="0" bIns="0" rtlCol="0" anchor="ctr"/>
          <a:lstStyle/>
          <a:p>
            <a:pPr marL="0" indent="0">
              <a:buNone/>
            </a:pPr>
            <a:r>
              <a:rPr lang="en-US" sz="1100" dirty="0">
                <a:solidFill>
                  <a:srgbClr val="1A1A2E"/>
                </a:solidFill>
                <a:latin typeface="Arial    "/>
                <a:ea typeface="Calibri" pitchFamily="34" charset="-122"/>
                <a:cs typeface="Calibri" pitchFamily="34" charset="-120"/>
              </a:rPr>
              <a:t>Poor lighting in corridors</a:t>
            </a:r>
            <a:endParaRPr lang="en-US" sz="1100" dirty="0">
              <a:latin typeface="Arial    "/>
            </a:endParaRPr>
          </a:p>
        </p:txBody>
      </p:sp>
      <p:sp>
        <p:nvSpPr>
          <p:cNvPr id="27" name="Shape 25"/>
          <p:cNvSpPr/>
          <p:nvPr/>
        </p:nvSpPr>
        <p:spPr>
          <a:xfrm>
            <a:off x="3163824" y="2779776"/>
            <a:ext cx="2788920"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8" name="Shape 26"/>
          <p:cNvSpPr/>
          <p:nvPr/>
        </p:nvSpPr>
        <p:spPr>
          <a:xfrm>
            <a:off x="3163824" y="2779776"/>
            <a:ext cx="45720"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29" name="Text 27"/>
          <p:cNvSpPr/>
          <p:nvPr/>
        </p:nvSpPr>
        <p:spPr>
          <a:xfrm>
            <a:off x="3273552" y="2779776"/>
            <a:ext cx="2606040" cy="566928"/>
          </a:xfrm>
          <a:prstGeom prst="rect">
            <a:avLst/>
          </a:prstGeom>
          <a:noFill/>
          <a:ln/>
        </p:spPr>
        <p:txBody>
          <a:bodyPr wrap="square" lIns="0" tIns="0" rIns="0" bIns="0" rtlCol="0" anchor="ctr"/>
          <a:lstStyle/>
          <a:p>
            <a:pPr marL="0" indent="0">
              <a:buNone/>
            </a:pPr>
            <a:r>
              <a:rPr lang="en-US" sz="1100" dirty="0">
                <a:solidFill>
                  <a:srgbClr val="1A1A2E"/>
                </a:solidFill>
                <a:latin typeface="Arial    "/>
                <a:ea typeface="Calibri" pitchFamily="34" charset="-122"/>
                <a:cs typeface="Calibri" pitchFamily="34" charset="-120"/>
              </a:rPr>
              <a:t>Old heating systems</a:t>
            </a:r>
            <a:endParaRPr lang="en-US" sz="1100" dirty="0">
              <a:latin typeface="Arial    "/>
            </a:endParaRPr>
          </a:p>
        </p:txBody>
      </p:sp>
      <p:sp>
        <p:nvSpPr>
          <p:cNvPr id="30" name="Shape 28"/>
          <p:cNvSpPr/>
          <p:nvPr/>
        </p:nvSpPr>
        <p:spPr>
          <a:xfrm>
            <a:off x="3163824" y="3438144"/>
            <a:ext cx="2788920" cy="566928"/>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31" name="Shape 29"/>
          <p:cNvSpPr/>
          <p:nvPr/>
        </p:nvSpPr>
        <p:spPr>
          <a:xfrm>
            <a:off x="3163824" y="3438144"/>
            <a:ext cx="45720"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32" name="Text 30"/>
          <p:cNvSpPr/>
          <p:nvPr/>
        </p:nvSpPr>
        <p:spPr>
          <a:xfrm>
            <a:off x="3273552" y="3438144"/>
            <a:ext cx="2606040" cy="566928"/>
          </a:xfrm>
          <a:prstGeom prst="rect">
            <a:avLst/>
          </a:prstGeom>
          <a:noFill/>
          <a:ln/>
        </p:spPr>
        <p:txBody>
          <a:bodyPr wrap="square" lIns="0" tIns="0" rIns="0" bIns="0" rtlCol="0" anchor="ctr"/>
          <a:lstStyle/>
          <a:p>
            <a:pPr marL="0" indent="0">
              <a:buNone/>
            </a:pPr>
            <a:r>
              <a:rPr lang="en-US" sz="1100" dirty="0">
                <a:solidFill>
                  <a:srgbClr val="1A1A2E"/>
                </a:solidFill>
                <a:latin typeface="Arial    "/>
                <a:ea typeface="Calibri" pitchFamily="34" charset="-122"/>
                <a:cs typeface="Calibri" pitchFamily="34" charset="-120"/>
              </a:rPr>
              <a:t>High energy costs</a:t>
            </a:r>
            <a:endParaRPr lang="en-US" sz="1100" dirty="0">
              <a:latin typeface="Arial    "/>
            </a:endParaRPr>
          </a:p>
        </p:txBody>
      </p:sp>
      <p:sp>
        <p:nvSpPr>
          <p:cNvPr id="33" name="Shape 31"/>
          <p:cNvSpPr/>
          <p:nvPr/>
        </p:nvSpPr>
        <p:spPr>
          <a:xfrm>
            <a:off x="6071616" y="1005840"/>
            <a:ext cx="2788920" cy="41148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34" name="Text 32"/>
          <p:cNvSpPr/>
          <p:nvPr/>
        </p:nvSpPr>
        <p:spPr>
          <a:xfrm>
            <a:off x="6071616" y="1005840"/>
            <a:ext cx="2788920" cy="411480"/>
          </a:xfrm>
          <a:prstGeom prst="rect">
            <a:avLst/>
          </a:prstGeom>
          <a:noFill/>
          <a:ln/>
        </p:spPr>
        <p:txBody>
          <a:bodyPr wrap="square" lIns="0" tIns="0" rIns="0" bIns="0" rtlCol="0" anchor="ctr"/>
          <a:lstStyle/>
          <a:p>
            <a:pPr marL="0" indent="0" algn="ctr">
              <a:buNone/>
            </a:pPr>
            <a:r>
              <a:rPr lang="en-US" sz="1200" b="1" dirty="0">
                <a:solidFill>
                  <a:srgbClr val="FFFFFF"/>
                </a:solidFill>
                <a:latin typeface="Arial    "/>
                <a:ea typeface="Calibri" pitchFamily="34" charset="-122"/>
                <a:cs typeface="Calibri" pitchFamily="34" charset="-120"/>
              </a:rPr>
              <a:t>📋  Practical Management</a:t>
            </a:r>
            <a:endParaRPr lang="en-US" sz="1200" dirty="0">
              <a:latin typeface="Arial    "/>
            </a:endParaRPr>
          </a:p>
        </p:txBody>
      </p:sp>
      <p:sp>
        <p:nvSpPr>
          <p:cNvPr id="35" name="Shape 33"/>
          <p:cNvSpPr/>
          <p:nvPr/>
        </p:nvSpPr>
        <p:spPr>
          <a:xfrm>
            <a:off x="6071616" y="1463040"/>
            <a:ext cx="2788920"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36" name="Shape 34"/>
          <p:cNvSpPr/>
          <p:nvPr/>
        </p:nvSpPr>
        <p:spPr>
          <a:xfrm>
            <a:off x="6071616" y="1463040"/>
            <a:ext cx="45720"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37" name="Text 35"/>
          <p:cNvSpPr/>
          <p:nvPr/>
        </p:nvSpPr>
        <p:spPr>
          <a:xfrm>
            <a:off x="6181344" y="1463040"/>
            <a:ext cx="2606040" cy="566928"/>
          </a:xfrm>
          <a:prstGeom prst="rect">
            <a:avLst/>
          </a:prstGeom>
          <a:noFill/>
          <a:ln/>
        </p:spPr>
        <p:txBody>
          <a:bodyPr wrap="square" lIns="0" tIns="0" rIns="0" bIns="0" rtlCol="0" anchor="ctr"/>
          <a:lstStyle/>
          <a:p>
            <a:pPr marL="0" indent="0">
              <a:buNone/>
            </a:pPr>
            <a:r>
              <a:rPr lang="en-US" sz="1100" dirty="0">
                <a:solidFill>
                  <a:srgbClr val="1A1A2E"/>
                </a:solidFill>
                <a:latin typeface="Arial    "/>
                <a:ea typeface="Calibri" pitchFamily="34" charset="-122"/>
                <a:cs typeface="Calibri" pitchFamily="34" charset="-120"/>
              </a:rPr>
              <a:t>No building plans or electrical diagrams</a:t>
            </a:r>
            <a:endParaRPr lang="en-US" sz="1100" dirty="0">
              <a:latin typeface="Arial    "/>
            </a:endParaRPr>
          </a:p>
        </p:txBody>
      </p:sp>
      <p:sp>
        <p:nvSpPr>
          <p:cNvPr id="38" name="Shape 36"/>
          <p:cNvSpPr/>
          <p:nvPr/>
        </p:nvSpPr>
        <p:spPr>
          <a:xfrm>
            <a:off x="6071616" y="2121408"/>
            <a:ext cx="2788920" cy="566928"/>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39" name="Shape 37"/>
          <p:cNvSpPr/>
          <p:nvPr/>
        </p:nvSpPr>
        <p:spPr>
          <a:xfrm>
            <a:off x="6071616" y="2121408"/>
            <a:ext cx="45720"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40" name="Text 38"/>
          <p:cNvSpPr/>
          <p:nvPr/>
        </p:nvSpPr>
        <p:spPr>
          <a:xfrm>
            <a:off x="6181344" y="2121408"/>
            <a:ext cx="2606040" cy="566928"/>
          </a:xfrm>
          <a:prstGeom prst="rect">
            <a:avLst/>
          </a:prstGeom>
          <a:noFill/>
          <a:ln/>
        </p:spPr>
        <p:txBody>
          <a:bodyPr wrap="square" lIns="0" tIns="0" rIns="0" bIns="0" rtlCol="0" anchor="ctr"/>
          <a:lstStyle/>
          <a:p>
            <a:pPr marL="0" indent="0">
              <a:buNone/>
            </a:pPr>
            <a:r>
              <a:rPr lang="en-US" sz="1100" dirty="0">
                <a:solidFill>
                  <a:srgbClr val="1A1A2E"/>
                </a:solidFill>
                <a:latin typeface="Arial    "/>
                <a:ea typeface="Calibri" pitchFamily="34" charset="-122"/>
                <a:cs typeface="Calibri" pitchFamily="34" charset="-120"/>
              </a:rPr>
              <a:t>Electrical boards blocked or inaccessible</a:t>
            </a:r>
            <a:endParaRPr lang="en-US" sz="1100" dirty="0">
              <a:latin typeface="Arial    "/>
            </a:endParaRPr>
          </a:p>
        </p:txBody>
      </p:sp>
      <p:sp>
        <p:nvSpPr>
          <p:cNvPr id="41" name="Shape 39"/>
          <p:cNvSpPr/>
          <p:nvPr/>
        </p:nvSpPr>
        <p:spPr>
          <a:xfrm>
            <a:off x="6071616" y="2779776"/>
            <a:ext cx="2788920"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42" name="Shape 40"/>
          <p:cNvSpPr/>
          <p:nvPr/>
        </p:nvSpPr>
        <p:spPr>
          <a:xfrm>
            <a:off x="6071616" y="2779776"/>
            <a:ext cx="45720"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43" name="Text 41"/>
          <p:cNvSpPr/>
          <p:nvPr/>
        </p:nvSpPr>
        <p:spPr>
          <a:xfrm>
            <a:off x="6181344" y="2779776"/>
            <a:ext cx="2606040" cy="566928"/>
          </a:xfrm>
          <a:prstGeom prst="rect">
            <a:avLst/>
          </a:prstGeom>
          <a:noFill/>
          <a:ln/>
        </p:spPr>
        <p:txBody>
          <a:bodyPr wrap="square" lIns="0" tIns="0" rIns="0" bIns="0" rtlCol="0" anchor="ctr"/>
          <a:lstStyle/>
          <a:p>
            <a:pPr marL="0" indent="0">
              <a:buNone/>
            </a:pPr>
            <a:r>
              <a:rPr lang="en-US" sz="1100" dirty="0">
                <a:solidFill>
                  <a:srgbClr val="1A1A2E"/>
                </a:solidFill>
                <a:latin typeface="Arial    "/>
                <a:ea typeface="Calibri" pitchFamily="34" charset="-122"/>
                <a:cs typeface="Calibri" pitchFamily="34" charset="-120"/>
              </a:rPr>
              <a:t>Temporary extension leads used permanently</a:t>
            </a:r>
            <a:endParaRPr lang="en-US" sz="1100" dirty="0">
              <a:latin typeface="Arial    "/>
            </a:endParaRPr>
          </a:p>
        </p:txBody>
      </p:sp>
      <p:sp>
        <p:nvSpPr>
          <p:cNvPr id="45" name="Text 43"/>
          <p:cNvSpPr/>
          <p:nvPr/>
        </p:nvSpPr>
        <p:spPr>
          <a:xfrm>
            <a:off x="274320" y="4892040"/>
            <a:ext cx="6400800" cy="251460"/>
          </a:xfrm>
          <a:prstGeom prst="rect">
            <a:avLst/>
          </a:prstGeom>
          <a:noFill/>
          <a:ln/>
        </p:spPr>
        <p:txBody>
          <a:bodyPr wrap="square" lIns="0" tIns="0" rIns="0" bIns="0" rtlCol="0" anchor="ctr"/>
          <a:lstStyle/>
          <a:p>
            <a:pPr marL="0" indent="0">
              <a:buNone/>
            </a:pPr>
            <a:r>
              <a:rPr lang="en-US" sz="800" dirty="0">
                <a:solidFill>
                  <a:srgbClr val="FFFFFF"/>
                </a:solidFill>
                <a:latin typeface="Calibri" pitchFamily="34" charset="0"/>
                <a:ea typeface="Calibri" pitchFamily="34" charset="-122"/>
                <a:cs typeface="Calibri" pitchFamily="34" charset="-120"/>
              </a:rPr>
              <a:t>META-preneur: Think Differently  ·  Session 1  ·  Electrical Installation – Level 5</a:t>
            </a:r>
            <a:endParaRPr lang="en-US" sz="800" dirty="0"/>
          </a:p>
        </p:txBody>
      </p:sp>
      <p:sp>
        <p:nvSpPr>
          <p:cNvPr id="50" name="Text 42">
            <a:extLst>
              <a:ext uri="{FF2B5EF4-FFF2-40B4-BE49-F238E27FC236}">
                <a16:creationId xmlns:a16="http://schemas.microsoft.com/office/drawing/2014/main" id="{805F1D6F-DC85-4725-B4F3-555F0D144A6F}"/>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1" name="Shape 0">
            <a:extLst>
              <a:ext uri="{FF2B5EF4-FFF2-40B4-BE49-F238E27FC236}">
                <a16:creationId xmlns:a16="http://schemas.microsoft.com/office/drawing/2014/main" id="{13285997-CC2C-D258-3ED7-8BC129856622}"/>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2801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REAL PROBLEMS IN COMMUNITY BUILDINGS</a:t>
            </a:r>
            <a:endParaRPr lang="en-US" sz="2000" dirty="0">
              <a:latin typeface="Arial Black" panose="020B0A04020102020204" pitchFamily="34" charset="0"/>
            </a:endParaRPr>
          </a:p>
        </p:txBody>
      </p:sp>
      <p:sp>
        <p:nvSpPr>
          <p:cNvPr id="5" name="Shape 3"/>
          <p:cNvSpPr/>
          <p:nvPr/>
        </p:nvSpPr>
        <p:spPr>
          <a:xfrm>
            <a:off x="457200" y="1371600"/>
            <a:ext cx="8229600" cy="146304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6" name="Shape 4"/>
          <p:cNvSpPr/>
          <p:nvPr/>
        </p:nvSpPr>
        <p:spPr>
          <a:xfrm>
            <a:off x="438912" y="1371600"/>
            <a:ext cx="73152" cy="146304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7" name="Text 5"/>
          <p:cNvSpPr/>
          <p:nvPr/>
        </p:nvSpPr>
        <p:spPr>
          <a:xfrm>
            <a:off x="640080" y="1371600"/>
            <a:ext cx="7955280" cy="1463040"/>
          </a:xfrm>
          <a:prstGeom prst="rect">
            <a:avLst/>
          </a:prstGeom>
          <a:noFill/>
          <a:ln/>
        </p:spPr>
        <p:txBody>
          <a:bodyPr wrap="square" rtlCol="0" anchor="ctr"/>
          <a:lstStyle/>
          <a:p>
            <a:pPr marL="0" indent="0">
              <a:buNone/>
            </a:pPr>
            <a:r>
              <a:rPr lang="en-US" sz="2600" b="1" dirty="0">
                <a:solidFill>
                  <a:srgbClr val="5A1F68"/>
                </a:solidFill>
                <a:latin typeface="Arial    "/>
                <a:ea typeface="Calibri" pitchFamily="34" charset="-122"/>
                <a:cs typeface="Calibri" pitchFamily="34" charset="-120"/>
              </a:rPr>
              <a:t>If you were the electrician called to help here…</a:t>
            </a:r>
            <a:endParaRPr lang="en-US" sz="2600" dirty="0">
              <a:latin typeface="Arial    "/>
            </a:endParaRPr>
          </a:p>
          <a:p>
            <a:pPr marL="0" indent="0">
              <a:buNone/>
            </a:pPr>
            <a:r>
              <a:rPr lang="en-US" sz="2600" b="1" dirty="0">
                <a:solidFill>
                  <a:srgbClr val="5A1F68"/>
                </a:solidFill>
                <a:latin typeface="Arial    "/>
                <a:ea typeface="Calibri" pitchFamily="34" charset="-122"/>
                <a:cs typeface="Calibri" pitchFamily="34" charset="-120"/>
              </a:rPr>
              <a:t>Where would you start?</a:t>
            </a:r>
            <a:endParaRPr lang="en-US" sz="2600" dirty="0">
              <a:latin typeface="Arial    "/>
            </a:endParaRPr>
          </a:p>
        </p:txBody>
      </p:sp>
      <p:sp>
        <p:nvSpPr>
          <p:cNvPr id="8" name="Text 6"/>
          <p:cNvSpPr/>
          <p:nvPr/>
        </p:nvSpPr>
        <p:spPr>
          <a:xfrm>
            <a:off x="457200" y="3108960"/>
            <a:ext cx="8229600" cy="457200"/>
          </a:xfrm>
          <a:prstGeom prst="rect">
            <a:avLst/>
          </a:prstGeom>
          <a:noFill/>
          <a:ln/>
        </p:spPr>
        <p:txBody>
          <a:bodyPr wrap="square" rtlCol="0" anchor="ctr"/>
          <a:lstStyle/>
          <a:p>
            <a:pPr marL="0" indent="0" algn="ctr">
              <a:buNone/>
            </a:pPr>
            <a:r>
              <a:rPr lang="en-US" sz="1600" i="1" dirty="0">
                <a:solidFill>
                  <a:srgbClr val="1A1A2E"/>
                </a:solidFill>
                <a:latin typeface="Arial    "/>
                <a:ea typeface="Calibri" pitchFamily="34" charset="-122"/>
                <a:cs typeface="Calibri" pitchFamily="34" charset="-120"/>
              </a:rPr>
              <a:t>Take 2 minutes in pairs – list your first 3 actions.</a:t>
            </a:r>
            <a:endParaRPr lang="en-US" sz="1600" dirty="0">
              <a:latin typeface="Arial    "/>
            </a:endParaRPr>
          </a:p>
        </p:txBody>
      </p:sp>
      <p:sp>
        <p:nvSpPr>
          <p:cNvPr id="9" name="Shape 7"/>
          <p:cNvSpPr/>
          <p:nvPr/>
        </p:nvSpPr>
        <p:spPr>
          <a:xfrm>
            <a:off x="457200" y="3657600"/>
            <a:ext cx="2651760" cy="64008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0" name="Text 8"/>
          <p:cNvSpPr/>
          <p:nvPr/>
        </p:nvSpPr>
        <p:spPr>
          <a:xfrm>
            <a:off x="548640" y="3703320"/>
            <a:ext cx="365760" cy="365760"/>
          </a:xfrm>
          <a:prstGeom prst="rect">
            <a:avLst/>
          </a:prstGeom>
          <a:noFill/>
          <a:ln/>
        </p:spPr>
        <p:txBody>
          <a:bodyPr wrap="square" lIns="0" tIns="0" rIns="0" bIns="0" rtlCol="0" anchor="ctr"/>
          <a:lstStyle/>
          <a:p>
            <a:pPr marL="0" indent="0">
              <a:buNone/>
            </a:pPr>
            <a:r>
              <a:rPr lang="en-US" sz="1800" b="1" dirty="0">
                <a:solidFill>
                  <a:srgbClr val="9B4DAF"/>
                </a:solidFill>
                <a:latin typeface="Arial    "/>
                <a:ea typeface="Calibri" pitchFamily="34" charset="-122"/>
                <a:cs typeface="Calibri" pitchFamily="34" charset="-120"/>
              </a:rPr>
              <a:t>1</a:t>
            </a:r>
            <a:endParaRPr lang="en-US" sz="1800" dirty="0">
              <a:latin typeface="Arial    "/>
            </a:endParaRPr>
          </a:p>
        </p:txBody>
      </p:sp>
      <p:sp>
        <p:nvSpPr>
          <p:cNvPr id="11" name="Shape 9"/>
          <p:cNvSpPr/>
          <p:nvPr/>
        </p:nvSpPr>
        <p:spPr>
          <a:xfrm>
            <a:off x="3291840" y="3657600"/>
            <a:ext cx="2651760" cy="64008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2" name="Text 10"/>
          <p:cNvSpPr/>
          <p:nvPr/>
        </p:nvSpPr>
        <p:spPr>
          <a:xfrm>
            <a:off x="3383280" y="3703320"/>
            <a:ext cx="365760" cy="365760"/>
          </a:xfrm>
          <a:prstGeom prst="rect">
            <a:avLst/>
          </a:prstGeom>
          <a:noFill/>
          <a:ln/>
        </p:spPr>
        <p:txBody>
          <a:bodyPr wrap="square" lIns="0" tIns="0" rIns="0" bIns="0" rtlCol="0" anchor="ctr"/>
          <a:lstStyle/>
          <a:p>
            <a:pPr marL="0" indent="0">
              <a:buNone/>
            </a:pPr>
            <a:r>
              <a:rPr lang="en-US" sz="1800" b="1" dirty="0">
                <a:solidFill>
                  <a:srgbClr val="9B4DAF"/>
                </a:solidFill>
                <a:latin typeface="Arial    "/>
                <a:ea typeface="Calibri" pitchFamily="34" charset="-122"/>
                <a:cs typeface="Calibri" pitchFamily="34" charset="-120"/>
              </a:rPr>
              <a:t>2</a:t>
            </a:r>
            <a:endParaRPr lang="en-US" sz="1800" dirty="0">
              <a:latin typeface="Arial    "/>
            </a:endParaRPr>
          </a:p>
        </p:txBody>
      </p:sp>
      <p:sp>
        <p:nvSpPr>
          <p:cNvPr id="13" name="Shape 11"/>
          <p:cNvSpPr/>
          <p:nvPr/>
        </p:nvSpPr>
        <p:spPr>
          <a:xfrm>
            <a:off x="6126480" y="3657600"/>
            <a:ext cx="2651760" cy="64008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4" name="Text 12"/>
          <p:cNvSpPr/>
          <p:nvPr/>
        </p:nvSpPr>
        <p:spPr>
          <a:xfrm>
            <a:off x="6217920" y="3703320"/>
            <a:ext cx="365760" cy="365760"/>
          </a:xfrm>
          <a:prstGeom prst="rect">
            <a:avLst/>
          </a:prstGeom>
          <a:noFill/>
          <a:ln/>
        </p:spPr>
        <p:txBody>
          <a:bodyPr wrap="square" lIns="0" tIns="0" rIns="0" bIns="0" rtlCol="0" anchor="ctr"/>
          <a:lstStyle/>
          <a:p>
            <a:pPr marL="0" indent="0">
              <a:buNone/>
            </a:pPr>
            <a:r>
              <a:rPr lang="en-US" sz="1800" b="1" dirty="0">
                <a:solidFill>
                  <a:srgbClr val="9B4DAF"/>
                </a:solidFill>
                <a:latin typeface="Arial    "/>
                <a:ea typeface="Calibri" pitchFamily="34" charset="-122"/>
                <a:cs typeface="Calibri" pitchFamily="34" charset="-120"/>
              </a:rPr>
              <a:t>3</a:t>
            </a:r>
            <a:endParaRPr lang="en-US" sz="1800" dirty="0">
              <a:latin typeface="Arial    "/>
            </a:endParaRPr>
          </a:p>
        </p:txBody>
      </p:sp>
      <p:sp>
        <p:nvSpPr>
          <p:cNvPr id="20" name="Text 42">
            <a:extLst>
              <a:ext uri="{FF2B5EF4-FFF2-40B4-BE49-F238E27FC236}">
                <a16:creationId xmlns:a16="http://schemas.microsoft.com/office/drawing/2014/main" id="{B69711B9-F3D6-103D-B171-B36D4739EE1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190F7F01-46F2-DF44-478B-247CFAFAFF2F}"/>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5FA86B4E-8A0E-2D87-4546-B0F0B7D8A398}"/>
              </a:ext>
            </a:extLst>
          </p:cNvPr>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SHARED STRUGGLE BUILDS TRUST’</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0BB57884-E610-B3B6-A5AD-877E49DB04F0}"/>
              </a:ext>
            </a:extLst>
          </p:cNvPr>
          <p:cNvSpPr/>
          <p:nvPr/>
        </p:nvSpPr>
        <p:spPr>
          <a:xfrm>
            <a:off x="457200" y="2834640"/>
            <a:ext cx="8229600" cy="7315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A Principle from The Circle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6680D7AD-0AA9-18F0-F300-CDE1C23DA6B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6542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12" name="Shape 0">
            <a:extLst>
              <a:ext uri="{FF2B5EF4-FFF2-40B4-BE49-F238E27FC236}">
                <a16:creationId xmlns:a16="http://schemas.microsoft.com/office/drawing/2014/main" id="{2798A209-D791-7FAA-7626-80A9E1844648}"/>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84048" y="-12801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THE ELECTRICIAN MINDSET TEST</a:t>
            </a:r>
            <a:endParaRPr lang="en-US" sz="2000" dirty="0">
              <a:latin typeface="Arial Black" panose="020B0A04020102020204" pitchFamily="34" charset="0"/>
            </a:endParaRPr>
          </a:p>
        </p:txBody>
      </p:sp>
      <p:sp>
        <p:nvSpPr>
          <p:cNvPr id="4" name="Shape 2"/>
          <p:cNvSpPr/>
          <p:nvPr/>
        </p:nvSpPr>
        <p:spPr>
          <a:xfrm>
            <a:off x="256032" y="914400"/>
            <a:ext cx="8631936" cy="502920"/>
          </a:xfrm>
          <a:prstGeom prst="rect">
            <a:avLst/>
          </a:prstGeom>
          <a:solidFill>
            <a:srgbClr val="5B4B8A"/>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5" name="Text 3"/>
          <p:cNvSpPr/>
          <p:nvPr/>
        </p:nvSpPr>
        <p:spPr>
          <a:xfrm>
            <a:off x="347472" y="914400"/>
            <a:ext cx="8449056" cy="502920"/>
          </a:xfrm>
          <a:prstGeom prst="rect">
            <a:avLst/>
          </a:prstGeom>
          <a:noFill/>
          <a:ln/>
        </p:spPr>
        <p:txBody>
          <a:bodyPr wrap="square" lIns="0" tIns="0" rIns="0" bIns="0" rtlCol="0" anchor="ctr"/>
          <a:lstStyle/>
          <a:p>
            <a:pPr marL="0" indent="0">
              <a:buNone/>
            </a:pPr>
            <a:r>
              <a:rPr lang="en-US" sz="1500" b="1" dirty="0">
                <a:solidFill>
                  <a:srgbClr val="FFFFFF"/>
                </a:solidFill>
                <a:latin typeface="Arial    "/>
                <a:ea typeface="Calibri" pitchFamily="34" charset="-122"/>
                <a:cs typeface="Calibri" pitchFamily="34" charset="-120"/>
              </a:rPr>
              <a:t>⚡  The Scenario</a:t>
            </a:r>
            <a:endParaRPr lang="en-US" sz="1500" dirty="0">
              <a:latin typeface="Arial    "/>
            </a:endParaRPr>
          </a:p>
        </p:txBody>
      </p:sp>
      <p:sp>
        <p:nvSpPr>
          <p:cNvPr id="6" name="Text 4"/>
          <p:cNvSpPr/>
          <p:nvPr/>
        </p:nvSpPr>
        <p:spPr>
          <a:xfrm>
            <a:off x="256032" y="1900428"/>
            <a:ext cx="8631936" cy="2606040"/>
          </a:xfrm>
          <a:prstGeom prst="rect">
            <a:avLst/>
          </a:prstGeom>
          <a:noFill/>
          <a:ln/>
        </p:spPr>
        <p:txBody>
          <a:bodyPr wrap="square" rtlCol="0" anchor="t"/>
          <a:lstStyle/>
          <a:p>
            <a:pPr marL="0" indent="0">
              <a:spcAft>
                <a:spcPts val="500"/>
              </a:spcAft>
              <a:buNone/>
            </a:pPr>
            <a:r>
              <a:rPr lang="en-US" sz="1500" b="1" dirty="0">
                <a:solidFill>
                  <a:srgbClr val="1A1A2E"/>
                </a:solidFill>
                <a:latin typeface="Arial    "/>
                <a:ea typeface="Calibri" pitchFamily="34" charset="-122"/>
                <a:cs typeface="Calibri" pitchFamily="34" charset="-120"/>
              </a:rPr>
              <a:t>Two electricians arrive on the same job.
</a:t>
            </a:r>
            <a:r>
              <a:rPr lang="en-US" sz="1400" dirty="0">
                <a:solidFill>
                  <a:srgbClr val="1A1A2E"/>
                </a:solidFill>
                <a:latin typeface="Arial    "/>
                <a:ea typeface="Calibri" pitchFamily="34" charset="-122"/>
                <a:cs typeface="Calibri" pitchFamily="34" charset="-120"/>
              </a:rPr>
              <a:t>A problem appears – the lights won't work and the plans don't match what's in the wall.
</a:t>
            </a:r>
            <a:r>
              <a:rPr lang="en-US" sz="1600" b="1" dirty="0">
                <a:solidFill>
                  <a:srgbClr val="5A1F68"/>
                </a:solidFill>
                <a:latin typeface="Arial    "/>
                <a:ea typeface="Calibri" pitchFamily="34" charset="-122"/>
                <a:cs typeface="Calibri" pitchFamily="34" charset="-120"/>
              </a:rPr>
              <a:t>How do they react?</a:t>
            </a:r>
            <a:endParaRPr lang="en-US" sz="1400" dirty="0">
              <a:latin typeface="Arial    "/>
            </a:endParaRPr>
          </a:p>
        </p:txBody>
      </p:sp>
      <p:sp>
        <p:nvSpPr>
          <p:cNvPr id="14" name="Text 42">
            <a:extLst>
              <a:ext uri="{FF2B5EF4-FFF2-40B4-BE49-F238E27FC236}">
                <a16:creationId xmlns:a16="http://schemas.microsoft.com/office/drawing/2014/main" id="{5EA4A6FE-5A66-30EB-2504-575708EBBAFC}"/>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0" name="Shape 0">
            <a:extLst>
              <a:ext uri="{FF2B5EF4-FFF2-40B4-BE49-F238E27FC236}">
                <a16:creationId xmlns:a16="http://schemas.microsoft.com/office/drawing/2014/main" id="{77CB399D-306F-500C-8311-41E24AA21E62}"/>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49352"/>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THE ELECTRICIAN MINDSET TEST</a:t>
            </a:r>
            <a:endParaRPr lang="en-US" sz="2000" dirty="0">
              <a:latin typeface="Arial Black" panose="020B0A04020102020204" pitchFamily="34" charset="0"/>
            </a:endParaRPr>
          </a:p>
        </p:txBody>
      </p:sp>
      <p:sp>
        <p:nvSpPr>
          <p:cNvPr id="5" name="Shape 3"/>
          <p:cNvSpPr/>
          <p:nvPr/>
        </p:nvSpPr>
        <p:spPr>
          <a:xfrm>
            <a:off x="256032" y="1024128"/>
            <a:ext cx="8631936" cy="438912"/>
          </a:xfrm>
          <a:prstGeom prst="rect">
            <a:avLst/>
          </a:prstGeom>
          <a:solidFill>
            <a:srgbClr val="7030A0"/>
          </a:solidFill>
          <a:ln w="12700">
            <a:solidFill>
              <a:srgbClr val="5B4B8A"/>
            </a:solidFill>
            <a:prstDash val="solid"/>
          </a:ln>
        </p:spPr>
        <p:txBody>
          <a:bodyPr/>
          <a:lstStyle/>
          <a:p>
            <a:endParaRPr lang="en-US">
              <a:solidFill>
                <a:schemeClr val="bg1"/>
              </a:solidFill>
              <a:latin typeface="Arial    "/>
            </a:endParaRPr>
          </a:p>
        </p:txBody>
      </p:sp>
      <p:sp>
        <p:nvSpPr>
          <p:cNvPr id="6" name="Text 4"/>
          <p:cNvSpPr/>
          <p:nvPr/>
        </p:nvSpPr>
        <p:spPr>
          <a:xfrm>
            <a:off x="347472" y="1024128"/>
            <a:ext cx="8449056" cy="438912"/>
          </a:xfrm>
          <a:prstGeom prst="rect">
            <a:avLst/>
          </a:prstGeom>
          <a:solidFill>
            <a:srgbClr val="7030A0"/>
          </a:solidFill>
          <a:ln>
            <a:solidFill>
              <a:srgbClr val="5B4B8A"/>
            </a:solidFill>
          </a:ln>
        </p:spPr>
        <p:txBody>
          <a:bodyPr wrap="square" lIns="0" tIns="0" rIns="0" bIns="0" rtlCol="0" anchor="ctr"/>
          <a:lstStyle/>
          <a:p>
            <a:pPr marL="0" indent="0">
              <a:buNone/>
            </a:pPr>
            <a:r>
              <a:rPr lang="en-US" sz="1600" b="1" dirty="0">
                <a:solidFill>
                  <a:schemeClr val="bg1"/>
                </a:solidFill>
                <a:latin typeface="Arial    "/>
                <a:ea typeface="Calibri" pitchFamily="34" charset="-122"/>
                <a:cs typeface="Calibri" pitchFamily="34" charset="-120"/>
              </a:rPr>
              <a:t>⛔  Electrician A</a:t>
            </a:r>
            <a:endParaRPr lang="en-US" sz="1600" dirty="0">
              <a:solidFill>
                <a:schemeClr val="bg1"/>
              </a:solidFill>
              <a:latin typeface="Arial    "/>
            </a:endParaRPr>
          </a:p>
        </p:txBody>
      </p:sp>
      <p:sp>
        <p:nvSpPr>
          <p:cNvPr id="7" name="Shape 5"/>
          <p:cNvSpPr/>
          <p:nvPr/>
        </p:nvSpPr>
        <p:spPr>
          <a:xfrm>
            <a:off x="256032" y="1517904"/>
            <a:ext cx="8631936" cy="512064"/>
          </a:xfrm>
          <a:prstGeom prst="rect">
            <a:avLst/>
          </a:prstGeom>
          <a:solidFill>
            <a:srgbClr val="5B4B8A"/>
          </a:solidFill>
          <a:ln w="12700">
            <a:solidFill>
              <a:srgbClr val="5B4B8A"/>
            </a:solidFill>
            <a:prstDash val="solid"/>
          </a:ln>
        </p:spPr>
        <p:txBody>
          <a:bodyPr/>
          <a:lstStyle/>
          <a:p>
            <a:endParaRPr lang="en-US">
              <a:solidFill>
                <a:schemeClr val="bg1"/>
              </a:solidFill>
              <a:latin typeface="Arial    "/>
            </a:endParaRPr>
          </a:p>
        </p:txBody>
      </p:sp>
      <p:sp>
        <p:nvSpPr>
          <p:cNvPr id="8" name="Text 6"/>
          <p:cNvSpPr/>
          <p:nvPr/>
        </p:nvSpPr>
        <p:spPr>
          <a:xfrm>
            <a:off x="411480" y="1517904"/>
            <a:ext cx="8321040" cy="512064"/>
          </a:xfrm>
          <a:prstGeom prst="rect">
            <a:avLst/>
          </a:prstGeom>
          <a:solidFill>
            <a:srgbClr val="5B4B8A"/>
          </a:solidFill>
          <a:ln>
            <a:solidFill>
              <a:srgbClr val="5B4B8A"/>
            </a:solidFill>
          </a:ln>
        </p:spPr>
        <p:txBody>
          <a:bodyPr wrap="square" lIns="0" tIns="0" rIns="0" bIns="0" rtlCol="0" anchor="ctr"/>
          <a:lstStyle/>
          <a:p>
            <a:pPr marL="0" indent="0">
              <a:buNone/>
            </a:pPr>
            <a:r>
              <a:rPr lang="en-US" sz="1500" i="1" dirty="0">
                <a:solidFill>
                  <a:schemeClr val="bg1"/>
                </a:solidFill>
                <a:latin typeface="Arial    "/>
                <a:ea typeface="Georgia" pitchFamily="34" charset="-122"/>
                <a:cs typeface="Georgia" pitchFamily="34" charset="-120"/>
              </a:rPr>
              <a:t>"That's not my problem."</a:t>
            </a:r>
            <a:endParaRPr lang="en-US" sz="1500" dirty="0">
              <a:solidFill>
                <a:schemeClr val="bg1"/>
              </a:solidFill>
              <a:latin typeface="Arial    "/>
            </a:endParaRPr>
          </a:p>
        </p:txBody>
      </p:sp>
      <p:sp>
        <p:nvSpPr>
          <p:cNvPr id="9" name="Shape 7"/>
          <p:cNvSpPr/>
          <p:nvPr/>
        </p:nvSpPr>
        <p:spPr>
          <a:xfrm>
            <a:off x="256032" y="2112264"/>
            <a:ext cx="8631936" cy="512064"/>
          </a:xfrm>
          <a:prstGeom prst="rect">
            <a:avLst/>
          </a:prstGeom>
          <a:solidFill>
            <a:srgbClr val="5B4B8A"/>
          </a:solidFill>
          <a:ln w="12700">
            <a:solidFill>
              <a:srgbClr val="5B4B8A"/>
            </a:solidFill>
            <a:prstDash val="solid"/>
          </a:ln>
        </p:spPr>
        <p:txBody>
          <a:bodyPr/>
          <a:lstStyle/>
          <a:p>
            <a:endParaRPr lang="en-US">
              <a:solidFill>
                <a:schemeClr val="bg1"/>
              </a:solidFill>
              <a:latin typeface="Arial    "/>
            </a:endParaRPr>
          </a:p>
        </p:txBody>
      </p:sp>
      <p:sp>
        <p:nvSpPr>
          <p:cNvPr id="10" name="Text 8"/>
          <p:cNvSpPr/>
          <p:nvPr/>
        </p:nvSpPr>
        <p:spPr>
          <a:xfrm>
            <a:off x="411480" y="2112264"/>
            <a:ext cx="8321040" cy="512064"/>
          </a:xfrm>
          <a:prstGeom prst="rect">
            <a:avLst/>
          </a:prstGeom>
          <a:solidFill>
            <a:srgbClr val="5B4B8A"/>
          </a:solidFill>
          <a:ln>
            <a:solidFill>
              <a:srgbClr val="5B4B8A"/>
            </a:solidFill>
          </a:ln>
        </p:spPr>
        <p:txBody>
          <a:bodyPr wrap="square" lIns="0" tIns="0" rIns="0" bIns="0" rtlCol="0" anchor="ctr"/>
          <a:lstStyle/>
          <a:p>
            <a:pPr marL="0" indent="0">
              <a:buNone/>
            </a:pPr>
            <a:r>
              <a:rPr lang="en-US" sz="1500" i="1" dirty="0">
                <a:solidFill>
                  <a:schemeClr val="bg1"/>
                </a:solidFill>
                <a:latin typeface="Arial    "/>
                <a:ea typeface="Georgia" pitchFamily="34" charset="-122"/>
                <a:cs typeface="Georgia" pitchFamily="34" charset="-120"/>
              </a:rPr>
              <a:t>"The drawings are wrong."</a:t>
            </a:r>
            <a:endParaRPr lang="en-US" sz="1500" dirty="0">
              <a:solidFill>
                <a:schemeClr val="bg1"/>
              </a:solidFill>
              <a:latin typeface="Arial    "/>
            </a:endParaRPr>
          </a:p>
        </p:txBody>
      </p:sp>
      <p:sp>
        <p:nvSpPr>
          <p:cNvPr id="11" name="Shape 9"/>
          <p:cNvSpPr/>
          <p:nvPr/>
        </p:nvSpPr>
        <p:spPr>
          <a:xfrm>
            <a:off x="256032" y="2706624"/>
            <a:ext cx="8631936" cy="512064"/>
          </a:xfrm>
          <a:prstGeom prst="rect">
            <a:avLst/>
          </a:prstGeom>
          <a:solidFill>
            <a:srgbClr val="5B4B8A"/>
          </a:solidFill>
          <a:ln w="12700">
            <a:solidFill>
              <a:srgbClr val="5B4B8A"/>
            </a:solidFill>
            <a:prstDash val="solid"/>
          </a:ln>
        </p:spPr>
        <p:txBody>
          <a:bodyPr/>
          <a:lstStyle/>
          <a:p>
            <a:endParaRPr lang="en-US">
              <a:solidFill>
                <a:schemeClr val="bg1"/>
              </a:solidFill>
              <a:latin typeface="Arial    "/>
            </a:endParaRPr>
          </a:p>
        </p:txBody>
      </p:sp>
      <p:sp>
        <p:nvSpPr>
          <p:cNvPr id="12" name="Text 10"/>
          <p:cNvSpPr/>
          <p:nvPr/>
        </p:nvSpPr>
        <p:spPr>
          <a:xfrm>
            <a:off x="411480" y="2706624"/>
            <a:ext cx="8321040" cy="512064"/>
          </a:xfrm>
          <a:prstGeom prst="rect">
            <a:avLst/>
          </a:prstGeom>
          <a:solidFill>
            <a:srgbClr val="5B4B8A"/>
          </a:solidFill>
          <a:ln>
            <a:solidFill>
              <a:srgbClr val="5B4B8A"/>
            </a:solidFill>
          </a:ln>
        </p:spPr>
        <p:txBody>
          <a:bodyPr wrap="square" lIns="0" tIns="0" rIns="0" bIns="0" rtlCol="0" anchor="ctr"/>
          <a:lstStyle/>
          <a:p>
            <a:pPr marL="0" indent="0">
              <a:buNone/>
            </a:pPr>
            <a:r>
              <a:rPr lang="en-US" sz="1500" i="1" dirty="0">
                <a:solidFill>
                  <a:schemeClr val="bg1"/>
                </a:solidFill>
                <a:latin typeface="Arial    "/>
                <a:ea typeface="Georgia" pitchFamily="34" charset="-122"/>
                <a:cs typeface="Georgia" pitchFamily="34" charset="-120"/>
              </a:rPr>
              <a:t>"Someone else must have messed this up."</a:t>
            </a:r>
            <a:endParaRPr lang="en-US" sz="1500" dirty="0">
              <a:solidFill>
                <a:schemeClr val="bg1"/>
              </a:solidFill>
              <a:latin typeface="Arial    "/>
            </a:endParaRPr>
          </a:p>
        </p:txBody>
      </p:sp>
      <p:sp>
        <p:nvSpPr>
          <p:cNvPr id="13" name="Shape 11"/>
          <p:cNvSpPr/>
          <p:nvPr/>
        </p:nvSpPr>
        <p:spPr>
          <a:xfrm>
            <a:off x="256032" y="3300984"/>
            <a:ext cx="8631936" cy="512064"/>
          </a:xfrm>
          <a:prstGeom prst="rect">
            <a:avLst/>
          </a:prstGeom>
          <a:solidFill>
            <a:srgbClr val="5B4B8A"/>
          </a:solidFill>
          <a:ln w="12700">
            <a:solidFill>
              <a:srgbClr val="5B4B8A"/>
            </a:solidFill>
            <a:prstDash val="solid"/>
          </a:ln>
        </p:spPr>
        <p:txBody>
          <a:bodyPr/>
          <a:lstStyle/>
          <a:p>
            <a:endParaRPr lang="en-US">
              <a:solidFill>
                <a:schemeClr val="bg1"/>
              </a:solidFill>
              <a:latin typeface="Arial    "/>
            </a:endParaRPr>
          </a:p>
        </p:txBody>
      </p:sp>
      <p:sp>
        <p:nvSpPr>
          <p:cNvPr id="14" name="Text 12"/>
          <p:cNvSpPr/>
          <p:nvPr/>
        </p:nvSpPr>
        <p:spPr>
          <a:xfrm>
            <a:off x="411480" y="3300984"/>
            <a:ext cx="8321040" cy="512064"/>
          </a:xfrm>
          <a:prstGeom prst="rect">
            <a:avLst/>
          </a:prstGeom>
          <a:solidFill>
            <a:srgbClr val="5B4B8A"/>
          </a:solidFill>
          <a:ln>
            <a:solidFill>
              <a:srgbClr val="5B4B8A"/>
            </a:solidFill>
          </a:ln>
        </p:spPr>
        <p:txBody>
          <a:bodyPr wrap="square" lIns="0" tIns="0" rIns="0" bIns="0" rtlCol="0" anchor="ctr"/>
          <a:lstStyle/>
          <a:p>
            <a:pPr marL="0" indent="0">
              <a:buNone/>
            </a:pPr>
            <a:r>
              <a:rPr lang="en-US" sz="1500" i="1" dirty="0">
                <a:solidFill>
                  <a:schemeClr val="bg1"/>
                </a:solidFill>
                <a:latin typeface="Arial    "/>
                <a:ea typeface="Georgia" pitchFamily="34" charset="-122"/>
                <a:cs typeface="Georgia" pitchFamily="34" charset="-120"/>
              </a:rPr>
              <a:t>"I'll wait for the boss to deal with it."</a:t>
            </a:r>
            <a:endParaRPr lang="en-US" sz="1500" dirty="0">
              <a:solidFill>
                <a:schemeClr val="bg1"/>
              </a:solidFill>
              <a:latin typeface="Arial    "/>
            </a:endParaRPr>
          </a:p>
        </p:txBody>
      </p:sp>
      <p:sp>
        <p:nvSpPr>
          <p:cNvPr id="21" name="Text 42">
            <a:extLst>
              <a:ext uri="{FF2B5EF4-FFF2-40B4-BE49-F238E27FC236}">
                <a16:creationId xmlns:a16="http://schemas.microsoft.com/office/drawing/2014/main" id="{A26C20DD-2007-3402-8FD1-F46BABBED166}"/>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1" name="Shape 0">
            <a:extLst>
              <a:ext uri="{FF2B5EF4-FFF2-40B4-BE49-F238E27FC236}">
                <a16:creationId xmlns:a16="http://schemas.microsoft.com/office/drawing/2014/main" id="{E6D2D048-96CB-FCA0-48C3-194D05DA1994}"/>
              </a:ext>
            </a:extLst>
          </p:cNvPr>
          <p:cNvSpPr/>
          <p:nvPr/>
        </p:nvSpPr>
        <p:spPr>
          <a:xfrm>
            <a:off x="0" y="-13716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3" name="Text 1"/>
          <p:cNvSpPr/>
          <p:nvPr/>
        </p:nvSpPr>
        <p:spPr>
          <a:xfrm>
            <a:off x="347472" y="-21564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THE ELECTRICIAN MINDSET TEST</a:t>
            </a:r>
            <a:endParaRPr lang="en-US" sz="2000" dirty="0">
              <a:latin typeface="Arial Black" panose="020B0A04020102020204" pitchFamily="34" charset="0"/>
            </a:endParaRPr>
          </a:p>
        </p:txBody>
      </p:sp>
      <p:sp>
        <p:nvSpPr>
          <p:cNvPr id="5" name="Shape 3"/>
          <p:cNvSpPr/>
          <p:nvPr/>
        </p:nvSpPr>
        <p:spPr>
          <a:xfrm>
            <a:off x="256032" y="1024128"/>
            <a:ext cx="8631936" cy="438912"/>
          </a:xfrm>
          <a:prstGeom prst="rect">
            <a:avLst/>
          </a:prstGeom>
          <a:solidFill>
            <a:srgbClr val="7030A0"/>
          </a:solidFill>
          <a:ln w="12700">
            <a:solidFill>
              <a:srgbClr val="5B4B8A"/>
            </a:solidFill>
            <a:prstDash val="solid"/>
          </a:ln>
        </p:spPr>
        <p:txBody>
          <a:bodyPr/>
          <a:lstStyle/>
          <a:p>
            <a:endParaRPr lang="en-US">
              <a:latin typeface="Arial    "/>
            </a:endParaRPr>
          </a:p>
        </p:txBody>
      </p:sp>
      <p:sp>
        <p:nvSpPr>
          <p:cNvPr id="6" name="Text 4"/>
          <p:cNvSpPr/>
          <p:nvPr/>
        </p:nvSpPr>
        <p:spPr>
          <a:xfrm>
            <a:off x="347472" y="1024128"/>
            <a:ext cx="8449056" cy="438912"/>
          </a:xfrm>
          <a:prstGeom prst="rect">
            <a:avLst/>
          </a:prstGeom>
          <a:noFill/>
          <a:ln/>
        </p:spPr>
        <p:txBody>
          <a:bodyPr wrap="square" lIns="0" tIns="0" rIns="0" bIns="0" rtlCol="0" anchor="ctr"/>
          <a:lstStyle/>
          <a:p>
            <a:pPr marL="0" indent="0">
              <a:buNone/>
            </a:pPr>
            <a:r>
              <a:rPr lang="en-US" sz="1600" b="1" dirty="0">
                <a:solidFill>
                  <a:srgbClr val="FFFFFF"/>
                </a:solidFill>
                <a:latin typeface="Arial    "/>
                <a:ea typeface="Calibri" pitchFamily="34" charset="-122"/>
                <a:cs typeface="Calibri" pitchFamily="34" charset="-120"/>
              </a:rPr>
              <a:t>✅  Electrician B</a:t>
            </a:r>
            <a:endParaRPr lang="en-US" sz="1600" dirty="0">
              <a:latin typeface="Arial    "/>
            </a:endParaRPr>
          </a:p>
        </p:txBody>
      </p:sp>
      <p:sp>
        <p:nvSpPr>
          <p:cNvPr id="7" name="Shape 5"/>
          <p:cNvSpPr/>
          <p:nvPr/>
        </p:nvSpPr>
        <p:spPr>
          <a:xfrm>
            <a:off x="256032" y="1517904"/>
            <a:ext cx="8631936" cy="512064"/>
          </a:xfrm>
          <a:prstGeom prst="rect">
            <a:avLst/>
          </a:prstGeom>
          <a:solidFill>
            <a:schemeClr val="bg1"/>
          </a:solidFill>
          <a:ln w="12700">
            <a:solidFill>
              <a:srgbClr val="5B4B8A"/>
            </a:solidFill>
            <a:prstDash val="solid"/>
          </a:ln>
        </p:spPr>
        <p:txBody>
          <a:bodyPr/>
          <a:lstStyle/>
          <a:p>
            <a:endParaRPr lang="en-US">
              <a:latin typeface="Arial    "/>
            </a:endParaRPr>
          </a:p>
        </p:txBody>
      </p:sp>
      <p:sp>
        <p:nvSpPr>
          <p:cNvPr id="8" name="Text 6"/>
          <p:cNvSpPr/>
          <p:nvPr/>
        </p:nvSpPr>
        <p:spPr>
          <a:xfrm>
            <a:off x="411480" y="1517904"/>
            <a:ext cx="8321040" cy="512064"/>
          </a:xfrm>
          <a:prstGeom prst="rect">
            <a:avLst/>
          </a:prstGeom>
          <a:noFill/>
          <a:ln/>
        </p:spPr>
        <p:txBody>
          <a:bodyPr wrap="square" lIns="0" tIns="0" rIns="0" bIns="0" rtlCol="0" anchor="ctr"/>
          <a:lstStyle/>
          <a:p>
            <a:pPr marL="0" indent="0">
              <a:buNone/>
            </a:pPr>
            <a:r>
              <a:rPr lang="en-US" sz="1500" i="1" dirty="0">
                <a:solidFill>
                  <a:srgbClr val="1A1A2E"/>
                </a:solidFill>
                <a:latin typeface="Arial    "/>
                <a:ea typeface="Georgia" pitchFamily="34" charset="-122"/>
                <a:cs typeface="Georgia" pitchFamily="34" charset="-120"/>
              </a:rPr>
              <a:t>"Let's figure out what's going on."</a:t>
            </a:r>
            <a:endParaRPr lang="en-US" sz="1500" dirty="0">
              <a:latin typeface="Arial    "/>
            </a:endParaRPr>
          </a:p>
        </p:txBody>
      </p:sp>
      <p:sp>
        <p:nvSpPr>
          <p:cNvPr id="9" name="Shape 7"/>
          <p:cNvSpPr/>
          <p:nvPr/>
        </p:nvSpPr>
        <p:spPr>
          <a:xfrm>
            <a:off x="256032" y="2112264"/>
            <a:ext cx="8631936" cy="512064"/>
          </a:xfrm>
          <a:prstGeom prst="rect">
            <a:avLst/>
          </a:prstGeom>
          <a:solidFill>
            <a:schemeClr val="bg1"/>
          </a:solidFill>
          <a:ln w="12700">
            <a:solidFill>
              <a:srgbClr val="5B4B8A"/>
            </a:solidFill>
            <a:prstDash val="solid"/>
          </a:ln>
        </p:spPr>
        <p:txBody>
          <a:bodyPr/>
          <a:lstStyle/>
          <a:p>
            <a:endParaRPr lang="en-US">
              <a:latin typeface="Arial    "/>
            </a:endParaRPr>
          </a:p>
        </p:txBody>
      </p:sp>
      <p:sp>
        <p:nvSpPr>
          <p:cNvPr id="10" name="Text 8"/>
          <p:cNvSpPr/>
          <p:nvPr/>
        </p:nvSpPr>
        <p:spPr>
          <a:xfrm>
            <a:off x="411480" y="2112264"/>
            <a:ext cx="8321040" cy="512064"/>
          </a:xfrm>
          <a:prstGeom prst="rect">
            <a:avLst/>
          </a:prstGeom>
          <a:noFill/>
          <a:ln/>
        </p:spPr>
        <p:txBody>
          <a:bodyPr wrap="square" lIns="0" tIns="0" rIns="0" bIns="0" rtlCol="0" anchor="ctr"/>
          <a:lstStyle/>
          <a:p>
            <a:pPr marL="0" indent="0">
              <a:buNone/>
            </a:pPr>
            <a:r>
              <a:rPr lang="en-US" sz="1500" i="1" dirty="0">
                <a:solidFill>
                  <a:srgbClr val="1A1A2E"/>
                </a:solidFill>
                <a:latin typeface="Arial    "/>
                <a:ea typeface="Georgia" pitchFamily="34" charset="-122"/>
                <a:cs typeface="Georgia" pitchFamily="34" charset="-120"/>
              </a:rPr>
              <a:t>"Let's test the circuit."</a:t>
            </a:r>
            <a:endParaRPr lang="en-US" sz="1500" dirty="0">
              <a:latin typeface="Arial    "/>
            </a:endParaRPr>
          </a:p>
        </p:txBody>
      </p:sp>
      <p:sp>
        <p:nvSpPr>
          <p:cNvPr id="11" name="Shape 9"/>
          <p:cNvSpPr/>
          <p:nvPr/>
        </p:nvSpPr>
        <p:spPr>
          <a:xfrm>
            <a:off x="256032" y="2706624"/>
            <a:ext cx="8631936" cy="512064"/>
          </a:xfrm>
          <a:prstGeom prst="rect">
            <a:avLst/>
          </a:prstGeom>
          <a:solidFill>
            <a:schemeClr val="bg1"/>
          </a:solidFill>
          <a:ln w="12700">
            <a:solidFill>
              <a:srgbClr val="5B4B8A"/>
            </a:solidFill>
            <a:prstDash val="solid"/>
          </a:ln>
        </p:spPr>
        <p:txBody>
          <a:bodyPr/>
          <a:lstStyle/>
          <a:p>
            <a:endParaRPr lang="en-US">
              <a:latin typeface="Arial    "/>
            </a:endParaRPr>
          </a:p>
        </p:txBody>
      </p:sp>
      <p:sp>
        <p:nvSpPr>
          <p:cNvPr id="12" name="Text 10"/>
          <p:cNvSpPr/>
          <p:nvPr/>
        </p:nvSpPr>
        <p:spPr>
          <a:xfrm>
            <a:off x="411480" y="2706624"/>
            <a:ext cx="8321040" cy="512064"/>
          </a:xfrm>
          <a:prstGeom prst="rect">
            <a:avLst/>
          </a:prstGeom>
          <a:noFill/>
          <a:ln/>
        </p:spPr>
        <p:txBody>
          <a:bodyPr wrap="square" lIns="0" tIns="0" rIns="0" bIns="0" rtlCol="0" anchor="ctr"/>
          <a:lstStyle/>
          <a:p>
            <a:pPr marL="0" indent="0">
              <a:buNone/>
            </a:pPr>
            <a:r>
              <a:rPr lang="en-US" sz="1500" i="1" dirty="0">
                <a:solidFill>
                  <a:srgbClr val="1A1A2E"/>
                </a:solidFill>
                <a:latin typeface="Arial    "/>
                <a:ea typeface="Georgia" pitchFamily="34" charset="-122"/>
                <a:cs typeface="Georgia" pitchFamily="34" charset="-120"/>
              </a:rPr>
              <a:t>"Maybe the drawings changed."</a:t>
            </a:r>
            <a:endParaRPr lang="en-US" sz="1500" dirty="0">
              <a:latin typeface="Arial    "/>
            </a:endParaRPr>
          </a:p>
        </p:txBody>
      </p:sp>
      <p:sp>
        <p:nvSpPr>
          <p:cNvPr id="13" name="Shape 11"/>
          <p:cNvSpPr/>
          <p:nvPr/>
        </p:nvSpPr>
        <p:spPr>
          <a:xfrm>
            <a:off x="256032" y="3300984"/>
            <a:ext cx="8631936" cy="512064"/>
          </a:xfrm>
          <a:prstGeom prst="rect">
            <a:avLst/>
          </a:prstGeom>
          <a:solidFill>
            <a:schemeClr val="bg1"/>
          </a:solidFill>
          <a:ln w="12700">
            <a:solidFill>
              <a:srgbClr val="5B4B8A"/>
            </a:solidFill>
            <a:prstDash val="solid"/>
          </a:ln>
        </p:spPr>
        <p:txBody>
          <a:bodyPr/>
          <a:lstStyle/>
          <a:p>
            <a:endParaRPr lang="en-US">
              <a:latin typeface="Arial    "/>
            </a:endParaRPr>
          </a:p>
        </p:txBody>
      </p:sp>
      <p:sp>
        <p:nvSpPr>
          <p:cNvPr id="14" name="Text 12"/>
          <p:cNvSpPr/>
          <p:nvPr/>
        </p:nvSpPr>
        <p:spPr>
          <a:xfrm>
            <a:off x="411480" y="3300984"/>
            <a:ext cx="8321040" cy="512064"/>
          </a:xfrm>
          <a:prstGeom prst="rect">
            <a:avLst/>
          </a:prstGeom>
          <a:noFill/>
          <a:ln/>
        </p:spPr>
        <p:txBody>
          <a:bodyPr wrap="square" lIns="0" tIns="0" rIns="0" bIns="0" rtlCol="0" anchor="ctr"/>
          <a:lstStyle/>
          <a:p>
            <a:pPr marL="0" indent="0">
              <a:buNone/>
            </a:pPr>
            <a:r>
              <a:rPr lang="en-US" sz="1500" i="1" dirty="0">
                <a:solidFill>
                  <a:srgbClr val="1A1A2E"/>
                </a:solidFill>
                <a:latin typeface="Arial    "/>
                <a:ea typeface="Georgia" pitchFamily="34" charset="-122"/>
                <a:cs typeface="Georgia" pitchFamily="34" charset="-120"/>
              </a:rPr>
              <a:t>"We could reroute this here."</a:t>
            </a:r>
            <a:endParaRPr lang="en-US" sz="1500" dirty="0">
              <a:latin typeface="Arial    "/>
            </a:endParaRPr>
          </a:p>
        </p:txBody>
      </p:sp>
      <p:sp>
        <p:nvSpPr>
          <p:cNvPr id="20" name="Text 42">
            <a:extLst>
              <a:ext uri="{FF2B5EF4-FFF2-40B4-BE49-F238E27FC236}">
                <a16:creationId xmlns:a16="http://schemas.microsoft.com/office/drawing/2014/main" id="{DBF0A673-283A-24CE-0238-84005FD7728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0" name="Shape 0">
            <a:extLst>
              <a:ext uri="{FF2B5EF4-FFF2-40B4-BE49-F238E27FC236}">
                <a16:creationId xmlns:a16="http://schemas.microsoft.com/office/drawing/2014/main" id="{BD597ACA-65E1-ECA1-C963-31849D5E792A}"/>
              </a:ext>
            </a:extLst>
          </p:cNvPr>
          <p:cNvSpPr/>
          <p:nvPr/>
        </p:nvSpPr>
        <p:spPr>
          <a:xfrm>
            <a:off x="0" y="-13716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3" name="Text 1"/>
          <p:cNvSpPr/>
          <p:nvPr/>
        </p:nvSpPr>
        <p:spPr>
          <a:xfrm>
            <a:off x="274320" y="-26517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WHY THIS MATTERS FOR ELECTRICIANS</a:t>
            </a:r>
            <a:endParaRPr lang="en-US" sz="2000" dirty="0">
              <a:latin typeface="Arial Black" panose="020B0A04020102020204" pitchFamily="34" charset="0"/>
            </a:endParaRPr>
          </a:p>
        </p:txBody>
      </p:sp>
      <p:sp>
        <p:nvSpPr>
          <p:cNvPr id="5" name="Text 3"/>
          <p:cNvSpPr/>
          <p:nvPr/>
        </p:nvSpPr>
        <p:spPr>
          <a:xfrm>
            <a:off x="256032" y="1024128"/>
            <a:ext cx="8631936" cy="457200"/>
          </a:xfrm>
          <a:prstGeom prst="rect">
            <a:avLst/>
          </a:prstGeom>
          <a:noFill/>
          <a:ln/>
        </p:spPr>
        <p:txBody>
          <a:bodyPr wrap="square" rtlCol="0" anchor="ctr"/>
          <a:lstStyle/>
          <a:p>
            <a:pPr marL="0" indent="0">
              <a:buNone/>
            </a:pPr>
            <a:r>
              <a:rPr lang="en-US" sz="1400" dirty="0">
                <a:solidFill>
                  <a:srgbClr val="1A1A2E"/>
                </a:solidFill>
                <a:latin typeface="Arial    "/>
                <a:ea typeface="Calibri" pitchFamily="34" charset="-122"/>
                <a:cs typeface="Calibri" pitchFamily="34" charset="-120"/>
              </a:rPr>
              <a:t>Who would you rather work with? Who would you rather hire? Who is more likely to become a:</a:t>
            </a:r>
            <a:endParaRPr lang="en-US" sz="1400" dirty="0">
              <a:latin typeface="Arial    "/>
            </a:endParaRPr>
          </a:p>
        </p:txBody>
      </p:sp>
      <p:sp>
        <p:nvSpPr>
          <p:cNvPr id="6" name="Shape 4"/>
          <p:cNvSpPr/>
          <p:nvPr/>
        </p:nvSpPr>
        <p:spPr>
          <a:xfrm>
            <a:off x="256032" y="1554480"/>
            <a:ext cx="8631936" cy="512064"/>
          </a:xfrm>
          <a:prstGeom prst="rect">
            <a:avLst/>
          </a:prstGeom>
          <a:solidFill>
            <a:srgbClr val="F3E8F7"/>
          </a:solidFill>
          <a:ln w="12700">
            <a:solidFill>
              <a:srgbClr val="5B4B8A"/>
            </a:solidFill>
            <a:prstDash val="solid"/>
          </a:ln>
        </p:spPr>
        <p:txBody>
          <a:bodyPr/>
          <a:lstStyle/>
          <a:p>
            <a:endParaRPr lang="en-US">
              <a:latin typeface="Arial    "/>
            </a:endParaRPr>
          </a:p>
        </p:txBody>
      </p:sp>
      <p:sp>
        <p:nvSpPr>
          <p:cNvPr id="7" name="Shape 5"/>
          <p:cNvSpPr/>
          <p:nvPr/>
        </p:nvSpPr>
        <p:spPr>
          <a:xfrm>
            <a:off x="256032" y="1554480"/>
            <a:ext cx="54864" cy="512064"/>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8" name="Text 6"/>
          <p:cNvSpPr/>
          <p:nvPr/>
        </p:nvSpPr>
        <p:spPr>
          <a:xfrm>
            <a:off x="411480" y="1554480"/>
            <a:ext cx="8321040" cy="512064"/>
          </a:xfrm>
          <a:prstGeom prst="rect">
            <a:avLst/>
          </a:prstGeom>
          <a:noFill/>
          <a:ln/>
        </p:spPr>
        <p:txBody>
          <a:bodyPr wrap="square" lIns="0" tIns="0" rIns="0" bIns="0" rtlCol="0" anchor="ctr"/>
          <a:lstStyle/>
          <a:p>
            <a:pPr marL="0" indent="0">
              <a:buNone/>
            </a:pPr>
            <a:r>
              <a:rPr lang="en-US" sz="1400" dirty="0">
                <a:solidFill>
                  <a:srgbClr val="1A1A2E"/>
                </a:solidFill>
                <a:latin typeface="Arial    "/>
                <a:ea typeface="Calibri" pitchFamily="34" charset="-122"/>
                <a:cs typeface="Calibri" pitchFamily="34" charset="-120"/>
              </a:rPr>
              <a:t>Supervisor</a:t>
            </a:r>
            <a:endParaRPr lang="en-US" sz="1400" dirty="0">
              <a:latin typeface="Arial    "/>
            </a:endParaRPr>
          </a:p>
        </p:txBody>
      </p:sp>
      <p:sp>
        <p:nvSpPr>
          <p:cNvPr id="9" name="Shape 7"/>
          <p:cNvSpPr/>
          <p:nvPr/>
        </p:nvSpPr>
        <p:spPr>
          <a:xfrm>
            <a:off x="256032" y="2157984"/>
            <a:ext cx="8631936" cy="512064"/>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0" name="Shape 8"/>
          <p:cNvSpPr/>
          <p:nvPr/>
        </p:nvSpPr>
        <p:spPr>
          <a:xfrm>
            <a:off x="256032" y="2157984"/>
            <a:ext cx="54864" cy="512064"/>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1" name="Text 9"/>
          <p:cNvSpPr/>
          <p:nvPr/>
        </p:nvSpPr>
        <p:spPr>
          <a:xfrm>
            <a:off x="411480" y="2157984"/>
            <a:ext cx="8321040" cy="512064"/>
          </a:xfrm>
          <a:prstGeom prst="rect">
            <a:avLst/>
          </a:prstGeom>
          <a:noFill/>
          <a:ln/>
        </p:spPr>
        <p:txBody>
          <a:bodyPr wrap="square" lIns="0" tIns="0" rIns="0" bIns="0" rtlCol="0" anchor="ctr"/>
          <a:lstStyle/>
          <a:p>
            <a:pPr marL="0" indent="0">
              <a:buNone/>
            </a:pPr>
            <a:r>
              <a:rPr lang="en-US" sz="1400" dirty="0">
                <a:solidFill>
                  <a:srgbClr val="1A1A2E"/>
                </a:solidFill>
                <a:latin typeface="Arial    "/>
                <a:ea typeface="Calibri" pitchFamily="34" charset="-122"/>
                <a:cs typeface="Calibri" pitchFamily="34" charset="-120"/>
              </a:rPr>
              <a:t>Business owner</a:t>
            </a:r>
            <a:endParaRPr lang="en-US" sz="1400" dirty="0">
              <a:latin typeface="Arial    "/>
            </a:endParaRPr>
          </a:p>
        </p:txBody>
      </p:sp>
      <p:sp>
        <p:nvSpPr>
          <p:cNvPr id="12" name="Shape 10"/>
          <p:cNvSpPr/>
          <p:nvPr/>
        </p:nvSpPr>
        <p:spPr>
          <a:xfrm>
            <a:off x="256032" y="2761488"/>
            <a:ext cx="8631936" cy="512064"/>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3" name="Shape 11"/>
          <p:cNvSpPr/>
          <p:nvPr/>
        </p:nvSpPr>
        <p:spPr>
          <a:xfrm>
            <a:off x="256032" y="2761488"/>
            <a:ext cx="54864" cy="512064"/>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4" name="Text 12"/>
          <p:cNvSpPr/>
          <p:nvPr/>
        </p:nvSpPr>
        <p:spPr>
          <a:xfrm>
            <a:off x="411480" y="2761488"/>
            <a:ext cx="8321040" cy="512064"/>
          </a:xfrm>
          <a:prstGeom prst="rect">
            <a:avLst/>
          </a:prstGeom>
          <a:noFill/>
          <a:ln/>
        </p:spPr>
        <p:txBody>
          <a:bodyPr wrap="square" lIns="0" tIns="0" rIns="0" bIns="0" rtlCol="0" anchor="ctr"/>
          <a:lstStyle/>
          <a:p>
            <a:pPr marL="0" indent="0">
              <a:buNone/>
            </a:pPr>
            <a:r>
              <a:rPr lang="en-US" sz="1400" dirty="0">
                <a:solidFill>
                  <a:srgbClr val="1A1A2E"/>
                </a:solidFill>
                <a:latin typeface="Arial    "/>
                <a:ea typeface="Calibri" pitchFamily="34" charset="-122"/>
                <a:cs typeface="Calibri" pitchFamily="34" charset="-120"/>
              </a:rPr>
              <a:t>Project manager</a:t>
            </a:r>
            <a:endParaRPr lang="en-US" sz="1400" dirty="0">
              <a:latin typeface="Arial    "/>
            </a:endParaRPr>
          </a:p>
        </p:txBody>
      </p:sp>
      <p:sp>
        <p:nvSpPr>
          <p:cNvPr id="21" name="Text 42">
            <a:extLst>
              <a:ext uri="{FF2B5EF4-FFF2-40B4-BE49-F238E27FC236}">
                <a16:creationId xmlns:a16="http://schemas.microsoft.com/office/drawing/2014/main" id="{F5ABA1DD-3E0B-0885-0315-8A60B5AC0604}"/>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19" name="Shape 0">
            <a:extLst>
              <a:ext uri="{FF2B5EF4-FFF2-40B4-BE49-F238E27FC236}">
                <a16:creationId xmlns:a16="http://schemas.microsoft.com/office/drawing/2014/main" id="{76E612F9-5D2C-8D44-8D6F-A4D87CD26919}"/>
              </a:ext>
            </a:extLst>
          </p:cNvPr>
          <p:cNvSpPr/>
          <p:nvPr/>
        </p:nvSpPr>
        <p:spPr>
          <a:xfrm>
            <a:off x="0" y="-13716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3" name="Text 1"/>
          <p:cNvSpPr/>
          <p:nvPr/>
        </p:nvSpPr>
        <p:spPr>
          <a:xfrm>
            <a:off x="365760" y="-26517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WHY THIS MATTERS FOR ELECTRICIANS</a:t>
            </a:r>
            <a:endParaRPr lang="en-US" sz="2000" dirty="0">
              <a:latin typeface="Arial Black" panose="020B0A04020102020204" pitchFamily="34" charset="0"/>
            </a:endParaRPr>
          </a:p>
        </p:txBody>
      </p:sp>
      <p:sp>
        <p:nvSpPr>
          <p:cNvPr id="5" name="Text 3"/>
          <p:cNvSpPr/>
          <p:nvPr/>
        </p:nvSpPr>
        <p:spPr>
          <a:xfrm>
            <a:off x="256032" y="1024128"/>
            <a:ext cx="8631936" cy="594360"/>
          </a:xfrm>
          <a:prstGeom prst="rect">
            <a:avLst/>
          </a:prstGeom>
          <a:noFill/>
          <a:ln/>
        </p:spPr>
        <p:txBody>
          <a:bodyPr wrap="square" rtlCol="0" anchor="ctr"/>
          <a:lstStyle/>
          <a:p>
            <a:pPr marL="0" indent="0">
              <a:buNone/>
            </a:pPr>
            <a:r>
              <a:rPr lang="en-US" sz="1500" b="1" dirty="0">
                <a:solidFill>
                  <a:srgbClr val="1A1A2E"/>
                </a:solidFill>
                <a:latin typeface="Arial    "/>
                <a:ea typeface="Calibri" pitchFamily="34" charset="-122"/>
                <a:cs typeface="Calibri" pitchFamily="34" charset="-120"/>
              </a:rPr>
              <a:t>In pairs – think of a time something went wrong on a job, in a workshop, or while fixing something.</a:t>
            </a:r>
            <a:endParaRPr lang="en-US" sz="1500" b="1" dirty="0">
              <a:latin typeface="Arial    "/>
            </a:endParaRPr>
          </a:p>
        </p:txBody>
      </p:sp>
      <p:sp>
        <p:nvSpPr>
          <p:cNvPr id="6" name="Shape 4"/>
          <p:cNvSpPr/>
          <p:nvPr/>
        </p:nvSpPr>
        <p:spPr>
          <a:xfrm>
            <a:off x="256032" y="1783080"/>
            <a:ext cx="8631936" cy="100584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7" name="Shape 5"/>
          <p:cNvSpPr/>
          <p:nvPr/>
        </p:nvSpPr>
        <p:spPr>
          <a:xfrm>
            <a:off x="292608" y="1874520"/>
            <a:ext cx="420624" cy="420624"/>
          </a:xfrm>
          <a:prstGeom prst="ellipse">
            <a:avLst/>
          </a:prstGeom>
          <a:solidFill>
            <a:srgbClr val="5A1F68"/>
          </a:solidFill>
          <a:ln w="12700">
            <a:solidFill>
              <a:srgbClr val="5A1F68"/>
            </a:solidFill>
            <a:prstDash val="solid"/>
          </a:ln>
        </p:spPr>
        <p:txBody>
          <a:bodyPr/>
          <a:lstStyle/>
          <a:p>
            <a:endParaRPr lang="en-US">
              <a:latin typeface="Arial    "/>
            </a:endParaRPr>
          </a:p>
        </p:txBody>
      </p:sp>
      <p:sp>
        <p:nvSpPr>
          <p:cNvPr id="8" name="Text 6"/>
          <p:cNvSpPr/>
          <p:nvPr/>
        </p:nvSpPr>
        <p:spPr>
          <a:xfrm>
            <a:off x="292608" y="1874520"/>
            <a:ext cx="420624" cy="420624"/>
          </a:xfrm>
          <a:prstGeom prst="rect">
            <a:avLst/>
          </a:prstGeom>
          <a:noFill/>
          <a:ln/>
        </p:spPr>
        <p:txBody>
          <a:bodyPr wrap="square" lIns="0" tIns="0" rIns="0" bIns="0" rtlCol="0" anchor="ctr"/>
          <a:lstStyle/>
          <a:p>
            <a:pPr marL="0" indent="0" algn="ctr">
              <a:buNone/>
            </a:pPr>
            <a:r>
              <a:rPr lang="en-US" sz="1800" b="1" dirty="0">
                <a:solidFill>
                  <a:srgbClr val="FFFFFF"/>
                </a:solidFill>
                <a:latin typeface="Arial    "/>
                <a:ea typeface="Calibri" pitchFamily="34" charset="-122"/>
                <a:cs typeface="Calibri" pitchFamily="34" charset="-120"/>
              </a:rPr>
              <a:t>?</a:t>
            </a:r>
            <a:endParaRPr lang="en-US" sz="1800" dirty="0">
              <a:latin typeface="Arial    "/>
            </a:endParaRPr>
          </a:p>
        </p:txBody>
      </p:sp>
      <p:sp>
        <p:nvSpPr>
          <p:cNvPr id="9" name="Text 7"/>
          <p:cNvSpPr/>
          <p:nvPr/>
        </p:nvSpPr>
        <p:spPr>
          <a:xfrm>
            <a:off x="822960" y="1783080"/>
            <a:ext cx="7955280" cy="1005840"/>
          </a:xfrm>
          <a:prstGeom prst="rect">
            <a:avLst/>
          </a:prstGeom>
          <a:noFill/>
          <a:ln/>
        </p:spPr>
        <p:txBody>
          <a:bodyPr wrap="square" rtlCol="0" anchor="ctr"/>
          <a:lstStyle/>
          <a:p>
            <a:pPr marL="0" indent="0">
              <a:buNone/>
            </a:pPr>
            <a:r>
              <a:rPr lang="en-US" sz="2000" b="1" dirty="0">
                <a:solidFill>
                  <a:srgbClr val="5A1F68"/>
                </a:solidFill>
                <a:latin typeface="Arial    "/>
                <a:ea typeface="Calibri" pitchFamily="34" charset="-122"/>
                <a:cs typeface="Calibri" pitchFamily="34" charset="-120"/>
              </a:rPr>
              <a:t>What did you do?</a:t>
            </a:r>
            <a:endParaRPr lang="en-US" sz="2000" dirty="0">
              <a:latin typeface="Arial    "/>
            </a:endParaRPr>
          </a:p>
        </p:txBody>
      </p:sp>
      <p:sp>
        <p:nvSpPr>
          <p:cNvPr id="10" name="Shape 8"/>
          <p:cNvSpPr/>
          <p:nvPr/>
        </p:nvSpPr>
        <p:spPr>
          <a:xfrm>
            <a:off x="256032" y="2971800"/>
            <a:ext cx="8631936" cy="100584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11" name="Shape 9"/>
          <p:cNvSpPr/>
          <p:nvPr/>
        </p:nvSpPr>
        <p:spPr>
          <a:xfrm>
            <a:off x="292608" y="3063240"/>
            <a:ext cx="420624" cy="420624"/>
          </a:xfrm>
          <a:prstGeom prst="ellipse">
            <a:avLst/>
          </a:prstGeom>
          <a:solidFill>
            <a:srgbClr val="5A1F68"/>
          </a:solidFill>
          <a:ln w="12700">
            <a:solidFill>
              <a:srgbClr val="5A1F68"/>
            </a:solidFill>
            <a:prstDash val="solid"/>
          </a:ln>
        </p:spPr>
        <p:txBody>
          <a:bodyPr/>
          <a:lstStyle/>
          <a:p>
            <a:endParaRPr lang="en-US">
              <a:latin typeface="Arial    "/>
            </a:endParaRPr>
          </a:p>
        </p:txBody>
      </p:sp>
      <p:sp>
        <p:nvSpPr>
          <p:cNvPr id="12" name="Text 10"/>
          <p:cNvSpPr/>
          <p:nvPr/>
        </p:nvSpPr>
        <p:spPr>
          <a:xfrm>
            <a:off x="292608" y="3063240"/>
            <a:ext cx="420624" cy="420624"/>
          </a:xfrm>
          <a:prstGeom prst="rect">
            <a:avLst/>
          </a:prstGeom>
          <a:noFill/>
          <a:ln/>
        </p:spPr>
        <p:txBody>
          <a:bodyPr wrap="square" lIns="0" tIns="0" rIns="0" bIns="0" rtlCol="0" anchor="ctr"/>
          <a:lstStyle/>
          <a:p>
            <a:pPr marL="0" indent="0" algn="ctr">
              <a:buNone/>
            </a:pPr>
            <a:r>
              <a:rPr lang="en-US" sz="1800" b="1" dirty="0">
                <a:solidFill>
                  <a:srgbClr val="FFFFFF"/>
                </a:solidFill>
                <a:latin typeface="Arial    "/>
                <a:ea typeface="Calibri" pitchFamily="34" charset="-122"/>
                <a:cs typeface="Calibri" pitchFamily="34" charset="-120"/>
              </a:rPr>
              <a:t>?</a:t>
            </a:r>
            <a:endParaRPr lang="en-US" sz="1800" dirty="0">
              <a:latin typeface="Arial    "/>
            </a:endParaRPr>
          </a:p>
        </p:txBody>
      </p:sp>
      <p:sp>
        <p:nvSpPr>
          <p:cNvPr id="13" name="Text 11"/>
          <p:cNvSpPr/>
          <p:nvPr/>
        </p:nvSpPr>
        <p:spPr>
          <a:xfrm>
            <a:off x="822960" y="2971800"/>
            <a:ext cx="7955280" cy="1005840"/>
          </a:xfrm>
          <a:prstGeom prst="rect">
            <a:avLst/>
          </a:prstGeom>
          <a:noFill/>
          <a:ln/>
        </p:spPr>
        <p:txBody>
          <a:bodyPr wrap="square" rtlCol="0" anchor="ctr"/>
          <a:lstStyle/>
          <a:p>
            <a:pPr marL="0" indent="0">
              <a:buNone/>
            </a:pPr>
            <a:r>
              <a:rPr lang="en-US" sz="2000" b="1" dirty="0">
                <a:solidFill>
                  <a:srgbClr val="5A1F68"/>
                </a:solidFill>
                <a:latin typeface="Arial    "/>
                <a:ea typeface="Calibri" pitchFamily="34" charset="-122"/>
                <a:cs typeface="Calibri" pitchFamily="34" charset="-120"/>
              </a:rPr>
              <a:t>Did you react like Electrician A or Electrician B?</a:t>
            </a:r>
            <a:endParaRPr lang="en-US" sz="2000" dirty="0">
              <a:latin typeface="Arial    "/>
            </a:endParaRPr>
          </a:p>
        </p:txBody>
      </p:sp>
      <p:sp>
        <p:nvSpPr>
          <p:cNvPr id="20" name="Text 42">
            <a:extLst>
              <a:ext uri="{FF2B5EF4-FFF2-40B4-BE49-F238E27FC236}">
                <a16:creationId xmlns:a16="http://schemas.microsoft.com/office/drawing/2014/main" id="{720EAD25-50F1-16E5-275F-3E78ED0F8F60}"/>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9" name="Shape 0">
            <a:extLst>
              <a:ext uri="{FF2B5EF4-FFF2-40B4-BE49-F238E27FC236}">
                <a16:creationId xmlns:a16="http://schemas.microsoft.com/office/drawing/2014/main" id="{819F10CC-B021-D359-F137-3BAFB2B69A35}"/>
              </a:ext>
            </a:extLst>
          </p:cNvPr>
          <p:cNvSpPr/>
          <p:nvPr/>
        </p:nvSpPr>
        <p:spPr>
          <a:xfrm>
            <a:off x="0" y="-13716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3" name="Text 1"/>
          <p:cNvSpPr/>
          <p:nvPr/>
        </p:nvSpPr>
        <p:spPr>
          <a:xfrm>
            <a:off x="347472" y="-29565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WHY THIS MATTERS FOR ELECTRICIANS</a:t>
            </a:r>
            <a:endParaRPr lang="en-US" sz="2000" dirty="0">
              <a:latin typeface="Arial Black" panose="020B0A04020102020204" pitchFamily="34" charset="0"/>
            </a:endParaRPr>
          </a:p>
        </p:txBody>
      </p:sp>
      <p:sp>
        <p:nvSpPr>
          <p:cNvPr id="5" name="Text 3"/>
          <p:cNvSpPr/>
          <p:nvPr/>
        </p:nvSpPr>
        <p:spPr>
          <a:xfrm>
            <a:off x="256032" y="1024128"/>
            <a:ext cx="8631936" cy="502920"/>
          </a:xfrm>
          <a:prstGeom prst="rect">
            <a:avLst/>
          </a:prstGeom>
          <a:noFill/>
          <a:ln/>
        </p:spPr>
        <p:txBody>
          <a:bodyPr wrap="square" rtlCol="0" anchor="ctr"/>
          <a:lstStyle/>
          <a:p>
            <a:pPr marL="0" indent="0">
              <a:buNone/>
            </a:pPr>
            <a:r>
              <a:rPr lang="en-US" sz="2200" b="1" dirty="0">
                <a:solidFill>
                  <a:srgbClr val="5A1F68"/>
                </a:solidFill>
                <a:latin typeface="Arial    "/>
                <a:ea typeface="Calibri" pitchFamily="34" charset="-122"/>
                <a:cs typeface="Calibri" pitchFamily="34" charset="-120"/>
              </a:rPr>
              <a:t>The Difference Is Mindset</a:t>
            </a:r>
            <a:endParaRPr lang="en-US" sz="2200" dirty="0">
              <a:latin typeface="Arial    "/>
            </a:endParaRPr>
          </a:p>
        </p:txBody>
      </p:sp>
      <p:sp>
        <p:nvSpPr>
          <p:cNvPr id="6" name="Text 4"/>
          <p:cNvSpPr/>
          <p:nvPr/>
        </p:nvSpPr>
        <p:spPr>
          <a:xfrm>
            <a:off x="256032" y="1572768"/>
            <a:ext cx="8631936" cy="502920"/>
          </a:xfrm>
          <a:prstGeom prst="rect">
            <a:avLst/>
          </a:prstGeom>
          <a:noFill/>
          <a:ln/>
        </p:spPr>
        <p:txBody>
          <a:bodyPr wrap="square" rtlCol="0" anchor="ctr"/>
          <a:lstStyle/>
          <a:p>
            <a:pPr marL="0" indent="0">
              <a:buNone/>
            </a:pPr>
            <a:r>
              <a:rPr lang="en-US" sz="1400" dirty="0">
                <a:solidFill>
                  <a:srgbClr val="1A1A2E"/>
                </a:solidFill>
                <a:latin typeface="Arial    "/>
                <a:ea typeface="Calibri" pitchFamily="34" charset="-122"/>
                <a:cs typeface="Calibri" pitchFamily="34" charset="-120"/>
              </a:rPr>
              <a:t>Both electricians might have the same technical skills. The difference is mindset. A strong mindset includes:</a:t>
            </a:r>
            <a:endParaRPr lang="en-US" sz="1400" dirty="0">
              <a:latin typeface="Arial    "/>
            </a:endParaRPr>
          </a:p>
        </p:txBody>
      </p:sp>
      <p:sp>
        <p:nvSpPr>
          <p:cNvPr id="7" name="Shape 5"/>
          <p:cNvSpPr/>
          <p:nvPr/>
        </p:nvSpPr>
        <p:spPr>
          <a:xfrm>
            <a:off x="256032" y="2194560"/>
            <a:ext cx="2788920" cy="77724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8" name="Shape 6"/>
          <p:cNvSpPr/>
          <p:nvPr/>
        </p:nvSpPr>
        <p:spPr>
          <a:xfrm>
            <a:off x="256032" y="2194560"/>
            <a:ext cx="54864" cy="77724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9" name="Text 7"/>
          <p:cNvSpPr/>
          <p:nvPr/>
        </p:nvSpPr>
        <p:spPr>
          <a:xfrm>
            <a:off x="393192" y="2194560"/>
            <a:ext cx="2560320" cy="777240"/>
          </a:xfrm>
          <a:prstGeom prst="rect">
            <a:avLst/>
          </a:prstGeom>
          <a:noFill/>
          <a:ln/>
        </p:spPr>
        <p:txBody>
          <a:bodyPr wrap="square" lIns="0" tIns="0" rIns="0" bIns="0" rtlCol="0" anchor="ctr"/>
          <a:lstStyle/>
          <a:p>
            <a:pPr marL="0" indent="0">
              <a:buNone/>
            </a:pPr>
            <a:r>
              <a:rPr lang="en-US" sz="1600" b="1" dirty="0">
                <a:solidFill>
                  <a:srgbClr val="1A1A2E"/>
                </a:solidFill>
                <a:latin typeface="Arial    "/>
                <a:ea typeface="Calibri" pitchFamily="34" charset="-122"/>
                <a:cs typeface="Calibri" pitchFamily="34" charset="-120"/>
              </a:rPr>
              <a:t>Curiosity</a:t>
            </a:r>
            <a:endParaRPr lang="en-US" sz="1600" dirty="0">
              <a:latin typeface="Arial    "/>
            </a:endParaRPr>
          </a:p>
        </p:txBody>
      </p:sp>
      <p:sp>
        <p:nvSpPr>
          <p:cNvPr id="10" name="Shape 8"/>
          <p:cNvSpPr/>
          <p:nvPr/>
        </p:nvSpPr>
        <p:spPr>
          <a:xfrm>
            <a:off x="3163824" y="2194560"/>
            <a:ext cx="2788920" cy="77724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11" name="Shape 9"/>
          <p:cNvSpPr/>
          <p:nvPr/>
        </p:nvSpPr>
        <p:spPr>
          <a:xfrm>
            <a:off x="3163824" y="2194560"/>
            <a:ext cx="54864" cy="77724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2" name="Text 10"/>
          <p:cNvSpPr/>
          <p:nvPr/>
        </p:nvSpPr>
        <p:spPr>
          <a:xfrm>
            <a:off x="3300984" y="2194560"/>
            <a:ext cx="2560320" cy="777240"/>
          </a:xfrm>
          <a:prstGeom prst="rect">
            <a:avLst/>
          </a:prstGeom>
          <a:noFill/>
          <a:ln/>
        </p:spPr>
        <p:txBody>
          <a:bodyPr wrap="square" lIns="0" tIns="0" rIns="0" bIns="0" rtlCol="0" anchor="ctr"/>
          <a:lstStyle/>
          <a:p>
            <a:pPr marL="0" indent="0">
              <a:buNone/>
            </a:pPr>
            <a:r>
              <a:rPr lang="en-US" sz="1600" b="1" dirty="0">
                <a:solidFill>
                  <a:srgbClr val="1A1A2E"/>
                </a:solidFill>
                <a:latin typeface="Arial    "/>
                <a:ea typeface="Calibri" pitchFamily="34" charset="-122"/>
                <a:cs typeface="Calibri" pitchFamily="34" charset="-120"/>
              </a:rPr>
              <a:t>Initiative</a:t>
            </a:r>
            <a:endParaRPr lang="en-US" sz="1600" dirty="0">
              <a:latin typeface="Arial    "/>
            </a:endParaRPr>
          </a:p>
        </p:txBody>
      </p:sp>
      <p:sp>
        <p:nvSpPr>
          <p:cNvPr id="13" name="Shape 11"/>
          <p:cNvSpPr/>
          <p:nvPr/>
        </p:nvSpPr>
        <p:spPr>
          <a:xfrm>
            <a:off x="6071616" y="2194560"/>
            <a:ext cx="2788920" cy="77724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14" name="Shape 12"/>
          <p:cNvSpPr/>
          <p:nvPr/>
        </p:nvSpPr>
        <p:spPr>
          <a:xfrm>
            <a:off x="6071616" y="2194560"/>
            <a:ext cx="54864" cy="77724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5" name="Text 13"/>
          <p:cNvSpPr/>
          <p:nvPr/>
        </p:nvSpPr>
        <p:spPr>
          <a:xfrm>
            <a:off x="6208776" y="2194560"/>
            <a:ext cx="2560320" cy="777240"/>
          </a:xfrm>
          <a:prstGeom prst="rect">
            <a:avLst/>
          </a:prstGeom>
          <a:noFill/>
          <a:ln/>
        </p:spPr>
        <p:txBody>
          <a:bodyPr wrap="square" lIns="0" tIns="0" rIns="0" bIns="0" rtlCol="0" anchor="ctr"/>
          <a:lstStyle/>
          <a:p>
            <a:pPr marL="0" indent="0">
              <a:buNone/>
            </a:pPr>
            <a:r>
              <a:rPr lang="en-US" sz="1600" b="1" dirty="0">
                <a:solidFill>
                  <a:srgbClr val="1A1A2E"/>
                </a:solidFill>
                <a:latin typeface="Arial    "/>
                <a:ea typeface="Calibri" pitchFamily="34" charset="-122"/>
                <a:cs typeface="Calibri" pitchFamily="34" charset="-120"/>
              </a:rPr>
              <a:t>Problem solving</a:t>
            </a:r>
            <a:endParaRPr lang="en-US" sz="1600" dirty="0">
              <a:latin typeface="Arial    "/>
            </a:endParaRPr>
          </a:p>
        </p:txBody>
      </p:sp>
      <p:sp>
        <p:nvSpPr>
          <p:cNvPr id="16" name="Shape 14"/>
          <p:cNvSpPr/>
          <p:nvPr/>
        </p:nvSpPr>
        <p:spPr>
          <a:xfrm>
            <a:off x="256032" y="3108960"/>
            <a:ext cx="2788920" cy="77724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17" name="Shape 15"/>
          <p:cNvSpPr/>
          <p:nvPr/>
        </p:nvSpPr>
        <p:spPr>
          <a:xfrm>
            <a:off x="256032" y="3108960"/>
            <a:ext cx="54864" cy="77724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8" name="Text 16"/>
          <p:cNvSpPr/>
          <p:nvPr/>
        </p:nvSpPr>
        <p:spPr>
          <a:xfrm>
            <a:off x="393192" y="3108960"/>
            <a:ext cx="2560320" cy="777240"/>
          </a:xfrm>
          <a:prstGeom prst="rect">
            <a:avLst/>
          </a:prstGeom>
          <a:noFill/>
          <a:ln/>
        </p:spPr>
        <p:txBody>
          <a:bodyPr wrap="square" lIns="0" tIns="0" rIns="0" bIns="0" rtlCol="0" anchor="ctr"/>
          <a:lstStyle/>
          <a:p>
            <a:pPr marL="0" indent="0">
              <a:buNone/>
            </a:pPr>
            <a:r>
              <a:rPr lang="en-US" sz="1600" b="1" dirty="0">
                <a:solidFill>
                  <a:srgbClr val="1A1A2E"/>
                </a:solidFill>
                <a:latin typeface="Arial    "/>
                <a:ea typeface="Calibri" pitchFamily="34" charset="-122"/>
                <a:cs typeface="Calibri" pitchFamily="34" charset="-120"/>
              </a:rPr>
              <a:t>Responsibility</a:t>
            </a:r>
            <a:endParaRPr lang="en-US" sz="1600" dirty="0">
              <a:latin typeface="Arial    "/>
            </a:endParaRPr>
          </a:p>
        </p:txBody>
      </p:sp>
      <p:sp>
        <p:nvSpPr>
          <p:cNvPr id="19" name="Shape 17"/>
          <p:cNvSpPr/>
          <p:nvPr/>
        </p:nvSpPr>
        <p:spPr>
          <a:xfrm>
            <a:off x="3163824" y="3108960"/>
            <a:ext cx="2788920" cy="77724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20" name="Shape 18"/>
          <p:cNvSpPr/>
          <p:nvPr/>
        </p:nvSpPr>
        <p:spPr>
          <a:xfrm>
            <a:off x="3163824" y="3108960"/>
            <a:ext cx="54864" cy="77724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21" name="Text 19"/>
          <p:cNvSpPr/>
          <p:nvPr/>
        </p:nvSpPr>
        <p:spPr>
          <a:xfrm>
            <a:off x="3300984" y="3108960"/>
            <a:ext cx="2560320" cy="777240"/>
          </a:xfrm>
          <a:prstGeom prst="rect">
            <a:avLst/>
          </a:prstGeom>
          <a:noFill/>
          <a:ln/>
        </p:spPr>
        <p:txBody>
          <a:bodyPr wrap="square" lIns="0" tIns="0" rIns="0" bIns="0" rtlCol="0" anchor="ctr"/>
          <a:lstStyle/>
          <a:p>
            <a:pPr marL="0" indent="0">
              <a:buNone/>
            </a:pPr>
            <a:r>
              <a:rPr lang="en-US" sz="1600" b="1" dirty="0">
                <a:solidFill>
                  <a:srgbClr val="1A1A2E"/>
                </a:solidFill>
                <a:latin typeface="Arial    "/>
                <a:ea typeface="Calibri" pitchFamily="34" charset="-122"/>
                <a:cs typeface="Calibri" pitchFamily="34" charset="-120"/>
              </a:rPr>
              <a:t>Communication</a:t>
            </a:r>
            <a:endParaRPr lang="en-US" sz="1600" dirty="0">
              <a:latin typeface="Arial    "/>
            </a:endParaRPr>
          </a:p>
        </p:txBody>
      </p:sp>
      <p:sp>
        <p:nvSpPr>
          <p:cNvPr id="22" name="Shape 20"/>
          <p:cNvSpPr/>
          <p:nvPr/>
        </p:nvSpPr>
        <p:spPr>
          <a:xfrm>
            <a:off x="256032" y="4343400"/>
            <a:ext cx="8631936" cy="45720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23" name="Text 21"/>
          <p:cNvSpPr/>
          <p:nvPr/>
        </p:nvSpPr>
        <p:spPr>
          <a:xfrm>
            <a:off x="347472" y="4343400"/>
            <a:ext cx="8449056"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These are called Meta-Skills. They help people turn knowledge into action.</a:t>
            </a:r>
            <a:endParaRPr lang="en-US" sz="1300" dirty="0">
              <a:latin typeface="Arial    "/>
            </a:endParaRPr>
          </a:p>
        </p:txBody>
      </p:sp>
      <p:sp>
        <p:nvSpPr>
          <p:cNvPr id="30" name="Text 42">
            <a:extLst>
              <a:ext uri="{FF2B5EF4-FFF2-40B4-BE49-F238E27FC236}">
                <a16:creationId xmlns:a16="http://schemas.microsoft.com/office/drawing/2014/main" id="{B12C1919-8355-762E-9C84-7C20BC4484AC}"/>
              </a:ext>
            </a:extLst>
          </p:cNvPr>
          <p:cNvSpPr/>
          <p:nvPr/>
        </p:nvSpPr>
        <p:spPr>
          <a:xfrm>
            <a:off x="5768340" y="4796028"/>
            <a:ext cx="3316877"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3">
    <p:bg>
      <p:bgPr>
        <a:solidFill>
          <a:srgbClr val="5B4B8A"/>
        </a:solidFill>
        <a:effectLst/>
      </p:bgPr>
    </p:bg>
    <p:spTree>
      <p:nvGrpSpPr>
        <p:cNvPr id="1" name=""/>
        <p:cNvGrpSpPr/>
        <p:nvPr/>
      </p:nvGrpSpPr>
      <p:grpSpPr>
        <a:xfrm>
          <a:off x="0" y="0"/>
          <a:ext cx="0" cy="0"/>
          <a:chOff x="0" y="0"/>
          <a:chExt cx="0" cy="0"/>
        </a:xfrm>
      </p:grpSpPr>
      <p:sp>
        <p:nvSpPr>
          <p:cNvPr id="3" name="Text 1"/>
          <p:cNvSpPr/>
          <p:nvPr/>
        </p:nvSpPr>
        <p:spPr>
          <a:xfrm>
            <a:off x="457200" y="822960"/>
            <a:ext cx="8229600" cy="822960"/>
          </a:xfrm>
          <a:prstGeom prst="rect">
            <a:avLst/>
          </a:prstGeom>
          <a:noFill/>
          <a:ln/>
        </p:spPr>
        <p:txBody>
          <a:bodyPr wrap="square" rtlCol="0" anchor="ctr"/>
          <a:lstStyle/>
          <a:p>
            <a:pPr marL="0" indent="0" algn="ctr">
              <a:buNone/>
            </a:pPr>
            <a:r>
              <a:rPr lang="en-US" sz="1600" b="1" kern="0" spc="500" dirty="0">
                <a:solidFill>
                  <a:srgbClr val="E8D5F0"/>
                </a:solidFill>
                <a:latin typeface="Arial    "/>
                <a:ea typeface="Calibri" pitchFamily="34" charset="-122"/>
                <a:cs typeface="Calibri" pitchFamily="34" charset="-120"/>
              </a:rPr>
              <a:t>ROUND 1</a:t>
            </a:r>
            <a:endParaRPr lang="en-US" sz="1600" dirty="0">
              <a:latin typeface="Arial    "/>
            </a:endParaRPr>
          </a:p>
        </p:txBody>
      </p:sp>
      <p:sp>
        <p:nvSpPr>
          <p:cNvPr id="4" name="Text 2"/>
          <p:cNvSpPr/>
          <p:nvPr/>
        </p:nvSpPr>
        <p:spPr>
          <a:xfrm>
            <a:off x="457200" y="1691640"/>
            <a:ext cx="8229600" cy="1188720"/>
          </a:xfrm>
          <a:prstGeom prst="rect">
            <a:avLst/>
          </a:prstGeom>
          <a:noFill/>
          <a:ln/>
        </p:spPr>
        <p:txBody>
          <a:bodyPr wrap="square" rtlCol="0" anchor="ctr"/>
          <a:lstStyle/>
          <a:p>
            <a:pPr marL="0" indent="0" algn="ctr">
              <a:buNone/>
            </a:pPr>
            <a:r>
              <a:rPr lang="en-US" sz="3800" b="1" dirty="0">
                <a:solidFill>
                  <a:srgbClr val="FFFFFF"/>
                </a:solidFill>
                <a:latin typeface="Arial Black" panose="020B0A04020102020204" pitchFamily="34" charset="0"/>
                <a:ea typeface="Calibri" pitchFamily="34" charset="-122"/>
                <a:cs typeface="Calibri" pitchFamily="34" charset="-120"/>
              </a:rPr>
              <a:t>WHAT MAKES A TOP ELECTRICIAN?</a:t>
            </a:r>
            <a:endParaRPr lang="en-US" sz="3800" dirty="0">
              <a:latin typeface="Arial Black" panose="020B0A04020102020204" pitchFamily="34" charset="0"/>
            </a:endParaRPr>
          </a:p>
        </p:txBody>
      </p:sp>
      <p:sp>
        <p:nvSpPr>
          <p:cNvPr id="5" name="Shape 3"/>
          <p:cNvSpPr/>
          <p:nvPr/>
        </p:nvSpPr>
        <p:spPr>
          <a:xfrm>
            <a:off x="1828800" y="3202686"/>
            <a:ext cx="5486400" cy="566928"/>
          </a:xfrm>
          <a:prstGeom prst="rect">
            <a:avLst/>
          </a:prstGeom>
          <a:solidFill>
            <a:srgbClr val="9B4DAF"/>
          </a:solidFill>
          <a:ln w="12700">
            <a:solidFill>
              <a:srgbClr val="9B4DAF"/>
            </a:solidFill>
            <a:prstDash val="solid"/>
          </a:ln>
        </p:spPr>
        <p:txBody>
          <a:bodyPr/>
          <a:lstStyle/>
          <a:p>
            <a:endParaRPr lang="en-US"/>
          </a:p>
        </p:txBody>
      </p:sp>
      <p:sp>
        <p:nvSpPr>
          <p:cNvPr id="6" name="Text 4"/>
          <p:cNvSpPr/>
          <p:nvPr/>
        </p:nvSpPr>
        <p:spPr>
          <a:xfrm>
            <a:off x="1920240" y="3224127"/>
            <a:ext cx="5303520" cy="566928"/>
          </a:xfrm>
          <a:prstGeom prst="rect">
            <a:avLst/>
          </a:prstGeom>
          <a:noFill/>
          <a:ln/>
        </p:spPr>
        <p:txBody>
          <a:bodyPr wrap="square" lIns="0" tIns="0" rIns="0" bIns="0" rtlCol="0" anchor="ctr"/>
          <a:lstStyle/>
          <a:p>
            <a:pPr marL="0" indent="0" algn="ctr">
              <a:buNone/>
            </a:pPr>
            <a:r>
              <a:rPr lang="en-US" sz="1500" dirty="0">
                <a:solidFill>
                  <a:srgbClr val="FFFFFF"/>
                </a:solidFill>
                <a:latin typeface="Calibri" pitchFamily="34" charset="0"/>
                <a:ea typeface="Calibri" pitchFamily="34" charset="-122"/>
                <a:cs typeface="Calibri" pitchFamily="34" charset="-120"/>
              </a:rPr>
              <a:t>Each team lists 5 qualities. Bonus points for meta-skills!</a:t>
            </a:r>
            <a:endParaRPr lang="en-US" sz="1500" dirty="0"/>
          </a:p>
        </p:txBody>
      </p:sp>
      <p:sp>
        <p:nvSpPr>
          <p:cNvPr id="10" name="Text 42">
            <a:extLst>
              <a:ext uri="{FF2B5EF4-FFF2-40B4-BE49-F238E27FC236}">
                <a16:creationId xmlns:a16="http://schemas.microsoft.com/office/drawing/2014/main" id="{4C6E3EFF-0C30-BF51-FD4E-3105C162E9BD}"/>
              </a:ext>
            </a:extLst>
          </p:cNvPr>
          <p:cNvSpPr/>
          <p:nvPr/>
        </p:nvSpPr>
        <p:spPr>
          <a:xfrm>
            <a:off x="5768340" y="4796028"/>
            <a:ext cx="3316877"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33" name="Shape 0">
            <a:extLst>
              <a:ext uri="{FF2B5EF4-FFF2-40B4-BE49-F238E27FC236}">
                <a16:creationId xmlns:a16="http://schemas.microsoft.com/office/drawing/2014/main" id="{F9F90F0D-9A5B-5721-7694-2E75B5D40080}"/>
              </a:ext>
            </a:extLst>
          </p:cNvPr>
          <p:cNvSpPr/>
          <p:nvPr/>
        </p:nvSpPr>
        <p:spPr>
          <a:xfrm>
            <a:off x="0" y="-13716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3" name="Text 1"/>
          <p:cNvSpPr/>
          <p:nvPr/>
        </p:nvSpPr>
        <p:spPr>
          <a:xfrm>
            <a:off x="310896" y="-256820"/>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META-PRENEUR: THINK DIFFERENTLY</a:t>
            </a:r>
            <a:endParaRPr lang="en-US" sz="2000" dirty="0">
              <a:latin typeface="Arial Black" panose="020B0A04020102020204" pitchFamily="34" charset="0"/>
            </a:endParaRPr>
          </a:p>
        </p:txBody>
      </p:sp>
      <p:sp>
        <p:nvSpPr>
          <p:cNvPr id="5" name="Shape 3"/>
          <p:cNvSpPr/>
          <p:nvPr/>
        </p:nvSpPr>
        <p:spPr>
          <a:xfrm>
            <a:off x="256032" y="1024128"/>
            <a:ext cx="4206240"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6" name="Shape 4"/>
          <p:cNvSpPr/>
          <p:nvPr/>
        </p:nvSpPr>
        <p:spPr>
          <a:xfrm>
            <a:off x="256032" y="1024128"/>
            <a:ext cx="54864"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7" name="Text 5"/>
          <p:cNvSpPr/>
          <p:nvPr/>
        </p:nvSpPr>
        <p:spPr>
          <a:xfrm>
            <a:off x="393192" y="1024128"/>
            <a:ext cx="3977640" cy="566928"/>
          </a:xfrm>
          <a:prstGeom prst="rect">
            <a:avLst/>
          </a:prstGeom>
          <a:noFill/>
          <a:ln/>
        </p:spPr>
        <p:txBody>
          <a:bodyPr wrap="square" lIns="0" tIns="0" rIns="0" bIns="0" rtlCol="0" anchor="ctr"/>
          <a:lstStyle/>
          <a:p>
            <a:pPr marL="0" indent="0">
              <a:buNone/>
            </a:pPr>
            <a:r>
              <a:rPr lang="en-US" sz="1400" dirty="0">
                <a:solidFill>
                  <a:srgbClr val="1A1A2E"/>
                </a:solidFill>
                <a:latin typeface="Arial    "/>
                <a:ea typeface="Calibri" pitchFamily="34" charset="-122"/>
                <a:cs typeface="Calibri" pitchFamily="34" charset="-120"/>
              </a:rPr>
              <a:t>Reliable</a:t>
            </a:r>
            <a:endParaRPr lang="en-US" sz="1400" dirty="0">
              <a:latin typeface="Arial    "/>
            </a:endParaRPr>
          </a:p>
        </p:txBody>
      </p:sp>
      <p:sp>
        <p:nvSpPr>
          <p:cNvPr id="8" name="Shape 6"/>
          <p:cNvSpPr/>
          <p:nvPr/>
        </p:nvSpPr>
        <p:spPr>
          <a:xfrm>
            <a:off x="4690872" y="1024128"/>
            <a:ext cx="4206240"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9" name="Shape 7"/>
          <p:cNvSpPr/>
          <p:nvPr/>
        </p:nvSpPr>
        <p:spPr>
          <a:xfrm>
            <a:off x="4690872" y="1024128"/>
            <a:ext cx="54864"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0" name="Text 8"/>
          <p:cNvSpPr/>
          <p:nvPr/>
        </p:nvSpPr>
        <p:spPr>
          <a:xfrm>
            <a:off x="4828032" y="1024128"/>
            <a:ext cx="3977640" cy="566928"/>
          </a:xfrm>
          <a:prstGeom prst="rect">
            <a:avLst/>
          </a:prstGeom>
          <a:noFill/>
          <a:ln/>
        </p:spPr>
        <p:txBody>
          <a:bodyPr wrap="square" lIns="0" tIns="0" rIns="0" bIns="0" rtlCol="0" anchor="ctr"/>
          <a:lstStyle/>
          <a:p>
            <a:pPr marL="0" indent="0">
              <a:buNone/>
            </a:pPr>
            <a:r>
              <a:rPr lang="en-US" sz="1400" dirty="0">
                <a:solidFill>
                  <a:srgbClr val="1A1A2E"/>
                </a:solidFill>
                <a:latin typeface="Arial    "/>
                <a:ea typeface="Calibri" pitchFamily="34" charset="-122"/>
                <a:cs typeface="Calibri" pitchFamily="34" charset="-120"/>
              </a:rPr>
              <a:t>Good with customers</a:t>
            </a:r>
            <a:endParaRPr lang="en-US" sz="1400" dirty="0">
              <a:latin typeface="Arial    "/>
            </a:endParaRPr>
          </a:p>
        </p:txBody>
      </p:sp>
      <p:sp>
        <p:nvSpPr>
          <p:cNvPr id="11" name="Shape 9"/>
          <p:cNvSpPr/>
          <p:nvPr/>
        </p:nvSpPr>
        <p:spPr>
          <a:xfrm>
            <a:off x="256032" y="1709928"/>
            <a:ext cx="4206240"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2" name="Shape 10"/>
          <p:cNvSpPr/>
          <p:nvPr/>
        </p:nvSpPr>
        <p:spPr>
          <a:xfrm>
            <a:off x="256032" y="1709928"/>
            <a:ext cx="54864"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3" name="Text 11"/>
          <p:cNvSpPr/>
          <p:nvPr/>
        </p:nvSpPr>
        <p:spPr>
          <a:xfrm>
            <a:off x="393192" y="1709928"/>
            <a:ext cx="3977640" cy="566928"/>
          </a:xfrm>
          <a:prstGeom prst="rect">
            <a:avLst/>
          </a:prstGeom>
          <a:noFill/>
          <a:ln/>
        </p:spPr>
        <p:txBody>
          <a:bodyPr wrap="square" lIns="0" tIns="0" rIns="0" bIns="0" rtlCol="0" anchor="ctr"/>
          <a:lstStyle/>
          <a:p>
            <a:pPr marL="0" indent="0">
              <a:buNone/>
            </a:pPr>
            <a:r>
              <a:rPr lang="en-US" sz="1400" dirty="0">
                <a:solidFill>
                  <a:srgbClr val="1A1A2E"/>
                </a:solidFill>
                <a:latin typeface="Arial    "/>
                <a:ea typeface="Calibri" pitchFamily="34" charset="-122"/>
                <a:cs typeface="Calibri" pitchFamily="34" charset="-120"/>
              </a:rPr>
              <a:t>Problem solver</a:t>
            </a:r>
            <a:endParaRPr lang="en-US" sz="1400" dirty="0">
              <a:latin typeface="Arial    "/>
            </a:endParaRPr>
          </a:p>
        </p:txBody>
      </p:sp>
      <p:sp>
        <p:nvSpPr>
          <p:cNvPr id="14" name="Shape 12"/>
          <p:cNvSpPr/>
          <p:nvPr/>
        </p:nvSpPr>
        <p:spPr>
          <a:xfrm>
            <a:off x="4690872" y="1709928"/>
            <a:ext cx="4206240"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5" name="Shape 13"/>
          <p:cNvSpPr/>
          <p:nvPr/>
        </p:nvSpPr>
        <p:spPr>
          <a:xfrm>
            <a:off x="4690872" y="1709928"/>
            <a:ext cx="54864"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6" name="Text 14"/>
          <p:cNvSpPr/>
          <p:nvPr/>
        </p:nvSpPr>
        <p:spPr>
          <a:xfrm>
            <a:off x="4828032" y="1709928"/>
            <a:ext cx="3977640" cy="566928"/>
          </a:xfrm>
          <a:prstGeom prst="rect">
            <a:avLst/>
          </a:prstGeom>
          <a:noFill/>
          <a:ln/>
        </p:spPr>
        <p:txBody>
          <a:bodyPr wrap="square" lIns="0" tIns="0" rIns="0" bIns="0" rtlCol="0" anchor="ctr"/>
          <a:lstStyle/>
          <a:p>
            <a:pPr marL="0" indent="0">
              <a:buNone/>
            </a:pPr>
            <a:r>
              <a:rPr lang="en-US" sz="1400" dirty="0">
                <a:solidFill>
                  <a:srgbClr val="1A1A2E"/>
                </a:solidFill>
                <a:latin typeface="Arial    "/>
                <a:ea typeface="Calibri" pitchFamily="34" charset="-122"/>
                <a:cs typeface="Calibri" pitchFamily="34" charset="-120"/>
              </a:rPr>
              <a:t>Works well with others</a:t>
            </a:r>
            <a:endParaRPr lang="en-US" sz="1400" dirty="0">
              <a:latin typeface="Arial    "/>
            </a:endParaRPr>
          </a:p>
        </p:txBody>
      </p:sp>
      <p:sp>
        <p:nvSpPr>
          <p:cNvPr id="17" name="Shape 15"/>
          <p:cNvSpPr/>
          <p:nvPr/>
        </p:nvSpPr>
        <p:spPr>
          <a:xfrm>
            <a:off x="256032" y="2395728"/>
            <a:ext cx="4206240"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8" name="Shape 16"/>
          <p:cNvSpPr/>
          <p:nvPr/>
        </p:nvSpPr>
        <p:spPr>
          <a:xfrm>
            <a:off x="256032" y="2395728"/>
            <a:ext cx="54864"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9" name="Text 17"/>
          <p:cNvSpPr/>
          <p:nvPr/>
        </p:nvSpPr>
        <p:spPr>
          <a:xfrm>
            <a:off x="393192" y="2395728"/>
            <a:ext cx="3977640" cy="566928"/>
          </a:xfrm>
          <a:prstGeom prst="rect">
            <a:avLst/>
          </a:prstGeom>
          <a:noFill/>
          <a:ln/>
        </p:spPr>
        <p:txBody>
          <a:bodyPr wrap="square" lIns="0" tIns="0" rIns="0" bIns="0" rtlCol="0" anchor="ctr"/>
          <a:lstStyle/>
          <a:p>
            <a:pPr marL="0" indent="0">
              <a:buNone/>
            </a:pPr>
            <a:r>
              <a:rPr lang="en-US" sz="1400" dirty="0">
                <a:solidFill>
                  <a:srgbClr val="1A1A2E"/>
                </a:solidFill>
                <a:latin typeface="Arial    "/>
                <a:ea typeface="Calibri" pitchFamily="34" charset="-122"/>
                <a:cs typeface="Calibri" pitchFamily="34" charset="-120"/>
              </a:rPr>
              <a:t>Shows initiative</a:t>
            </a:r>
            <a:endParaRPr lang="en-US" sz="1400" dirty="0">
              <a:latin typeface="Arial    "/>
            </a:endParaRPr>
          </a:p>
        </p:txBody>
      </p:sp>
      <p:sp>
        <p:nvSpPr>
          <p:cNvPr id="20" name="Shape 18"/>
          <p:cNvSpPr/>
          <p:nvPr/>
        </p:nvSpPr>
        <p:spPr>
          <a:xfrm>
            <a:off x="4690872" y="2395728"/>
            <a:ext cx="4206240"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1" name="Shape 19"/>
          <p:cNvSpPr/>
          <p:nvPr/>
        </p:nvSpPr>
        <p:spPr>
          <a:xfrm>
            <a:off x="4690872" y="2395728"/>
            <a:ext cx="54864"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22" name="Text 20"/>
          <p:cNvSpPr/>
          <p:nvPr/>
        </p:nvSpPr>
        <p:spPr>
          <a:xfrm>
            <a:off x="4828032" y="2395728"/>
            <a:ext cx="3977640" cy="566928"/>
          </a:xfrm>
          <a:prstGeom prst="rect">
            <a:avLst/>
          </a:prstGeom>
          <a:noFill/>
          <a:ln/>
        </p:spPr>
        <p:txBody>
          <a:bodyPr wrap="square" lIns="0" tIns="0" rIns="0" bIns="0" rtlCol="0" anchor="ctr"/>
          <a:lstStyle/>
          <a:p>
            <a:pPr marL="0" indent="0">
              <a:buNone/>
            </a:pPr>
            <a:r>
              <a:rPr lang="en-US" sz="1400" dirty="0">
                <a:solidFill>
                  <a:srgbClr val="1A1A2E"/>
                </a:solidFill>
                <a:latin typeface="Arial    "/>
                <a:ea typeface="Calibri" pitchFamily="34" charset="-122"/>
                <a:cs typeface="Calibri" pitchFamily="34" charset="-120"/>
              </a:rPr>
              <a:t>Turns up on time</a:t>
            </a:r>
            <a:endParaRPr lang="en-US" sz="1400" dirty="0">
              <a:latin typeface="Arial    "/>
            </a:endParaRPr>
          </a:p>
        </p:txBody>
      </p:sp>
      <p:sp>
        <p:nvSpPr>
          <p:cNvPr id="23" name="Shape 21"/>
          <p:cNvSpPr/>
          <p:nvPr/>
        </p:nvSpPr>
        <p:spPr>
          <a:xfrm>
            <a:off x="256032" y="3127248"/>
            <a:ext cx="8631936"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4" name="Shape 22"/>
          <p:cNvSpPr/>
          <p:nvPr/>
        </p:nvSpPr>
        <p:spPr>
          <a:xfrm>
            <a:off x="256032" y="3127248"/>
            <a:ext cx="54864"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25" name="Text 23"/>
          <p:cNvSpPr/>
          <p:nvPr/>
        </p:nvSpPr>
        <p:spPr>
          <a:xfrm>
            <a:off x="393192" y="3127248"/>
            <a:ext cx="8449056" cy="566928"/>
          </a:xfrm>
          <a:prstGeom prst="rect">
            <a:avLst/>
          </a:prstGeom>
          <a:noFill/>
          <a:ln/>
        </p:spPr>
        <p:txBody>
          <a:bodyPr wrap="square" lIns="0" tIns="0" rIns="0" bIns="0" rtlCol="0" anchor="ctr"/>
          <a:lstStyle/>
          <a:p>
            <a:pPr marL="0" indent="0">
              <a:buNone/>
            </a:pPr>
            <a:r>
              <a:rPr lang="en-US" sz="1400" dirty="0">
                <a:solidFill>
                  <a:srgbClr val="1A1A2E"/>
                </a:solidFill>
                <a:latin typeface="Arial    "/>
                <a:ea typeface="Calibri" pitchFamily="34" charset="-122"/>
                <a:cs typeface="Calibri" pitchFamily="34" charset="-120"/>
              </a:rPr>
              <a:t>Can think for themselves</a:t>
            </a:r>
            <a:endParaRPr lang="en-US" sz="1400" dirty="0">
              <a:latin typeface="Arial    "/>
            </a:endParaRPr>
          </a:p>
        </p:txBody>
      </p:sp>
      <p:sp>
        <p:nvSpPr>
          <p:cNvPr id="26" name="Shape 24"/>
          <p:cNvSpPr/>
          <p:nvPr/>
        </p:nvSpPr>
        <p:spPr>
          <a:xfrm>
            <a:off x="256032" y="3858768"/>
            <a:ext cx="8631936" cy="50292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27" name="Text 25"/>
          <p:cNvSpPr/>
          <p:nvPr/>
        </p:nvSpPr>
        <p:spPr>
          <a:xfrm>
            <a:off x="347472" y="3858768"/>
            <a:ext cx="8449056" cy="502920"/>
          </a:xfrm>
          <a:prstGeom prst="rect">
            <a:avLst/>
          </a:prstGeom>
          <a:noFill/>
          <a:ln/>
        </p:spPr>
        <p:txBody>
          <a:bodyPr wrap="square" lIns="0" tIns="0" rIns="0" bIns="0" rtlCol="0" anchor="ctr"/>
          <a:lstStyle/>
          <a:p>
            <a:pPr marL="0" indent="0" algn="ctr">
              <a:buNone/>
            </a:pPr>
            <a:r>
              <a:rPr lang="en-US" sz="1500" b="1" i="1" dirty="0">
                <a:solidFill>
                  <a:srgbClr val="FFFFFF"/>
                </a:solidFill>
                <a:latin typeface="Arial    "/>
                <a:ea typeface="Georgia" pitchFamily="34" charset="-122"/>
                <a:cs typeface="Georgia" pitchFamily="34" charset="-120"/>
              </a:rPr>
              <a:t>"These are called meta-skills."</a:t>
            </a:r>
            <a:endParaRPr lang="en-US" sz="1500" dirty="0">
              <a:latin typeface="Arial    "/>
            </a:endParaRPr>
          </a:p>
        </p:txBody>
      </p:sp>
      <p:sp>
        <p:nvSpPr>
          <p:cNvPr id="34" name="Text 42">
            <a:extLst>
              <a:ext uri="{FF2B5EF4-FFF2-40B4-BE49-F238E27FC236}">
                <a16:creationId xmlns:a16="http://schemas.microsoft.com/office/drawing/2014/main" id="{52961128-ED33-32C7-EC00-A91DAABBD8E1}"/>
              </a:ext>
            </a:extLst>
          </p:cNvPr>
          <p:cNvSpPr/>
          <p:nvPr/>
        </p:nvSpPr>
        <p:spPr>
          <a:xfrm>
            <a:off x="5768340" y="4796028"/>
            <a:ext cx="3316877"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93DABC15-CB4D-5030-5A1E-CB3C2D73A959}"/>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THE 12 META-SKILLS  —  SDS SKILLS 4.0 FRAMEWORK</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274320" y="749808"/>
            <a:ext cx="859536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Timeless, higher-order skills that help you adapt and succeed — whatever the future brings.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p:cNvSpPr/>
          <p:nvPr/>
        </p:nvSpPr>
        <p:spPr>
          <a:xfrm>
            <a:off x="201168" y="1170432"/>
            <a:ext cx="2816352" cy="749808"/>
          </a:xfrm>
          <a:prstGeom prst="rect">
            <a:avLst/>
          </a:prstGeom>
          <a:solidFill>
            <a:srgbClr val="3B6B9E"/>
          </a:solidFill>
          <a:ln w="12700">
            <a:solidFill>
              <a:srgbClr val="3B6B9E"/>
            </a:solidFill>
            <a:prstDash val="solid"/>
          </a:ln>
          <a:effectLst>
            <a:outerShdw blurRad="76200" dist="254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1289304" y="1188720"/>
            <a:ext cx="594360" cy="59436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 0" descr="preencoded.png"/>
          <p:cNvPicPr>
            <a:picLocks noChangeAspect="1"/>
          </p:cNvPicPr>
          <p:nvPr/>
        </p:nvPicPr>
        <p:blipFill>
          <a:blip r:embed="rId3"/>
          <a:stretch>
            <a:fillRect/>
          </a:stretch>
        </p:blipFill>
        <p:spPr>
          <a:xfrm>
            <a:off x="1316736" y="1216152"/>
            <a:ext cx="530352" cy="530352"/>
          </a:xfrm>
          <a:prstGeom prst="rect">
            <a:avLst/>
          </a:prstGeom>
        </p:spPr>
      </p:pic>
      <p:sp>
        <p:nvSpPr>
          <p:cNvPr id="8" name="Text 5"/>
          <p:cNvSpPr/>
          <p:nvPr/>
        </p:nvSpPr>
        <p:spPr>
          <a:xfrm>
            <a:off x="246888" y="1920240"/>
            <a:ext cx="2724912" cy="3200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SELF-MANAGEMENT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246888" y="2240280"/>
            <a:ext cx="2724912" cy="25603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How you manage yourself</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p:cNvSpPr/>
          <p:nvPr/>
        </p:nvSpPr>
        <p:spPr>
          <a:xfrm>
            <a:off x="201168" y="2578608"/>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8"/>
          <p:cNvSpPr/>
          <p:nvPr/>
        </p:nvSpPr>
        <p:spPr>
          <a:xfrm>
            <a:off x="256032" y="2660904"/>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Image 1" descr="preencoded.png"/>
          <p:cNvPicPr>
            <a:picLocks noChangeAspect="1"/>
          </p:cNvPicPr>
          <p:nvPr/>
        </p:nvPicPr>
        <p:blipFill>
          <a:blip r:embed="rId4"/>
          <a:stretch>
            <a:fillRect/>
          </a:stretch>
        </p:blipFill>
        <p:spPr>
          <a:xfrm>
            <a:off x="274320" y="2679192"/>
            <a:ext cx="274320" cy="274320"/>
          </a:xfrm>
          <a:prstGeom prst="rect">
            <a:avLst/>
          </a:prstGeom>
        </p:spPr>
      </p:pic>
      <p:sp>
        <p:nvSpPr>
          <p:cNvPr id="13" name="Text 9"/>
          <p:cNvSpPr/>
          <p:nvPr/>
        </p:nvSpPr>
        <p:spPr>
          <a:xfrm>
            <a:off x="640080" y="2578608"/>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Focusing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0"/>
          <p:cNvSpPr/>
          <p:nvPr/>
        </p:nvSpPr>
        <p:spPr>
          <a:xfrm>
            <a:off x="640080" y="2816352"/>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Diagnosing faults methodically</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1"/>
          <p:cNvSpPr/>
          <p:nvPr/>
        </p:nvSpPr>
        <p:spPr>
          <a:xfrm>
            <a:off x="201168" y="3099816"/>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2"/>
          <p:cNvSpPr/>
          <p:nvPr/>
        </p:nvSpPr>
        <p:spPr>
          <a:xfrm>
            <a:off x="256032" y="3182112"/>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7" name="Image 2" descr="preencoded.png"/>
          <p:cNvPicPr>
            <a:picLocks noChangeAspect="1"/>
          </p:cNvPicPr>
          <p:nvPr/>
        </p:nvPicPr>
        <p:blipFill>
          <a:blip r:embed="rId5"/>
          <a:stretch>
            <a:fillRect/>
          </a:stretch>
        </p:blipFill>
        <p:spPr>
          <a:xfrm>
            <a:off x="274320" y="3200400"/>
            <a:ext cx="274320" cy="274320"/>
          </a:xfrm>
          <a:prstGeom prst="rect">
            <a:avLst/>
          </a:prstGeom>
        </p:spPr>
      </p:pic>
      <p:sp>
        <p:nvSpPr>
          <p:cNvPr id="18" name="Text 13"/>
          <p:cNvSpPr/>
          <p:nvPr/>
        </p:nvSpPr>
        <p:spPr>
          <a:xfrm>
            <a:off x="640080" y="3099816"/>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Integrity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4"/>
          <p:cNvSpPr/>
          <p:nvPr/>
        </p:nvSpPr>
        <p:spPr>
          <a:xfrm>
            <a:off x="640080" y="3337560"/>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Being honest about job costs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5"/>
          <p:cNvSpPr/>
          <p:nvPr/>
        </p:nvSpPr>
        <p:spPr>
          <a:xfrm>
            <a:off x="201168" y="3621024"/>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6"/>
          <p:cNvSpPr/>
          <p:nvPr/>
        </p:nvSpPr>
        <p:spPr>
          <a:xfrm>
            <a:off x="256032" y="3703320"/>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2" name="Image 3" descr="preencoded.png"/>
          <p:cNvPicPr>
            <a:picLocks noChangeAspect="1"/>
          </p:cNvPicPr>
          <p:nvPr/>
        </p:nvPicPr>
        <p:blipFill>
          <a:blip r:embed="rId6"/>
          <a:stretch>
            <a:fillRect/>
          </a:stretch>
        </p:blipFill>
        <p:spPr>
          <a:xfrm>
            <a:off x="274320" y="3721608"/>
            <a:ext cx="274320" cy="274320"/>
          </a:xfrm>
          <a:prstGeom prst="rect">
            <a:avLst/>
          </a:prstGeom>
        </p:spPr>
      </p:pic>
      <p:sp>
        <p:nvSpPr>
          <p:cNvPr id="23" name="Text 17"/>
          <p:cNvSpPr/>
          <p:nvPr/>
        </p:nvSpPr>
        <p:spPr>
          <a:xfrm>
            <a:off x="640080" y="3621024"/>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Adapting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18"/>
          <p:cNvSpPr/>
          <p:nvPr/>
        </p:nvSpPr>
        <p:spPr>
          <a:xfrm>
            <a:off x="640080" y="3858768"/>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Changing plan when parts unavailable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hape 19"/>
          <p:cNvSpPr/>
          <p:nvPr/>
        </p:nvSpPr>
        <p:spPr>
          <a:xfrm>
            <a:off x="201168" y="4142232"/>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Shape 20"/>
          <p:cNvSpPr/>
          <p:nvPr/>
        </p:nvSpPr>
        <p:spPr>
          <a:xfrm>
            <a:off x="256032" y="4224528"/>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 name="Image 4" descr="preencoded.png"/>
          <p:cNvPicPr>
            <a:picLocks noChangeAspect="1"/>
          </p:cNvPicPr>
          <p:nvPr/>
        </p:nvPicPr>
        <p:blipFill>
          <a:blip r:embed="rId7"/>
          <a:stretch>
            <a:fillRect/>
          </a:stretch>
        </p:blipFill>
        <p:spPr>
          <a:xfrm>
            <a:off x="274320" y="4242816"/>
            <a:ext cx="274320" cy="274320"/>
          </a:xfrm>
          <a:prstGeom prst="rect">
            <a:avLst/>
          </a:prstGeom>
        </p:spPr>
      </p:pic>
      <p:sp>
        <p:nvSpPr>
          <p:cNvPr id="28" name="Text 21"/>
          <p:cNvSpPr/>
          <p:nvPr/>
        </p:nvSpPr>
        <p:spPr>
          <a:xfrm>
            <a:off x="640080" y="4142232"/>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Initiative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2"/>
          <p:cNvSpPr/>
          <p:nvPr/>
        </p:nvSpPr>
        <p:spPr>
          <a:xfrm>
            <a:off x="640080" y="4379976"/>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Flagging a safety issue unprompted</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Shape 23"/>
          <p:cNvSpPr/>
          <p:nvPr/>
        </p:nvSpPr>
        <p:spPr>
          <a:xfrm>
            <a:off x="3145536" y="1170432"/>
            <a:ext cx="2816352" cy="749808"/>
          </a:xfrm>
          <a:prstGeom prst="rect">
            <a:avLst/>
          </a:prstGeom>
          <a:solidFill>
            <a:srgbClr val="7B5EA7"/>
          </a:solidFill>
          <a:ln w="12700">
            <a:solidFill>
              <a:srgbClr val="7B5EA7"/>
            </a:solidFill>
            <a:prstDash val="solid"/>
          </a:ln>
          <a:effectLst>
            <a:outerShdw blurRad="76200" dist="254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Shape 24"/>
          <p:cNvSpPr/>
          <p:nvPr/>
        </p:nvSpPr>
        <p:spPr>
          <a:xfrm>
            <a:off x="4233672" y="1188720"/>
            <a:ext cx="594360" cy="59436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2" name="Image 5" descr="preencoded.png"/>
          <p:cNvPicPr>
            <a:picLocks noChangeAspect="1"/>
          </p:cNvPicPr>
          <p:nvPr/>
        </p:nvPicPr>
        <p:blipFill>
          <a:blip r:embed="rId8"/>
          <a:stretch>
            <a:fillRect/>
          </a:stretch>
        </p:blipFill>
        <p:spPr>
          <a:xfrm>
            <a:off x="4261104" y="1216152"/>
            <a:ext cx="530352" cy="530352"/>
          </a:xfrm>
          <a:prstGeom prst="rect">
            <a:avLst/>
          </a:prstGeom>
        </p:spPr>
      </p:pic>
      <p:sp>
        <p:nvSpPr>
          <p:cNvPr id="33" name="Text 25"/>
          <p:cNvSpPr/>
          <p:nvPr/>
        </p:nvSpPr>
        <p:spPr>
          <a:xfrm>
            <a:off x="3191256" y="1920240"/>
            <a:ext cx="2724912" cy="3200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SOCIAL INTELLIGENCE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 26"/>
          <p:cNvSpPr/>
          <p:nvPr/>
        </p:nvSpPr>
        <p:spPr>
          <a:xfrm>
            <a:off x="3191256" y="2240280"/>
            <a:ext cx="2724912" cy="25603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How you connect with others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Shape 27"/>
          <p:cNvSpPr/>
          <p:nvPr/>
        </p:nvSpPr>
        <p:spPr>
          <a:xfrm>
            <a:off x="3145536" y="2578608"/>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28"/>
          <p:cNvSpPr/>
          <p:nvPr/>
        </p:nvSpPr>
        <p:spPr>
          <a:xfrm>
            <a:off x="3200400" y="2660904"/>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7" name="Image 6" descr="preencoded.png"/>
          <p:cNvPicPr>
            <a:picLocks noChangeAspect="1"/>
          </p:cNvPicPr>
          <p:nvPr/>
        </p:nvPicPr>
        <p:blipFill>
          <a:blip r:embed="rId9"/>
          <a:stretch>
            <a:fillRect/>
          </a:stretch>
        </p:blipFill>
        <p:spPr>
          <a:xfrm>
            <a:off x="3218688" y="2679192"/>
            <a:ext cx="274320" cy="274320"/>
          </a:xfrm>
          <a:prstGeom prst="rect">
            <a:avLst/>
          </a:prstGeom>
        </p:spPr>
      </p:pic>
      <p:sp>
        <p:nvSpPr>
          <p:cNvPr id="38" name="Text 29"/>
          <p:cNvSpPr/>
          <p:nvPr/>
        </p:nvSpPr>
        <p:spPr>
          <a:xfrm>
            <a:off x="3584448" y="2578608"/>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Communicating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Text 30"/>
          <p:cNvSpPr/>
          <p:nvPr/>
        </p:nvSpPr>
        <p:spPr>
          <a:xfrm>
            <a:off x="3584448" y="2816352"/>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Plain-language customer explanations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Shape 31"/>
          <p:cNvSpPr/>
          <p:nvPr/>
        </p:nvSpPr>
        <p:spPr>
          <a:xfrm>
            <a:off x="3145536" y="3099816"/>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Shape 32"/>
          <p:cNvSpPr/>
          <p:nvPr/>
        </p:nvSpPr>
        <p:spPr>
          <a:xfrm>
            <a:off x="3200400" y="3182112"/>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2" name="Image 7" descr="preencoded.png"/>
          <p:cNvPicPr>
            <a:picLocks noChangeAspect="1"/>
          </p:cNvPicPr>
          <p:nvPr/>
        </p:nvPicPr>
        <p:blipFill>
          <a:blip r:embed="rId10"/>
          <a:stretch>
            <a:fillRect/>
          </a:stretch>
        </p:blipFill>
        <p:spPr>
          <a:xfrm>
            <a:off x="3218688" y="3200400"/>
            <a:ext cx="274320" cy="274320"/>
          </a:xfrm>
          <a:prstGeom prst="rect">
            <a:avLst/>
          </a:prstGeom>
        </p:spPr>
      </p:pic>
      <p:sp>
        <p:nvSpPr>
          <p:cNvPr id="43" name="Text 33"/>
          <p:cNvSpPr/>
          <p:nvPr/>
        </p:nvSpPr>
        <p:spPr>
          <a:xfrm>
            <a:off x="3584448" y="3099816"/>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Feeling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Text 34"/>
          <p:cNvSpPr/>
          <p:nvPr/>
        </p:nvSpPr>
        <p:spPr>
          <a:xfrm>
            <a:off x="3584448" y="3337560"/>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Reading a stressed customer</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Shape 35"/>
          <p:cNvSpPr/>
          <p:nvPr/>
        </p:nvSpPr>
        <p:spPr>
          <a:xfrm>
            <a:off x="3145536" y="3621024"/>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Shape 36"/>
          <p:cNvSpPr/>
          <p:nvPr/>
        </p:nvSpPr>
        <p:spPr>
          <a:xfrm>
            <a:off x="3200400" y="3703320"/>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7" name="Image 8" descr="preencoded.png"/>
          <p:cNvPicPr>
            <a:picLocks noChangeAspect="1"/>
          </p:cNvPicPr>
          <p:nvPr/>
        </p:nvPicPr>
        <p:blipFill>
          <a:blip r:embed="rId11"/>
          <a:stretch>
            <a:fillRect/>
          </a:stretch>
        </p:blipFill>
        <p:spPr>
          <a:xfrm>
            <a:off x="3218688" y="3721608"/>
            <a:ext cx="274320" cy="274320"/>
          </a:xfrm>
          <a:prstGeom prst="rect">
            <a:avLst/>
          </a:prstGeom>
        </p:spPr>
      </p:pic>
      <p:sp>
        <p:nvSpPr>
          <p:cNvPr id="48" name="Text 37"/>
          <p:cNvSpPr/>
          <p:nvPr/>
        </p:nvSpPr>
        <p:spPr>
          <a:xfrm>
            <a:off x="3584448" y="3621024"/>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Collaborating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Text 38"/>
          <p:cNvSpPr/>
          <p:nvPr/>
        </p:nvSpPr>
        <p:spPr>
          <a:xfrm>
            <a:off x="3584448" y="3858768"/>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Sharing a complex job with a colleague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Shape 39"/>
          <p:cNvSpPr/>
          <p:nvPr/>
        </p:nvSpPr>
        <p:spPr>
          <a:xfrm>
            <a:off x="3145536" y="4142232"/>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Shape 40"/>
          <p:cNvSpPr/>
          <p:nvPr/>
        </p:nvSpPr>
        <p:spPr>
          <a:xfrm>
            <a:off x="3200400" y="4224528"/>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2" name="Image 9" descr="preencoded.png"/>
          <p:cNvPicPr>
            <a:picLocks noChangeAspect="1"/>
          </p:cNvPicPr>
          <p:nvPr/>
        </p:nvPicPr>
        <p:blipFill>
          <a:blip r:embed="rId3"/>
          <a:stretch>
            <a:fillRect/>
          </a:stretch>
        </p:blipFill>
        <p:spPr>
          <a:xfrm>
            <a:off x="3218688" y="4242816"/>
            <a:ext cx="274320" cy="274320"/>
          </a:xfrm>
          <a:prstGeom prst="rect">
            <a:avLst/>
          </a:prstGeom>
        </p:spPr>
      </p:pic>
      <p:sp>
        <p:nvSpPr>
          <p:cNvPr id="53" name="Text 41"/>
          <p:cNvSpPr/>
          <p:nvPr/>
        </p:nvSpPr>
        <p:spPr>
          <a:xfrm>
            <a:off x="3584448" y="4142232"/>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Leading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Text 42"/>
          <p:cNvSpPr/>
          <p:nvPr/>
        </p:nvSpPr>
        <p:spPr>
          <a:xfrm>
            <a:off x="3584448" y="4379976"/>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Stepping up when the supervisor is off</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Shape 43"/>
          <p:cNvSpPr/>
          <p:nvPr/>
        </p:nvSpPr>
        <p:spPr>
          <a:xfrm>
            <a:off x="6089904" y="1170432"/>
            <a:ext cx="2816352" cy="749808"/>
          </a:xfrm>
          <a:prstGeom prst="rect">
            <a:avLst/>
          </a:prstGeom>
          <a:solidFill>
            <a:srgbClr val="C06EB5"/>
          </a:solidFill>
          <a:ln w="12700">
            <a:solidFill>
              <a:srgbClr val="C06EB5"/>
            </a:solidFill>
            <a:prstDash val="solid"/>
          </a:ln>
          <a:effectLst>
            <a:outerShdw blurRad="76200" dist="254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Shape 44"/>
          <p:cNvSpPr/>
          <p:nvPr/>
        </p:nvSpPr>
        <p:spPr>
          <a:xfrm>
            <a:off x="7178040" y="1188720"/>
            <a:ext cx="594360" cy="59436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7" name="Image 10" descr="preencoded.png"/>
          <p:cNvPicPr>
            <a:picLocks noChangeAspect="1"/>
          </p:cNvPicPr>
          <p:nvPr/>
        </p:nvPicPr>
        <p:blipFill>
          <a:blip r:embed="rId12"/>
          <a:stretch>
            <a:fillRect/>
          </a:stretch>
        </p:blipFill>
        <p:spPr>
          <a:xfrm>
            <a:off x="7205472" y="1216152"/>
            <a:ext cx="530352" cy="530352"/>
          </a:xfrm>
          <a:prstGeom prst="rect">
            <a:avLst/>
          </a:prstGeom>
        </p:spPr>
      </p:pic>
      <p:sp>
        <p:nvSpPr>
          <p:cNvPr id="58" name="Text 45"/>
          <p:cNvSpPr/>
          <p:nvPr/>
        </p:nvSpPr>
        <p:spPr>
          <a:xfrm>
            <a:off x="6135624" y="1920240"/>
            <a:ext cx="2724912" cy="3200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INNOVATION</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9" name="Text 46"/>
          <p:cNvSpPr/>
          <p:nvPr/>
        </p:nvSpPr>
        <p:spPr>
          <a:xfrm>
            <a:off x="6135624" y="2240280"/>
            <a:ext cx="2724912" cy="25603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How you generate new ideas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Shape 47"/>
          <p:cNvSpPr/>
          <p:nvPr/>
        </p:nvSpPr>
        <p:spPr>
          <a:xfrm>
            <a:off x="6089904" y="2578608"/>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Shape 48"/>
          <p:cNvSpPr/>
          <p:nvPr/>
        </p:nvSpPr>
        <p:spPr>
          <a:xfrm>
            <a:off x="6144768" y="2660904"/>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2" name="Image 11" descr="preencoded.png"/>
          <p:cNvPicPr>
            <a:picLocks noChangeAspect="1"/>
          </p:cNvPicPr>
          <p:nvPr/>
        </p:nvPicPr>
        <p:blipFill>
          <a:blip r:embed="rId13"/>
          <a:stretch>
            <a:fillRect/>
          </a:stretch>
        </p:blipFill>
        <p:spPr>
          <a:xfrm>
            <a:off x="6163056" y="2679192"/>
            <a:ext cx="274320" cy="274320"/>
          </a:xfrm>
          <a:prstGeom prst="rect">
            <a:avLst/>
          </a:prstGeom>
        </p:spPr>
      </p:pic>
      <p:sp>
        <p:nvSpPr>
          <p:cNvPr id="63" name="Text 49"/>
          <p:cNvSpPr/>
          <p:nvPr/>
        </p:nvSpPr>
        <p:spPr>
          <a:xfrm>
            <a:off x="6528816" y="2578608"/>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Curiosity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Text 50"/>
          <p:cNvSpPr/>
          <p:nvPr/>
        </p:nvSpPr>
        <p:spPr>
          <a:xfrm>
            <a:off x="6528816" y="2816352"/>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Asking why a fault keeps recurring</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Shape 51"/>
          <p:cNvSpPr/>
          <p:nvPr/>
        </p:nvSpPr>
        <p:spPr>
          <a:xfrm>
            <a:off x="6089904" y="3099816"/>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Shape 52"/>
          <p:cNvSpPr/>
          <p:nvPr/>
        </p:nvSpPr>
        <p:spPr>
          <a:xfrm>
            <a:off x="6144768" y="3182112"/>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7" name="Image 12" descr="preencoded.png"/>
          <p:cNvPicPr>
            <a:picLocks noChangeAspect="1"/>
          </p:cNvPicPr>
          <p:nvPr/>
        </p:nvPicPr>
        <p:blipFill>
          <a:blip r:embed="rId12"/>
          <a:stretch>
            <a:fillRect/>
          </a:stretch>
        </p:blipFill>
        <p:spPr>
          <a:xfrm>
            <a:off x="6163056" y="3200400"/>
            <a:ext cx="274320" cy="274320"/>
          </a:xfrm>
          <a:prstGeom prst="rect">
            <a:avLst/>
          </a:prstGeom>
        </p:spPr>
      </p:pic>
      <p:sp>
        <p:nvSpPr>
          <p:cNvPr id="68" name="Text 53"/>
          <p:cNvSpPr/>
          <p:nvPr/>
        </p:nvSpPr>
        <p:spPr>
          <a:xfrm>
            <a:off x="6528816" y="3099816"/>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Creativity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Text 54"/>
          <p:cNvSpPr/>
          <p:nvPr/>
        </p:nvSpPr>
        <p:spPr>
          <a:xfrm>
            <a:off x="6528816" y="3337560"/>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Finding a workaround when the fix won't work</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0" name="Shape 55"/>
          <p:cNvSpPr/>
          <p:nvPr/>
        </p:nvSpPr>
        <p:spPr>
          <a:xfrm>
            <a:off x="6089904" y="3621024"/>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Shape 56"/>
          <p:cNvSpPr/>
          <p:nvPr/>
        </p:nvSpPr>
        <p:spPr>
          <a:xfrm>
            <a:off x="6144768" y="3703320"/>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2" name="Image 13" descr="preencoded.png"/>
          <p:cNvPicPr>
            <a:picLocks noChangeAspect="1"/>
          </p:cNvPicPr>
          <p:nvPr/>
        </p:nvPicPr>
        <p:blipFill>
          <a:blip r:embed="rId14"/>
          <a:stretch>
            <a:fillRect/>
          </a:stretch>
        </p:blipFill>
        <p:spPr>
          <a:xfrm>
            <a:off x="6163056" y="3721608"/>
            <a:ext cx="274320" cy="274320"/>
          </a:xfrm>
          <a:prstGeom prst="rect">
            <a:avLst/>
          </a:prstGeom>
        </p:spPr>
      </p:pic>
      <p:sp>
        <p:nvSpPr>
          <p:cNvPr id="73" name="Text 57"/>
          <p:cNvSpPr/>
          <p:nvPr/>
        </p:nvSpPr>
        <p:spPr>
          <a:xfrm>
            <a:off x="6528816" y="3621024"/>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Sense-making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Text 58"/>
          <p:cNvSpPr/>
          <p:nvPr/>
        </p:nvSpPr>
        <p:spPr>
          <a:xfrm>
            <a:off x="6528816" y="3858768"/>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Reading diagrams to build the full picture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Shape 59"/>
          <p:cNvSpPr/>
          <p:nvPr/>
        </p:nvSpPr>
        <p:spPr>
          <a:xfrm>
            <a:off x="6089904" y="4142232"/>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Shape 60"/>
          <p:cNvSpPr/>
          <p:nvPr/>
        </p:nvSpPr>
        <p:spPr>
          <a:xfrm>
            <a:off x="6144768" y="4224528"/>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7" name="Image 14" descr="preencoded.png"/>
          <p:cNvPicPr>
            <a:picLocks noChangeAspect="1"/>
          </p:cNvPicPr>
          <p:nvPr/>
        </p:nvPicPr>
        <p:blipFill>
          <a:blip r:embed="rId15"/>
          <a:stretch>
            <a:fillRect/>
          </a:stretch>
        </p:blipFill>
        <p:spPr>
          <a:xfrm>
            <a:off x="6163056" y="4242816"/>
            <a:ext cx="274320" cy="274320"/>
          </a:xfrm>
          <a:prstGeom prst="rect">
            <a:avLst/>
          </a:prstGeom>
        </p:spPr>
      </p:pic>
      <p:sp>
        <p:nvSpPr>
          <p:cNvPr id="78" name="Text 61"/>
          <p:cNvSpPr/>
          <p:nvPr/>
        </p:nvSpPr>
        <p:spPr>
          <a:xfrm>
            <a:off x="6528816" y="4142232"/>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Critical thinking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 name="Text 62"/>
          <p:cNvSpPr/>
          <p:nvPr/>
        </p:nvSpPr>
        <p:spPr>
          <a:xfrm>
            <a:off x="6528816" y="4379976"/>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Weighing repair vs replace options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Text 42">
            <a:extLst>
              <a:ext uri="{FF2B5EF4-FFF2-40B4-BE49-F238E27FC236}">
                <a16:creationId xmlns:a16="http://schemas.microsoft.com/office/drawing/2014/main" id="{8AB9C239-6798-6929-06F2-9745ED904D41}"/>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75815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31" name="Shape 0">
            <a:extLst>
              <a:ext uri="{FF2B5EF4-FFF2-40B4-BE49-F238E27FC236}">
                <a16:creationId xmlns:a16="http://schemas.microsoft.com/office/drawing/2014/main" id="{A445DAC7-F526-1852-E13E-B7D236EC54BD}"/>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73152"/>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META-PRENEUR: THINK DIFFERENTLY</a:t>
            </a:r>
            <a:endParaRPr lang="en-US" sz="2000" dirty="0">
              <a:latin typeface="Arial Black" panose="020B0A04020102020204" pitchFamily="34" charset="0"/>
            </a:endParaRPr>
          </a:p>
        </p:txBody>
      </p:sp>
      <p:sp>
        <p:nvSpPr>
          <p:cNvPr id="5" name="Text 3"/>
          <p:cNvSpPr/>
          <p:nvPr/>
        </p:nvSpPr>
        <p:spPr>
          <a:xfrm>
            <a:off x="256032" y="1024128"/>
            <a:ext cx="8631936" cy="502920"/>
          </a:xfrm>
          <a:prstGeom prst="rect">
            <a:avLst/>
          </a:prstGeom>
          <a:noFill/>
          <a:ln/>
        </p:spPr>
        <p:txBody>
          <a:bodyPr wrap="square" rtlCol="0" anchor="ctr"/>
          <a:lstStyle/>
          <a:p>
            <a:pPr marL="0" indent="0">
              <a:buNone/>
            </a:pPr>
            <a:r>
              <a:rPr lang="en-US" sz="1600" b="1" dirty="0">
                <a:solidFill>
                  <a:srgbClr val="5A1F68"/>
                </a:solidFill>
                <a:latin typeface="Calibri" pitchFamily="34" charset="0"/>
                <a:ea typeface="Calibri" pitchFamily="34" charset="-122"/>
                <a:cs typeface="Calibri" pitchFamily="34" charset="-120"/>
              </a:rPr>
              <a:t>What happens if an electrician has great technical skills but none of these?</a:t>
            </a:r>
            <a:endParaRPr lang="en-US" sz="1600" dirty="0"/>
          </a:p>
        </p:txBody>
      </p:sp>
      <p:sp>
        <p:nvSpPr>
          <p:cNvPr id="6" name="Shape 4"/>
          <p:cNvSpPr/>
          <p:nvPr/>
        </p:nvSpPr>
        <p:spPr>
          <a:xfrm>
            <a:off x="256032" y="1600200"/>
            <a:ext cx="8631936" cy="512064"/>
          </a:xfrm>
          <a:prstGeom prst="rect">
            <a:avLst/>
          </a:prstGeom>
          <a:solidFill>
            <a:srgbClr val="5B4B8A"/>
          </a:solidFill>
          <a:ln w="12700">
            <a:solidFill>
              <a:srgbClr val="5B4B8A"/>
            </a:solidFill>
            <a:prstDash val="solid"/>
          </a:ln>
        </p:spPr>
        <p:txBody>
          <a:bodyPr/>
          <a:lstStyle/>
          <a:p>
            <a:endParaRPr lang="en-US">
              <a:solidFill>
                <a:schemeClr val="bg1"/>
              </a:solidFill>
            </a:endParaRPr>
          </a:p>
        </p:txBody>
      </p:sp>
      <p:sp>
        <p:nvSpPr>
          <p:cNvPr id="7" name="Shape 5"/>
          <p:cNvSpPr/>
          <p:nvPr/>
        </p:nvSpPr>
        <p:spPr>
          <a:xfrm>
            <a:off x="292608" y="1719072"/>
            <a:ext cx="274320" cy="274320"/>
          </a:xfrm>
          <a:prstGeom prst="ellipse">
            <a:avLst/>
          </a:prstGeom>
          <a:solidFill>
            <a:srgbClr val="C0392B"/>
          </a:solidFill>
          <a:ln w="12700">
            <a:solidFill>
              <a:srgbClr val="C0392B"/>
            </a:solidFill>
            <a:prstDash val="solid"/>
          </a:ln>
        </p:spPr>
        <p:txBody>
          <a:bodyPr/>
          <a:lstStyle/>
          <a:p>
            <a:endParaRPr lang="en-US">
              <a:solidFill>
                <a:schemeClr val="bg1"/>
              </a:solidFill>
            </a:endParaRPr>
          </a:p>
        </p:txBody>
      </p:sp>
      <p:sp>
        <p:nvSpPr>
          <p:cNvPr id="8" name="Text 6"/>
          <p:cNvSpPr/>
          <p:nvPr/>
        </p:nvSpPr>
        <p:spPr>
          <a:xfrm>
            <a:off x="292608" y="1719072"/>
            <a:ext cx="274320" cy="274320"/>
          </a:xfrm>
          <a:prstGeom prst="rect">
            <a:avLst/>
          </a:prstGeom>
          <a:noFill/>
          <a:ln/>
        </p:spPr>
        <p:txBody>
          <a:bodyPr wrap="square" lIns="0" tIns="0" rIns="0" bIns="0" rtlCol="0" anchor="ctr"/>
          <a:lstStyle/>
          <a:p>
            <a:pPr marL="0" indent="0" algn="ctr">
              <a:buNone/>
            </a:pPr>
            <a:r>
              <a:rPr lang="en-US" sz="1100" b="1" dirty="0">
                <a:solidFill>
                  <a:schemeClr val="bg1"/>
                </a:solidFill>
                <a:latin typeface="Calibri" pitchFamily="34" charset="0"/>
                <a:ea typeface="Calibri" pitchFamily="34" charset="-122"/>
                <a:cs typeface="Calibri" pitchFamily="34" charset="-120"/>
              </a:rPr>
              <a:t>✗</a:t>
            </a:r>
            <a:endParaRPr lang="en-US" sz="1100" dirty="0">
              <a:solidFill>
                <a:schemeClr val="bg1"/>
              </a:solidFill>
            </a:endParaRPr>
          </a:p>
        </p:txBody>
      </p:sp>
      <p:sp>
        <p:nvSpPr>
          <p:cNvPr id="9" name="Text 7"/>
          <p:cNvSpPr/>
          <p:nvPr/>
        </p:nvSpPr>
        <p:spPr>
          <a:xfrm>
            <a:off x="685800" y="1600200"/>
            <a:ext cx="8138160" cy="512064"/>
          </a:xfrm>
          <a:prstGeom prst="rect">
            <a:avLst/>
          </a:prstGeom>
          <a:noFill/>
          <a:ln/>
        </p:spPr>
        <p:txBody>
          <a:bodyPr wrap="square" rtlCol="0" anchor="ctr"/>
          <a:lstStyle/>
          <a:p>
            <a:pPr marL="0" indent="0">
              <a:buNone/>
            </a:pPr>
            <a:r>
              <a:rPr lang="en-US" sz="1400" dirty="0">
                <a:solidFill>
                  <a:schemeClr val="bg1"/>
                </a:solidFill>
                <a:latin typeface="Calibri" pitchFamily="34" charset="0"/>
                <a:ea typeface="Calibri" pitchFamily="34" charset="-122"/>
                <a:cs typeface="Calibri" pitchFamily="34" charset="-120"/>
              </a:rPr>
              <a:t>Cannot explain problems to customers</a:t>
            </a:r>
            <a:endParaRPr lang="en-US" sz="1400" dirty="0">
              <a:solidFill>
                <a:schemeClr val="bg1"/>
              </a:solidFill>
            </a:endParaRPr>
          </a:p>
        </p:txBody>
      </p:sp>
      <p:sp>
        <p:nvSpPr>
          <p:cNvPr id="10" name="Shape 8"/>
          <p:cNvSpPr/>
          <p:nvPr/>
        </p:nvSpPr>
        <p:spPr>
          <a:xfrm>
            <a:off x="256032" y="2194560"/>
            <a:ext cx="8631936" cy="512064"/>
          </a:xfrm>
          <a:prstGeom prst="rect">
            <a:avLst/>
          </a:prstGeom>
          <a:solidFill>
            <a:srgbClr val="5B4B8A"/>
          </a:solidFill>
          <a:ln w="12700">
            <a:solidFill>
              <a:srgbClr val="5B4B8A"/>
            </a:solidFill>
            <a:prstDash val="solid"/>
          </a:ln>
        </p:spPr>
        <p:txBody>
          <a:bodyPr/>
          <a:lstStyle/>
          <a:p>
            <a:endParaRPr lang="en-US">
              <a:solidFill>
                <a:schemeClr val="bg1"/>
              </a:solidFill>
            </a:endParaRPr>
          </a:p>
        </p:txBody>
      </p:sp>
      <p:sp>
        <p:nvSpPr>
          <p:cNvPr id="11" name="Shape 9"/>
          <p:cNvSpPr/>
          <p:nvPr/>
        </p:nvSpPr>
        <p:spPr>
          <a:xfrm>
            <a:off x="292608" y="2313432"/>
            <a:ext cx="274320" cy="274320"/>
          </a:xfrm>
          <a:prstGeom prst="ellipse">
            <a:avLst/>
          </a:prstGeom>
          <a:solidFill>
            <a:srgbClr val="C0392B"/>
          </a:solidFill>
          <a:ln w="12700">
            <a:solidFill>
              <a:srgbClr val="C0392B"/>
            </a:solidFill>
            <a:prstDash val="solid"/>
          </a:ln>
        </p:spPr>
        <p:txBody>
          <a:bodyPr/>
          <a:lstStyle/>
          <a:p>
            <a:endParaRPr lang="en-US">
              <a:solidFill>
                <a:schemeClr val="bg1"/>
              </a:solidFill>
            </a:endParaRPr>
          </a:p>
        </p:txBody>
      </p:sp>
      <p:sp>
        <p:nvSpPr>
          <p:cNvPr id="12" name="Text 10"/>
          <p:cNvSpPr/>
          <p:nvPr/>
        </p:nvSpPr>
        <p:spPr>
          <a:xfrm>
            <a:off x="292608" y="2313432"/>
            <a:ext cx="274320" cy="274320"/>
          </a:xfrm>
          <a:prstGeom prst="rect">
            <a:avLst/>
          </a:prstGeom>
          <a:noFill/>
          <a:ln/>
        </p:spPr>
        <p:txBody>
          <a:bodyPr wrap="square" lIns="0" tIns="0" rIns="0" bIns="0" rtlCol="0" anchor="ctr"/>
          <a:lstStyle/>
          <a:p>
            <a:pPr marL="0" indent="0" algn="ctr">
              <a:buNone/>
            </a:pPr>
            <a:r>
              <a:rPr lang="en-US" sz="1100" b="1" dirty="0">
                <a:solidFill>
                  <a:schemeClr val="bg1"/>
                </a:solidFill>
                <a:latin typeface="Calibri" pitchFamily="34" charset="0"/>
                <a:ea typeface="Calibri" pitchFamily="34" charset="-122"/>
                <a:cs typeface="Calibri" pitchFamily="34" charset="-120"/>
              </a:rPr>
              <a:t>✗</a:t>
            </a:r>
            <a:endParaRPr lang="en-US" sz="1100" dirty="0">
              <a:solidFill>
                <a:schemeClr val="bg1"/>
              </a:solidFill>
            </a:endParaRPr>
          </a:p>
        </p:txBody>
      </p:sp>
      <p:sp>
        <p:nvSpPr>
          <p:cNvPr id="13" name="Text 11"/>
          <p:cNvSpPr/>
          <p:nvPr/>
        </p:nvSpPr>
        <p:spPr>
          <a:xfrm>
            <a:off x="685800" y="2194560"/>
            <a:ext cx="8138160" cy="512064"/>
          </a:xfrm>
          <a:prstGeom prst="rect">
            <a:avLst/>
          </a:prstGeom>
          <a:noFill/>
          <a:ln/>
        </p:spPr>
        <p:txBody>
          <a:bodyPr wrap="square" rtlCol="0" anchor="ctr"/>
          <a:lstStyle/>
          <a:p>
            <a:pPr marL="0" indent="0">
              <a:buNone/>
            </a:pPr>
            <a:r>
              <a:rPr lang="en-US" sz="1400" dirty="0">
                <a:solidFill>
                  <a:schemeClr val="bg1"/>
                </a:solidFill>
                <a:latin typeface="Calibri" pitchFamily="34" charset="0"/>
                <a:ea typeface="Calibri" pitchFamily="34" charset="-122"/>
                <a:cs typeface="Calibri" pitchFamily="34" charset="-120"/>
              </a:rPr>
              <a:t>Panics when something unexpected happens</a:t>
            </a:r>
            <a:endParaRPr lang="en-US" sz="1400" dirty="0">
              <a:solidFill>
                <a:schemeClr val="bg1"/>
              </a:solidFill>
            </a:endParaRPr>
          </a:p>
        </p:txBody>
      </p:sp>
      <p:sp>
        <p:nvSpPr>
          <p:cNvPr id="14" name="Shape 12"/>
          <p:cNvSpPr/>
          <p:nvPr/>
        </p:nvSpPr>
        <p:spPr>
          <a:xfrm>
            <a:off x="256032" y="2788920"/>
            <a:ext cx="8631936" cy="512064"/>
          </a:xfrm>
          <a:prstGeom prst="rect">
            <a:avLst/>
          </a:prstGeom>
          <a:solidFill>
            <a:srgbClr val="5B4B8A"/>
          </a:solidFill>
          <a:ln w="12700">
            <a:solidFill>
              <a:srgbClr val="5B4B8A"/>
            </a:solidFill>
            <a:prstDash val="solid"/>
          </a:ln>
        </p:spPr>
        <p:txBody>
          <a:bodyPr/>
          <a:lstStyle/>
          <a:p>
            <a:endParaRPr lang="en-US">
              <a:solidFill>
                <a:schemeClr val="bg1"/>
              </a:solidFill>
            </a:endParaRPr>
          </a:p>
        </p:txBody>
      </p:sp>
      <p:sp>
        <p:nvSpPr>
          <p:cNvPr id="15" name="Shape 13"/>
          <p:cNvSpPr/>
          <p:nvPr/>
        </p:nvSpPr>
        <p:spPr>
          <a:xfrm>
            <a:off x="292608" y="2907792"/>
            <a:ext cx="274320" cy="274320"/>
          </a:xfrm>
          <a:prstGeom prst="ellipse">
            <a:avLst/>
          </a:prstGeom>
          <a:solidFill>
            <a:srgbClr val="C0392B"/>
          </a:solidFill>
          <a:ln w="12700">
            <a:solidFill>
              <a:srgbClr val="C0392B"/>
            </a:solidFill>
            <a:prstDash val="solid"/>
          </a:ln>
        </p:spPr>
        <p:txBody>
          <a:bodyPr/>
          <a:lstStyle/>
          <a:p>
            <a:endParaRPr lang="en-US">
              <a:solidFill>
                <a:schemeClr val="bg1"/>
              </a:solidFill>
            </a:endParaRPr>
          </a:p>
        </p:txBody>
      </p:sp>
      <p:sp>
        <p:nvSpPr>
          <p:cNvPr id="16" name="Text 14"/>
          <p:cNvSpPr/>
          <p:nvPr/>
        </p:nvSpPr>
        <p:spPr>
          <a:xfrm>
            <a:off x="292608" y="2907792"/>
            <a:ext cx="274320" cy="274320"/>
          </a:xfrm>
          <a:prstGeom prst="rect">
            <a:avLst/>
          </a:prstGeom>
          <a:noFill/>
          <a:ln/>
        </p:spPr>
        <p:txBody>
          <a:bodyPr wrap="square" lIns="0" tIns="0" rIns="0" bIns="0" rtlCol="0" anchor="ctr"/>
          <a:lstStyle/>
          <a:p>
            <a:pPr marL="0" indent="0" algn="ctr">
              <a:buNone/>
            </a:pPr>
            <a:r>
              <a:rPr lang="en-US" sz="1100" b="1" dirty="0">
                <a:solidFill>
                  <a:schemeClr val="bg1"/>
                </a:solidFill>
                <a:latin typeface="Calibri" pitchFamily="34" charset="0"/>
                <a:ea typeface="Calibri" pitchFamily="34" charset="-122"/>
                <a:cs typeface="Calibri" pitchFamily="34" charset="-120"/>
              </a:rPr>
              <a:t>✗</a:t>
            </a:r>
            <a:endParaRPr lang="en-US" sz="1100" dirty="0">
              <a:solidFill>
                <a:schemeClr val="bg1"/>
              </a:solidFill>
            </a:endParaRPr>
          </a:p>
        </p:txBody>
      </p:sp>
      <p:sp>
        <p:nvSpPr>
          <p:cNvPr id="17" name="Text 15"/>
          <p:cNvSpPr/>
          <p:nvPr/>
        </p:nvSpPr>
        <p:spPr>
          <a:xfrm>
            <a:off x="685800" y="2788920"/>
            <a:ext cx="8138160" cy="512064"/>
          </a:xfrm>
          <a:prstGeom prst="rect">
            <a:avLst/>
          </a:prstGeom>
          <a:noFill/>
          <a:ln/>
        </p:spPr>
        <p:txBody>
          <a:bodyPr wrap="square" rtlCol="0" anchor="ctr"/>
          <a:lstStyle/>
          <a:p>
            <a:pPr marL="0" indent="0">
              <a:buNone/>
            </a:pPr>
            <a:r>
              <a:rPr lang="en-US" sz="1400" dirty="0">
                <a:solidFill>
                  <a:schemeClr val="bg1"/>
                </a:solidFill>
                <a:latin typeface="Calibri" pitchFamily="34" charset="0"/>
                <a:ea typeface="Calibri" pitchFamily="34" charset="-122"/>
                <a:cs typeface="Calibri" pitchFamily="34" charset="-120"/>
              </a:rPr>
              <a:t>Cannot work with other trades</a:t>
            </a:r>
            <a:endParaRPr lang="en-US" sz="1400" dirty="0">
              <a:solidFill>
                <a:schemeClr val="bg1"/>
              </a:solidFill>
            </a:endParaRPr>
          </a:p>
        </p:txBody>
      </p:sp>
      <p:sp>
        <p:nvSpPr>
          <p:cNvPr id="18" name="Shape 16"/>
          <p:cNvSpPr/>
          <p:nvPr/>
        </p:nvSpPr>
        <p:spPr>
          <a:xfrm>
            <a:off x="256032" y="3383280"/>
            <a:ext cx="8631936" cy="512064"/>
          </a:xfrm>
          <a:prstGeom prst="rect">
            <a:avLst/>
          </a:prstGeom>
          <a:solidFill>
            <a:srgbClr val="5B4B8A"/>
          </a:solidFill>
          <a:ln w="12700">
            <a:solidFill>
              <a:srgbClr val="5B4B8A"/>
            </a:solidFill>
            <a:prstDash val="solid"/>
          </a:ln>
        </p:spPr>
        <p:txBody>
          <a:bodyPr/>
          <a:lstStyle/>
          <a:p>
            <a:endParaRPr lang="en-US">
              <a:solidFill>
                <a:schemeClr val="bg1"/>
              </a:solidFill>
            </a:endParaRPr>
          </a:p>
        </p:txBody>
      </p:sp>
      <p:sp>
        <p:nvSpPr>
          <p:cNvPr id="19" name="Shape 17"/>
          <p:cNvSpPr/>
          <p:nvPr/>
        </p:nvSpPr>
        <p:spPr>
          <a:xfrm>
            <a:off x="292608" y="3502152"/>
            <a:ext cx="274320" cy="274320"/>
          </a:xfrm>
          <a:prstGeom prst="ellipse">
            <a:avLst/>
          </a:prstGeom>
          <a:solidFill>
            <a:srgbClr val="C0392B"/>
          </a:solidFill>
          <a:ln w="12700">
            <a:solidFill>
              <a:srgbClr val="C0392B"/>
            </a:solidFill>
            <a:prstDash val="solid"/>
          </a:ln>
        </p:spPr>
        <p:txBody>
          <a:bodyPr/>
          <a:lstStyle/>
          <a:p>
            <a:endParaRPr lang="en-US">
              <a:solidFill>
                <a:schemeClr val="bg1"/>
              </a:solidFill>
            </a:endParaRPr>
          </a:p>
        </p:txBody>
      </p:sp>
      <p:sp>
        <p:nvSpPr>
          <p:cNvPr id="20" name="Text 18"/>
          <p:cNvSpPr/>
          <p:nvPr/>
        </p:nvSpPr>
        <p:spPr>
          <a:xfrm>
            <a:off x="292608" y="3502152"/>
            <a:ext cx="274320" cy="274320"/>
          </a:xfrm>
          <a:prstGeom prst="rect">
            <a:avLst/>
          </a:prstGeom>
          <a:noFill/>
          <a:ln/>
        </p:spPr>
        <p:txBody>
          <a:bodyPr wrap="square" lIns="0" tIns="0" rIns="0" bIns="0" rtlCol="0" anchor="ctr"/>
          <a:lstStyle/>
          <a:p>
            <a:pPr marL="0" indent="0" algn="ctr">
              <a:buNone/>
            </a:pPr>
            <a:r>
              <a:rPr lang="en-US" sz="1100" b="1" dirty="0">
                <a:solidFill>
                  <a:schemeClr val="bg1"/>
                </a:solidFill>
                <a:latin typeface="Calibri" pitchFamily="34" charset="0"/>
                <a:ea typeface="Calibri" pitchFamily="34" charset="-122"/>
                <a:cs typeface="Calibri" pitchFamily="34" charset="-120"/>
              </a:rPr>
              <a:t>✗</a:t>
            </a:r>
            <a:endParaRPr lang="en-US" sz="1100" dirty="0">
              <a:solidFill>
                <a:schemeClr val="bg1"/>
              </a:solidFill>
            </a:endParaRPr>
          </a:p>
        </p:txBody>
      </p:sp>
      <p:sp>
        <p:nvSpPr>
          <p:cNvPr id="21" name="Text 19"/>
          <p:cNvSpPr/>
          <p:nvPr/>
        </p:nvSpPr>
        <p:spPr>
          <a:xfrm>
            <a:off x="685800" y="3383280"/>
            <a:ext cx="8138160" cy="512064"/>
          </a:xfrm>
          <a:prstGeom prst="rect">
            <a:avLst/>
          </a:prstGeom>
          <a:noFill/>
          <a:ln/>
        </p:spPr>
        <p:txBody>
          <a:bodyPr wrap="square" rtlCol="0" anchor="ctr"/>
          <a:lstStyle/>
          <a:p>
            <a:pPr marL="0" indent="0">
              <a:buNone/>
            </a:pPr>
            <a:r>
              <a:rPr lang="en-US" sz="1400" dirty="0">
                <a:solidFill>
                  <a:schemeClr val="bg1"/>
                </a:solidFill>
                <a:latin typeface="Calibri" pitchFamily="34" charset="0"/>
                <a:ea typeface="Calibri" pitchFamily="34" charset="-122"/>
                <a:cs typeface="Calibri" pitchFamily="34" charset="-120"/>
              </a:rPr>
              <a:t>Cannot organise their time</a:t>
            </a:r>
            <a:endParaRPr lang="en-US" sz="1400" dirty="0">
              <a:solidFill>
                <a:schemeClr val="bg1"/>
              </a:solidFill>
            </a:endParaRPr>
          </a:p>
        </p:txBody>
      </p:sp>
      <p:sp>
        <p:nvSpPr>
          <p:cNvPr id="22" name="Shape 20"/>
          <p:cNvSpPr/>
          <p:nvPr/>
        </p:nvSpPr>
        <p:spPr>
          <a:xfrm>
            <a:off x="256032" y="3977640"/>
            <a:ext cx="8631936" cy="512064"/>
          </a:xfrm>
          <a:prstGeom prst="rect">
            <a:avLst/>
          </a:prstGeom>
          <a:solidFill>
            <a:srgbClr val="5B4B8A"/>
          </a:solidFill>
          <a:ln w="12700">
            <a:solidFill>
              <a:srgbClr val="5B4B8A"/>
            </a:solidFill>
            <a:prstDash val="solid"/>
          </a:ln>
        </p:spPr>
        <p:txBody>
          <a:bodyPr/>
          <a:lstStyle/>
          <a:p>
            <a:endParaRPr lang="en-US">
              <a:solidFill>
                <a:schemeClr val="bg1"/>
              </a:solidFill>
            </a:endParaRPr>
          </a:p>
        </p:txBody>
      </p:sp>
      <p:sp>
        <p:nvSpPr>
          <p:cNvPr id="23" name="Shape 21"/>
          <p:cNvSpPr/>
          <p:nvPr/>
        </p:nvSpPr>
        <p:spPr>
          <a:xfrm>
            <a:off x="292608" y="4096512"/>
            <a:ext cx="274320" cy="274320"/>
          </a:xfrm>
          <a:prstGeom prst="ellipse">
            <a:avLst/>
          </a:prstGeom>
          <a:solidFill>
            <a:srgbClr val="C0392B"/>
          </a:solidFill>
          <a:ln w="12700">
            <a:solidFill>
              <a:srgbClr val="C0392B"/>
            </a:solidFill>
            <a:prstDash val="solid"/>
          </a:ln>
        </p:spPr>
        <p:txBody>
          <a:bodyPr/>
          <a:lstStyle/>
          <a:p>
            <a:endParaRPr lang="en-US">
              <a:solidFill>
                <a:schemeClr val="bg1"/>
              </a:solidFill>
            </a:endParaRPr>
          </a:p>
        </p:txBody>
      </p:sp>
      <p:sp>
        <p:nvSpPr>
          <p:cNvPr id="24" name="Text 22"/>
          <p:cNvSpPr/>
          <p:nvPr/>
        </p:nvSpPr>
        <p:spPr>
          <a:xfrm>
            <a:off x="292608" y="4096512"/>
            <a:ext cx="274320" cy="274320"/>
          </a:xfrm>
          <a:prstGeom prst="rect">
            <a:avLst/>
          </a:prstGeom>
          <a:noFill/>
          <a:ln/>
        </p:spPr>
        <p:txBody>
          <a:bodyPr wrap="square" lIns="0" tIns="0" rIns="0" bIns="0" rtlCol="0" anchor="ctr"/>
          <a:lstStyle/>
          <a:p>
            <a:pPr marL="0" indent="0" algn="ctr">
              <a:buNone/>
            </a:pPr>
            <a:r>
              <a:rPr lang="en-US" sz="1100" b="1" dirty="0">
                <a:solidFill>
                  <a:schemeClr val="bg1"/>
                </a:solidFill>
                <a:latin typeface="Calibri" pitchFamily="34" charset="0"/>
                <a:ea typeface="Calibri" pitchFamily="34" charset="-122"/>
                <a:cs typeface="Calibri" pitchFamily="34" charset="-120"/>
              </a:rPr>
              <a:t>✗</a:t>
            </a:r>
            <a:endParaRPr lang="en-US" sz="1100" dirty="0">
              <a:solidFill>
                <a:schemeClr val="bg1"/>
              </a:solidFill>
            </a:endParaRPr>
          </a:p>
        </p:txBody>
      </p:sp>
      <p:sp>
        <p:nvSpPr>
          <p:cNvPr id="25" name="Text 23"/>
          <p:cNvSpPr/>
          <p:nvPr/>
        </p:nvSpPr>
        <p:spPr>
          <a:xfrm>
            <a:off x="685800" y="3977640"/>
            <a:ext cx="8138160" cy="512064"/>
          </a:xfrm>
          <a:prstGeom prst="rect">
            <a:avLst/>
          </a:prstGeom>
          <a:noFill/>
          <a:ln/>
        </p:spPr>
        <p:txBody>
          <a:bodyPr wrap="square" rtlCol="0" anchor="ctr"/>
          <a:lstStyle/>
          <a:p>
            <a:pPr marL="0" indent="0">
              <a:buNone/>
            </a:pPr>
            <a:r>
              <a:rPr lang="en-US" sz="1400" dirty="0">
                <a:solidFill>
                  <a:schemeClr val="bg1"/>
                </a:solidFill>
                <a:latin typeface="Calibri" pitchFamily="34" charset="0"/>
                <a:ea typeface="Calibri" pitchFamily="34" charset="-122"/>
                <a:cs typeface="Calibri" pitchFamily="34" charset="-120"/>
              </a:rPr>
              <a:t>Cannot adapt on site</a:t>
            </a:r>
            <a:endParaRPr lang="en-US" sz="1400" dirty="0">
              <a:solidFill>
                <a:schemeClr val="bg1"/>
              </a:solidFill>
            </a:endParaRPr>
          </a:p>
        </p:txBody>
      </p:sp>
      <p:sp>
        <p:nvSpPr>
          <p:cNvPr id="32" name="Text 42">
            <a:extLst>
              <a:ext uri="{FF2B5EF4-FFF2-40B4-BE49-F238E27FC236}">
                <a16:creationId xmlns:a16="http://schemas.microsoft.com/office/drawing/2014/main" id="{CFEEE1E5-5F7F-DB9B-13DF-DC241B72AA95}"/>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4D23E246-1417-278E-2BB8-9E7AF28C4781}"/>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6F577894-01D4-F808-8942-9CD24FF47233}"/>
              </a:ext>
            </a:extLst>
          </p:cNvPr>
          <p:cNvSpPr/>
          <p:nvPr/>
        </p:nvSpPr>
        <p:spPr>
          <a:xfrm>
            <a:off x="457200" y="1371600"/>
            <a:ext cx="8435340" cy="1280160"/>
          </a:xfrm>
          <a:prstGeom prst="rect">
            <a:avLst/>
          </a:prstGeom>
          <a:noFill/>
          <a:ln/>
        </p:spPr>
        <p:txBody>
          <a:bodyPr wrap="square" rtlCol="0" anchor="ctr"/>
          <a:lstStyle/>
          <a:p>
            <a:pPr algn="ct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a:t>
            </a:r>
            <a:r>
              <a:rPr lang="en-US" sz="2000" i="1" dirty="0">
                <a:solidFill>
                  <a:schemeClr val="bg1"/>
                </a:solidFill>
                <a:latin typeface="Arial Black" panose="020B0A04020102020204" pitchFamily="34" charset="0"/>
                <a:ea typeface="Georgia" pitchFamily="34" charset="-122"/>
                <a:cs typeface="Georgia" pitchFamily="34" charset="-120"/>
              </a:rPr>
              <a:t>MOST REAL ELECTRICAL WORK IS PROBLEM SOLVING, NOT JUST FOLLOWING INSTRUCTIONS.</a:t>
            </a: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C56F0F68-DB7C-B842-0CE7-330FCED0E7C0}"/>
              </a:ext>
            </a:extLst>
          </p:cNvPr>
          <p:cNvSpPr/>
          <p:nvPr/>
        </p:nvSpPr>
        <p:spPr>
          <a:xfrm>
            <a:off x="457200" y="2834640"/>
            <a:ext cx="8229600" cy="7315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i="1" dirty="0">
                <a:solidFill>
                  <a:srgbClr val="E8D5F0"/>
                </a:solidFill>
                <a:latin typeface="Calibri" pitchFamily="34" charset="0"/>
                <a:ea typeface="Calibri" pitchFamily="34" charset="-122"/>
                <a:cs typeface="Calibri" pitchFamily="34" charset="-120"/>
              </a:rPr>
              <a:t>The meta-preneur principle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719DD7C5-ABF0-140A-6296-EB31B3ABB056}"/>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5782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9" name="Shape 0">
            <a:extLst>
              <a:ext uri="{FF2B5EF4-FFF2-40B4-BE49-F238E27FC236}">
                <a16:creationId xmlns:a16="http://schemas.microsoft.com/office/drawing/2014/main" id="{6CD1E1E1-EA17-B58E-6849-515EAFA6E2B7}"/>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86868"/>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ELECTRICIANS DO MORE THAN INSTALL WIRING</a:t>
            </a:r>
            <a:endParaRPr lang="en-US" sz="2000" dirty="0">
              <a:latin typeface="Arial Black" panose="020B0A04020102020204" pitchFamily="34" charset="0"/>
            </a:endParaRPr>
          </a:p>
        </p:txBody>
      </p:sp>
      <p:sp>
        <p:nvSpPr>
          <p:cNvPr id="5" name="Text 3"/>
          <p:cNvSpPr/>
          <p:nvPr/>
        </p:nvSpPr>
        <p:spPr>
          <a:xfrm>
            <a:off x="256032" y="1024128"/>
            <a:ext cx="8631936" cy="457200"/>
          </a:xfrm>
          <a:prstGeom prst="rect">
            <a:avLst/>
          </a:prstGeom>
          <a:noFill/>
          <a:ln/>
        </p:spPr>
        <p:txBody>
          <a:bodyPr wrap="square" rtlCol="0" anchor="ctr"/>
          <a:lstStyle/>
          <a:p>
            <a:pPr marL="0" indent="0">
              <a:buNone/>
            </a:pPr>
            <a:r>
              <a:rPr lang="en-US" sz="1600" b="1" dirty="0">
                <a:solidFill>
                  <a:srgbClr val="1A1A2E"/>
                </a:solidFill>
                <a:latin typeface="Arial    "/>
                <a:ea typeface="Calibri" pitchFamily="34" charset="-122"/>
                <a:cs typeface="Calibri" pitchFamily="34" charset="-120"/>
              </a:rPr>
              <a:t>Electricians help make spaces:</a:t>
            </a:r>
            <a:endParaRPr lang="en-US" sz="1600" dirty="0">
              <a:latin typeface="Arial    "/>
            </a:endParaRPr>
          </a:p>
        </p:txBody>
      </p:sp>
      <p:sp>
        <p:nvSpPr>
          <p:cNvPr id="6" name="Shape 4"/>
          <p:cNvSpPr/>
          <p:nvPr/>
        </p:nvSpPr>
        <p:spPr>
          <a:xfrm>
            <a:off x="256032" y="1554480"/>
            <a:ext cx="2057400" cy="201168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7" name="Shape 5"/>
          <p:cNvSpPr/>
          <p:nvPr/>
        </p:nvSpPr>
        <p:spPr>
          <a:xfrm>
            <a:off x="256032" y="1554480"/>
            <a:ext cx="2057400" cy="45720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8" name="Text 6"/>
          <p:cNvSpPr/>
          <p:nvPr/>
        </p:nvSpPr>
        <p:spPr>
          <a:xfrm>
            <a:off x="256032" y="1554480"/>
            <a:ext cx="20574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
                <a:ea typeface="Calibri" pitchFamily="34" charset="-122"/>
                <a:cs typeface="Calibri" pitchFamily="34" charset="-120"/>
              </a:rPr>
              <a:t>Safe</a:t>
            </a:r>
            <a:endParaRPr lang="en-US" sz="1600" dirty="0">
              <a:latin typeface="Arial    "/>
            </a:endParaRPr>
          </a:p>
        </p:txBody>
      </p:sp>
      <p:sp>
        <p:nvSpPr>
          <p:cNvPr id="9" name="Text 7"/>
          <p:cNvSpPr/>
          <p:nvPr/>
        </p:nvSpPr>
        <p:spPr>
          <a:xfrm>
            <a:off x="347472" y="2103120"/>
            <a:ext cx="1874520" cy="1371600"/>
          </a:xfrm>
          <a:prstGeom prst="rect">
            <a:avLst/>
          </a:prstGeom>
          <a:noFill/>
          <a:ln/>
        </p:spPr>
        <p:txBody>
          <a:bodyPr wrap="square" rtlCol="0" anchor="t"/>
          <a:lstStyle/>
          <a:p>
            <a:pPr marL="0" indent="0">
              <a:buNone/>
            </a:pPr>
            <a:r>
              <a:rPr lang="en-US" sz="1200" dirty="0">
                <a:solidFill>
                  <a:srgbClr val="1A1A2E"/>
                </a:solidFill>
                <a:latin typeface="Arial    "/>
                <a:ea typeface="Calibri" pitchFamily="34" charset="-122"/>
                <a:cs typeface="Calibri" pitchFamily="34" charset="-120"/>
              </a:rPr>
              <a:t>Protecting people from electrical hazards</a:t>
            </a:r>
            <a:endParaRPr lang="en-US" sz="1200" dirty="0">
              <a:latin typeface="Arial    "/>
            </a:endParaRPr>
          </a:p>
        </p:txBody>
      </p:sp>
      <p:sp>
        <p:nvSpPr>
          <p:cNvPr id="10" name="Shape 8"/>
          <p:cNvSpPr/>
          <p:nvPr/>
        </p:nvSpPr>
        <p:spPr>
          <a:xfrm>
            <a:off x="2450592" y="1554480"/>
            <a:ext cx="2057400" cy="201168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11" name="Shape 9"/>
          <p:cNvSpPr/>
          <p:nvPr/>
        </p:nvSpPr>
        <p:spPr>
          <a:xfrm>
            <a:off x="2450592" y="1554480"/>
            <a:ext cx="2057400" cy="45720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12" name="Text 10"/>
          <p:cNvSpPr/>
          <p:nvPr/>
        </p:nvSpPr>
        <p:spPr>
          <a:xfrm>
            <a:off x="2450592" y="1554480"/>
            <a:ext cx="20574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
                <a:ea typeface="Calibri" pitchFamily="34" charset="-122"/>
                <a:cs typeface="Calibri" pitchFamily="34" charset="-120"/>
              </a:rPr>
              <a:t>Usable</a:t>
            </a:r>
            <a:endParaRPr lang="en-US" sz="1600" dirty="0">
              <a:latin typeface="Arial    "/>
            </a:endParaRPr>
          </a:p>
        </p:txBody>
      </p:sp>
      <p:sp>
        <p:nvSpPr>
          <p:cNvPr id="13" name="Text 11"/>
          <p:cNvSpPr/>
          <p:nvPr/>
        </p:nvSpPr>
        <p:spPr>
          <a:xfrm>
            <a:off x="2542032" y="2103120"/>
            <a:ext cx="1874520" cy="1371600"/>
          </a:xfrm>
          <a:prstGeom prst="rect">
            <a:avLst/>
          </a:prstGeom>
          <a:noFill/>
          <a:ln/>
        </p:spPr>
        <p:txBody>
          <a:bodyPr wrap="square" rtlCol="0" anchor="t"/>
          <a:lstStyle/>
          <a:p>
            <a:pPr marL="0" indent="0">
              <a:buNone/>
            </a:pPr>
            <a:r>
              <a:rPr lang="en-US" sz="1200" dirty="0">
                <a:solidFill>
                  <a:srgbClr val="1A1A2E"/>
                </a:solidFill>
                <a:latin typeface="Arial    "/>
                <a:ea typeface="Calibri" pitchFamily="34" charset="-122"/>
                <a:cs typeface="Calibri" pitchFamily="34" charset="-120"/>
              </a:rPr>
              <a:t>Enabling the space to be used as intended</a:t>
            </a:r>
            <a:endParaRPr lang="en-US" sz="1200" dirty="0">
              <a:latin typeface="Arial    "/>
            </a:endParaRPr>
          </a:p>
        </p:txBody>
      </p:sp>
      <p:sp>
        <p:nvSpPr>
          <p:cNvPr id="14" name="Shape 12"/>
          <p:cNvSpPr/>
          <p:nvPr/>
        </p:nvSpPr>
        <p:spPr>
          <a:xfrm>
            <a:off x="4645152" y="1554480"/>
            <a:ext cx="2057400" cy="201168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15" name="Shape 13"/>
          <p:cNvSpPr/>
          <p:nvPr/>
        </p:nvSpPr>
        <p:spPr>
          <a:xfrm>
            <a:off x="4645152" y="1554480"/>
            <a:ext cx="2057400" cy="45720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16" name="Text 14"/>
          <p:cNvSpPr/>
          <p:nvPr/>
        </p:nvSpPr>
        <p:spPr>
          <a:xfrm>
            <a:off x="4645152" y="1554480"/>
            <a:ext cx="20574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
                <a:ea typeface="Calibri" pitchFamily="34" charset="-122"/>
                <a:cs typeface="Calibri" pitchFamily="34" charset="-120"/>
              </a:rPr>
              <a:t>Reliable</a:t>
            </a:r>
            <a:endParaRPr lang="en-US" sz="1600" dirty="0">
              <a:latin typeface="Arial    "/>
            </a:endParaRPr>
          </a:p>
        </p:txBody>
      </p:sp>
      <p:sp>
        <p:nvSpPr>
          <p:cNvPr id="17" name="Text 15"/>
          <p:cNvSpPr/>
          <p:nvPr/>
        </p:nvSpPr>
        <p:spPr>
          <a:xfrm>
            <a:off x="4736592" y="2103120"/>
            <a:ext cx="1874520" cy="1371600"/>
          </a:xfrm>
          <a:prstGeom prst="rect">
            <a:avLst/>
          </a:prstGeom>
          <a:noFill/>
          <a:ln/>
        </p:spPr>
        <p:txBody>
          <a:bodyPr wrap="square" rtlCol="0" anchor="t"/>
          <a:lstStyle/>
          <a:p>
            <a:pPr marL="0" indent="0">
              <a:buNone/>
            </a:pPr>
            <a:r>
              <a:rPr lang="en-US" sz="1200" dirty="0">
                <a:solidFill>
                  <a:srgbClr val="1A1A2E"/>
                </a:solidFill>
                <a:latin typeface="Arial    "/>
                <a:ea typeface="Calibri" pitchFamily="34" charset="-122"/>
                <a:cs typeface="Calibri" pitchFamily="34" charset="-120"/>
              </a:rPr>
              <a:t>Keeping systems working around the clock</a:t>
            </a:r>
            <a:endParaRPr lang="en-US" sz="1200" dirty="0">
              <a:latin typeface="Arial    "/>
            </a:endParaRPr>
          </a:p>
        </p:txBody>
      </p:sp>
      <p:sp>
        <p:nvSpPr>
          <p:cNvPr id="18" name="Shape 16"/>
          <p:cNvSpPr/>
          <p:nvPr/>
        </p:nvSpPr>
        <p:spPr>
          <a:xfrm>
            <a:off x="6839712" y="1554480"/>
            <a:ext cx="2057400" cy="201168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19" name="Shape 17"/>
          <p:cNvSpPr/>
          <p:nvPr/>
        </p:nvSpPr>
        <p:spPr>
          <a:xfrm>
            <a:off x="6839712" y="1554480"/>
            <a:ext cx="2057400" cy="45720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20" name="Text 18"/>
          <p:cNvSpPr/>
          <p:nvPr/>
        </p:nvSpPr>
        <p:spPr>
          <a:xfrm>
            <a:off x="6839712" y="1554480"/>
            <a:ext cx="20574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
                <a:ea typeface="Calibri" pitchFamily="34" charset="-122"/>
                <a:cs typeface="Calibri" pitchFamily="34" charset="-120"/>
              </a:rPr>
              <a:t>Efficient</a:t>
            </a:r>
            <a:endParaRPr lang="en-US" sz="1600" dirty="0">
              <a:latin typeface="Arial    "/>
            </a:endParaRPr>
          </a:p>
        </p:txBody>
      </p:sp>
      <p:sp>
        <p:nvSpPr>
          <p:cNvPr id="21" name="Text 19"/>
          <p:cNvSpPr/>
          <p:nvPr/>
        </p:nvSpPr>
        <p:spPr>
          <a:xfrm>
            <a:off x="6931152" y="2103120"/>
            <a:ext cx="1874520" cy="1371600"/>
          </a:xfrm>
          <a:prstGeom prst="rect">
            <a:avLst/>
          </a:prstGeom>
          <a:noFill/>
          <a:ln/>
        </p:spPr>
        <p:txBody>
          <a:bodyPr wrap="square" rtlCol="0" anchor="t"/>
          <a:lstStyle/>
          <a:p>
            <a:pPr marL="0" indent="0">
              <a:buNone/>
            </a:pPr>
            <a:r>
              <a:rPr lang="en-US" sz="1200" dirty="0">
                <a:solidFill>
                  <a:srgbClr val="1A1A2E"/>
                </a:solidFill>
                <a:latin typeface="Arial    "/>
                <a:ea typeface="Calibri" pitchFamily="34" charset="-122"/>
                <a:cs typeface="Calibri" pitchFamily="34" charset="-120"/>
              </a:rPr>
              <a:t>Reducing waste and running costs</a:t>
            </a:r>
            <a:endParaRPr lang="en-US" sz="1200" dirty="0">
              <a:latin typeface="Arial    "/>
            </a:endParaRPr>
          </a:p>
        </p:txBody>
      </p:sp>
      <p:sp>
        <p:nvSpPr>
          <p:cNvPr id="22" name="Shape 20"/>
          <p:cNvSpPr/>
          <p:nvPr/>
        </p:nvSpPr>
        <p:spPr>
          <a:xfrm>
            <a:off x="256032" y="3749040"/>
            <a:ext cx="8631936" cy="50292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23" name="Text 21"/>
          <p:cNvSpPr/>
          <p:nvPr/>
        </p:nvSpPr>
        <p:spPr>
          <a:xfrm>
            <a:off x="347472" y="3749040"/>
            <a:ext cx="8449056" cy="50292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
                <a:ea typeface="Calibri" pitchFamily="34" charset="-122"/>
                <a:cs typeface="Calibri" pitchFamily="34" charset="-120"/>
              </a:rPr>
              <a:t>Your skills help communities function.</a:t>
            </a:r>
            <a:endParaRPr lang="en-US" sz="1600" dirty="0">
              <a:latin typeface="Arial    "/>
            </a:endParaRPr>
          </a:p>
        </p:txBody>
      </p:sp>
      <p:sp>
        <p:nvSpPr>
          <p:cNvPr id="30" name="Text 42">
            <a:extLst>
              <a:ext uri="{FF2B5EF4-FFF2-40B4-BE49-F238E27FC236}">
                <a16:creationId xmlns:a16="http://schemas.microsoft.com/office/drawing/2014/main" id="{CDA13C9B-4D20-2D67-A33F-F226FF821CB9}"/>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3" name="Shape 0">
            <a:extLst>
              <a:ext uri="{FF2B5EF4-FFF2-40B4-BE49-F238E27FC236}">
                <a16:creationId xmlns:a16="http://schemas.microsoft.com/office/drawing/2014/main" id="{BBE2A5C8-7B0F-D561-B330-41028F9EEA17}"/>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33350"/>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TRADES IN THE COMMUNITY</a:t>
            </a:r>
            <a:endParaRPr lang="en-US" sz="2000" dirty="0">
              <a:latin typeface="Arial Black" panose="020B0A04020102020204" pitchFamily="34" charset="0"/>
            </a:endParaRPr>
          </a:p>
        </p:txBody>
      </p:sp>
      <p:sp>
        <p:nvSpPr>
          <p:cNvPr id="5" name="Text 3"/>
          <p:cNvSpPr/>
          <p:nvPr/>
        </p:nvSpPr>
        <p:spPr>
          <a:xfrm>
            <a:off x="256032" y="1024128"/>
            <a:ext cx="8631936" cy="548640"/>
          </a:xfrm>
          <a:prstGeom prst="rect">
            <a:avLst/>
          </a:prstGeom>
          <a:noFill/>
          <a:ln/>
        </p:spPr>
        <p:txBody>
          <a:bodyPr wrap="square" rtlCol="0" anchor="ctr"/>
          <a:lstStyle/>
          <a:p>
            <a:pPr marL="0" indent="0">
              <a:buNone/>
            </a:pPr>
            <a:r>
              <a:rPr lang="en-US" sz="1400" dirty="0">
                <a:solidFill>
                  <a:srgbClr val="1A1A2E"/>
                </a:solidFill>
                <a:latin typeface="Arial    "/>
                <a:ea typeface="Calibri" pitchFamily="34" charset="-122"/>
                <a:cs typeface="Calibri" pitchFamily="34" charset="-120"/>
              </a:rPr>
              <a:t>Many charities and social enterprises rely on buildings and infrastructure. But they often operate with:</a:t>
            </a:r>
            <a:endParaRPr lang="en-US" sz="1400" dirty="0">
              <a:latin typeface="Arial    "/>
            </a:endParaRPr>
          </a:p>
        </p:txBody>
      </p:sp>
      <p:sp>
        <p:nvSpPr>
          <p:cNvPr id="6" name="Shape 4"/>
          <p:cNvSpPr/>
          <p:nvPr/>
        </p:nvSpPr>
        <p:spPr>
          <a:xfrm>
            <a:off x="256032" y="1645920"/>
            <a:ext cx="8631936" cy="566928"/>
          </a:xfrm>
          <a:prstGeom prst="rect">
            <a:avLst/>
          </a:prstGeom>
          <a:solidFill>
            <a:srgbClr val="F3E8F7"/>
          </a:solidFill>
          <a:ln w="12700">
            <a:solidFill>
              <a:srgbClr val="5B4B8A"/>
            </a:solidFill>
            <a:prstDash val="solid"/>
          </a:ln>
        </p:spPr>
        <p:txBody>
          <a:bodyPr/>
          <a:lstStyle/>
          <a:p>
            <a:endParaRPr lang="en-US">
              <a:latin typeface="Arial    "/>
            </a:endParaRPr>
          </a:p>
        </p:txBody>
      </p:sp>
      <p:sp>
        <p:nvSpPr>
          <p:cNvPr id="7" name="Shape 5"/>
          <p:cNvSpPr/>
          <p:nvPr/>
        </p:nvSpPr>
        <p:spPr>
          <a:xfrm>
            <a:off x="256032" y="1645920"/>
            <a:ext cx="54864"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8" name="Text 6"/>
          <p:cNvSpPr/>
          <p:nvPr/>
        </p:nvSpPr>
        <p:spPr>
          <a:xfrm>
            <a:off x="411480" y="1645920"/>
            <a:ext cx="8321040" cy="566928"/>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Small budgets</a:t>
            </a:r>
            <a:endParaRPr lang="en-US" sz="1500" dirty="0">
              <a:latin typeface="Arial    "/>
            </a:endParaRPr>
          </a:p>
        </p:txBody>
      </p:sp>
      <p:sp>
        <p:nvSpPr>
          <p:cNvPr id="9" name="Shape 7"/>
          <p:cNvSpPr/>
          <p:nvPr/>
        </p:nvSpPr>
        <p:spPr>
          <a:xfrm>
            <a:off x="256032" y="2304288"/>
            <a:ext cx="8631936" cy="566928"/>
          </a:xfrm>
          <a:prstGeom prst="rect">
            <a:avLst/>
          </a:prstGeom>
          <a:solidFill>
            <a:srgbClr val="FFFFFF"/>
          </a:solidFill>
          <a:ln w="12700">
            <a:solidFill>
              <a:srgbClr val="5B4B8A"/>
            </a:solidFill>
            <a:prstDash val="solid"/>
          </a:ln>
        </p:spPr>
        <p:txBody>
          <a:bodyPr/>
          <a:lstStyle/>
          <a:p>
            <a:endParaRPr lang="en-US">
              <a:latin typeface="Arial    "/>
            </a:endParaRPr>
          </a:p>
        </p:txBody>
      </p:sp>
      <p:sp>
        <p:nvSpPr>
          <p:cNvPr id="10" name="Shape 8"/>
          <p:cNvSpPr/>
          <p:nvPr/>
        </p:nvSpPr>
        <p:spPr>
          <a:xfrm>
            <a:off x="256032" y="2304288"/>
            <a:ext cx="54864"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1" name="Text 9"/>
          <p:cNvSpPr/>
          <p:nvPr/>
        </p:nvSpPr>
        <p:spPr>
          <a:xfrm>
            <a:off x="411480" y="2304288"/>
            <a:ext cx="8321040" cy="566928"/>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Older buildings</a:t>
            </a:r>
            <a:endParaRPr lang="en-US" sz="1500" dirty="0">
              <a:latin typeface="Arial    "/>
            </a:endParaRPr>
          </a:p>
        </p:txBody>
      </p:sp>
      <p:sp>
        <p:nvSpPr>
          <p:cNvPr id="12" name="Shape 10"/>
          <p:cNvSpPr/>
          <p:nvPr/>
        </p:nvSpPr>
        <p:spPr>
          <a:xfrm>
            <a:off x="256032" y="2962656"/>
            <a:ext cx="8631936" cy="566928"/>
          </a:xfrm>
          <a:prstGeom prst="rect">
            <a:avLst/>
          </a:prstGeom>
          <a:solidFill>
            <a:srgbClr val="F3E8F7"/>
          </a:solidFill>
          <a:ln w="12700">
            <a:solidFill>
              <a:srgbClr val="5B4B8A"/>
            </a:solidFill>
            <a:prstDash val="solid"/>
          </a:ln>
        </p:spPr>
        <p:txBody>
          <a:bodyPr/>
          <a:lstStyle/>
          <a:p>
            <a:endParaRPr lang="en-US">
              <a:latin typeface="Arial    "/>
            </a:endParaRPr>
          </a:p>
        </p:txBody>
      </p:sp>
      <p:sp>
        <p:nvSpPr>
          <p:cNvPr id="13" name="Shape 11"/>
          <p:cNvSpPr/>
          <p:nvPr/>
        </p:nvSpPr>
        <p:spPr>
          <a:xfrm>
            <a:off x="256032" y="2962656"/>
            <a:ext cx="54864" cy="566928"/>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4" name="Text 12"/>
          <p:cNvSpPr/>
          <p:nvPr/>
        </p:nvSpPr>
        <p:spPr>
          <a:xfrm>
            <a:off x="411480" y="2962656"/>
            <a:ext cx="8321040" cy="566928"/>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Limited technical support</a:t>
            </a:r>
            <a:endParaRPr lang="en-US" sz="1500" dirty="0">
              <a:latin typeface="Arial    "/>
            </a:endParaRPr>
          </a:p>
        </p:txBody>
      </p:sp>
      <p:sp>
        <p:nvSpPr>
          <p:cNvPr id="15" name="Shape 13"/>
          <p:cNvSpPr/>
          <p:nvPr/>
        </p:nvSpPr>
        <p:spPr>
          <a:xfrm>
            <a:off x="256032" y="3703320"/>
            <a:ext cx="8631936" cy="50292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16" name="Text 14"/>
          <p:cNvSpPr/>
          <p:nvPr/>
        </p:nvSpPr>
        <p:spPr>
          <a:xfrm>
            <a:off x="347472" y="3703320"/>
            <a:ext cx="8449056" cy="502920"/>
          </a:xfrm>
          <a:prstGeom prst="rect">
            <a:avLst/>
          </a:prstGeom>
          <a:noFill/>
          <a:ln/>
        </p:spPr>
        <p:txBody>
          <a:bodyPr wrap="square" lIns="0" tIns="0" rIns="0" bIns="0" rtlCol="0" anchor="ctr"/>
          <a:lstStyle/>
          <a:p>
            <a:pPr marL="0" indent="0" algn="ctr">
              <a:buNone/>
            </a:pPr>
            <a:r>
              <a:rPr lang="en-US" sz="1400" b="1" dirty="0">
                <a:solidFill>
                  <a:srgbClr val="FFFFFF"/>
                </a:solidFill>
                <a:latin typeface="Arial    "/>
                <a:ea typeface="Calibri" pitchFamily="34" charset="-122"/>
                <a:cs typeface="Calibri" pitchFamily="34" charset="-120"/>
              </a:rPr>
              <a:t>This creates practical challenges that tradespeople are really good at solving.</a:t>
            </a:r>
            <a:endParaRPr lang="en-US" sz="1400" dirty="0">
              <a:latin typeface="Arial    "/>
            </a:endParaRPr>
          </a:p>
        </p:txBody>
      </p:sp>
      <p:sp>
        <p:nvSpPr>
          <p:cNvPr id="22" name="Text 42">
            <a:extLst>
              <a:ext uri="{FF2B5EF4-FFF2-40B4-BE49-F238E27FC236}">
                <a16:creationId xmlns:a16="http://schemas.microsoft.com/office/drawing/2014/main" id="{4DA05DFE-3529-6F9F-1294-C18B92646160}"/>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B129AC8-5FAC-288B-127F-C21FCBC3E33A}"/>
            </a:ext>
          </a:extLst>
        </p:cNvPr>
        <p:cNvGrpSpPr/>
        <p:nvPr/>
      </p:nvGrpSpPr>
      <p:grpSpPr>
        <a:xfrm>
          <a:off x="0" y="0"/>
          <a:ext cx="0" cy="0"/>
          <a:chOff x="0" y="0"/>
          <a:chExt cx="0" cy="0"/>
        </a:xfrm>
      </p:grpSpPr>
      <p:sp>
        <p:nvSpPr>
          <p:cNvPr id="23" name="Shape 0">
            <a:extLst>
              <a:ext uri="{FF2B5EF4-FFF2-40B4-BE49-F238E27FC236}">
                <a16:creationId xmlns:a16="http://schemas.microsoft.com/office/drawing/2014/main" id="{9F4F2031-035D-A76A-80FE-17EDB6329DCE}"/>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3FFCD9B6-018A-7C05-118A-598FE854808B}"/>
              </a:ext>
            </a:extLst>
          </p:cNvPr>
          <p:cNvSpPr/>
          <p:nvPr/>
        </p:nvSpPr>
        <p:spPr>
          <a:xfrm>
            <a:off x="365760" y="-133350"/>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rial Black" panose="020B0A04020102020204" pitchFamily="34" charset="0"/>
                <a:ea typeface="Calibri" pitchFamily="34" charset="-122"/>
                <a:cs typeface="Calibri" pitchFamily="34" charset="-120"/>
              </a:rPr>
              <a:t>CHARITIES &amp; SOCIAL ENTERPRISES IN YOUR AREA </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6" name="Shape 4">
            <a:extLst>
              <a:ext uri="{FF2B5EF4-FFF2-40B4-BE49-F238E27FC236}">
                <a16:creationId xmlns:a16="http://schemas.microsoft.com/office/drawing/2014/main" id="{1F455CF5-E9E7-371D-F9B2-38AEFFDE1787}"/>
              </a:ext>
            </a:extLst>
          </p:cNvPr>
          <p:cNvSpPr/>
          <p:nvPr/>
        </p:nvSpPr>
        <p:spPr>
          <a:xfrm>
            <a:off x="256032" y="1645920"/>
            <a:ext cx="8631936" cy="2659380"/>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7" name="Shape 5">
            <a:extLst>
              <a:ext uri="{FF2B5EF4-FFF2-40B4-BE49-F238E27FC236}">
                <a16:creationId xmlns:a16="http://schemas.microsoft.com/office/drawing/2014/main" id="{DF501F9C-24EE-08A4-F3DD-E7AA174957E7}"/>
              </a:ext>
            </a:extLst>
          </p:cNvPr>
          <p:cNvSpPr/>
          <p:nvPr/>
        </p:nvSpPr>
        <p:spPr>
          <a:xfrm>
            <a:off x="256032" y="1645920"/>
            <a:ext cx="54864" cy="2659380"/>
          </a:xfrm>
          <a:prstGeom prst="rect">
            <a:avLst/>
          </a:prstGeom>
          <a:solidFill>
            <a:srgbClr val="5B4B8A"/>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8" name="Text 6">
            <a:extLst>
              <a:ext uri="{FF2B5EF4-FFF2-40B4-BE49-F238E27FC236}">
                <a16:creationId xmlns:a16="http://schemas.microsoft.com/office/drawing/2014/main" id="{B2075EA1-0B7B-9077-7880-121233438768}"/>
              </a:ext>
            </a:extLst>
          </p:cNvPr>
          <p:cNvSpPr/>
          <p:nvPr/>
        </p:nvSpPr>
        <p:spPr>
          <a:xfrm>
            <a:off x="411480" y="1645920"/>
            <a:ext cx="83210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srgbClr val="1A1A2E"/>
                </a:solidFill>
                <a:latin typeface="Arial    "/>
                <a:ea typeface="Calibri" pitchFamily="34" charset="-122"/>
                <a:cs typeface="Calibri" pitchFamily="34" charset="-120"/>
              </a:rPr>
              <a:t>LOCAL ORGANISATIONS SLIDE – ADD YOUR EXAMPLES HERE </a:t>
            </a:r>
            <a:endParaRPr kumimoji="0" lang="en-US" sz="1500" b="0" i="0" u="none" strike="noStrike" kern="1200" cap="none" spc="0" normalizeH="0" baseline="0" noProof="0" dirty="0">
              <a:ln>
                <a:noFill/>
              </a:ln>
              <a:solidFill>
                <a:prstClr val="black"/>
              </a:solidFill>
              <a:effectLst/>
              <a:uLnTx/>
              <a:uFillTx/>
              <a:latin typeface="Arial    "/>
              <a:ea typeface="+mn-ea"/>
              <a:cs typeface="+mn-cs"/>
            </a:endParaRPr>
          </a:p>
        </p:txBody>
      </p:sp>
      <p:sp>
        <p:nvSpPr>
          <p:cNvPr id="22" name="Text 42">
            <a:extLst>
              <a:ext uri="{FF2B5EF4-FFF2-40B4-BE49-F238E27FC236}">
                <a16:creationId xmlns:a16="http://schemas.microsoft.com/office/drawing/2014/main" id="{3DE45B92-6AA8-8053-98BA-4544BAFC75FE}"/>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22602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5" name="Shape 0">
            <a:extLst>
              <a:ext uri="{FF2B5EF4-FFF2-40B4-BE49-F238E27FC236}">
                <a16:creationId xmlns:a16="http://schemas.microsoft.com/office/drawing/2014/main" id="{9E84F03A-2914-E9C8-D8B2-580E603768CE}"/>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46304"/>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ELECTRICIANS IN THE COMMUNITY</a:t>
            </a:r>
            <a:endParaRPr lang="en-US" sz="2000" dirty="0">
              <a:latin typeface="Arial Black" panose="020B0A04020102020204" pitchFamily="34" charset="0"/>
            </a:endParaRPr>
          </a:p>
        </p:txBody>
      </p:sp>
      <p:sp>
        <p:nvSpPr>
          <p:cNvPr id="5" name="Shape 3"/>
          <p:cNvSpPr/>
          <p:nvPr/>
        </p:nvSpPr>
        <p:spPr>
          <a:xfrm>
            <a:off x="457200" y="1097280"/>
            <a:ext cx="8229600" cy="137160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6" name="Shape 4"/>
          <p:cNvSpPr/>
          <p:nvPr/>
        </p:nvSpPr>
        <p:spPr>
          <a:xfrm>
            <a:off x="457200" y="1097280"/>
            <a:ext cx="73152" cy="137160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7" name="Text 5"/>
          <p:cNvSpPr/>
          <p:nvPr/>
        </p:nvSpPr>
        <p:spPr>
          <a:xfrm>
            <a:off x="640080" y="1097280"/>
            <a:ext cx="7955280" cy="1371600"/>
          </a:xfrm>
          <a:prstGeom prst="rect">
            <a:avLst/>
          </a:prstGeom>
          <a:noFill/>
          <a:ln/>
        </p:spPr>
        <p:txBody>
          <a:bodyPr wrap="square" rtlCol="0" anchor="ctr"/>
          <a:lstStyle/>
          <a:p>
            <a:pPr marL="0" indent="0">
              <a:buNone/>
            </a:pPr>
            <a:r>
              <a:rPr lang="en-US" sz="2000" b="1" dirty="0">
                <a:solidFill>
                  <a:srgbClr val="5A1F68"/>
                </a:solidFill>
                <a:latin typeface="Arial    "/>
                <a:ea typeface="Calibri" pitchFamily="34" charset="-122"/>
                <a:cs typeface="Calibri" pitchFamily="34" charset="-120"/>
              </a:rPr>
              <a:t>What electrical problems might organisations like these face?</a:t>
            </a:r>
            <a:endParaRPr lang="en-US" sz="2000" dirty="0">
              <a:latin typeface="Arial    "/>
            </a:endParaRPr>
          </a:p>
          <a:p>
            <a:pPr marL="0" indent="0">
              <a:buNone/>
            </a:pPr>
            <a:r>
              <a:rPr lang="en-US" sz="2000" b="1" dirty="0">
                <a:solidFill>
                  <a:srgbClr val="5A1F68"/>
                </a:solidFill>
                <a:latin typeface="Arial    "/>
                <a:ea typeface="Calibri" pitchFamily="34" charset="-122"/>
                <a:cs typeface="Calibri" pitchFamily="34" charset="-120"/>
              </a:rPr>
              <a:t>Shout out ideas.</a:t>
            </a:r>
            <a:endParaRPr lang="en-US" sz="2000" dirty="0">
              <a:latin typeface="Arial    "/>
            </a:endParaRPr>
          </a:p>
        </p:txBody>
      </p:sp>
      <p:sp>
        <p:nvSpPr>
          <p:cNvPr id="8" name="Shape 6"/>
          <p:cNvSpPr/>
          <p:nvPr/>
        </p:nvSpPr>
        <p:spPr>
          <a:xfrm>
            <a:off x="457200" y="2697480"/>
            <a:ext cx="4114800" cy="62179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9" name="Shape 7"/>
          <p:cNvSpPr/>
          <p:nvPr/>
        </p:nvSpPr>
        <p:spPr>
          <a:xfrm>
            <a:off x="457200" y="2697480"/>
            <a:ext cx="54864" cy="621792"/>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0" name="Text 8"/>
          <p:cNvSpPr/>
          <p:nvPr/>
        </p:nvSpPr>
        <p:spPr>
          <a:xfrm>
            <a:off x="594360" y="2697480"/>
            <a:ext cx="3886200" cy="621792"/>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Lighting issues</a:t>
            </a:r>
            <a:endParaRPr lang="en-US" sz="1500" dirty="0">
              <a:latin typeface="Arial    "/>
            </a:endParaRPr>
          </a:p>
        </p:txBody>
      </p:sp>
      <p:sp>
        <p:nvSpPr>
          <p:cNvPr id="11" name="Shape 9"/>
          <p:cNvSpPr/>
          <p:nvPr/>
        </p:nvSpPr>
        <p:spPr>
          <a:xfrm>
            <a:off x="4800600" y="2697480"/>
            <a:ext cx="4114800" cy="62179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2" name="Shape 10"/>
          <p:cNvSpPr/>
          <p:nvPr/>
        </p:nvSpPr>
        <p:spPr>
          <a:xfrm>
            <a:off x="4800600" y="2697480"/>
            <a:ext cx="54864" cy="621792"/>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3" name="Text 11"/>
          <p:cNvSpPr/>
          <p:nvPr/>
        </p:nvSpPr>
        <p:spPr>
          <a:xfrm>
            <a:off x="4937760" y="2697480"/>
            <a:ext cx="3886200" cy="621792"/>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Outdoor power needs</a:t>
            </a:r>
            <a:endParaRPr lang="en-US" sz="1500" dirty="0">
              <a:latin typeface="Arial    "/>
            </a:endParaRPr>
          </a:p>
        </p:txBody>
      </p:sp>
      <p:sp>
        <p:nvSpPr>
          <p:cNvPr id="14" name="Shape 12"/>
          <p:cNvSpPr/>
          <p:nvPr/>
        </p:nvSpPr>
        <p:spPr>
          <a:xfrm>
            <a:off x="457200" y="3429000"/>
            <a:ext cx="4114800" cy="62179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5" name="Shape 13"/>
          <p:cNvSpPr/>
          <p:nvPr/>
        </p:nvSpPr>
        <p:spPr>
          <a:xfrm>
            <a:off x="457200" y="3429000"/>
            <a:ext cx="54864" cy="621792"/>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6" name="Text 14"/>
          <p:cNvSpPr/>
          <p:nvPr/>
        </p:nvSpPr>
        <p:spPr>
          <a:xfrm>
            <a:off x="594360" y="3429000"/>
            <a:ext cx="3886200" cy="621792"/>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Temporary wiring</a:t>
            </a:r>
            <a:endParaRPr lang="en-US" sz="1500" dirty="0">
              <a:latin typeface="Arial    "/>
            </a:endParaRPr>
          </a:p>
        </p:txBody>
      </p:sp>
      <p:sp>
        <p:nvSpPr>
          <p:cNvPr id="17" name="Shape 15"/>
          <p:cNvSpPr/>
          <p:nvPr/>
        </p:nvSpPr>
        <p:spPr>
          <a:xfrm>
            <a:off x="4800600" y="3429000"/>
            <a:ext cx="4114800" cy="62179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8" name="Shape 16"/>
          <p:cNvSpPr/>
          <p:nvPr/>
        </p:nvSpPr>
        <p:spPr>
          <a:xfrm>
            <a:off x="4800600" y="3429000"/>
            <a:ext cx="54864" cy="621792"/>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9" name="Text 17"/>
          <p:cNvSpPr/>
          <p:nvPr/>
        </p:nvSpPr>
        <p:spPr>
          <a:xfrm>
            <a:off x="4937760" y="3429000"/>
            <a:ext cx="3886200" cy="621792"/>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Energy inefficiency</a:t>
            </a:r>
            <a:endParaRPr lang="en-US" sz="1500" dirty="0">
              <a:latin typeface="Arial    "/>
            </a:endParaRPr>
          </a:p>
        </p:txBody>
      </p:sp>
      <p:sp>
        <p:nvSpPr>
          <p:cNvPr id="26" name="Text 42">
            <a:extLst>
              <a:ext uri="{FF2B5EF4-FFF2-40B4-BE49-F238E27FC236}">
                <a16:creationId xmlns:a16="http://schemas.microsoft.com/office/drawing/2014/main" id="{FD9FC869-ED76-6FB6-6114-B6472CF029AE}"/>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19" name="Shape 0">
            <a:extLst>
              <a:ext uri="{FF2B5EF4-FFF2-40B4-BE49-F238E27FC236}">
                <a16:creationId xmlns:a16="http://schemas.microsoft.com/office/drawing/2014/main" id="{B3EFE5BA-AB28-77BA-D158-40CA2C9C73D0}"/>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2801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THINK LIKE AN ELECTRICIAN</a:t>
            </a:r>
            <a:endParaRPr lang="en-US" sz="2000" dirty="0">
              <a:latin typeface="Arial Black" panose="020B0A04020102020204" pitchFamily="34" charset="0"/>
            </a:endParaRPr>
          </a:p>
        </p:txBody>
      </p:sp>
      <p:sp>
        <p:nvSpPr>
          <p:cNvPr id="5" name="Shape 3"/>
          <p:cNvSpPr/>
          <p:nvPr/>
        </p:nvSpPr>
        <p:spPr>
          <a:xfrm>
            <a:off x="457200" y="1188720"/>
            <a:ext cx="8229600" cy="164592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p>
        </p:txBody>
      </p:sp>
      <p:sp>
        <p:nvSpPr>
          <p:cNvPr id="6" name="Shape 4"/>
          <p:cNvSpPr/>
          <p:nvPr/>
        </p:nvSpPr>
        <p:spPr>
          <a:xfrm>
            <a:off x="457200" y="1188720"/>
            <a:ext cx="73152" cy="1645920"/>
          </a:xfrm>
          <a:prstGeom prst="rect">
            <a:avLst/>
          </a:prstGeom>
          <a:solidFill>
            <a:srgbClr val="5B4B8A"/>
          </a:solidFill>
          <a:ln w="12700">
            <a:solidFill>
              <a:srgbClr val="5B4B8A"/>
            </a:solidFill>
            <a:prstDash val="solid"/>
          </a:ln>
        </p:spPr>
        <p:txBody>
          <a:bodyPr/>
          <a:lstStyle/>
          <a:p>
            <a:endParaRPr lang="en-US"/>
          </a:p>
        </p:txBody>
      </p:sp>
      <p:sp>
        <p:nvSpPr>
          <p:cNvPr id="7" name="Text 5"/>
          <p:cNvSpPr/>
          <p:nvPr/>
        </p:nvSpPr>
        <p:spPr>
          <a:xfrm>
            <a:off x="640080" y="1188720"/>
            <a:ext cx="7955280" cy="1645920"/>
          </a:xfrm>
          <a:prstGeom prst="rect">
            <a:avLst/>
          </a:prstGeom>
          <a:noFill/>
          <a:ln/>
        </p:spPr>
        <p:txBody>
          <a:bodyPr wrap="square" rtlCol="0" anchor="ctr"/>
          <a:lstStyle/>
          <a:p>
            <a:pPr marL="0" indent="0">
              <a:buNone/>
            </a:pPr>
            <a:r>
              <a:rPr lang="en-US" sz="2000" b="1" dirty="0">
                <a:solidFill>
                  <a:srgbClr val="5A1F68"/>
                </a:solidFill>
                <a:latin typeface="Calibri" pitchFamily="34" charset="0"/>
                <a:ea typeface="Calibri" pitchFamily="34" charset="-122"/>
                <a:cs typeface="Calibri" pitchFamily="34" charset="-120"/>
              </a:rPr>
              <a:t>Before installing anything, what questions might you ask?</a:t>
            </a:r>
            <a:endParaRPr lang="en-US" sz="2000" dirty="0"/>
          </a:p>
          <a:p>
            <a:pPr marL="0" indent="0">
              <a:buNone/>
            </a:pPr>
            <a:endParaRPr lang="en-US" sz="2000" dirty="0"/>
          </a:p>
          <a:p>
            <a:pPr marL="0" indent="0">
              <a:buNone/>
            </a:pPr>
            <a:r>
              <a:rPr lang="en-US" sz="2000" b="1" dirty="0">
                <a:solidFill>
                  <a:srgbClr val="5A1F68"/>
                </a:solidFill>
                <a:latin typeface="Calibri" pitchFamily="34" charset="0"/>
                <a:ea typeface="Calibri" pitchFamily="34" charset="-122"/>
                <a:cs typeface="Calibri" pitchFamily="34" charset="-120"/>
              </a:rPr>
              <a:t>Take 1 minute – write down your first 3 questions.</a:t>
            </a:r>
            <a:endParaRPr lang="en-US" sz="2000" dirty="0"/>
          </a:p>
        </p:txBody>
      </p:sp>
      <p:sp>
        <p:nvSpPr>
          <p:cNvPr id="8" name="Shape 6"/>
          <p:cNvSpPr/>
          <p:nvPr/>
        </p:nvSpPr>
        <p:spPr>
          <a:xfrm>
            <a:off x="457200" y="3017520"/>
            <a:ext cx="2651760" cy="685800"/>
          </a:xfrm>
          <a:prstGeom prst="rect">
            <a:avLst/>
          </a:prstGeom>
          <a:solidFill>
            <a:srgbClr val="F3E8F7"/>
          </a:solidFill>
          <a:ln w="12700">
            <a:solidFill>
              <a:srgbClr val="9B4DAF"/>
            </a:solidFill>
            <a:prstDash val="solid"/>
          </a:ln>
        </p:spPr>
        <p:txBody>
          <a:bodyPr/>
          <a:lstStyle/>
          <a:p>
            <a:endParaRPr lang="en-US"/>
          </a:p>
        </p:txBody>
      </p:sp>
      <p:sp>
        <p:nvSpPr>
          <p:cNvPr id="9" name="Text 7"/>
          <p:cNvSpPr/>
          <p:nvPr/>
        </p:nvSpPr>
        <p:spPr>
          <a:xfrm>
            <a:off x="548640" y="3063240"/>
            <a:ext cx="365760" cy="365760"/>
          </a:xfrm>
          <a:prstGeom prst="rect">
            <a:avLst/>
          </a:prstGeom>
          <a:noFill/>
          <a:ln/>
        </p:spPr>
        <p:txBody>
          <a:bodyPr wrap="square" lIns="0" tIns="0" rIns="0" bIns="0" rtlCol="0" anchor="ctr"/>
          <a:lstStyle/>
          <a:p>
            <a:pPr marL="0" indent="0">
              <a:buNone/>
            </a:pPr>
            <a:r>
              <a:rPr lang="en-US" sz="1800" b="1" dirty="0">
                <a:solidFill>
                  <a:srgbClr val="9B4DAF"/>
                </a:solidFill>
                <a:latin typeface="Calibri" pitchFamily="34" charset="0"/>
                <a:ea typeface="Calibri" pitchFamily="34" charset="-122"/>
                <a:cs typeface="Calibri" pitchFamily="34" charset="-120"/>
              </a:rPr>
              <a:t>1</a:t>
            </a:r>
            <a:endParaRPr lang="en-US" sz="1800" dirty="0"/>
          </a:p>
        </p:txBody>
      </p:sp>
      <p:sp>
        <p:nvSpPr>
          <p:cNvPr id="10" name="Shape 8"/>
          <p:cNvSpPr/>
          <p:nvPr/>
        </p:nvSpPr>
        <p:spPr>
          <a:xfrm>
            <a:off x="3291840" y="3017520"/>
            <a:ext cx="2651760" cy="685800"/>
          </a:xfrm>
          <a:prstGeom prst="rect">
            <a:avLst/>
          </a:prstGeom>
          <a:solidFill>
            <a:srgbClr val="F3E8F7"/>
          </a:solidFill>
          <a:ln w="12700">
            <a:solidFill>
              <a:srgbClr val="9B4DAF"/>
            </a:solidFill>
            <a:prstDash val="solid"/>
          </a:ln>
        </p:spPr>
        <p:txBody>
          <a:bodyPr/>
          <a:lstStyle/>
          <a:p>
            <a:endParaRPr lang="en-US"/>
          </a:p>
        </p:txBody>
      </p:sp>
      <p:sp>
        <p:nvSpPr>
          <p:cNvPr id="11" name="Text 9"/>
          <p:cNvSpPr/>
          <p:nvPr/>
        </p:nvSpPr>
        <p:spPr>
          <a:xfrm>
            <a:off x="3383280" y="3063240"/>
            <a:ext cx="365760" cy="365760"/>
          </a:xfrm>
          <a:prstGeom prst="rect">
            <a:avLst/>
          </a:prstGeom>
          <a:noFill/>
          <a:ln/>
        </p:spPr>
        <p:txBody>
          <a:bodyPr wrap="square" lIns="0" tIns="0" rIns="0" bIns="0" rtlCol="0" anchor="ctr"/>
          <a:lstStyle/>
          <a:p>
            <a:pPr marL="0" indent="0">
              <a:buNone/>
            </a:pPr>
            <a:r>
              <a:rPr lang="en-US" sz="1800" b="1" dirty="0">
                <a:solidFill>
                  <a:srgbClr val="9B4DAF"/>
                </a:solidFill>
                <a:latin typeface="Calibri" pitchFamily="34" charset="0"/>
                <a:ea typeface="Calibri" pitchFamily="34" charset="-122"/>
                <a:cs typeface="Calibri" pitchFamily="34" charset="-120"/>
              </a:rPr>
              <a:t>2</a:t>
            </a:r>
            <a:endParaRPr lang="en-US" sz="1800" dirty="0"/>
          </a:p>
        </p:txBody>
      </p:sp>
      <p:sp>
        <p:nvSpPr>
          <p:cNvPr id="12" name="Shape 10"/>
          <p:cNvSpPr/>
          <p:nvPr/>
        </p:nvSpPr>
        <p:spPr>
          <a:xfrm>
            <a:off x="6126480" y="3017520"/>
            <a:ext cx="2651760" cy="685800"/>
          </a:xfrm>
          <a:prstGeom prst="rect">
            <a:avLst/>
          </a:prstGeom>
          <a:solidFill>
            <a:srgbClr val="F3E8F7"/>
          </a:solidFill>
          <a:ln w="12700">
            <a:solidFill>
              <a:srgbClr val="9B4DAF"/>
            </a:solidFill>
            <a:prstDash val="solid"/>
          </a:ln>
        </p:spPr>
        <p:txBody>
          <a:bodyPr/>
          <a:lstStyle/>
          <a:p>
            <a:endParaRPr lang="en-US"/>
          </a:p>
        </p:txBody>
      </p:sp>
      <p:sp>
        <p:nvSpPr>
          <p:cNvPr id="13" name="Text 11"/>
          <p:cNvSpPr/>
          <p:nvPr/>
        </p:nvSpPr>
        <p:spPr>
          <a:xfrm>
            <a:off x="6217920" y="3063240"/>
            <a:ext cx="365760" cy="365760"/>
          </a:xfrm>
          <a:prstGeom prst="rect">
            <a:avLst/>
          </a:prstGeom>
          <a:noFill/>
          <a:ln/>
        </p:spPr>
        <p:txBody>
          <a:bodyPr wrap="square" lIns="0" tIns="0" rIns="0" bIns="0" rtlCol="0" anchor="ctr"/>
          <a:lstStyle/>
          <a:p>
            <a:pPr marL="0" indent="0">
              <a:buNone/>
            </a:pPr>
            <a:r>
              <a:rPr lang="en-US" sz="1800" b="1" dirty="0">
                <a:solidFill>
                  <a:srgbClr val="9B4DAF"/>
                </a:solidFill>
                <a:latin typeface="Calibri" pitchFamily="34" charset="0"/>
                <a:ea typeface="Calibri" pitchFamily="34" charset="-122"/>
                <a:cs typeface="Calibri" pitchFamily="34" charset="-120"/>
              </a:rPr>
              <a:t>3</a:t>
            </a:r>
            <a:endParaRPr lang="en-US" sz="1800" dirty="0"/>
          </a:p>
        </p:txBody>
      </p:sp>
      <p:sp>
        <p:nvSpPr>
          <p:cNvPr id="20" name="Text 42">
            <a:extLst>
              <a:ext uri="{FF2B5EF4-FFF2-40B4-BE49-F238E27FC236}">
                <a16:creationId xmlns:a16="http://schemas.microsoft.com/office/drawing/2014/main" id="{C46FBB6A-C839-8440-D90F-FD9F6F95622C}"/>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3" name="Shape 0">
            <a:extLst>
              <a:ext uri="{FF2B5EF4-FFF2-40B4-BE49-F238E27FC236}">
                <a16:creationId xmlns:a16="http://schemas.microsoft.com/office/drawing/2014/main" id="{60A2FA55-FA51-09DB-2168-79D1FA91FE50}"/>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2712" y="-146304"/>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THINK LIKE AN ELECTRICIAN</a:t>
            </a:r>
            <a:endParaRPr lang="en-US" sz="2000" dirty="0">
              <a:latin typeface="Arial Black" panose="020B0A04020102020204" pitchFamily="34" charset="0"/>
            </a:endParaRPr>
          </a:p>
        </p:txBody>
      </p:sp>
      <p:sp>
        <p:nvSpPr>
          <p:cNvPr id="5" name="Text 3"/>
          <p:cNvSpPr/>
          <p:nvPr/>
        </p:nvSpPr>
        <p:spPr>
          <a:xfrm>
            <a:off x="252984" y="804672"/>
            <a:ext cx="8631936" cy="457200"/>
          </a:xfrm>
          <a:prstGeom prst="rect">
            <a:avLst/>
          </a:prstGeom>
          <a:noFill/>
          <a:ln/>
        </p:spPr>
        <p:txBody>
          <a:bodyPr wrap="square" rtlCol="0" anchor="ctr"/>
          <a:lstStyle/>
          <a:p>
            <a:pPr marL="0" indent="0">
              <a:buNone/>
            </a:pPr>
            <a:r>
              <a:rPr lang="en-US" sz="1600" b="1" dirty="0">
                <a:solidFill>
                  <a:srgbClr val="1A1A2E"/>
                </a:solidFill>
                <a:latin typeface="Arial    "/>
                <a:ea typeface="Calibri" pitchFamily="34" charset="-122"/>
                <a:cs typeface="Calibri" pitchFamily="34" charset="-120"/>
              </a:rPr>
              <a:t>Before installing anything, electricians ask:</a:t>
            </a:r>
            <a:endParaRPr lang="en-US" sz="1600" dirty="0">
              <a:latin typeface="Arial    "/>
            </a:endParaRPr>
          </a:p>
        </p:txBody>
      </p:sp>
      <p:sp>
        <p:nvSpPr>
          <p:cNvPr id="6" name="Shape 4"/>
          <p:cNvSpPr/>
          <p:nvPr/>
        </p:nvSpPr>
        <p:spPr>
          <a:xfrm>
            <a:off x="256032" y="1600200"/>
            <a:ext cx="2834640" cy="2286000"/>
          </a:xfrm>
          <a:prstGeom prst="rect">
            <a:avLst/>
          </a:prstGeom>
          <a:solidFill>
            <a:srgbClr val="5A1F68"/>
          </a:solidFill>
          <a:ln w="12700">
            <a:solidFill>
              <a:srgbClr val="5A1F68"/>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7" name="Shape 5"/>
          <p:cNvSpPr/>
          <p:nvPr/>
        </p:nvSpPr>
        <p:spPr>
          <a:xfrm>
            <a:off x="1261872" y="1389888"/>
            <a:ext cx="822960" cy="822960"/>
          </a:xfrm>
          <a:prstGeom prst="ellipse">
            <a:avLst/>
          </a:prstGeom>
          <a:solidFill>
            <a:srgbClr val="FFFFFF"/>
          </a:solidFill>
          <a:ln w="12700">
            <a:solidFill>
              <a:srgbClr val="5A1F68"/>
            </a:solidFill>
            <a:prstDash val="solid"/>
          </a:ln>
        </p:spPr>
        <p:txBody>
          <a:bodyPr/>
          <a:lstStyle/>
          <a:p>
            <a:endParaRPr lang="en-US">
              <a:latin typeface="Arial    "/>
            </a:endParaRPr>
          </a:p>
        </p:txBody>
      </p:sp>
      <p:sp>
        <p:nvSpPr>
          <p:cNvPr id="8" name="Text 6"/>
          <p:cNvSpPr/>
          <p:nvPr/>
        </p:nvSpPr>
        <p:spPr>
          <a:xfrm>
            <a:off x="1261872" y="1389888"/>
            <a:ext cx="822960" cy="822960"/>
          </a:xfrm>
          <a:prstGeom prst="rect">
            <a:avLst/>
          </a:prstGeom>
          <a:noFill/>
          <a:ln/>
        </p:spPr>
        <p:txBody>
          <a:bodyPr wrap="square" rtlCol="0" anchor="ctr"/>
          <a:lstStyle/>
          <a:p>
            <a:pPr marL="0" indent="0" algn="ctr">
              <a:buNone/>
            </a:pPr>
            <a:r>
              <a:rPr lang="en-US" sz="2000" dirty="0">
                <a:solidFill>
                  <a:srgbClr val="000000"/>
                </a:solidFill>
                <a:latin typeface="Arial    "/>
              </a:rPr>
              <a:t>👤</a:t>
            </a:r>
            <a:endParaRPr lang="en-US" sz="2000" dirty="0">
              <a:latin typeface="Arial    "/>
            </a:endParaRPr>
          </a:p>
        </p:txBody>
      </p:sp>
      <p:sp>
        <p:nvSpPr>
          <p:cNvPr id="9" name="Text 7"/>
          <p:cNvSpPr/>
          <p:nvPr/>
        </p:nvSpPr>
        <p:spPr>
          <a:xfrm>
            <a:off x="393192" y="1783080"/>
            <a:ext cx="2560320" cy="1965960"/>
          </a:xfrm>
          <a:prstGeom prst="rect">
            <a:avLst/>
          </a:prstGeom>
          <a:noFill/>
          <a:ln/>
        </p:spPr>
        <p:txBody>
          <a:bodyPr wrap="square" rtlCol="0" anchor="ctr"/>
          <a:lstStyle/>
          <a:p>
            <a:pPr marL="0" indent="0" algn="ctr">
              <a:buNone/>
            </a:pPr>
            <a:r>
              <a:rPr lang="en-US" sz="1800" b="1" dirty="0">
                <a:solidFill>
                  <a:srgbClr val="FFFFFF"/>
                </a:solidFill>
                <a:latin typeface="Arial    "/>
                <a:ea typeface="Calibri" pitchFamily="34" charset="-122"/>
                <a:cs typeface="Calibri" pitchFamily="34" charset="-120"/>
              </a:rPr>
              <a:t>Who uses the space?</a:t>
            </a:r>
            <a:endParaRPr lang="en-US" sz="1800" dirty="0">
              <a:latin typeface="Arial    "/>
            </a:endParaRPr>
          </a:p>
        </p:txBody>
      </p:sp>
      <p:sp>
        <p:nvSpPr>
          <p:cNvPr id="10" name="Shape 8"/>
          <p:cNvSpPr/>
          <p:nvPr/>
        </p:nvSpPr>
        <p:spPr>
          <a:xfrm>
            <a:off x="3227832" y="1600200"/>
            <a:ext cx="2834640" cy="2286000"/>
          </a:xfrm>
          <a:prstGeom prst="rect">
            <a:avLst/>
          </a:prstGeom>
          <a:solidFill>
            <a:srgbClr val="9B4DAF"/>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11" name="Shape 9"/>
          <p:cNvSpPr/>
          <p:nvPr/>
        </p:nvSpPr>
        <p:spPr>
          <a:xfrm>
            <a:off x="4233672" y="1389888"/>
            <a:ext cx="822960" cy="822960"/>
          </a:xfrm>
          <a:prstGeom prst="ellipse">
            <a:avLst/>
          </a:prstGeom>
          <a:solidFill>
            <a:srgbClr val="FFFFFF"/>
          </a:solidFill>
          <a:ln w="12700">
            <a:solidFill>
              <a:srgbClr val="9B4DAF"/>
            </a:solidFill>
            <a:prstDash val="solid"/>
          </a:ln>
        </p:spPr>
        <p:txBody>
          <a:bodyPr/>
          <a:lstStyle/>
          <a:p>
            <a:endParaRPr lang="en-US">
              <a:latin typeface="Arial    "/>
            </a:endParaRPr>
          </a:p>
        </p:txBody>
      </p:sp>
      <p:sp>
        <p:nvSpPr>
          <p:cNvPr id="12" name="Text 10"/>
          <p:cNvSpPr/>
          <p:nvPr/>
        </p:nvSpPr>
        <p:spPr>
          <a:xfrm>
            <a:off x="4233672" y="1389888"/>
            <a:ext cx="822960" cy="822960"/>
          </a:xfrm>
          <a:prstGeom prst="rect">
            <a:avLst/>
          </a:prstGeom>
          <a:noFill/>
          <a:ln/>
        </p:spPr>
        <p:txBody>
          <a:bodyPr wrap="square" rtlCol="0" anchor="ctr"/>
          <a:lstStyle/>
          <a:p>
            <a:pPr marL="0" indent="0" algn="ctr">
              <a:buNone/>
            </a:pPr>
            <a:r>
              <a:rPr lang="en-US" sz="2000" dirty="0">
                <a:solidFill>
                  <a:srgbClr val="000000"/>
                </a:solidFill>
                <a:latin typeface="Arial    "/>
              </a:rPr>
              <a:t>❓</a:t>
            </a:r>
            <a:endParaRPr lang="en-US" sz="2000" dirty="0">
              <a:latin typeface="Arial    "/>
            </a:endParaRPr>
          </a:p>
        </p:txBody>
      </p:sp>
      <p:sp>
        <p:nvSpPr>
          <p:cNvPr id="13" name="Text 11"/>
          <p:cNvSpPr/>
          <p:nvPr/>
        </p:nvSpPr>
        <p:spPr>
          <a:xfrm>
            <a:off x="3364992" y="1783080"/>
            <a:ext cx="2560320" cy="1965960"/>
          </a:xfrm>
          <a:prstGeom prst="rect">
            <a:avLst/>
          </a:prstGeom>
          <a:noFill/>
          <a:ln/>
        </p:spPr>
        <p:txBody>
          <a:bodyPr wrap="square" rtlCol="0" anchor="ctr"/>
          <a:lstStyle/>
          <a:p>
            <a:pPr marL="0" indent="0" algn="ctr">
              <a:buNone/>
            </a:pPr>
            <a:r>
              <a:rPr lang="en-US" sz="1800" b="1" dirty="0">
                <a:solidFill>
                  <a:srgbClr val="FFFFFF"/>
                </a:solidFill>
                <a:latin typeface="Arial    "/>
                <a:ea typeface="Calibri" pitchFamily="34" charset="-122"/>
                <a:cs typeface="Calibri" pitchFamily="34" charset="-120"/>
              </a:rPr>
              <a:t>What is the real problem?</a:t>
            </a:r>
            <a:endParaRPr lang="en-US" sz="1800" dirty="0">
              <a:latin typeface="Arial    "/>
            </a:endParaRPr>
          </a:p>
        </p:txBody>
      </p:sp>
      <p:sp>
        <p:nvSpPr>
          <p:cNvPr id="14" name="Shape 12"/>
          <p:cNvSpPr/>
          <p:nvPr/>
        </p:nvSpPr>
        <p:spPr>
          <a:xfrm>
            <a:off x="6199632" y="1600200"/>
            <a:ext cx="2834640" cy="2286000"/>
          </a:xfrm>
          <a:prstGeom prst="rect">
            <a:avLst/>
          </a:prstGeom>
          <a:solidFill>
            <a:srgbClr val="8B5CF6"/>
          </a:solidFill>
          <a:ln w="12700">
            <a:solidFill>
              <a:srgbClr val="8B5CF6"/>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15" name="Shape 13"/>
          <p:cNvSpPr/>
          <p:nvPr/>
        </p:nvSpPr>
        <p:spPr>
          <a:xfrm>
            <a:off x="7205472" y="1389888"/>
            <a:ext cx="822960" cy="822960"/>
          </a:xfrm>
          <a:prstGeom prst="ellipse">
            <a:avLst/>
          </a:prstGeom>
          <a:solidFill>
            <a:srgbClr val="FFFFFF"/>
          </a:solidFill>
          <a:ln w="12700">
            <a:solidFill>
              <a:srgbClr val="8B5CF6"/>
            </a:solidFill>
            <a:prstDash val="solid"/>
          </a:ln>
        </p:spPr>
        <p:txBody>
          <a:bodyPr/>
          <a:lstStyle/>
          <a:p>
            <a:endParaRPr lang="en-US">
              <a:latin typeface="Arial    "/>
            </a:endParaRPr>
          </a:p>
        </p:txBody>
      </p:sp>
      <p:sp>
        <p:nvSpPr>
          <p:cNvPr id="16" name="Text 14"/>
          <p:cNvSpPr/>
          <p:nvPr/>
        </p:nvSpPr>
        <p:spPr>
          <a:xfrm>
            <a:off x="7205472" y="1389888"/>
            <a:ext cx="822960" cy="822960"/>
          </a:xfrm>
          <a:prstGeom prst="rect">
            <a:avLst/>
          </a:prstGeom>
          <a:noFill/>
          <a:ln/>
        </p:spPr>
        <p:txBody>
          <a:bodyPr wrap="square" rtlCol="0" anchor="ctr"/>
          <a:lstStyle/>
          <a:p>
            <a:pPr marL="0" indent="0" algn="ctr">
              <a:buNone/>
            </a:pPr>
            <a:r>
              <a:rPr lang="en-US" sz="2000" dirty="0">
                <a:solidFill>
                  <a:srgbClr val="000000"/>
                </a:solidFill>
                <a:latin typeface="Arial    "/>
              </a:rPr>
              <a:t>⚠️</a:t>
            </a:r>
            <a:endParaRPr lang="en-US" sz="2000" dirty="0">
              <a:latin typeface="Arial    "/>
            </a:endParaRPr>
          </a:p>
        </p:txBody>
      </p:sp>
      <p:sp>
        <p:nvSpPr>
          <p:cNvPr id="17" name="Text 15"/>
          <p:cNvSpPr/>
          <p:nvPr/>
        </p:nvSpPr>
        <p:spPr>
          <a:xfrm>
            <a:off x="6336792" y="1783080"/>
            <a:ext cx="2560320" cy="1965960"/>
          </a:xfrm>
          <a:prstGeom prst="rect">
            <a:avLst/>
          </a:prstGeom>
          <a:noFill/>
          <a:ln/>
        </p:spPr>
        <p:txBody>
          <a:bodyPr wrap="square" rtlCol="0" anchor="ctr"/>
          <a:lstStyle/>
          <a:p>
            <a:pPr marL="0" indent="0" algn="ctr">
              <a:buNone/>
            </a:pPr>
            <a:r>
              <a:rPr lang="en-US" sz="1800" b="1" dirty="0">
                <a:solidFill>
                  <a:srgbClr val="FFFFFF"/>
                </a:solidFill>
                <a:latin typeface="Arial    "/>
                <a:ea typeface="Calibri" pitchFamily="34" charset="-122"/>
                <a:cs typeface="Calibri" pitchFamily="34" charset="-120"/>
              </a:rPr>
              <a:t>What risks exist?</a:t>
            </a:r>
            <a:endParaRPr lang="en-US" sz="1800" dirty="0">
              <a:latin typeface="Arial    "/>
            </a:endParaRPr>
          </a:p>
        </p:txBody>
      </p:sp>
      <p:sp>
        <p:nvSpPr>
          <p:cNvPr id="24" name="Text 42">
            <a:extLst>
              <a:ext uri="{FF2B5EF4-FFF2-40B4-BE49-F238E27FC236}">
                <a16:creationId xmlns:a16="http://schemas.microsoft.com/office/drawing/2014/main" id="{02AF1FE2-4351-ACF7-64D3-F648E566FF45}"/>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6" name="Shape 0">
            <a:extLst>
              <a:ext uri="{FF2B5EF4-FFF2-40B4-BE49-F238E27FC236}">
                <a16:creationId xmlns:a16="http://schemas.microsoft.com/office/drawing/2014/main" id="{2D7D3B74-47EE-3BA5-AE6B-A01E51A80CD7}"/>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411480" y="-12801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
                <a:ea typeface="Calibri" pitchFamily="34" charset="-122"/>
                <a:cs typeface="Calibri" pitchFamily="34" charset="-120"/>
              </a:rPr>
              <a:t>ELECTRICIAN MINDSET</a:t>
            </a:r>
            <a:endParaRPr lang="en-US" sz="2000" dirty="0">
              <a:latin typeface="Arial    "/>
            </a:endParaRPr>
          </a:p>
        </p:txBody>
      </p:sp>
      <p:sp>
        <p:nvSpPr>
          <p:cNvPr id="5" name="Text 3"/>
          <p:cNvSpPr/>
          <p:nvPr/>
        </p:nvSpPr>
        <p:spPr>
          <a:xfrm>
            <a:off x="256032" y="809244"/>
            <a:ext cx="8631936" cy="457200"/>
          </a:xfrm>
          <a:prstGeom prst="rect">
            <a:avLst/>
          </a:prstGeom>
          <a:noFill/>
          <a:ln/>
        </p:spPr>
        <p:txBody>
          <a:bodyPr wrap="square" rtlCol="0" anchor="ctr"/>
          <a:lstStyle/>
          <a:p>
            <a:pPr marL="0" indent="0">
              <a:buNone/>
            </a:pPr>
            <a:r>
              <a:rPr lang="en-US" sz="1400" dirty="0">
                <a:latin typeface="Arial    "/>
                <a:ea typeface="Calibri" pitchFamily="34" charset="-122"/>
                <a:cs typeface="Calibri" pitchFamily="34" charset="-120"/>
              </a:rPr>
              <a:t>Professional electricians consider:</a:t>
            </a:r>
            <a:endParaRPr lang="en-US" sz="1400" dirty="0">
              <a:latin typeface="Arial    "/>
            </a:endParaRPr>
          </a:p>
        </p:txBody>
      </p:sp>
      <p:sp>
        <p:nvSpPr>
          <p:cNvPr id="6" name="Shape 4"/>
          <p:cNvSpPr/>
          <p:nvPr/>
        </p:nvSpPr>
        <p:spPr>
          <a:xfrm>
            <a:off x="256032" y="1554480"/>
            <a:ext cx="8631936" cy="512064"/>
          </a:xfrm>
          <a:prstGeom prst="rect">
            <a:avLst/>
          </a:prstGeom>
          <a:solidFill>
            <a:srgbClr val="5B4B8A"/>
          </a:solidFill>
          <a:ln w="12700">
            <a:solidFill>
              <a:srgbClr val="9B4DAF"/>
            </a:solidFill>
            <a:prstDash val="solid"/>
          </a:ln>
        </p:spPr>
        <p:txBody>
          <a:bodyPr/>
          <a:lstStyle/>
          <a:p>
            <a:endParaRPr lang="en-US">
              <a:solidFill>
                <a:schemeClr val="bg1"/>
              </a:solidFill>
              <a:latin typeface="Arial    "/>
            </a:endParaRPr>
          </a:p>
        </p:txBody>
      </p:sp>
      <p:sp>
        <p:nvSpPr>
          <p:cNvPr id="7" name="Shape 5"/>
          <p:cNvSpPr/>
          <p:nvPr/>
        </p:nvSpPr>
        <p:spPr>
          <a:xfrm>
            <a:off x="256032" y="1554480"/>
            <a:ext cx="54864" cy="512064"/>
          </a:xfrm>
          <a:prstGeom prst="rect">
            <a:avLst/>
          </a:prstGeom>
          <a:solidFill>
            <a:srgbClr val="9B4DAF"/>
          </a:solidFill>
          <a:ln w="12700">
            <a:solidFill>
              <a:srgbClr val="9B4DAF"/>
            </a:solidFill>
            <a:prstDash val="solid"/>
          </a:ln>
        </p:spPr>
        <p:txBody>
          <a:bodyPr/>
          <a:lstStyle/>
          <a:p>
            <a:endParaRPr lang="en-US">
              <a:solidFill>
                <a:schemeClr val="bg1"/>
              </a:solidFill>
              <a:latin typeface="Arial    "/>
            </a:endParaRPr>
          </a:p>
        </p:txBody>
      </p:sp>
      <p:sp>
        <p:nvSpPr>
          <p:cNvPr id="8" name="Text 6"/>
          <p:cNvSpPr/>
          <p:nvPr/>
        </p:nvSpPr>
        <p:spPr>
          <a:xfrm>
            <a:off x="411480" y="1554480"/>
            <a:ext cx="8321040" cy="512064"/>
          </a:xfrm>
          <a:prstGeom prst="rect">
            <a:avLst/>
          </a:prstGeom>
          <a:noFill/>
          <a:ln/>
        </p:spPr>
        <p:txBody>
          <a:bodyPr wrap="square" lIns="0" tIns="0" rIns="0" bIns="0" rtlCol="0" anchor="ctr"/>
          <a:lstStyle/>
          <a:p>
            <a:pPr marL="0" indent="0">
              <a:buNone/>
            </a:pPr>
            <a:r>
              <a:rPr lang="en-US" sz="1400" dirty="0">
                <a:solidFill>
                  <a:schemeClr val="bg1"/>
                </a:solidFill>
                <a:latin typeface="Arial    "/>
                <a:ea typeface="Calibri" pitchFamily="34" charset="-122"/>
                <a:cs typeface="Calibri" pitchFamily="34" charset="-120"/>
              </a:rPr>
              <a:t>Safety</a:t>
            </a:r>
            <a:endParaRPr lang="en-US" sz="1400" dirty="0">
              <a:solidFill>
                <a:schemeClr val="bg1"/>
              </a:solidFill>
              <a:latin typeface="Arial    "/>
            </a:endParaRPr>
          </a:p>
        </p:txBody>
      </p:sp>
      <p:sp>
        <p:nvSpPr>
          <p:cNvPr id="9" name="Shape 7"/>
          <p:cNvSpPr/>
          <p:nvPr/>
        </p:nvSpPr>
        <p:spPr>
          <a:xfrm>
            <a:off x="256032" y="2157984"/>
            <a:ext cx="8631936" cy="512064"/>
          </a:xfrm>
          <a:prstGeom prst="rect">
            <a:avLst/>
          </a:prstGeom>
          <a:solidFill>
            <a:srgbClr val="5B4B8A"/>
          </a:solidFill>
          <a:ln w="12700">
            <a:solidFill>
              <a:srgbClr val="9B4DAF"/>
            </a:solidFill>
            <a:prstDash val="solid"/>
          </a:ln>
        </p:spPr>
        <p:txBody>
          <a:bodyPr/>
          <a:lstStyle/>
          <a:p>
            <a:endParaRPr lang="en-US">
              <a:solidFill>
                <a:schemeClr val="bg1"/>
              </a:solidFill>
              <a:latin typeface="Arial    "/>
            </a:endParaRPr>
          </a:p>
        </p:txBody>
      </p:sp>
      <p:sp>
        <p:nvSpPr>
          <p:cNvPr id="10" name="Shape 8"/>
          <p:cNvSpPr/>
          <p:nvPr/>
        </p:nvSpPr>
        <p:spPr>
          <a:xfrm>
            <a:off x="256032" y="2157984"/>
            <a:ext cx="54864" cy="512064"/>
          </a:xfrm>
          <a:prstGeom prst="rect">
            <a:avLst/>
          </a:prstGeom>
          <a:solidFill>
            <a:srgbClr val="9B4DAF"/>
          </a:solidFill>
          <a:ln w="12700">
            <a:solidFill>
              <a:srgbClr val="9B4DAF"/>
            </a:solidFill>
            <a:prstDash val="solid"/>
          </a:ln>
        </p:spPr>
        <p:txBody>
          <a:bodyPr/>
          <a:lstStyle/>
          <a:p>
            <a:endParaRPr lang="en-US">
              <a:solidFill>
                <a:schemeClr val="bg1"/>
              </a:solidFill>
              <a:latin typeface="Arial    "/>
            </a:endParaRPr>
          </a:p>
        </p:txBody>
      </p:sp>
      <p:sp>
        <p:nvSpPr>
          <p:cNvPr id="11" name="Text 9"/>
          <p:cNvSpPr/>
          <p:nvPr/>
        </p:nvSpPr>
        <p:spPr>
          <a:xfrm>
            <a:off x="411480" y="2157984"/>
            <a:ext cx="8321040" cy="512064"/>
          </a:xfrm>
          <a:prstGeom prst="rect">
            <a:avLst/>
          </a:prstGeom>
          <a:noFill/>
          <a:ln/>
        </p:spPr>
        <p:txBody>
          <a:bodyPr wrap="square" lIns="0" tIns="0" rIns="0" bIns="0" rtlCol="0" anchor="ctr"/>
          <a:lstStyle/>
          <a:p>
            <a:pPr marL="0" indent="0">
              <a:buNone/>
            </a:pPr>
            <a:r>
              <a:rPr lang="en-US" sz="1400" dirty="0">
                <a:solidFill>
                  <a:schemeClr val="bg1"/>
                </a:solidFill>
                <a:latin typeface="Arial    "/>
                <a:ea typeface="Calibri" pitchFamily="34" charset="-122"/>
                <a:cs typeface="Calibri" pitchFamily="34" charset="-120"/>
              </a:rPr>
              <a:t>Protection</a:t>
            </a:r>
            <a:endParaRPr lang="en-US" sz="1400" dirty="0">
              <a:solidFill>
                <a:schemeClr val="bg1"/>
              </a:solidFill>
              <a:latin typeface="Arial    "/>
            </a:endParaRPr>
          </a:p>
        </p:txBody>
      </p:sp>
      <p:sp>
        <p:nvSpPr>
          <p:cNvPr id="12" name="Shape 10"/>
          <p:cNvSpPr/>
          <p:nvPr/>
        </p:nvSpPr>
        <p:spPr>
          <a:xfrm>
            <a:off x="256032" y="2761488"/>
            <a:ext cx="8631936" cy="512064"/>
          </a:xfrm>
          <a:prstGeom prst="rect">
            <a:avLst/>
          </a:prstGeom>
          <a:solidFill>
            <a:srgbClr val="5B4B8A"/>
          </a:solidFill>
          <a:ln w="12700">
            <a:solidFill>
              <a:srgbClr val="9B4DAF"/>
            </a:solidFill>
            <a:prstDash val="solid"/>
          </a:ln>
        </p:spPr>
        <p:txBody>
          <a:bodyPr/>
          <a:lstStyle/>
          <a:p>
            <a:endParaRPr lang="en-US">
              <a:solidFill>
                <a:schemeClr val="bg1"/>
              </a:solidFill>
              <a:latin typeface="Arial    "/>
            </a:endParaRPr>
          </a:p>
        </p:txBody>
      </p:sp>
      <p:sp>
        <p:nvSpPr>
          <p:cNvPr id="13" name="Shape 11"/>
          <p:cNvSpPr/>
          <p:nvPr/>
        </p:nvSpPr>
        <p:spPr>
          <a:xfrm>
            <a:off x="256032" y="2761488"/>
            <a:ext cx="54864" cy="512064"/>
          </a:xfrm>
          <a:prstGeom prst="rect">
            <a:avLst/>
          </a:prstGeom>
          <a:solidFill>
            <a:srgbClr val="9B4DAF"/>
          </a:solidFill>
          <a:ln w="12700">
            <a:solidFill>
              <a:srgbClr val="9B4DAF"/>
            </a:solidFill>
            <a:prstDash val="solid"/>
          </a:ln>
        </p:spPr>
        <p:txBody>
          <a:bodyPr/>
          <a:lstStyle/>
          <a:p>
            <a:endParaRPr lang="en-US">
              <a:solidFill>
                <a:schemeClr val="bg1"/>
              </a:solidFill>
              <a:latin typeface="Arial    "/>
            </a:endParaRPr>
          </a:p>
        </p:txBody>
      </p:sp>
      <p:sp>
        <p:nvSpPr>
          <p:cNvPr id="14" name="Text 12"/>
          <p:cNvSpPr/>
          <p:nvPr/>
        </p:nvSpPr>
        <p:spPr>
          <a:xfrm>
            <a:off x="411480" y="2761488"/>
            <a:ext cx="8321040" cy="512064"/>
          </a:xfrm>
          <a:prstGeom prst="rect">
            <a:avLst/>
          </a:prstGeom>
          <a:noFill/>
          <a:ln/>
        </p:spPr>
        <p:txBody>
          <a:bodyPr wrap="square" lIns="0" tIns="0" rIns="0" bIns="0" rtlCol="0" anchor="ctr"/>
          <a:lstStyle/>
          <a:p>
            <a:pPr marL="0" indent="0">
              <a:buNone/>
            </a:pPr>
            <a:r>
              <a:rPr lang="en-US" sz="1400" dirty="0">
                <a:solidFill>
                  <a:schemeClr val="bg1"/>
                </a:solidFill>
                <a:latin typeface="Arial    "/>
                <a:ea typeface="Calibri" pitchFamily="34" charset="-122"/>
                <a:cs typeface="Calibri" pitchFamily="34" charset="-120"/>
              </a:rPr>
              <a:t>Reliability</a:t>
            </a:r>
            <a:endParaRPr lang="en-US" sz="1400" dirty="0">
              <a:solidFill>
                <a:schemeClr val="bg1"/>
              </a:solidFill>
              <a:latin typeface="Arial    "/>
            </a:endParaRPr>
          </a:p>
        </p:txBody>
      </p:sp>
      <p:sp>
        <p:nvSpPr>
          <p:cNvPr id="15" name="Shape 13"/>
          <p:cNvSpPr/>
          <p:nvPr/>
        </p:nvSpPr>
        <p:spPr>
          <a:xfrm>
            <a:off x="256032" y="3364992"/>
            <a:ext cx="8631936" cy="512064"/>
          </a:xfrm>
          <a:prstGeom prst="rect">
            <a:avLst/>
          </a:prstGeom>
          <a:solidFill>
            <a:srgbClr val="5B4B8A"/>
          </a:solidFill>
          <a:ln w="12700">
            <a:solidFill>
              <a:srgbClr val="9B4DAF"/>
            </a:solidFill>
            <a:prstDash val="solid"/>
          </a:ln>
        </p:spPr>
        <p:txBody>
          <a:bodyPr/>
          <a:lstStyle/>
          <a:p>
            <a:endParaRPr lang="en-US">
              <a:solidFill>
                <a:schemeClr val="bg1"/>
              </a:solidFill>
              <a:latin typeface="Arial    "/>
            </a:endParaRPr>
          </a:p>
        </p:txBody>
      </p:sp>
      <p:sp>
        <p:nvSpPr>
          <p:cNvPr id="16" name="Shape 14"/>
          <p:cNvSpPr/>
          <p:nvPr/>
        </p:nvSpPr>
        <p:spPr>
          <a:xfrm>
            <a:off x="256032" y="3364992"/>
            <a:ext cx="54864" cy="512064"/>
          </a:xfrm>
          <a:prstGeom prst="rect">
            <a:avLst/>
          </a:prstGeom>
          <a:solidFill>
            <a:srgbClr val="9B4DAF"/>
          </a:solidFill>
          <a:ln w="12700">
            <a:solidFill>
              <a:srgbClr val="9B4DAF"/>
            </a:solidFill>
            <a:prstDash val="solid"/>
          </a:ln>
        </p:spPr>
        <p:txBody>
          <a:bodyPr/>
          <a:lstStyle/>
          <a:p>
            <a:endParaRPr lang="en-US">
              <a:solidFill>
                <a:schemeClr val="bg1"/>
              </a:solidFill>
              <a:latin typeface="Arial    "/>
            </a:endParaRPr>
          </a:p>
        </p:txBody>
      </p:sp>
      <p:sp>
        <p:nvSpPr>
          <p:cNvPr id="17" name="Text 15"/>
          <p:cNvSpPr/>
          <p:nvPr/>
        </p:nvSpPr>
        <p:spPr>
          <a:xfrm>
            <a:off x="411480" y="3364992"/>
            <a:ext cx="8321040" cy="512064"/>
          </a:xfrm>
          <a:prstGeom prst="rect">
            <a:avLst/>
          </a:prstGeom>
          <a:noFill/>
          <a:ln/>
        </p:spPr>
        <p:txBody>
          <a:bodyPr wrap="square" lIns="0" tIns="0" rIns="0" bIns="0" rtlCol="0" anchor="ctr"/>
          <a:lstStyle/>
          <a:p>
            <a:pPr marL="0" indent="0">
              <a:buNone/>
            </a:pPr>
            <a:r>
              <a:rPr lang="en-US" sz="1400" dirty="0">
                <a:solidFill>
                  <a:schemeClr val="bg1"/>
                </a:solidFill>
                <a:latin typeface="Arial    "/>
                <a:ea typeface="Calibri" pitchFamily="34" charset="-122"/>
                <a:cs typeface="Calibri" pitchFamily="34" charset="-120"/>
              </a:rPr>
              <a:t>Installation practicality</a:t>
            </a:r>
            <a:endParaRPr lang="en-US" sz="1400" dirty="0">
              <a:solidFill>
                <a:schemeClr val="bg1"/>
              </a:solidFill>
              <a:latin typeface="Arial    "/>
            </a:endParaRPr>
          </a:p>
        </p:txBody>
      </p:sp>
      <p:sp>
        <p:nvSpPr>
          <p:cNvPr id="18" name="Shape 16"/>
          <p:cNvSpPr/>
          <p:nvPr/>
        </p:nvSpPr>
        <p:spPr>
          <a:xfrm>
            <a:off x="256032" y="3968496"/>
            <a:ext cx="8631936" cy="512064"/>
          </a:xfrm>
          <a:prstGeom prst="rect">
            <a:avLst/>
          </a:prstGeom>
          <a:solidFill>
            <a:srgbClr val="5B4B8A"/>
          </a:solidFill>
          <a:ln w="12700">
            <a:solidFill>
              <a:srgbClr val="9B4DAF"/>
            </a:solidFill>
            <a:prstDash val="solid"/>
          </a:ln>
        </p:spPr>
        <p:txBody>
          <a:bodyPr/>
          <a:lstStyle/>
          <a:p>
            <a:endParaRPr lang="en-US">
              <a:solidFill>
                <a:schemeClr val="bg1"/>
              </a:solidFill>
              <a:latin typeface="Arial    "/>
            </a:endParaRPr>
          </a:p>
        </p:txBody>
      </p:sp>
      <p:sp>
        <p:nvSpPr>
          <p:cNvPr id="19" name="Shape 17"/>
          <p:cNvSpPr/>
          <p:nvPr/>
        </p:nvSpPr>
        <p:spPr>
          <a:xfrm>
            <a:off x="256032" y="3968496"/>
            <a:ext cx="54864" cy="512064"/>
          </a:xfrm>
          <a:prstGeom prst="rect">
            <a:avLst/>
          </a:prstGeom>
          <a:solidFill>
            <a:srgbClr val="9B4DAF"/>
          </a:solidFill>
          <a:ln w="12700">
            <a:solidFill>
              <a:srgbClr val="9B4DAF"/>
            </a:solidFill>
            <a:prstDash val="solid"/>
          </a:ln>
        </p:spPr>
        <p:txBody>
          <a:bodyPr/>
          <a:lstStyle/>
          <a:p>
            <a:endParaRPr lang="en-US">
              <a:solidFill>
                <a:schemeClr val="bg1"/>
              </a:solidFill>
              <a:latin typeface="Arial    "/>
            </a:endParaRPr>
          </a:p>
        </p:txBody>
      </p:sp>
      <p:sp>
        <p:nvSpPr>
          <p:cNvPr id="20" name="Text 18"/>
          <p:cNvSpPr/>
          <p:nvPr/>
        </p:nvSpPr>
        <p:spPr>
          <a:xfrm>
            <a:off x="411480" y="3968496"/>
            <a:ext cx="8321040" cy="512064"/>
          </a:xfrm>
          <a:prstGeom prst="rect">
            <a:avLst/>
          </a:prstGeom>
          <a:noFill/>
          <a:ln/>
        </p:spPr>
        <p:txBody>
          <a:bodyPr wrap="square" lIns="0" tIns="0" rIns="0" bIns="0" rtlCol="0" anchor="ctr"/>
          <a:lstStyle/>
          <a:p>
            <a:pPr marL="0" indent="0">
              <a:buNone/>
            </a:pPr>
            <a:r>
              <a:rPr lang="en-US" sz="1400" dirty="0">
                <a:solidFill>
                  <a:schemeClr val="bg1"/>
                </a:solidFill>
                <a:latin typeface="Arial    "/>
                <a:ea typeface="Calibri" pitchFamily="34" charset="-122"/>
                <a:cs typeface="Calibri" pitchFamily="34" charset="-120"/>
              </a:rPr>
              <a:t>Maintenance</a:t>
            </a:r>
            <a:endParaRPr lang="en-US" sz="1400" dirty="0">
              <a:solidFill>
                <a:schemeClr val="bg1"/>
              </a:solidFill>
              <a:latin typeface="Arial    "/>
            </a:endParaRPr>
          </a:p>
        </p:txBody>
      </p:sp>
      <p:sp>
        <p:nvSpPr>
          <p:cNvPr id="27" name="Text 42">
            <a:extLst>
              <a:ext uri="{FF2B5EF4-FFF2-40B4-BE49-F238E27FC236}">
                <a16:creationId xmlns:a16="http://schemas.microsoft.com/office/drawing/2014/main" id="{C5EB5362-F321-643C-2C9E-DDAE154F5E57}"/>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13" name="Shape 0">
            <a:extLst>
              <a:ext uri="{FF2B5EF4-FFF2-40B4-BE49-F238E27FC236}">
                <a16:creationId xmlns:a16="http://schemas.microsoft.com/office/drawing/2014/main" id="{8724C483-EF76-05E3-939E-D4A0A79094D7}"/>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84048" y="-12801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
                <a:ea typeface="Calibri" pitchFamily="34" charset="-122"/>
                <a:cs typeface="Calibri" pitchFamily="34" charset="-120"/>
              </a:rPr>
              <a:t>THE CALL-OUT</a:t>
            </a:r>
            <a:endParaRPr lang="en-US" sz="2000" dirty="0">
              <a:latin typeface="Arial    "/>
            </a:endParaRPr>
          </a:p>
        </p:txBody>
      </p:sp>
      <p:sp>
        <p:nvSpPr>
          <p:cNvPr id="4" name="Shape 2"/>
          <p:cNvSpPr/>
          <p:nvPr/>
        </p:nvSpPr>
        <p:spPr>
          <a:xfrm>
            <a:off x="256032" y="1024128"/>
            <a:ext cx="8631936" cy="502920"/>
          </a:xfrm>
          <a:prstGeom prst="rect">
            <a:avLst/>
          </a:prstGeom>
          <a:solidFill>
            <a:srgbClr val="5B4B8A"/>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5" name="Text 3"/>
          <p:cNvSpPr/>
          <p:nvPr/>
        </p:nvSpPr>
        <p:spPr>
          <a:xfrm>
            <a:off x="347472" y="1024128"/>
            <a:ext cx="8449056" cy="502920"/>
          </a:xfrm>
          <a:prstGeom prst="rect">
            <a:avLst/>
          </a:prstGeom>
          <a:noFill/>
          <a:ln/>
        </p:spPr>
        <p:txBody>
          <a:bodyPr wrap="square" lIns="0" tIns="0" rIns="0" bIns="0" rtlCol="0" anchor="ctr"/>
          <a:lstStyle/>
          <a:p>
            <a:pPr marL="0" indent="0">
              <a:buNone/>
            </a:pPr>
            <a:r>
              <a:rPr lang="en-US" sz="1500" b="1" dirty="0">
                <a:solidFill>
                  <a:srgbClr val="FFFFFF"/>
                </a:solidFill>
                <a:latin typeface="Arial    "/>
                <a:ea typeface="Calibri" pitchFamily="34" charset="-122"/>
                <a:cs typeface="Calibri" pitchFamily="34" charset="-120"/>
              </a:rPr>
              <a:t>📋  The Scenario</a:t>
            </a:r>
            <a:endParaRPr lang="en-US" sz="1500" dirty="0">
              <a:latin typeface="Arial    "/>
            </a:endParaRPr>
          </a:p>
        </p:txBody>
      </p:sp>
      <p:sp>
        <p:nvSpPr>
          <p:cNvPr id="6" name="Text 4"/>
          <p:cNvSpPr/>
          <p:nvPr/>
        </p:nvSpPr>
        <p:spPr>
          <a:xfrm>
            <a:off x="256032" y="1572768"/>
            <a:ext cx="8631936" cy="2606040"/>
          </a:xfrm>
          <a:prstGeom prst="rect">
            <a:avLst/>
          </a:prstGeom>
          <a:noFill/>
          <a:ln/>
        </p:spPr>
        <p:txBody>
          <a:bodyPr wrap="square" rtlCol="0" anchor="t"/>
          <a:lstStyle/>
          <a:p>
            <a:pPr marL="0" indent="0">
              <a:spcAft>
                <a:spcPts val="500"/>
              </a:spcAft>
              <a:buNone/>
            </a:pPr>
            <a:r>
              <a:rPr lang="en-US" sz="1500" b="1" dirty="0">
                <a:solidFill>
                  <a:srgbClr val="1A1A2E"/>
                </a:solidFill>
                <a:latin typeface="Arial    "/>
                <a:ea typeface="Calibri" pitchFamily="34" charset="-122"/>
                <a:cs typeface="Calibri" pitchFamily="34" charset="-120"/>
              </a:rPr>
              <a:t>You are electricians working for a local contractor.
</a:t>
            </a:r>
            <a:r>
              <a:rPr lang="en-US" sz="1400" dirty="0">
                <a:solidFill>
                  <a:srgbClr val="1A1A2E"/>
                </a:solidFill>
                <a:latin typeface="Arial    "/>
                <a:ea typeface="Calibri" pitchFamily="34" charset="-122"/>
                <a:cs typeface="Calibri" pitchFamily="34" charset="-120"/>
              </a:rPr>
              <a:t>A community organisation has an urgent problem.</a:t>
            </a:r>
            <a:endParaRPr lang="en-US" sz="1400" dirty="0">
              <a:latin typeface="Arial    "/>
            </a:endParaRPr>
          </a:p>
          <a:p>
            <a:pPr marL="0" indent="0">
              <a:spcAft>
                <a:spcPts val="500"/>
              </a:spcAft>
              <a:buNone/>
            </a:pPr>
            <a:endParaRPr lang="en-US" sz="1400" dirty="0">
              <a:latin typeface="Arial    "/>
            </a:endParaRPr>
          </a:p>
          <a:p>
            <a:pPr marL="0" indent="0">
              <a:spcAft>
                <a:spcPts val="500"/>
              </a:spcAft>
              <a:buNone/>
            </a:pPr>
            <a:r>
              <a:rPr lang="en-US" sz="1600" b="1" dirty="0">
                <a:solidFill>
                  <a:srgbClr val="5A1F68"/>
                </a:solidFill>
                <a:latin typeface="Arial    "/>
                <a:ea typeface="Calibri" pitchFamily="34" charset="-122"/>
                <a:cs typeface="Calibri" pitchFamily="34" charset="-120"/>
              </a:rPr>
              <a:t>Their outdoor electrical system has failed before an event.</a:t>
            </a:r>
            <a:endParaRPr lang="en-US" sz="1400" dirty="0">
              <a:latin typeface="Arial    "/>
            </a:endParaRPr>
          </a:p>
        </p:txBody>
      </p:sp>
      <p:sp>
        <p:nvSpPr>
          <p:cNvPr id="12" name="Text 42">
            <a:extLst>
              <a:ext uri="{FF2B5EF4-FFF2-40B4-BE49-F238E27FC236}">
                <a16:creationId xmlns:a16="http://schemas.microsoft.com/office/drawing/2014/main" id="{A83D76BC-9411-7B70-9667-084D108FC753}"/>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7" name="Shape 0">
            <a:extLst>
              <a:ext uri="{FF2B5EF4-FFF2-40B4-BE49-F238E27FC236}">
                <a16:creationId xmlns:a16="http://schemas.microsoft.com/office/drawing/2014/main" id="{922653AA-0DEF-3CF6-EC0D-4D9791819E45}"/>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00584"/>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THE SITUATION</a:t>
            </a:r>
            <a:endParaRPr lang="en-US" sz="2000" dirty="0">
              <a:latin typeface="Arial Black" panose="020B0A04020102020204" pitchFamily="34" charset="0"/>
            </a:endParaRPr>
          </a:p>
        </p:txBody>
      </p:sp>
      <p:sp>
        <p:nvSpPr>
          <p:cNvPr id="5" name="Text 3"/>
          <p:cNvSpPr/>
          <p:nvPr/>
        </p:nvSpPr>
        <p:spPr>
          <a:xfrm>
            <a:off x="256032" y="1024128"/>
            <a:ext cx="8631936" cy="457200"/>
          </a:xfrm>
          <a:prstGeom prst="rect">
            <a:avLst/>
          </a:prstGeom>
          <a:noFill/>
          <a:ln/>
        </p:spPr>
        <p:txBody>
          <a:bodyPr wrap="square" rtlCol="0" anchor="ctr"/>
          <a:lstStyle/>
          <a:p>
            <a:pPr marL="0" indent="0">
              <a:buNone/>
            </a:pPr>
            <a:r>
              <a:rPr lang="en-US" sz="1500" b="1" dirty="0">
                <a:solidFill>
                  <a:srgbClr val="1A1A2E"/>
                </a:solidFill>
                <a:latin typeface="Arial    "/>
                <a:ea typeface="Calibri" pitchFamily="34" charset="-122"/>
                <a:cs typeface="Calibri" pitchFamily="34" charset="-120"/>
              </a:rPr>
              <a:t>The event needs power for:</a:t>
            </a:r>
            <a:endParaRPr lang="en-US" sz="1500" dirty="0">
              <a:latin typeface="Arial    "/>
            </a:endParaRPr>
          </a:p>
        </p:txBody>
      </p:sp>
      <p:sp>
        <p:nvSpPr>
          <p:cNvPr id="6" name="Shape 4"/>
          <p:cNvSpPr/>
          <p:nvPr/>
        </p:nvSpPr>
        <p:spPr>
          <a:xfrm>
            <a:off x="256032" y="1572768"/>
            <a:ext cx="4206240" cy="62179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7" name="Shape 5"/>
          <p:cNvSpPr/>
          <p:nvPr/>
        </p:nvSpPr>
        <p:spPr>
          <a:xfrm>
            <a:off x="256032" y="1572768"/>
            <a:ext cx="54864" cy="621792"/>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8" name="Text 6"/>
          <p:cNvSpPr/>
          <p:nvPr/>
        </p:nvSpPr>
        <p:spPr>
          <a:xfrm>
            <a:off x="393192" y="1572768"/>
            <a:ext cx="3977640" cy="621792"/>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Lighting</a:t>
            </a:r>
            <a:endParaRPr lang="en-US" sz="1500" dirty="0">
              <a:latin typeface="Arial    "/>
            </a:endParaRPr>
          </a:p>
        </p:txBody>
      </p:sp>
      <p:sp>
        <p:nvSpPr>
          <p:cNvPr id="9" name="Shape 7"/>
          <p:cNvSpPr/>
          <p:nvPr/>
        </p:nvSpPr>
        <p:spPr>
          <a:xfrm>
            <a:off x="4690872" y="1572768"/>
            <a:ext cx="4206240" cy="62179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0" name="Shape 8"/>
          <p:cNvSpPr/>
          <p:nvPr/>
        </p:nvSpPr>
        <p:spPr>
          <a:xfrm>
            <a:off x="4690872" y="1572768"/>
            <a:ext cx="54864" cy="621792"/>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1" name="Text 9"/>
          <p:cNvSpPr/>
          <p:nvPr/>
        </p:nvSpPr>
        <p:spPr>
          <a:xfrm>
            <a:off x="4828032" y="1572768"/>
            <a:ext cx="3977640" cy="621792"/>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Speakers</a:t>
            </a:r>
            <a:endParaRPr lang="en-US" sz="1500" dirty="0">
              <a:latin typeface="Arial    "/>
            </a:endParaRPr>
          </a:p>
        </p:txBody>
      </p:sp>
      <p:sp>
        <p:nvSpPr>
          <p:cNvPr id="12" name="Shape 10"/>
          <p:cNvSpPr/>
          <p:nvPr/>
        </p:nvSpPr>
        <p:spPr>
          <a:xfrm>
            <a:off x="256032" y="2322576"/>
            <a:ext cx="4206240" cy="62179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3" name="Shape 11"/>
          <p:cNvSpPr/>
          <p:nvPr/>
        </p:nvSpPr>
        <p:spPr>
          <a:xfrm>
            <a:off x="256032" y="2322576"/>
            <a:ext cx="54864" cy="621792"/>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4" name="Text 12"/>
          <p:cNvSpPr/>
          <p:nvPr/>
        </p:nvSpPr>
        <p:spPr>
          <a:xfrm>
            <a:off x="393192" y="2322576"/>
            <a:ext cx="3977640" cy="621792"/>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Charging points</a:t>
            </a:r>
            <a:endParaRPr lang="en-US" sz="1500" dirty="0">
              <a:latin typeface="Arial    "/>
            </a:endParaRPr>
          </a:p>
        </p:txBody>
      </p:sp>
      <p:sp>
        <p:nvSpPr>
          <p:cNvPr id="15" name="Shape 13"/>
          <p:cNvSpPr/>
          <p:nvPr/>
        </p:nvSpPr>
        <p:spPr>
          <a:xfrm>
            <a:off x="4690872" y="2322576"/>
            <a:ext cx="4206240" cy="62179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6" name="Shape 14"/>
          <p:cNvSpPr/>
          <p:nvPr/>
        </p:nvSpPr>
        <p:spPr>
          <a:xfrm>
            <a:off x="4690872" y="2322576"/>
            <a:ext cx="54864" cy="621792"/>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7" name="Text 15"/>
          <p:cNvSpPr/>
          <p:nvPr/>
        </p:nvSpPr>
        <p:spPr>
          <a:xfrm>
            <a:off x="4828032" y="2322576"/>
            <a:ext cx="3977640" cy="621792"/>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Food stalls</a:t>
            </a:r>
            <a:endParaRPr lang="en-US" sz="1500" dirty="0">
              <a:latin typeface="Arial    "/>
            </a:endParaRPr>
          </a:p>
        </p:txBody>
      </p:sp>
      <p:sp>
        <p:nvSpPr>
          <p:cNvPr id="18" name="Shape 16"/>
          <p:cNvSpPr/>
          <p:nvPr/>
        </p:nvSpPr>
        <p:spPr>
          <a:xfrm>
            <a:off x="256032" y="3154680"/>
            <a:ext cx="4114800" cy="548640"/>
          </a:xfrm>
          <a:prstGeom prst="rect">
            <a:avLst/>
          </a:prstGeom>
          <a:solidFill>
            <a:srgbClr val="5A1F68"/>
          </a:solidFill>
          <a:ln w="12700">
            <a:solidFill>
              <a:srgbClr val="5A1F68"/>
            </a:solidFill>
            <a:prstDash val="solid"/>
          </a:ln>
        </p:spPr>
        <p:txBody>
          <a:bodyPr/>
          <a:lstStyle/>
          <a:p>
            <a:endParaRPr lang="en-US">
              <a:latin typeface="Arial    "/>
            </a:endParaRPr>
          </a:p>
        </p:txBody>
      </p:sp>
      <p:sp>
        <p:nvSpPr>
          <p:cNvPr id="19" name="Text 17"/>
          <p:cNvSpPr/>
          <p:nvPr/>
        </p:nvSpPr>
        <p:spPr>
          <a:xfrm>
            <a:off x="347472" y="3154680"/>
            <a:ext cx="3931920" cy="54864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
                <a:ea typeface="Calibri" pitchFamily="34" charset="-122"/>
                <a:cs typeface="Calibri" pitchFamily="34" charset="-120"/>
              </a:rPr>
              <a:t>150 people attending</a:t>
            </a:r>
            <a:endParaRPr lang="en-US" sz="1600" dirty="0">
              <a:latin typeface="Arial    "/>
            </a:endParaRPr>
          </a:p>
        </p:txBody>
      </p:sp>
      <p:sp>
        <p:nvSpPr>
          <p:cNvPr id="20" name="Shape 18"/>
          <p:cNvSpPr/>
          <p:nvPr/>
        </p:nvSpPr>
        <p:spPr>
          <a:xfrm>
            <a:off x="4663440" y="3154680"/>
            <a:ext cx="4224528" cy="548640"/>
          </a:xfrm>
          <a:prstGeom prst="rect">
            <a:avLst/>
          </a:prstGeom>
          <a:solidFill>
            <a:srgbClr val="2980B9"/>
          </a:solidFill>
          <a:ln w="12700">
            <a:solidFill>
              <a:srgbClr val="2980B9"/>
            </a:solidFill>
            <a:prstDash val="solid"/>
          </a:ln>
        </p:spPr>
        <p:txBody>
          <a:bodyPr/>
          <a:lstStyle/>
          <a:p>
            <a:endParaRPr lang="en-US">
              <a:latin typeface="Arial    "/>
            </a:endParaRPr>
          </a:p>
        </p:txBody>
      </p:sp>
      <p:sp>
        <p:nvSpPr>
          <p:cNvPr id="21" name="Text 19"/>
          <p:cNvSpPr/>
          <p:nvPr/>
        </p:nvSpPr>
        <p:spPr>
          <a:xfrm>
            <a:off x="4754880" y="3154680"/>
            <a:ext cx="4041648" cy="54864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
                <a:ea typeface="Calibri" pitchFamily="34" charset="-122"/>
                <a:cs typeface="Calibri" pitchFamily="34" charset="-120"/>
              </a:rPr>
              <a:t>🌧  Rain expected</a:t>
            </a:r>
            <a:endParaRPr lang="en-US" sz="1600" dirty="0">
              <a:latin typeface="Arial    "/>
            </a:endParaRPr>
          </a:p>
        </p:txBody>
      </p:sp>
      <p:sp>
        <p:nvSpPr>
          <p:cNvPr id="28" name="Text 42">
            <a:extLst>
              <a:ext uri="{FF2B5EF4-FFF2-40B4-BE49-F238E27FC236}">
                <a16:creationId xmlns:a16="http://schemas.microsoft.com/office/drawing/2014/main" id="{24BBB9AF-74C7-F9DF-B142-076970A3D28D}"/>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6" name="Shape 0">
            <a:extLst>
              <a:ext uri="{FF2B5EF4-FFF2-40B4-BE49-F238E27FC236}">
                <a16:creationId xmlns:a16="http://schemas.microsoft.com/office/drawing/2014/main" id="{4FAACF41-006C-4065-4FED-DC893013CCDB}"/>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2801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THE ELECTRICIAN CRISIS CHALLENGE</a:t>
            </a:r>
            <a:endParaRPr lang="en-US" sz="2000" dirty="0">
              <a:latin typeface="Arial Black" panose="020B0A04020102020204" pitchFamily="34" charset="0"/>
            </a:endParaRPr>
          </a:p>
        </p:txBody>
      </p:sp>
      <p:sp>
        <p:nvSpPr>
          <p:cNvPr id="5" name="Shape 3"/>
          <p:cNvSpPr/>
          <p:nvPr/>
        </p:nvSpPr>
        <p:spPr>
          <a:xfrm>
            <a:off x="256032" y="1097280"/>
            <a:ext cx="8641080" cy="137160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6" name="Shape 4"/>
          <p:cNvSpPr/>
          <p:nvPr/>
        </p:nvSpPr>
        <p:spPr>
          <a:xfrm>
            <a:off x="256032" y="1106424"/>
            <a:ext cx="73152" cy="137160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7" name="Text 5"/>
          <p:cNvSpPr/>
          <p:nvPr/>
        </p:nvSpPr>
        <p:spPr>
          <a:xfrm>
            <a:off x="640080" y="1097280"/>
            <a:ext cx="7955280" cy="1371600"/>
          </a:xfrm>
          <a:prstGeom prst="rect">
            <a:avLst/>
          </a:prstGeom>
          <a:noFill/>
          <a:ln/>
        </p:spPr>
        <p:txBody>
          <a:bodyPr wrap="square" rtlCol="0" anchor="ctr"/>
          <a:lstStyle/>
          <a:p>
            <a:pPr marL="0" indent="0">
              <a:buNone/>
            </a:pPr>
            <a:r>
              <a:rPr lang="en-US" sz="2400" b="1" dirty="0">
                <a:solidFill>
                  <a:srgbClr val="5A1F68"/>
                </a:solidFill>
                <a:latin typeface="Arial    "/>
                <a:ea typeface="Calibri" pitchFamily="34" charset="-122"/>
                <a:cs typeface="Calibri" pitchFamily="34" charset="-120"/>
              </a:rPr>
              <a:t>What questions might you ask?</a:t>
            </a:r>
            <a:endParaRPr lang="en-US" sz="2400" dirty="0">
              <a:latin typeface="Arial    "/>
            </a:endParaRPr>
          </a:p>
        </p:txBody>
      </p:sp>
      <p:sp>
        <p:nvSpPr>
          <p:cNvPr id="8" name="Text 6"/>
          <p:cNvSpPr/>
          <p:nvPr/>
        </p:nvSpPr>
        <p:spPr>
          <a:xfrm>
            <a:off x="256032" y="2606040"/>
            <a:ext cx="8631936" cy="365760"/>
          </a:xfrm>
          <a:prstGeom prst="rect">
            <a:avLst/>
          </a:prstGeom>
          <a:noFill/>
          <a:ln/>
        </p:spPr>
        <p:txBody>
          <a:bodyPr wrap="square" rtlCol="0" anchor="ctr"/>
          <a:lstStyle/>
          <a:p>
            <a:pPr marL="0" indent="0">
              <a:buNone/>
            </a:pPr>
            <a:r>
              <a:rPr lang="en-US" sz="1400" b="1" dirty="0">
                <a:solidFill>
                  <a:srgbClr val="1A1A2E"/>
                </a:solidFill>
                <a:latin typeface="Arial    "/>
                <a:ea typeface="Calibri" pitchFamily="34" charset="-122"/>
                <a:cs typeface="Calibri" pitchFamily="34" charset="-120"/>
              </a:rPr>
              <a:t>Think about:</a:t>
            </a:r>
            <a:endParaRPr lang="en-US" sz="1400" dirty="0">
              <a:latin typeface="Arial    "/>
            </a:endParaRPr>
          </a:p>
        </p:txBody>
      </p:sp>
      <p:sp>
        <p:nvSpPr>
          <p:cNvPr id="9" name="Shape 7"/>
          <p:cNvSpPr/>
          <p:nvPr/>
        </p:nvSpPr>
        <p:spPr>
          <a:xfrm>
            <a:off x="256032" y="3017520"/>
            <a:ext cx="4206240"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0" name="Shape 8"/>
          <p:cNvSpPr/>
          <p:nvPr/>
        </p:nvSpPr>
        <p:spPr>
          <a:xfrm>
            <a:off x="256032" y="3017520"/>
            <a:ext cx="54864" cy="566928"/>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1" name="Text 9"/>
          <p:cNvSpPr/>
          <p:nvPr/>
        </p:nvSpPr>
        <p:spPr>
          <a:xfrm>
            <a:off x="393192" y="3017520"/>
            <a:ext cx="3977640" cy="566928"/>
          </a:xfrm>
          <a:prstGeom prst="rect">
            <a:avLst/>
          </a:prstGeom>
          <a:noFill/>
          <a:ln/>
        </p:spPr>
        <p:txBody>
          <a:bodyPr wrap="square" lIns="0" tIns="0" rIns="0" bIns="0" rtlCol="0" anchor="ctr"/>
          <a:lstStyle/>
          <a:p>
            <a:pPr marL="0" indent="0">
              <a:buNone/>
            </a:pPr>
            <a:r>
              <a:rPr lang="en-US" sz="1400" dirty="0">
                <a:solidFill>
                  <a:srgbClr val="1A1A2E"/>
                </a:solidFill>
                <a:latin typeface="Arial    "/>
                <a:ea typeface="Calibri" pitchFamily="34" charset="-122"/>
                <a:cs typeface="Calibri" pitchFamily="34" charset="-120"/>
              </a:rPr>
              <a:t>Materials</a:t>
            </a:r>
            <a:endParaRPr lang="en-US" sz="1400" dirty="0">
              <a:latin typeface="Arial    "/>
            </a:endParaRPr>
          </a:p>
        </p:txBody>
      </p:sp>
      <p:sp>
        <p:nvSpPr>
          <p:cNvPr id="12" name="Shape 10"/>
          <p:cNvSpPr/>
          <p:nvPr/>
        </p:nvSpPr>
        <p:spPr>
          <a:xfrm>
            <a:off x="4690872" y="3017520"/>
            <a:ext cx="4206240" cy="566928"/>
          </a:xfrm>
          <a:prstGeom prst="rect">
            <a:avLst/>
          </a:prstGeom>
          <a:solidFill>
            <a:srgbClr val="F3E8F7"/>
          </a:solidFill>
          <a:ln w="12700">
            <a:solidFill>
              <a:srgbClr val="5B4B8A"/>
            </a:solidFill>
            <a:prstDash val="solid"/>
          </a:ln>
        </p:spPr>
        <p:txBody>
          <a:bodyPr/>
          <a:lstStyle/>
          <a:p>
            <a:endParaRPr lang="en-US">
              <a:latin typeface="Arial    "/>
            </a:endParaRPr>
          </a:p>
        </p:txBody>
      </p:sp>
      <p:sp>
        <p:nvSpPr>
          <p:cNvPr id="13" name="Shape 11"/>
          <p:cNvSpPr/>
          <p:nvPr/>
        </p:nvSpPr>
        <p:spPr>
          <a:xfrm>
            <a:off x="4690872" y="3017520"/>
            <a:ext cx="54864" cy="566928"/>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4" name="Text 12"/>
          <p:cNvSpPr/>
          <p:nvPr/>
        </p:nvSpPr>
        <p:spPr>
          <a:xfrm>
            <a:off x="4828032" y="3017520"/>
            <a:ext cx="3977640" cy="566928"/>
          </a:xfrm>
          <a:prstGeom prst="rect">
            <a:avLst/>
          </a:prstGeom>
          <a:noFill/>
          <a:ln/>
        </p:spPr>
        <p:txBody>
          <a:bodyPr wrap="square" lIns="0" tIns="0" rIns="0" bIns="0" rtlCol="0" anchor="ctr"/>
          <a:lstStyle/>
          <a:p>
            <a:pPr marL="0" indent="0">
              <a:buNone/>
            </a:pPr>
            <a:r>
              <a:rPr lang="en-US" sz="1400" dirty="0">
                <a:solidFill>
                  <a:srgbClr val="1A1A2E"/>
                </a:solidFill>
                <a:latin typeface="Arial    "/>
                <a:ea typeface="Calibri" pitchFamily="34" charset="-122"/>
                <a:cs typeface="Calibri" pitchFamily="34" charset="-120"/>
              </a:rPr>
              <a:t>Practical solutions</a:t>
            </a:r>
            <a:endParaRPr lang="en-US" sz="1400" dirty="0">
              <a:latin typeface="Arial    "/>
            </a:endParaRPr>
          </a:p>
        </p:txBody>
      </p:sp>
      <p:sp>
        <p:nvSpPr>
          <p:cNvPr id="15" name="Shape 13"/>
          <p:cNvSpPr/>
          <p:nvPr/>
        </p:nvSpPr>
        <p:spPr>
          <a:xfrm>
            <a:off x="256032" y="3675888"/>
            <a:ext cx="4206240"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6" name="Shape 14"/>
          <p:cNvSpPr/>
          <p:nvPr/>
        </p:nvSpPr>
        <p:spPr>
          <a:xfrm>
            <a:off x="256032" y="3675888"/>
            <a:ext cx="54864" cy="566928"/>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7" name="Text 15"/>
          <p:cNvSpPr/>
          <p:nvPr/>
        </p:nvSpPr>
        <p:spPr>
          <a:xfrm>
            <a:off x="393192" y="3675888"/>
            <a:ext cx="3977640" cy="566928"/>
          </a:xfrm>
          <a:prstGeom prst="rect">
            <a:avLst/>
          </a:prstGeom>
          <a:noFill/>
          <a:ln/>
        </p:spPr>
        <p:txBody>
          <a:bodyPr wrap="square" lIns="0" tIns="0" rIns="0" bIns="0" rtlCol="0" anchor="ctr"/>
          <a:lstStyle/>
          <a:p>
            <a:pPr marL="0" indent="0">
              <a:buNone/>
            </a:pPr>
            <a:r>
              <a:rPr lang="en-US" sz="1400" dirty="0">
                <a:solidFill>
                  <a:srgbClr val="1A1A2E"/>
                </a:solidFill>
                <a:latin typeface="Arial    "/>
                <a:ea typeface="Calibri" pitchFamily="34" charset="-122"/>
                <a:cs typeface="Calibri" pitchFamily="34" charset="-120"/>
              </a:rPr>
              <a:t>Safe installation</a:t>
            </a:r>
            <a:endParaRPr lang="en-US" sz="1400" dirty="0">
              <a:latin typeface="Arial    "/>
            </a:endParaRPr>
          </a:p>
        </p:txBody>
      </p:sp>
      <p:sp>
        <p:nvSpPr>
          <p:cNvPr id="18" name="Shape 16"/>
          <p:cNvSpPr/>
          <p:nvPr/>
        </p:nvSpPr>
        <p:spPr>
          <a:xfrm>
            <a:off x="4690872" y="3675888"/>
            <a:ext cx="4206240"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9" name="Shape 17"/>
          <p:cNvSpPr/>
          <p:nvPr/>
        </p:nvSpPr>
        <p:spPr>
          <a:xfrm>
            <a:off x="4690872" y="3675888"/>
            <a:ext cx="54864" cy="566928"/>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20" name="Text 18"/>
          <p:cNvSpPr/>
          <p:nvPr/>
        </p:nvSpPr>
        <p:spPr>
          <a:xfrm>
            <a:off x="4828032" y="3675888"/>
            <a:ext cx="3977640" cy="566928"/>
          </a:xfrm>
          <a:prstGeom prst="rect">
            <a:avLst/>
          </a:prstGeom>
          <a:noFill/>
          <a:ln/>
        </p:spPr>
        <p:txBody>
          <a:bodyPr wrap="square" lIns="0" tIns="0" rIns="0" bIns="0" rtlCol="0" anchor="ctr"/>
          <a:lstStyle/>
          <a:p>
            <a:pPr marL="0" indent="0">
              <a:buNone/>
            </a:pPr>
            <a:r>
              <a:rPr lang="en-US" sz="1400" dirty="0">
                <a:solidFill>
                  <a:srgbClr val="1A1A2E"/>
                </a:solidFill>
                <a:latin typeface="Arial    "/>
                <a:ea typeface="Calibri" pitchFamily="34" charset="-122"/>
                <a:cs typeface="Calibri" pitchFamily="34" charset="-120"/>
              </a:rPr>
              <a:t>How it stays safe in rain</a:t>
            </a:r>
            <a:endParaRPr lang="en-US" sz="1400" dirty="0">
              <a:latin typeface="Arial    "/>
            </a:endParaRPr>
          </a:p>
        </p:txBody>
      </p:sp>
      <p:sp>
        <p:nvSpPr>
          <p:cNvPr id="27" name="Text 42">
            <a:extLst>
              <a:ext uri="{FF2B5EF4-FFF2-40B4-BE49-F238E27FC236}">
                <a16:creationId xmlns:a16="http://schemas.microsoft.com/office/drawing/2014/main" id="{4AD0C365-614B-2E63-8ECF-1E686F0FFFC8}"/>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690985F-C067-9A03-24B7-5B39708A0BC7}"/>
            </a:ext>
          </a:extLst>
        </p:cNvPr>
        <p:cNvGrpSpPr/>
        <p:nvPr/>
      </p:nvGrpSpPr>
      <p:grpSpPr>
        <a:xfrm>
          <a:off x="0" y="0"/>
          <a:ext cx="0" cy="0"/>
          <a:chOff x="0" y="0"/>
          <a:chExt cx="0" cy="0"/>
        </a:xfrm>
      </p:grpSpPr>
      <p:sp>
        <p:nvSpPr>
          <p:cNvPr id="26" name="Shape 0">
            <a:extLst>
              <a:ext uri="{FF2B5EF4-FFF2-40B4-BE49-F238E27FC236}">
                <a16:creationId xmlns:a16="http://schemas.microsoft.com/office/drawing/2014/main" id="{1F0ED9E1-2350-D518-2A88-9876795296F6}"/>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FF9C23DB-C309-920C-7A72-488663E76C06}"/>
              </a:ext>
            </a:extLst>
          </p:cNvPr>
          <p:cNvSpPr/>
          <p:nvPr/>
        </p:nvSpPr>
        <p:spPr>
          <a:xfrm>
            <a:off x="365760" y="-128016"/>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ELECTRICIANS MAKE A DIFFERENCE</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5" name="Shape 3">
            <a:extLst>
              <a:ext uri="{FF2B5EF4-FFF2-40B4-BE49-F238E27FC236}">
                <a16:creationId xmlns:a16="http://schemas.microsoft.com/office/drawing/2014/main" id="{14194296-E0A3-8AD9-2A31-1671F4F9859C}"/>
              </a:ext>
            </a:extLst>
          </p:cNvPr>
          <p:cNvSpPr/>
          <p:nvPr/>
        </p:nvSpPr>
        <p:spPr>
          <a:xfrm>
            <a:off x="256032" y="1097280"/>
            <a:ext cx="8641080" cy="137160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ndParaRPr>
          </a:p>
        </p:txBody>
      </p:sp>
      <p:sp>
        <p:nvSpPr>
          <p:cNvPr id="6" name="Shape 4">
            <a:extLst>
              <a:ext uri="{FF2B5EF4-FFF2-40B4-BE49-F238E27FC236}">
                <a16:creationId xmlns:a16="http://schemas.microsoft.com/office/drawing/2014/main" id="{247B27F9-E565-7AC1-951D-CD64DBD5E87A}"/>
              </a:ext>
            </a:extLst>
          </p:cNvPr>
          <p:cNvSpPr/>
          <p:nvPr/>
        </p:nvSpPr>
        <p:spPr>
          <a:xfrm>
            <a:off x="256032" y="1106424"/>
            <a:ext cx="73152" cy="137160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ndParaRPr>
          </a:p>
        </p:txBody>
      </p:sp>
      <p:sp>
        <p:nvSpPr>
          <p:cNvPr id="7" name="Text 5">
            <a:extLst>
              <a:ext uri="{FF2B5EF4-FFF2-40B4-BE49-F238E27FC236}">
                <a16:creationId xmlns:a16="http://schemas.microsoft.com/office/drawing/2014/main" id="{39909A66-0969-D19D-ED83-49CF80137982}"/>
              </a:ext>
            </a:extLst>
          </p:cNvPr>
          <p:cNvSpPr/>
          <p:nvPr/>
        </p:nvSpPr>
        <p:spPr>
          <a:xfrm>
            <a:off x="640080" y="1097280"/>
            <a:ext cx="7955280" cy="13716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A1F68"/>
                </a:solidFill>
                <a:effectLst/>
                <a:uLnTx/>
                <a:uFillTx/>
                <a:latin typeface="Arial    "/>
                <a:ea typeface="Calibri" pitchFamily="34" charset="-122"/>
                <a:cs typeface="Calibri" pitchFamily="34" charset="-120"/>
              </a:rPr>
              <a:t>ELECTRICIANS DON’T JUST FIX FAULTS THEY:</a:t>
            </a:r>
            <a:endParaRPr kumimoji="0" lang="en-US" sz="2400" b="0" i="0" u="none" strike="noStrike" kern="1200" cap="none" spc="0" normalizeH="0" baseline="0" noProof="0" dirty="0">
              <a:ln>
                <a:noFill/>
              </a:ln>
              <a:solidFill>
                <a:prstClr val="black"/>
              </a:solidFill>
              <a:effectLst/>
              <a:uLnTx/>
              <a:uFillTx/>
              <a:latin typeface="Arial    "/>
            </a:endParaRPr>
          </a:p>
        </p:txBody>
      </p:sp>
      <p:sp>
        <p:nvSpPr>
          <p:cNvPr id="9" name="Shape 7">
            <a:extLst>
              <a:ext uri="{FF2B5EF4-FFF2-40B4-BE49-F238E27FC236}">
                <a16:creationId xmlns:a16="http://schemas.microsoft.com/office/drawing/2014/main" id="{AC90AF53-7747-C613-DA66-60405EE8CFFD}"/>
              </a:ext>
            </a:extLst>
          </p:cNvPr>
          <p:cNvSpPr/>
          <p:nvPr/>
        </p:nvSpPr>
        <p:spPr>
          <a:xfrm>
            <a:off x="256032" y="3017520"/>
            <a:ext cx="4206240" cy="566928"/>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
            </a:endParaRPr>
          </a:p>
        </p:txBody>
      </p:sp>
      <p:sp>
        <p:nvSpPr>
          <p:cNvPr id="10" name="Shape 8">
            <a:extLst>
              <a:ext uri="{FF2B5EF4-FFF2-40B4-BE49-F238E27FC236}">
                <a16:creationId xmlns:a16="http://schemas.microsoft.com/office/drawing/2014/main" id="{892F967C-8100-7800-AA15-5B906975B39D}"/>
              </a:ext>
            </a:extLst>
          </p:cNvPr>
          <p:cNvSpPr/>
          <p:nvPr/>
        </p:nvSpPr>
        <p:spPr>
          <a:xfrm>
            <a:off x="256032" y="3017520"/>
            <a:ext cx="54864" cy="56692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
            </a:endParaRPr>
          </a:p>
        </p:txBody>
      </p:sp>
      <p:sp>
        <p:nvSpPr>
          <p:cNvPr id="11" name="Text 9">
            <a:extLst>
              <a:ext uri="{FF2B5EF4-FFF2-40B4-BE49-F238E27FC236}">
                <a16:creationId xmlns:a16="http://schemas.microsoft.com/office/drawing/2014/main" id="{3A5A2AA5-AA17-4485-D0C5-ABFF8B597CE3}"/>
              </a:ext>
            </a:extLst>
          </p:cNvPr>
          <p:cNvSpPr/>
          <p:nvPr/>
        </p:nvSpPr>
        <p:spPr>
          <a:xfrm>
            <a:off x="393192" y="3017520"/>
            <a:ext cx="39776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DESIGN SOLUTIONS</a:t>
            </a:r>
            <a:endParaRPr kumimoji="0" lang="en-US" sz="1400" b="1" i="0" u="none" strike="noStrike" kern="1200" cap="none" spc="0" normalizeH="0" baseline="0" noProof="0" dirty="0">
              <a:ln>
                <a:noFill/>
              </a:ln>
              <a:solidFill>
                <a:prstClr val="black"/>
              </a:solidFill>
              <a:effectLst/>
              <a:uLnTx/>
              <a:uFillTx/>
              <a:latin typeface="Arial    "/>
            </a:endParaRPr>
          </a:p>
        </p:txBody>
      </p:sp>
      <p:sp>
        <p:nvSpPr>
          <p:cNvPr id="12" name="Shape 10">
            <a:extLst>
              <a:ext uri="{FF2B5EF4-FFF2-40B4-BE49-F238E27FC236}">
                <a16:creationId xmlns:a16="http://schemas.microsoft.com/office/drawing/2014/main" id="{77415CB7-6DF6-8E6E-1FD0-6AC52B29F274}"/>
              </a:ext>
            </a:extLst>
          </p:cNvPr>
          <p:cNvSpPr/>
          <p:nvPr/>
        </p:nvSpPr>
        <p:spPr>
          <a:xfrm>
            <a:off x="4690872" y="3017520"/>
            <a:ext cx="4206240" cy="566928"/>
          </a:xfrm>
          <a:prstGeom prst="rect">
            <a:avLst/>
          </a:prstGeom>
          <a:solidFill>
            <a:srgbClr val="F3E8F7"/>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
            </a:endParaRPr>
          </a:p>
        </p:txBody>
      </p:sp>
      <p:sp>
        <p:nvSpPr>
          <p:cNvPr id="13" name="Shape 11">
            <a:extLst>
              <a:ext uri="{FF2B5EF4-FFF2-40B4-BE49-F238E27FC236}">
                <a16:creationId xmlns:a16="http://schemas.microsoft.com/office/drawing/2014/main" id="{00A1C5D9-8E77-4E5F-69D0-393087F29654}"/>
              </a:ext>
            </a:extLst>
          </p:cNvPr>
          <p:cNvSpPr/>
          <p:nvPr/>
        </p:nvSpPr>
        <p:spPr>
          <a:xfrm>
            <a:off x="4690872" y="3017520"/>
            <a:ext cx="54864" cy="56692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
            </a:endParaRPr>
          </a:p>
        </p:txBody>
      </p:sp>
      <p:sp>
        <p:nvSpPr>
          <p:cNvPr id="14" name="Text 12">
            <a:extLst>
              <a:ext uri="{FF2B5EF4-FFF2-40B4-BE49-F238E27FC236}">
                <a16:creationId xmlns:a16="http://schemas.microsoft.com/office/drawing/2014/main" id="{12C4D3CA-3322-FFDF-71C0-3F3261F40EBD}"/>
              </a:ext>
            </a:extLst>
          </p:cNvPr>
          <p:cNvSpPr/>
          <p:nvPr/>
        </p:nvSpPr>
        <p:spPr>
          <a:xfrm>
            <a:off x="4828032" y="3017520"/>
            <a:ext cx="39776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IMPROVE SAFETY</a:t>
            </a:r>
            <a:endParaRPr kumimoji="0" lang="en-US" sz="1400" b="1" i="0" u="none" strike="noStrike" kern="1200" cap="none" spc="0" normalizeH="0" baseline="0" noProof="0" dirty="0">
              <a:ln>
                <a:noFill/>
              </a:ln>
              <a:solidFill>
                <a:prstClr val="black"/>
              </a:solidFill>
              <a:effectLst/>
              <a:uLnTx/>
              <a:uFillTx/>
              <a:latin typeface="Arial    "/>
            </a:endParaRPr>
          </a:p>
        </p:txBody>
      </p:sp>
      <p:sp>
        <p:nvSpPr>
          <p:cNvPr id="15" name="Shape 13">
            <a:extLst>
              <a:ext uri="{FF2B5EF4-FFF2-40B4-BE49-F238E27FC236}">
                <a16:creationId xmlns:a16="http://schemas.microsoft.com/office/drawing/2014/main" id="{12BA0EAF-60F1-15A3-6E1B-F4790C419679}"/>
              </a:ext>
            </a:extLst>
          </p:cNvPr>
          <p:cNvSpPr/>
          <p:nvPr/>
        </p:nvSpPr>
        <p:spPr>
          <a:xfrm>
            <a:off x="256032" y="3675888"/>
            <a:ext cx="4206240" cy="566928"/>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
            </a:endParaRPr>
          </a:p>
        </p:txBody>
      </p:sp>
      <p:sp>
        <p:nvSpPr>
          <p:cNvPr id="16" name="Shape 14">
            <a:extLst>
              <a:ext uri="{FF2B5EF4-FFF2-40B4-BE49-F238E27FC236}">
                <a16:creationId xmlns:a16="http://schemas.microsoft.com/office/drawing/2014/main" id="{008057D5-E461-A9C2-BC64-1AD9E9E474EE}"/>
              </a:ext>
            </a:extLst>
          </p:cNvPr>
          <p:cNvSpPr/>
          <p:nvPr/>
        </p:nvSpPr>
        <p:spPr>
          <a:xfrm>
            <a:off x="256032" y="3675888"/>
            <a:ext cx="54864" cy="56692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
            </a:endParaRPr>
          </a:p>
        </p:txBody>
      </p:sp>
      <p:sp>
        <p:nvSpPr>
          <p:cNvPr id="17" name="Text 15">
            <a:extLst>
              <a:ext uri="{FF2B5EF4-FFF2-40B4-BE49-F238E27FC236}">
                <a16:creationId xmlns:a16="http://schemas.microsoft.com/office/drawing/2014/main" id="{2121DC6A-5A6D-B12A-0216-03A0B42C82B2}"/>
              </a:ext>
            </a:extLst>
          </p:cNvPr>
          <p:cNvSpPr/>
          <p:nvPr/>
        </p:nvSpPr>
        <p:spPr>
          <a:xfrm>
            <a:off x="393192" y="3675888"/>
            <a:ext cx="39776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SOLVE PRACTICAL PROBLEMS</a:t>
            </a:r>
            <a:endParaRPr kumimoji="0" lang="en-US" sz="1400" b="1" i="0" u="none" strike="noStrike" kern="1200" cap="none" spc="0" normalizeH="0" baseline="0" noProof="0" dirty="0">
              <a:ln>
                <a:noFill/>
              </a:ln>
              <a:solidFill>
                <a:prstClr val="black"/>
              </a:solidFill>
              <a:effectLst/>
              <a:uLnTx/>
              <a:uFillTx/>
              <a:latin typeface="Arial    "/>
            </a:endParaRPr>
          </a:p>
        </p:txBody>
      </p:sp>
      <p:sp>
        <p:nvSpPr>
          <p:cNvPr id="18" name="Shape 16">
            <a:extLst>
              <a:ext uri="{FF2B5EF4-FFF2-40B4-BE49-F238E27FC236}">
                <a16:creationId xmlns:a16="http://schemas.microsoft.com/office/drawing/2014/main" id="{E38F6CCF-7B98-0B1C-4663-ACEC409A8392}"/>
              </a:ext>
            </a:extLst>
          </p:cNvPr>
          <p:cNvSpPr/>
          <p:nvPr/>
        </p:nvSpPr>
        <p:spPr>
          <a:xfrm>
            <a:off x="4690872" y="3675888"/>
            <a:ext cx="4206240" cy="566928"/>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
            </a:endParaRPr>
          </a:p>
        </p:txBody>
      </p:sp>
      <p:sp>
        <p:nvSpPr>
          <p:cNvPr id="19" name="Shape 17">
            <a:extLst>
              <a:ext uri="{FF2B5EF4-FFF2-40B4-BE49-F238E27FC236}">
                <a16:creationId xmlns:a16="http://schemas.microsoft.com/office/drawing/2014/main" id="{FAEC4972-3949-8331-1643-778ABA2564BB}"/>
              </a:ext>
            </a:extLst>
          </p:cNvPr>
          <p:cNvSpPr/>
          <p:nvPr/>
        </p:nvSpPr>
        <p:spPr>
          <a:xfrm>
            <a:off x="4690872" y="3675888"/>
            <a:ext cx="54864" cy="56692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
            </a:endParaRPr>
          </a:p>
        </p:txBody>
      </p:sp>
      <p:sp>
        <p:nvSpPr>
          <p:cNvPr id="20" name="Text 18">
            <a:extLst>
              <a:ext uri="{FF2B5EF4-FFF2-40B4-BE49-F238E27FC236}">
                <a16:creationId xmlns:a16="http://schemas.microsoft.com/office/drawing/2014/main" id="{2DCC61BD-363D-47B3-EB6E-831DABD5B99A}"/>
              </a:ext>
            </a:extLst>
          </p:cNvPr>
          <p:cNvSpPr/>
          <p:nvPr/>
        </p:nvSpPr>
        <p:spPr>
          <a:xfrm>
            <a:off x="4828032" y="3675888"/>
            <a:ext cx="39776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SUPPORT COMMUNITIES</a:t>
            </a:r>
            <a:endParaRPr kumimoji="0" lang="en-US" sz="1400" b="1" i="0" u="none" strike="noStrike" kern="1200" cap="none" spc="0" normalizeH="0" baseline="0" noProof="0" dirty="0">
              <a:ln>
                <a:noFill/>
              </a:ln>
              <a:solidFill>
                <a:prstClr val="black"/>
              </a:solidFill>
              <a:effectLst/>
              <a:uLnTx/>
              <a:uFillTx/>
              <a:latin typeface="Arial    "/>
            </a:endParaRPr>
          </a:p>
        </p:txBody>
      </p:sp>
      <p:sp>
        <p:nvSpPr>
          <p:cNvPr id="27" name="Text 42">
            <a:extLst>
              <a:ext uri="{FF2B5EF4-FFF2-40B4-BE49-F238E27FC236}">
                <a16:creationId xmlns:a16="http://schemas.microsoft.com/office/drawing/2014/main" id="{21AA7BBD-84EB-2951-5C98-141CBE1F1450}"/>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40412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5" name="Shape 0">
            <a:extLst>
              <a:ext uri="{FF2B5EF4-FFF2-40B4-BE49-F238E27FC236}">
                <a16:creationId xmlns:a16="http://schemas.microsoft.com/office/drawing/2014/main" id="{402586E8-CCB9-4180-9F4B-D6426CED83D0}"/>
              </a:ext>
            </a:extLst>
          </p:cNvPr>
          <p:cNvSpPr/>
          <p:nvPr/>
        </p:nvSpPr>
        <p:spPr>
          <a:xfrm>
            <a:off x="4572" y="13716"/>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98298"/>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PROFESSIONAL RESPONSIBILITY</a:t>
            </a:r>
            <a:endParaRPr lang="en-US" sz="2000" dirty="0">
              <a:latin typeface="Arial Black" panose="020B0A04020102020204" pitchFamily="34" charset="0"/>
            </a:endParaRPr>
          </a:p>
        </p:txBody>
      </p:sp>
      <p:sp>
        <p:nvSpPr>
          <p:cNvPr id="5" name="Text 3"/>
          <p:cNvSpPr/>
          <p:nvPr/>
        </p:nvSpPr>
        <p:spPr>
          <a:xfrm>
            <a:off x="256032" y="1024128"/>
            <a:ext cx="8631936" cy="457200"/>
          </a:xfrm>
          <a:prstGeom prst="rect">
            <a:avLst/>
          </a:prstGeom>
          <a:noFill/>
          <a:ln/>
        </p:spPr>
        <p:txBody>
          <a:bodyPr wrap="square" rtlCol="0" anchor="ctr"/>
          <a:lstStyle/>
          <a:p>
            <a:pPr marL="0" indent="0">
              <a:buNone/>
            </a:pPr>
            <a:r>
              <a:rPr lang="en-US" sz="1600" b="1" dirty="0">
                <a:solidFill>
                  <a:srgbClr val="1A1A2E"/>
                </a:solidFill>
                <a:latin typeface="Arial    "/>
                <a:ea typeface="Calibri" pitchFamily="34" charset="-122"/>
                <a:cs typeface="Calibri" pitchFamily="34" charset="-120"/>
              </a:rPr>
              <a:t>Electrical work affects:</a:t>
            </a:r>
            <a:endParaRPr lang="en-US" sz="1600" dirty="0">
              <a:latin typeface="Arial    "/>
            </a:endParaRPr>
          </a:p>
        </p:txBody>
      </p:sp>
      <p:sp>
        <p:nvSpPr>
          <p:cNvPr id="6" name="Shape 4"/>
          <p:cNvSpPr/>
          <p:nvPr/>
        </p:nvSpPr>
        <p:spPr>
          <a:xfrm>
            <a:off x="256032" y="1554480"/>
            <a:ext cx="8631936"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7" name="Shape 5"/>
          <p:cNvSpPr/>
          <p:nvPr/>
        </p:nvSpPr>
        <p:spPr>
          <a:xfrm>
            <a:off x="256032" y="1554480"/>
            <a:ext cx="54864" cy="566928"/>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8" name="Text 6"/>
          <p:cNvSpPr/>
          <p:nvPr/>
        </p:nvSpPr>
        <p:spPr>
          <a:xfrm>
            <a:off x="411480" y="1554480"/>
            <a:ext cx="8321040" cy="566928"/>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People's safety</a:t>
            </a:r>
            <a:endParaRPr lang="en-US" sz="1500" dirty="0">
              <a:latin typeface="Arial    "/>
            </a:endParaRPr>
          </a:p>
        </p:txBody>
      </p:sp>
      <p:sp>
        <p:nvSpPr>
          <p:cNvPr id="9" name="Shape 7"/>
          <p:cNvSpPr/>
          <p:nvPr/>
        </p:nvSpPr>
        <p:spPr>
          <a:xfrm>
            <a:off x="256032" y="2240280"/>
            <a:ext cx="8631936" cy="566928"/>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0" name="Shape 8"/>
          <p:cNvSpPr/>
          <p:nvPr/>
        </p:nvSpPr>
        <p:spPr>
          <a:xfrm>
            <a:off x="256032" y="2240280"/>
            <a:ext cx="54864" cy="566928"/>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1" name="Text 9"/>
          <p:cNvSpPr/>
          <p:nvPr/>
        </p:nvSpPr>
        <p:spPr>
          <a:xfrm>
            <a:off x="411480" y="2240280"/>
            <a:ext cx="8321040" cy="566928"/>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Public spaces</a:t>
            </a:r>
            <a:endParaRPr lang="en-US" sz="1500" dirty="0">
              <a:latin typeface="Arial    "/>
            </a:endParaRPr>
          </a:p>
        </p:txBody>
      </p:sp>
      <p:sp>
        <p:nvSpPr>
          <p:cNvPr id="12" name="Shape 10"/>
          <p:cNvSpPr/>
          <p:nvPr/>
        </p:nvSpPr>
        <p:spPr>
          <a:xfrm>
            <a:off x="256032" y="2926080"/>
            <a:ext cx="8631936" cy="566928"/>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3" name="Shape 11"/>
          <p:cNvSpPr/>
          <p:nvPr/>
        </p:nvSpPr>
        <p:spPr>
          <a:xfrm>
            <a:off x="256032" y="2926080"/>
            <a:ext cx="54864" cy="566928"/>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4" name="Text 12"/>
          <p:cNvSpPr/>
          <p:nvPr/>
        </p:nvSpPr>
        <p:spPr>
          <a:xfrm>
            <a:off x="411480" y="2926080"/>
            <a:ext cx="8321040" cy="566928"/>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Community organisations</a:t>
            </a:r>
            <a:endParaRPr lang="en-US" sz="1500" dirty="0">
              <a:latin typeface="Arial    "/>
            </a:endParaRPr>
          </a:p>
        </p:txBody>
      </p:sp>
      <p:sp>
        <p:nvSpPr>
          <p:cNvPr id="15" name="Shape 13"/>
          <p:cNvSpPr/>
          <p:nvPr/>
        </p:nvSpPr>
        <p:spPr>
          <a:xfrm>
            <a:off x="256032" y="3611880"/>
            <a:ext cx="8631936" cy="566928"/>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6" name="Shape 14"/>
          <p:cNvSpPr/>
          <p:nvPr/>
        </p:nvSpPr>
        <p:spPr>
          <a:xfrm>
            <a:off x="256032" y="3611880"/>
            <a:ext cx="54864" cy="566928"/>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7" name="Text 15"/>
          <p:cNvSpPr/>
          <p:nvPr/>
        </p:nvSpPr>
        <p:spPr>
          <a:xfrm>
            <a:off x="411480" y="3611880"/>
            <a:ext cx="8321040" cy="566928"/>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Everyday life</a:t>
            </a:r>
            <a:endParaRPr lang="en-US" sz="1500" dirty="0">
              <a:latin typeface="Arial    "/>
            </a:endParaRPr>
          </a:p>
        </p:txBody>
      </p:sp>
      <p:sp>
        <p:nvSpPr>
          <p:cNvPr id="18" name="Shape 16"/>
          <p:cNvSpPr/>
          <p:nvPr/>
        </p:nvSpPr>
        <p:spPr>
          <a:xfrm>
            <a:off x="256032" y="4343400"/>
            <a:ext cx="8631936" cy="45720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19" name="Text 17"/>
          <p:cNvSpPr/>
          <p:nvPr/>
        </p:nvSpPr>
        <p:spPr>
          <a:xfrm>
            <a:off x="347472" y="4343400"/>
            <a:ext cx="8449056"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
                <a:ea typeface="Calibri" pitchFamily="34" charset="-122"/>
                <a:cs typeface="Calibri" pitchFamily="34" charset="-120"/>
              </a:rPr>
              <a:t>Good electricians always think ahead.</a:t>
            </a:r>
            <a:endParaRPr lang="en-US" sz="1600" dirty="0">
              <a:latin typeface="Arial    "/>
            </a:endParaRPr>
          </a:p>
        </p:txBody>
      </p:sp>
      <p:sp>
        <p:nvSpPr>
          <p:cNvPr id="26" name="Text 42">
            <a:extLst>
              <a:ext uri="{FF2B5EF4-FFF2-40B4-BE49-F238E27FC236}">
                <a16:creationId xmlns:a16="http://schemas.microsoft.com/office/drawing/2014/main" id="{369A0528-B353-B79C-901F-2B4E35252586}"/>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6" name="Shape 0">
            <a:extLst>
              <a:ext uri="{FF2B5EF4-FFF2-40B4-BE49-F238E27FC236}">
                <a16:creationId xmlns:a16="http://schemas.microsoft.com/office/drawing/2014/main" id="{EB107B2B-16BA-BD12-29C1-AB1EAA00FBB4}"/>
              </a:ext>
            </a:extLst>
          </p:cNvPr>
          <p:cNvSpPr/>
          <p:nvPr/>
        </p:nvSpPr>
        <p:spPr>
          <a:xfrm>
            <a:off x="4572" y="-24003"/>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74904" y="-164592"/>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META-SKILLS IN ACTION</a:t>
            </a:r>
            <a:endParaRPr lang="en-US" sz="2000" dirty="0">
              <a:latin typeface="Arial Black" panose="020B0A04020102020204" pitchFamily="34" charset="0"/>
            </a:endParaRPr>
          </a:p>
        </p:txBody>
      </p:sp>
      <p:sp>
        <p:nvSpPr>
          <p:cNvPr id="5" name="Text 3"/>
          <p:cNvSpPr/>
          <p:nvPr/>
        </p:nvSpPr>
        <p:spPr>
          <a:xfrm>
            <a:off x="256032" y="1024128"/>
            <a:ext cx="8631936" cy="457200"/>
          </a:xfrm>
          <a:prstGeom prst="rect">
            <a:avLst/>
          </a:prstGeom>
          <a:noFill/>
          <a:ln/>
        </p:spPr>
        <p:txBody>
          <a:bodyPr wrap="square" rtlCol="0" anchor="ctr"/>
          <a:lstStyle/>
          <a:p>
            <a:pPr marL="0" indent="0">
              <a:buNone/>
            </a:pPr>
            <a:r>
              <a:rPr lang="en-US" sz="1800" b="1" dirty="0">
                <a:solidFill>
                  <a:srgbClr val="5A1F68"/>
                </a:solidFill>
                <a:latin typeface="Arial    "/>
                <a:ea typeface="Calibri" pitchFamily="34" charset="-122"/>
                <a:cs typeface="Calibri" pitchFamily="34" charset="-120"/>
              </a:rPr>
              <a:t>Which skills did you use today?</a:t>
            </a:r>
            <a:endParaRPr lang="en-US" sz="1800" dirty="0">
              <a:latin typeface="Arial    "/>
            </a:endParaRPr>
          </a:p>
        </p:txBody>
      </p:sp>
      <p:sp>
        <p:nvSpPr>
          <p:cNvPr id="6" name="Shape 4"/>
          <p:cNvSpPr/>
          <p:nvPr/>
        </p:nvSpPr>
        <p:spPr>
          <a:xfrm>
            <a:off x="256032" y="1600200"/>
            <a:ext cx="2788920" cy="86868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7" name="Shape 5"/>
          <p:cNvSpPr/>
          <p:nvPr/>
        </p:nvSpPr>
        <p:spPr>
          <a:xfrm>
            <a:off x="256032" y="1600200"/>
            <a:ext cx="54864" cy="86868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8" name="Text 6"/>
          <p:cNvSpPr/>
          <p:nvPr/>
        </p:nvSpPr>
        <p:spPr>
          <a:xfrm>
            <a:off x="393192" y="1600200"/>
            <a:ext cx="2560320" cy="868680"/>
          </a:xfrm>
          <a:prstGeom prst="rect">
            <a:avLst/>
          </a:prstGeom>
          <a:noFill/>
          <a:ln/>
        </p:spPr>
        <p:txBody>
          <a:bodyPr wrap="square" lIns="0" tIns="0" rIns="0" bIns="0" rtlCol="0" anchor="ctr"/>
          <a:lstStyle/>
          <a:p>
            <a:pPr marL="0" indent="0">
              <a:buNone/>
            </a:pPr>
            <a:r>
              <a:rPr lang="en-US" sz="1600" b="1" dirty="0">
                <a:solidFill>
                  <a:srgbClr val="1A1A2E"/>
                </a:solidFill>
                <a:latin typeface="Arial    "/>
                <a:ea typeface="Calibri" pitchFamily="34" charset="-122"/>
                <a:cs typeface="Calibri" pitchFamily="34" charset="-120"/>
              </a:rPr>
              <a:t>Problem solving</a:t>
            </a:r>
            <a:endParaRPr lang="en-US" sz="1600" dirty="0">
              <a:latin typeface="Arial    "/>
            </a:endParaRPr>
          </a:p>
        </p:txBody>
      </p:sp>
      <p:sp>
        <p:nvSpPr>
          <p:cNvPr id="9" name="Shape 7"/>
          <p:cNvSpPr/>
          <p:nvPr/>
        </p:nvSpPr>
        <p:spPr>
          <a:xfrm>
            <a:off x="3163824" y="1600200"/>
            <a:ext cx="2788920" cy="86868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10" name="Shape 8"/>
          <p:cNvSpPr/>
          <p:nvPr/>
        </p:nvSpPr>
        <p:spPr>
          <a:xfrm>
            <a:off x="3163824" y="1600200"/>
            <a:ext cx="54864" cy="86868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1" name="Text 9"/>
          <p:cNvSpPr/>
          <p:nvPr/>
        </p:nvSpPr>
        <p:spPr>
          <a:xfrm>
            <a:off x="3300984" y="1600200"/>
            <a:ext cx="2560320" cy="868680"/>
          </a:xfrm>
          <a:prstGeom prst="rect">
            <a:avLst/>
          </a:prstGeom>
          <a:noFill/>
          <a:ln/>
        </p:spPr>
        <p:txBody>
          <a:bodyPr wrap="square" lIns="0" tIns="0" rIns="0" bIns="0" rtlCol="0" anchor="ctr"/>
          <a:lstStyle/>
          <a:p>
            <a:pPr marL="0" indent="0">
              <a:buNone/>
            </a:pPr>
            <a:r>
              <a:rPr lang="en-US" sz="1600" b="1" dirty="0">
                <a:solidFill>
                  <a:srgbClr val="1A1A2E"/>
                </a:solidFill>
                <a:latin typeface="Arial    "/>
                <a:ea typeface="Calibri" pitchFamily="34" charset="-122"/>
                <a:cs typeface="Calibri" pitchFamily="34" charset="-120"/>
              </a:rPr>
              <a:t>Teamwork</a:t>
            </a:r>
            <a:endParaRPr lang="en-US" sz="1600" dirty="0">
              <a:latin typeface="Arial    "/>
            </a:endParaRPr>
          </a:p>
        </p:txBody>
      </p:sp>
      <p:sp>
        <p:nvSpPr>
          <p:cNvPr id="12" name="Shape 10"/>
          <p:cNvSpPr/>
          <p:nvPr/>
        </p:nvSpPr>
        <p:spPr>
          <a:xfrm>
            <a:off x="6071616" y="1600200"/>
            <a:ext cx="2788920" cy="86868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13" name="Shape 11"/>
          <p:cNvSpPr/>
          <p:nvPr/>
        </p:nvSpPr>
        <p:spPr>
          <a:xfrm>
            <a:off x="6071616" y="1600200"/>
            <a:ext cx="54864" cy="86868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4" name="Text 12"/>
          <p:cNvSpPr/>
          <p:nvPr/>
        </p:nvSpPr>
        <p:spPr>
          <a:xfrm>
            <a:off x="6208776" y="1600200"/>
            <a:ext cx="2560320" cy="868680"/>
          </a:xfrm>
          <a:prstGeom prst="rect">
            <a:avLst/>
          </a:prstGeom>
          <a:noFill/>
          <a:ln/>
        </p:spPr>
        <p:txBody>
          <a:bodyPr wrap="square" lIns="0" tIns="0" rIns="0" bIns="0" rtlCol="0" anchor="ctr"/>
          <a:lstStyle/>
          <a:p>
            <a:pPr marL="0" indent="0">
              <a:buNone/>
            </a:pPr>
            <a:r>
              <a:rPr lang="en-US" sz="1600" b="1" dirty="0">
                <a:solidFill>
                  <a:srgbClr val="1A1A2E"/>
                </a:solidFill>
                <a:latin typeface="Arial    "/>
                <a:ea typeface="Calibri" pitchFamily="34" charset="-122"/>
                <a:cs typeface="Calibri" pitchFamily="34" charset="-120"/>
              </a:rPr>
              <a:t>Communication</a:t>
            </a:r>
            <a:endParaRPr lang="en-US" sz="1600" dirty="0">
              <a:latin typeface="Arial    "/>
            </a:endParaRPr>
          </a:p>
        </p:txBody>
      </p:sp>
      <p:sp>
        <p:nvSpPr>
          <p:cNvPr id="15" name="Shape 13"/>
          <p:cNvSpPr/>
          <p:nvPr/>
        </p:nvSpPr>
        <p:spPr>
          <a:xfrm>
            <a:off x="256032" y="2606040"/>
            <a:ext cx="2788920" cy="86868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16" name="Shape 14"/>
          <p:cNvSpPr/>
          <p:nvPr/>
        </p:nvSpPr>
        <p:spPr>
          <a:xfrm>
            <a:off x="256032" y="2606040"/>
            <a:ext cx="54864" cy="86868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7" name="Text 15"/>
          <p:cNvSpPr/>
          <p:nvPr/>
        </p:nvSpPr>
        <p:spPr>
          <a:xfrm>
            <a:off x="393192" y="2606040"/>
            <a:ext cx="2560320" cy="868680"/>
          </a:xfrm>
          <a:prstGeom prst="rect">
            <a:avLst/>
          </a:prstGeom>
          <a:noFill/>
          <a:ln/>
        </p:spPr>
        <p:txBody>
          <a:bodyPr wrap="square" lIns="0" tIns="0" rIns="0" bIns="0" rtlCol="0" anchor="ctr"/>
          <a:lstStyle/>
          <a:p>
            <a:pPr marL="0" indent="0">
              <a:buNone/>
            </a:pPr>
            <a:r>
              <a:rPr lang="en-US" sz="1600" b="1" dirty="0">
                <a:solidFill>
                  <a:srgbClr val="1A1A2E"/>
                </a:solidFill>
                <a:latin typeface="Arial    "/>
                <a:ea typeface="Calibri" pitchFamily="34" charset="-122"/>
                <a:cs typeface="Calibri" pitchFamily="34" charset="-120"/>
              </a:rPr>
              <a:t>Creativity</a:t>
            </a:r>
            <a:endParaRPr lang="en-US" sz="1600" dirty="0">
              <a:latin typeface="Arial    "/>
            </a:endParaRPr>
          </a:p>
        </p:txBody>
      </p:sp>
      <p:sp>
        <p:nvSpPr>
          <p:cNvPr id="18" name="Shape 16"/>
          <p:cNvSpPr/>
          <p:nvPr/>
        </p:nvSpPr>
        <p:spPr>
          <a:xfrm>
            <a:off x="3163824" y="2606040"/>
            <a:ext cx="2788920" cy="868680"/>
          </a:xfrm>
          <a:prstGeom prst="rect">
            <a:avLst/>
          </a:prstGeom>
          <a:solidFill>
            <a:srgbClr val="F3E8F7"/>
          </a:solidFill>
          <a:ln w="12700">
            <a:solidFill>
              <a:srgbClr val="9B4DAF"/>
            </a:solidFill>
            <a:prstDash val="solid"/>
          </a:ln>
          <a:effectLst>
            <a:outerShdw blurRad="101600" dist="38100" dir="8100000" algn="bl" rotWithShape="0">
              <a:srgbClr val="000000">
                <a:alpha val="15000"/>
              </a:srgbClr>
            </a:outerShdw>
          </a:effectLst>
        </p:spPr>
        <p:txBody>
          <a:bodyPr/>
          <a:lstStyle/>
          <a:p>
            <a:endParaRPr lang="en-US">
              <a:latin typeface="Arial    "/>
            </a:endParaRPr>
          </a:p>
        </p:txBody>
      </p:sp>
      <p:sp>
        <p:nvSpPr>
          <p:cNvPr id="19" name="Shape 17"/>
          <p:cNvSpPr/>
          <p:nvPr/>
        </p:nvSpPr>
        <p:spPr>
          <a:xfrm>
            <a:off x="3163824" y="2606040"/>
            <a:ext cx="54864" cy="86868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20" name="Text 18"/>
          <p:cNvSpPr/>
          <p:nvPr/>
        </p:nvSpPr>
        <p:spPr>
          <a:xfrm>
            <a:off x="3300984" y="2606040"/>
            <a:ext cx="2560320" cy="868680"/>
          </a:xfrm>
          <a:prstGeom prst="rect">
            <a:avLst/>
          </a:prstGeom>
          <a:noFill/>
          <a:ln/>
        </p:spPr>
        <p:txBody>
          <a:bodyPr wrap="square" lIns="0" tIns="0" rIns="0" bIns="0" rtlCol="0" anchor="ctr"/>
          <a:lstStyle/>
          <a:p>
            <a:pPr marL="0" indent="0">
              <a:buNone/>
            </a:pPr>
            <a:r>
              <a:rPr lang="en-US" sz="1600" b="1" dirty="0">
                <a:solidFill>
                  <a:srgbClr val="1A1A2E"/>
                </a:solidFill>
                <a:latin typeface="Arial    "/>
                <a:ea typeface="Calibri" pitchFamily="34" charset="-122"/>
                <a:cs typeface="Calibri" pitchFamily="34" charset="-120"/>
              </a:rPr>
              <a:t>Adaptability</a:t>
            </a:r>
            <a:endParaRPr lang="en-US" sz="1600" dirty="0">
              <a:latin typeface="Arial    "/>
            </a:endParaRPr>
          </a:p>
        </p:txBody>
      </p:sp>
      <p:sp>
        <p:nvSpPr>
          <p:cNvPr id="27" name="Text 42">
            <a:extLst>
              <a:ext uri="{FF2B5EF4-FFF2-40B4-BE49-F238E27FC236}">
                <a16:creationId xmlns:a16="http://schemas.microsoft.com/office/drawing/2014/main" id="{A2C6B6D3-7FF5-82CA-30EB-04611CC8484E}"/>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5E509B"/>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REFLECTION &amp; CLOSE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365760" y="822960"/>
            <a:ext cx="8412480" cy="804672"/>
          </a:xfrm>
          <a:prstGeom prst="rect">
            <a:avLst/>
          </a:prstGeom>
          <a:solidFill>
            <a:srgbClr val="3D2F6A"/>
          </a:solidFill>
          <a:ln w="12700">
            <a:solidFill>
              <a:srgbClr val="7B5EA7"/>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365760" y="822960"/>
            <a:ext cx="8412480" cy="64008"/>
          </a:xfrm>
          <a:prstGeom prst="rect">
            <a:avLst/>
          </a:prstGeom>
          <a:solidFill>
            <a:srgbClr val="4FC8E8"/>
          </a:solidFill>
          <a:ln w="12700">
            <a:solidFill>
              <a:srgbClr val="4FC8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502920" y="822960"/>
            <a:ext cx="457200" cy="80467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mn-cs"/>
              </a:rPr>
              <a: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1051560" y="822960"/>
            <a:ext cx="7498080" cy="8046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What </a:t>
            </a:r>
            <a:r>
              <a:rPr lang="en-US" sz="1500" dirty="0">
                <a:solidFill>
                  <a:srgbClr val="FFFFFF"/>
                </a:solidFill>
                <a:latin typeface="Arial" pitchFamily="34" charset="0"/>
                <a:ea typeface="Arial" pitchFamily="34" charset="-122"/>
                <a:cs typeface="Arial" pitchFamily="34" charset="-120"/>
              </a:rPr>
              <a:t>surprised you today? </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365760" y="1783080"/>
            <a:ext cx="8412480" cy="804672"/>
          </a:xfrm>
          <a:prstGeom prst="rect">
            <a:avLst/>
          </a:prstGeom>
          <a:solidFill>
            <a:srgbClr val="3D2F6A"/>
          </a:solidFill>
          <a:ln w="12700">
            <a:solidFill>
              <a:srgbClr val="7B5EA7"/>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7"/>
          <p:cNvSpPr/>
          <p:nvPr/>
        </p:nvSpPr>
        <p:spPr>
          <a:xfrm>
            <a:off x="365760" y="1783080"/>
            <a:ext cx="8412480" cy="64008"/>
          </a:xfrm>
          <a:prstGeom prst="rect">
            <a:avLst/>
          </a:prstGeom>
          <a:solidFill>
            <a:srgbClr val="4FC8E8"/>
          </a:solidFill>
          <a:ln w="12700">
            <a:solidFill>
              <a:srgbClr val="4FC8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502920" y="1783080"/>
            <a:ext cx="457200" cy="80467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mn-cs"/>
              </a:rPr>
              <a: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1051560" y="1783080"/>
            <a:ext cx="7498080" cy="8046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Where could electricians help the community?</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p:cNvSpPr/>
          <p:nvPr/>
        </p:nvSpPr>
        <p:spPr>
          <a:xfrm>
            <a:off x="365760" y="2743200"/>
            <a:ext cx="8412480" cy="804672"/>
          </a:xfrm>
          <a:prstGeom prst="rect">
            <a:avLst/>
          </a:prstGeom>
          <a:solidFill>
            <a:srgbClr val="3D2F6A"/>
          </a:solidFill>
          <a:ln w="12700">
            <a:solidFill>
              <a:srgbClr val="7B5EA7"/>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11"/>
          <p:cNvSpPr/>
          <p:nvPr/>
        </p:nvSpPr>
        <p:spPr>
          <a:xfrm>
            <a:off x="365760" y="2743200"/>
            <a:ext cx="8412480" cy="64008"/>
          </a:xfrm>
          <a:prstGeom prst="rect">
            <a:avLst/>
          </a:prstGeom>
          <a:solidFill>
            <a:srgbClr val="4FC8E8"/>
          </a:solidFill>
          <a:ln w="12700">
            <a:solidFill>
              <a:srgbClr val="4FC8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502920" y="2743200"/>
            <a:ext cx="457200" cy="80467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mn-cs"/>
              </a:rPr>
              <a: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1051560" y="2743200"/>
            <a:ext cx="7498080" cy="8046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srgbClr val="FFFFFF"/>
                </a:solidFill>
                <a:latin typeface="Arial" pitchFamily="34" charset="0"/>
                <a:ea typeface="Arial" pitchFamily="34" charset="-122"/>
                <a:cs typeface="Arial" pitchFamily="34" charset="-120"/>
              </a:rPr>
              <a:t>Which Meta Skills did you use</a:t>
            </a:r>
            <a:r>
              <a:rPr kumimoji="0" lang="en-US" sz="15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365760" y="3749040"/>
            <a:ext cx="8412480" cy="868680"/>
          </a:xfrm>
          <a:prstGeom prst="rect">
            <a:avLst/>
          </a:prstGeom>
          <a:solidFill>
            <a:srgbClr val="4FC8E8"/>
          </a:solidFill>
          <a:ln w="12700">
            <a:solidFill>
              <a:srgbClr val="4FC8E8"/>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548640" y="3749040"/>
            <a:ext cx="8046720" cy="347472"/>
          </a:xfrm>
          <a:prstGeom prst="rect">
            <a:avLst/>
          </a:prstGeom>
          <a:noFill/>
          <a:ln/>
        </p:spPr>
        <p:txBody>
          <a:bodyPr wrap="square"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A1F4A"/>
                </a:solidFill>
                <a:effectLst/>
                <a:uLnTx/>
                <a:uFillTx/>
                <a:latin typeface="Arial Black" pitchFamily="34" charset="0"/>
                <a:ea typeface="Arial Black" pitchFamily="34" charset="-122"/>
                <a:cs typeface="Arial Black" pitchFamily="34" charset="-120"/>
              </a:rPr>
              <a:t>📱  YOUR HOMEWORK CHALLENGE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548640" y="4096512"/>
            <a:ext cx="8046720" cy="45720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Stop and reflect </a:t>
            </a:r>
            <a:r>
              <a:rPr lang="en-US" sz="1200" dirty="0">
                <a:solidFill>
                  <a:srgbClr val="2A1F4A"/>
                </a:solidFill>
                <a:latin typeface="Arial" pitchFamily="34" charset="0"/>
                <a:ea typeface="Arial" pitchFamily="34" charset="-122"/>
                <a:cs typeface="Arial" pitchFamily="34" charset="-120"/>
              </a:rPr>
              <a:t>when at home, think about when you are putting meta skills into practice.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42">
            <a:extLst>
              <a:ext uri="{FF2B5EF4-FFF2-40B4-BE49-F238E27FC236}">
                <a16:creationId xmlns:a16="http://schemas.microsoft.com/office/drawing/2014/main" id="{672ABFEE-6858-BF2C-F842-F43DFEF13C81}"/>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21E65D-626E-BBA2-2340-A7387413AF6C}"/>
              </a:ext>
            </a:extLst>
          </p:cNvPr>
          <p:cNvPicPr>
            <a:picLocks noChangeAspect="1"/>
          </p:cNvPicPr>
          <p:nvPr/>
        </p:nvPicPr>
        <p:blipFill>
          <a:blip r:embed="rId2"/>
          <a:stretch>
            <a:fillRect/>
          </a:stretch>
        </p:blipFill>
        <p:spPr>
          <a:xfrm>
            <a:off x="431218" y="175460"/>
            <a:ext cx="8281564" cy="4347822"/>
          </a:xfrm>
          <a:prstGeom prst="rect">
            <a:avLst/>
          </a:prstGeom>
        </p:spPr>
      </p:pic>
      <p:sp>
        <p:nvSpPr>
          <p:cNvPr id="3" name="Text 5">
            <a:extLst>
              <a:ext uri="{FF2B5EF4-FFF2-40B4-BE49-F238E27FC236}">
                <a16:creationId xmlns:a16="http://schemas.microsoft.com/office/drawing/2014/main" id="{5EAABC07-A6E6-E052-5268-57A029473B01}"/>
              </a:ext>
            </a:extLst>
          </p:cNvPr>
          <p:cNvSpPr/>
          <p:nvPr/>
        </p:nvSpPr>
        <p:spPr>
          <a:xfrm>
            <a:off x="2907792" y="4620568"/>
            <a:ext cx="502920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7030A0"/>
                </a:solidFill>
                <a:effectLst/>
                <a:uLnTx/>
                <a:uFillTx/>
                <a:latin typeface="Aptos" panose="020B0004020202020204" pitchFamily="34" charset="0"/>
                <a:ea typeface="Arial" pitchFamily="34" charset="-122"/>
                <a:cs typeface="Arial" pitchFamily="34" charset="-120"/>
              </a:rPr>
              <a:t>Session 1 Complete  |  See you next time</a:t>
            </a:r>
            <a:r>
              <a:rPr kumimoji="0" lang="en-US" sz="1300" b="0" i="0"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42">
            <a:extLst>
              <a:ext uri="{FF2B5EF4-FFF2-40B4-BE49-F238E27FC236}">
                <a16:creationId xmlns:a16="http://schemas.microsoft.com/office/drawing/2014/main" id="{602CD597-B3E9-3165-237E-F9B813FB99ED}"/>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95325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5856</TotalTime>
  <Words>2402</Words>
  <Application>Microsoft Office PowerPoint</Application>
  <PresentationFormat>On-screen Show (16:9)</PresentationFormat>
  <Paragraphs>484</Paragraphs>
  <Slides>51</Slides>
  <Notes>49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51</vt:i4>
      </vt:variant>
    </vt:vector>
  </HeadingPairs>
  <TitlesOfParts>
    <vt:vector size="60" baseType="lpstr">
      <vt:lpstr>Inter</vt:lpstr>
      <vt:lpstr>Aptos</vt:lpstr>
      <vt:lpstr>Arial</vt:lpstr>
      <vt:lpstr>Arial    </vt:lpstr>
      <vt:lpstr>Arial Black</vt:lpstr>
      <vt:lpstr>Calibri</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META-preneur Session 1 – Electrical Installation Level 5</dc:title>
  <dc:subject>PptxGenJS Presentation</dc:subject>
  <dc:creator>PptxGenJS</dc:creator>
  <cp:lastModifiedBy>AH</cp:lastModifiedBy>
  <cp:revision>3</cp:revision>
  <dcterms:created xsi:type="dcterms:W3CDTF">2026-04-21T14:34:22Z</dcterms:created>
  <dcterms:modified xsi:type="dcterms:W3CDTF">2026-08-20T11:44:04Z</dcterms:modified>
</cp:coreProperties>
</file>