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88" r:id="rId2"/>
    <p:sldId id="256" r:id="rId3"/>
    <p:sldId id="257" r:id="rId4"/>
    <p:sldId id="258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6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81E252-A77B-478A-978B-1DA00D613DE1}" v="1" dt="2026-06-08T15:44:22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58"/>
  </p:normalViewPr>
  <p:slideViewPr>
    <p:cSldViewPr snapToGrid="0">
      <p:cViewPr varScale="1">
        <p:scale>
          <a:sx n="78" d="100"/>
          <a:sy n="78" d="100"/>
        </p:scale>
        <p:origin x="9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20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addSld delSld modSld">
      <pc:chgData name="AH" userId="db278859-e642-4dbd-a55b-76f2150d70a4" providerId="ADAL" clId="{5A18B9A8-BAD9-4709-854B-A727FAF5CE18}" dt="2026-06-08T15:44:55.386" v="55" actId="6549"/>
      <pc:docMkLst>
        <pc:docMk/>
      </pc:docMkLst>
      <pc:sldChg chg="modSp mod">
        <pc:chgData name="AH" userId="db278859-e642-4dbd-a55b-76f2150d70a4" providerId="ADAL" clId="{5A18B9A8-BAD9-4709-854B-A727FAF5CE18}" dt="2026-06-08T15:44:55.386" v="55" actId="6549"/>
        <pc:sldMkLst>
          <pc:docMk/>
          <pc:sldMk cId="0" sldId="257"/>
        </pc:sldMkLst>
        <pc:spChg chg="mod">
          <ac:chgData name="AH" userId="db278859-e642-4dbd-a55b-76f2150d70a4" providerId="ADAL" clId="{5A18B9A8-BAD9-4709-854B-A727FAF5CE18}" dt="2026-06-08T15:44:46.562" v="29" actId="6549"/>
          <ac:spMkLst>
            <pc:docMk/>
            <pc:sldMk cId="0" sldId="257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8T15:44:55.386" v="55" actId="6549"/>
          <ac:spMkLst>
            <pc:docMk/>
            <pc:sldMk cId="0" sldId="257"/>
            <ac:spMk id="15" creationId="{00000000-0000-0000-0000-000000000000}"/>
          </ac:spMkLst>
        </pc:spChg>
      </pc:sldChg>
      <pc:sldChg chg="modSp add del mod setBg">
        <pc:chgData name="AH" userId="db278859-e642-4dbd-a55b-76f2150d70a4" providerId="ADAL" clId="{5A18B9A8-BAD9-4709-854B-A727FAF5CE18}" dt="2026-06-08T15:44:36.399" v="2" actId="47"/>
        <pc:sldMkLst>
          <pc:docMk/>
          <pc:sldMk cId="1787771780" sldId="289"/>
        </pc:sldMkLst>
        <pc:spChg chg="mod">
          <ac:chgData name="AH" userId="db278859-e642-4dbd-a55b-76f2150d70a4" providerId="ADAL" clId="{5A18B9A8-BAD9-4709-854B-A727FAF5CE18}" dt="2026-06-08T15:44:33.377" v="1" actId="6549"/>
          <ac:spMkLst>
            <pc:docMk/>
            <pc:sldMk cId="1787771780" sldId="289"/>
            <ac:spMk id="7" creationId="{5FC07D1F-4418-4CEE-EC57-95B6DD4E8A4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279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CA8E45-4415-684F-9232-71200D500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44" y="228600"/>
            <a:ext cx="8666312" cy="454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70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362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48640" y="36576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>
                <a:solidFill>
                  <a:srgbClr val="E0C4EC"/>
                </a:solidFill>
              </a:rPr>
              <a:t>META-PRENEUR PROGRAMME</a:t>
            </a:r>
            <a:endParaRPr lang="en-US" sz="1100"/>
          </a:p>
        </p:txBody>
      </p:sp>
      <p:sp>
        <p:nvSpPr>
          <p:cNvPr id="5" name="Text 3"/>
          <p:cNvSpPr/>
          <p:nvPr/>
        </p:nvSpPr>
        <p:spPr>
          <a:xfrm>
            <a:off x="548640" y="822960"/>
            <a:ext cx="7315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800" b="1">
                <a:solidFill>
                  <a:srgbClr val="FFFFFF"/>
                </a:solidFill>
              </a:rPr>
              <a:t>Our Problem,</a:t>
            </a:r>
            <a:endParaRPr lang="en-US" sz="4800"/>
          </a:p>
          <a:p>
            <a:pPr marL="0" indent="0" algn="l">
              <a:buNone/>
            </a:pPr>
            <a:r>
              <a:rPr lang="en-US" sz="4800" b="1">
                <a:solidFill>
                  <a:srgbClr val="FFFFFF"/>
                </a:solidFill>
              </a:rPr>
              <a:t>Our Solution</a:t>
            </a:r>
            <a:endParaRPr lang="en-US" sz="4800"/>
          </a:p>
        </p:txBody>
      </p:sp>
      <p:sp>
        <p:nvSpPr>
          <p:cNvPr id="6" name="Text 4"/>
          <p:cNvSpPr/>
          <p:nvPr/>
        </p:nvSpPr>
        <p:spPr>
          <a:xfrm>
            <a:off x="548640" y="28346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>
                <a:solidFill>
                  <a:srgbClr val="E0C4EC"/>
                </a:solidFill>
              </a:rPr>
              <a:t>Showcase Presentation</a:t>
            </a:r>
            <a:endParaRPr lang="en-US" sz="2000"/>
          </a:p>
        </p:txBody>
      </p:sp>
      <p:sp>
        <p:nvSpPr>
          <p:cNvPr id="7" name="Shape 5"/>
          <p:cNvSpPr/>
          <p:nvPr/>
        </p:nvSpPr>
        <p:spPr>
          <a:xfrm>
            <a:off x="548640" y="3337560"/>
            <a:ext cx="3200400" cy="45720"/>
          </a:xfrm>
          <a:prstGeom prst="rect">
            <a:avLst/>
          </a:prstGeom>
          <a:solidFill>
            <a:srgbClr val="E0C4EC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34747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i="1" dirty="0">
                <a:solidFill>
                  <a:srgbClr val="E0C4EC"/>
                </a:solidFill>
              </a:rPr>
              <a:t>Team Name- [INSERT HERE] ·  College – Edinburgh College   ·  Date [INSERT]</a:t>
            </a:r>
            <a:endParaRPr lang="en-US" sz="13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858000" y="4114800"/>
            <a:ext cx="1920240" cy="731520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  <p:sp>
        <p:nvSpPr>
          <p:cNvPr id="10" name="Text 8"/>
          <p:cNvSpPr/>
          <p:nvPr/>
        </p:nvSpPr>
        <p:spPr>
          <a:xfrm>
            <a:off x="6858000" y="411480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ABOUT OUR TEAM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solidFill>
            <a:srgbClr val="9B4DAB">
              <a:alpha val="4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005840"/>
            <a:ext cx="3840480" cy="109728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102412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2D8B"/>
                </a:solidFill>
                <a:latin typeface="Arial    "/>
              </a:rPr>
              <a:t> Team Name and Logo</a:t>
            </a:r>
            <a:endParaRPr lang="en-US" sz="1200" dirty="0">
              <a:latin typeface="Arial    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" y="1417320"/>
            <a:ext cx="35661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 lIns="91440" tIns="45720" rIns="91440" bIns="45720" anchor="t"/>
          <a:lstStyle/>
          <a:p>
            <a:endParaRPr lang="en-US" dirty="0">
              <a:latin typeface="Arial    "/>
              <a:ea typeface="Calibri"/>
              <a:cs typeface="Calibri"/>
            </a:endParaRPr>
          </a:p>
        </p:txBody>
      </p:sp>
      <p:sp>
        <p:nvSpPr>
          <p:cNvPr id="9" name="Text 7"/>
          <p:cNvSpPr/>
          <p:nvPr/>
        </p:nvSpPr>
        <p:spPr>
          <a:xfrm>
            <a:off x="502920" y="1417320"/>
            <a:ext cx="356616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endParaRPr lang="en-US" sz="1300" i="1" dirty="0">
              <a:solidFill>
                <a:srgbClr val="6B7280"/>
              </a:solidFill>
              <a:latin typeface="Arial    "/>
              <a:ea typeface="Calibri"/>
              <a:cs typeface="Calibri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65760" y="2292055"/>
            <a:ext cx="3840480" cy="109728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569" y="2350949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2D8B"/>
                </a:solidFill>
                <a:latin typeface="Arial    "/>
              </a:rPr>
              <a:t> </a:t>
            </a:r>
            <a:r>
              <a:rPr lang="en-US" sz="1200" b="1" dirty="0">
                <a:solidFill>
                  <a:srgbClr val="7B2D8B"/>
                </a:solidFill>
                <a:latin typeface="Arial    "/>
              </a:rPr>
              <a:t>Our Values</a:t>
            </a:r>
            <a:endParaRPr lang="en-US" sz="1100" dirty="0">
              <a:latin typeface="Arial    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2920" y="2693307"/>
            <a:ext cx="35661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 dirty="0">
              <a:latin typeface="Arial    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7569" y="2744141"/>
            <a:ext cx="356616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endParaRPr lang="en-US" sz="1300" dirty="0">
              <a:latin typeface="Arial    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65760" y="3525322"/>
            <a:ext cx="3840480" cy="109728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02920" y="358444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2D8B"/>
                </a:solidFill>
                <a:latin typeface="Arial    "/>
              </a:rPr>
              <a:t> </a:t>
            </a:r>
            <a:r>
              <a:rPr lang="en-US" sz="1200" b="1" dirty="0">
                <a:solidFill>
                  <a:srgbClr val="7B2D8B"/>
                </a:solidFill>
                <a:latin typeface="Arial    "/>
              </a:rPr>
              <a:t>Our </a:t>
            </a:r>
            <a:r>
              <a:rPr lang="en-US" sz="1200" b="1">
                <a:solidFill>
                  <a:srgbClr val="7B2D8B"/>
                </a:solidFill>
                <a:latin typeface="Arial    "/>
              </a:rPr>
              <a:t>Team Strapline</a:t>
            </a:r>
            <a:endParaRPr lang="en-US" sz="1100" dirty="0">
              <a:latin typeface="Arial    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76794" y="3950208"/>
            <a:ext cx="35661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02920" y="3977640"/>
            <a:ext cx="356616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endParaRPr lang="en-US" sz="1200" dirty="0">
              <a:latin typeface="Arial    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572000" y="1024275"/>
            <a:ext cx="4114800" cy="3598327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709160" y="10515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2D8B"/>
                </a:solidFill>
                <a:latin typeface="Arial    "/>
              </a:rPr>
              <a:t>✨  Team Members</a:t>
            </a:r>
            <a:endParaRPr lang="en-US" sz="1200" dirty="0">
              <a:latin typeface="Arial    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709160" y="1508760"/>
            <a:ext cx="37490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708791" y="1500307"/>
            <a:ext cx="365760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Arial    "/>
              </a:rPr>
              <a:t>1. </a:t>
            </a:r>
            <a:endParaRPr lang="en-US" sz="1300" b="1" u="sng" dirty="0">
              <a:latin typeface="Arial    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708791" y="2276380"/>
            <a:ext cx="37490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708791" y="2267927"/>
            <a:ext cx="365760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Arial    "/>
              </a:rPr>
              <a:t>2. </a:t>
            </a:r>
            <a:endParaRPr lang="en-US" sz="1300" b="1" u="sng" dirty="0">
              <a:latin typeface="Arial    "/>
              <a:ea typeface="Calibri"/>
              <a:cs typeface="Calibri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708791" y="3017209"/>
            <a:ext cx="37490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708791" y="3033399"/>
            <a:ext cx="365760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Arial    "/>
              </a:rPr>
              <a:t>3.</a:t>
            </a:r>
            <a:r>
              <a:rPr lang="en-US" sz="1300" b="1" u="sng" dirty="0">
                <a:solidFill>
                  <a:srgbClr val="6B7280"/>
                </a:solidFill>
                <a:latin typeface="Arial    "/>
              </a:rPr>
              <a:t> </a:t>
            </a:r>
            <a:endParaRPr lang="en-US" sz="1300" b="1" u="sng" dirty="0">
              <a:latin typeface="Arial    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708791" y="3777636"/>
            <a:ext cx="37490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 dirty="0">
              <a:latin typeface="Arial    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708791" y="3776782"/>
            <a:ext cx="365760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Arial    "/>
              </a:rPr>
              <a:t>4. </a:t>
            </a:r>
            <a:endParaRPr lang="en-US" sz="1300" b="1" u="sng" dirty="0">
              <a:latin typeface="Arial    "/>
            </a:endParaRPr>
          </a:p>
        </p:txBody>
      </p:sp>
      <p:sp>
        <p:nvSpPr>
          <p:cNvPr id="28" name="Shape 7">
            <a:extLst>
              <a:ext uri="{FF2B5EF4-FFF2-40B4-BE49-F238E27FC236}">
                <a16:creationId xmlns:a16="http://schemas.microsoft.com/office/drawing/2014/main" id="{68EC4CE8-F0A4-2305-9C01-6B11435DF820}"/>
              </a:ext>
            </a:extLst>
          </p:cNvPr>
          <p:cNvSpPr/>
          <p:nvPr/>
        </p:nvSpPr>
        <p:spPr>
          <a:xfrm>
            <a:off x="7184571" y="148859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THE PROBLEM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solidFill>
            <a:srgbClr val="9B4DAB">
              <a:alpha val="4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1A6880-6D37-2AA1-CC3B-25C781B32031}"/>
              </a:ext>
            </a:extLst>
          </p:cNvPr>
          <p:cNvSpPr txBox="1"/>
          <p:nvPr/>
        </p:nvSpPr>
        <p:spPr>
          <a:xfrm>
            <a:off x="589935" y="1281266"/>
            <a:ext cx="8139265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   "/>
                <a:cs typeface="Arial"/>
              </a:rPr>
              <a:t>[INSERT THE PROBLEM]</a:t>
            </a:r>
          </a:p>
          <a:p>
            <a:pPr algn="ctr"/>
            <a:endParaRPr lang="en-GB" dirty="0"/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F57FFF2D-8F2F-1917-4E04-4A9F59F31330}"/>
              </a:ext>
            </a:extLst>
          </p:cNvPr>
          <p:cNvSpPr/>
          <p:nvPr/>
        </p:nvSpPr>
        <p:spPr>
          <a:xfrm>
            <a:off x="7184571" y="148859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OUR IDEAS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solidFill>
            <a:srgbClr val="9B4DAB">
              <a:alpha val="4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42716" y="1621590"/>
            <a:ext cx="8366392" cy="185424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65391" y="2267565"/>
            <a:ext cx="8412849" cy="125988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0000"/>
                </a:solidFill>
                <a:latin typeface="Arial    "/>
              </a:rPr>
              <a:t>[INSERT]</a:t>
            </a:r>
          </a:p>
          <a:p>
            <a:pPr>
              <a:spcAft>
                <a:spcPts val="1200"/>
              </a:spcAft>
            </a:pPr>
            <a:endParaRPr lang="en-US" sz="1400" dirty="0">
              <a:solidFill>
                <a:srgbClr val="000000"/>
              </a:solidFill>
              <a:latin typeface="Arial    "/>
            </a:endParaRPr>
          </a:p>
          <a:p>
            <a:pPr>
              <a:spcAft>
                <a:spcPts val="1200"/>
              </a:spcAft>
            </a:pPr>
            <a:endParaRPr lang="en-US" sz="2000" dirty="0">
              <a:solidFill>
                <a:srgbClr val="000000"/>
              </a:solidFill>
              <a:latin typeface="Arial    "/>
            </a:endParaRPr>
          </a:p>
          <a:p>
            <a:pPr>
              <a:spcAft>
                <a:spcPts val="1200"/>
              </a:spcAft>
            </a:pPr>
            <a:endParaRPr lang="en-US" sz="2000" dirty="0">
              <a:solidFill>
                <a:srgbClr val="000000"/>
              </a:solidFill>
              <a:latin typeface="Arial    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Arial    "/>
              </a:rPr>
              <a:t>.</a:t>
            </a:r>
            <a:endParaRPr lang="en-US" sz="1300" dirty="0">
              <a:latin typeface="Arial    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88436" y="3899393"/>
            <a:ext cx="8366760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02920" y="3899393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    "/>
              </a:rPr>
              <a:t>How does make us better placed to solve this?</a:t>
            </a:r>
            <a:endParaRPr lang="en-US" sz="1200" dirty="0">
              <a:latin typeface="Arial    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88436" y="4173420"/>
            <a:ext cx="8366760" cy="658368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 lIns="91440" tIns="45720" rIns="91440" bIns="45720" anchor="t"/>
          <a:lstStyle/>
          <a:p>
            <a:pPr>
              <a:spcAft>
                <a:spcPts val="1200"/>
              </a:spcAft>
            </a:pPr>
            <a:r>
              <a:rPr lang="en-US" sz="1200" dirty="0">
                <a:solidFill>
                  <a:srgbClr val="000000"/>
                </a:solidFill>
                <a:latin typeface="Arial    "/>
              </a:rPr>
              <a:t>[INSERT]</a:t>
            </a:r>
          </a:p>
        </p:txBody>
      </p:sp>
      <p:sp>
        <p:nvSpPr>
          <p:cNvPr id="18" name="Text 16"/>
          <p:cNvSpPr/>
          <p:nvPr/>
        </p:nvSpPr>
        <p:spPr>
          <a:xfrm>
            <a:off x="502920" y="4247743"/>
            <a:ext cx="8229600" cy="658368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endParaRPr lang="en-US" sz="1200" i="1">
              <a:solidFill>
                <a:srgbClr val="6B7280"/>
              </a:solidFill>
              <a:latin typeface="Arial    "/>
              <a:ea typeface="Calibri"/>
              <a:cs typeface="Calibri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9180406C-0271-B469-B9C3-51250710CF04}"/>
              </a:ext>
            </a:extLst>
          </p:cNvPr>
          <p:cNvSpPr/>
          <p:nvPr/>
        </p:nvSpPr>
        <p:spPr>
          <a:xfrm>
            <a:off x="7329803" y="91250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4E3576F5-98C3-39C9-47B4-6BB2B827191E}"/>
              </a:ext>
            </a:extLst>
          </p:cNvPr>
          <p:cNvSpPr/>
          <p:nvPr/>
        </p:nvSpPr>
        <p:spPr>
          <a:xfrm>
            <a:off x="342716" y="1274118"/>
            <a:ext cx="8366392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r>
              <a:rPr lang="en-US" sz="1300" b="1" dirty="0">
                <a:solidFill>
                  <a:schemeClr val="bg1"/>
                </a:solidFill>
                <a:latin typeface="Arial    "/>
              </a:rPr>
              <a:t>THE IDEA WE WOULD MOST LIKE TO DEVELOP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32004"/>
            <a:ext cx="9144000" cy="82296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META SKILLS WE DEVELOPED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solidFill>
            <a:srgbClr val="9B4DAB">
              <a:alpha val="4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20040" y="891540"/>
            <a:ext cx="2697480" cy="45720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7" name="Text 5"/>
          <p:cNvSpPr/>
          <p:nvPr/>
        </p:nvSpPr>
        <p:spPr>
          <a:xfrm>
            <a:off x="393192" y="9144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    "/>
              </a:rPr>
              <a:t> Self-Management</a:t>
            </a:r>
            <a:endParaRPr lang="en-US" sz="1100" dirty="0">
              <a:latin typeface="Arial    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20040" y="137160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9" name="Text 7"/>
          <p:cNvSpPr/>
          <p:nvPr/>
        </p:nvSpPr>
        <p:spPr>
          <a:xfrm>
            <a:off x="393192" y="138988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>
                <a:solidFill>
                  <a:srgbClr val="7B2D8B"/>
                </a:solidFill>
                <a:latin typeface="Arial    "/>
              </a:rPr>
              <a:t>Time management</a:t>
            </a:r>
            <a:endParaRPr lang="en-US" sz="1200">
              <a:latin typeface="Arial    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93192" y="171907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11480" y="171907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XXXXXXX</a:t>
            </a:r>
          </a:p>
        </p:txBody>
      </p:sp>
      <p:sp>
        <p:nvSpPr>
          <p:cNvPr id="12" name="Shape 10"/>
          <p:cNvSpPr/>
          <p:nvPr/>
        </p:nvSpPr>
        <p:spPr>
          <a:xfrm>
            <a:off x="320040" y="214884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93192" y="216712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Integrity</a:t>
            </a:r>
            <a:endParaRPr lang="en-US" sz="1200">
              <a:latin typeface="Arial    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93192" y="249631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11480" y="249631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XXXXXXXX</a:t>
            </a:r>
          </a:p>
        </p:txBody>
      </p:sp>
      <p:sp>
        <p:nvSpPr>
          <p:cNvPr id="16" name="Shape 14"/>
          <p:cNvSpPr/>
          <p:nvPr/>
        </p:nvSpPr>
        <p:spPr>
          <a:xfrm>
            <a:off x="320040" y="292608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93192" y="29443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Accountability</a:t>
            </a:r>
            <a:endParaRPr lang="en-US" sz="1200">
              <a:latin typeface="Arial    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93192" y="327355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11480" y="327355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XXXXXXXXX</a:t>
            </a:r>
          </a:p>
        </p:txBody>
      </p:sp>
      <p:sp>
        <p:nvSpPr>
          <p:cNvPr id="20" name="Shape 18"/>
          <p:cNvSpPr/>
          <p:nvPr/>
        </p:nvSpPr>
        <p:spPr>
          <a:xfrm>
            <a:off x="320040" y="370332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93192" y="37216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>
                <a:solidFill>
                  <a:srgbClr val="7B2D8B"/>
                </a:solidFill>
                <a:latin typeface="Arial    "/>
              </a:rPr>
              <a:t>Freedom of decision</a:t>
            </a:r>
            <a:endParaRPr lang="en-US" sz="1200">
              <a:latin typeface="Arial    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93192" y="405079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11480" y="405079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XXXXXXXXX</a:t>
            </a:r>
            <a:endParaRPr lang="en-US" dirty="0">
              <a:latin typeface="Arial    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200400" y="914400"/>
            <a:ext cx="2697480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273552" y="9144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    "/>
              </a:rPr>
              <a:t>Social Intelligence</a:t>
            </a:r>
            <a:endParaRPr lang="en-US" sz="1100" dirty="0">
              <a:latin typeface="Arial    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200400" y="137160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273552" y="138988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Communicating</a:t>
            </a:r>
            <a:endParaRPr lang="en-US" sz="1200">
              <a:latin typeface="Arial    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3273552" y="171907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291840" y="171907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</a:t>
            </a:r>
          </a:p>
        </p:txBody>
      </p:sp>
      <p:sp>
        <p:nvSpPr>
          <p:cNvPr id="30" name="Shape 28"/>
          <p:cNvSpPr/>
          <p:nvPr/>
        </p:nvSpPr>
        <p:spPr>
          <a:xfrm>
            <a:off x="3200400" y="214884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273552" y="216712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Listening</a:t>
            </a:r>
            <a:endParaRPr lang="en-US" sz="1200">
              <a:latin typeface="Arial    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273552" y="249631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3291840" y="249631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</a:t>
            </a:r>
          </a:p>
        </p:txBody>
      </p:sp>
      <p:sp>
        <p:nvSpPr>
          <p:cNvPr id="34" name="Shape 32"/>
          <p:cNvSpPr/>
          <p:nvPr/>
        </p:nvSpPr>
        <p:spPr>
          <a:xfrm>
            <a:off x="3200400" y="292608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3273552" y="29443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Brainstorming</a:t>
            </a:r>
            <a:endParaRPr lang="en-US" sz="1200">
              <a:latin typeface="Arial    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3314700" y="3293473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3291840" y="327355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</a:t>
            </a:r>
          </a:p>
        </p:txBody>
      </p:sp>
      <p:sp>
        <p:nvSpPr>
          <p:cNvPr id="38" name="Shape 36"/>
          <p:cNvSpPr/>
          <p:nvPr/>
        </p:nvSpPr>
        <p:spPr>
          <a:xfrm>
            <a:off x="3200400" y="370332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3273552" y="37216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Leading</a:t>
            </a:r>
            <a:endParaRPr lang="en-US" sz="1200">
              <a:latin typeface="Arial    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3273552" y="405079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3291840" y="405079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</a:t>
            </a:r>
          </a:p>
        </p:txBody>
      </p:sp>
      <p:sp>
        <p:nvSpPr>
          <p:cNvPr id="42" name="Shape 40"/>
          <p:cNvSpPr/>
          <p:nvPr/>
        </p:nvSpPr>
        <p:spPr>
          <a:xfrm>
            <a:off x="6080760" y="914400"/>
            <a:ext cx="2697480" cy="4572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153912" y="9144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    "/>
              </a:rPr>
              <a:t>  Innovation</a:t>
            </a:r>
            <a:endParaRPr lang="en-US" sz="1100" dirty="0">
              <a:latin typeface="Arial    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6080760" y="137160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153912" y="138988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Curiosity</a:t>
            </a:r>
            <a:endParaRPr lang="en-US" sz="1200">
              <a:latin typeface="Arial    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153912" y="171907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6172200" y="171907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</a:t>
            </a:r>
          </a:p>
        </p:txBody>
      </p:sp>
      <p:sp>
        <p:nvSpPr>
          <p:cNvPr id="48" name="Shape 46"/>
          <p:cNvSpPr/>
          <p:nvPr/>
        </p:nvSpPr>
        <p:spPr>
          <a:xfrm>
            <a:off x="6080760" y="214884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6153912" y="216712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Innovation</a:t>
            </a:r>
            <a:endParaRPr lang="en-US" sz="1200">
              <a:latin typeface="Arial    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153912" y="249631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6172200" y="249631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</a:t>
            </a:r>
          </a:p>
        </p:txBody>
      </p:sp>
      <p:sp>
        <p:nvSpPr>
          <p:cNvPr id="52" name="Shape 50"/>
          <p:cNvSpPr/>
          <p:nvPr/>
        </p:nvSpPr>
        <p:spPr>
          <a:xfrm>
            <a:off x="6080760" y="292608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153912" y="29443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Sense-making</a:t>
            </a:r>
            <a:endParaRPr lang="en-US" sz="1200">
              <a:latin typeface="Arial    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6153912" y="327355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6172200" y="327355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</a:t>
            </a:r>
          </a:p>
        </p:txBody>
      </p:sp>
      <p:sp>
        <p:nvSpPr>
          <p:cNvPr id="56" name="Shape 54"/>
          <p:cNvSpPr/>
          <p:nvPr/>
        </p:nvSpPr>
        <p:spPr>
          <a:xfrm>
            <a:off x="6080760" y="370332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6153912" y="37216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Critical Thinking</a:t>
            </a:r>
            <a:endParaRPr lang="en-US" sz="1200">
              <a:latin typeface="Arial    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6153912" y="405079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172200" y="405079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</a:t>
            </a:r>
          </a:p>
        </p:txBody>
      </p:sp>
      <p:sp>
        <p:nvSpPr>
          <p:cNvPr id="60" name="Shape 7">
            <a:extLst>
              <a:ext uri="{FF2B5EF4-FFF2-40B4-BE49-F238E27FC236}">
                <a16:creationId xmlns:a16="http://schemas.microsoft.com/office/drawing/2014/main" id="{558C130F-39AB-D639-604F-45C880C477F7}"/>
              </a:ext>
            </a:extLst>
          </p:cNvPr>
          <p:cNvSpPr/>
          <p:nvPr/>
        </p:nvSpPr>
        <p:spPr>
          <a:xfrm>
            <a:off x="7249885" y="100157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WHAT WE LEARNT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solidFill>
            <a:srgbClr val="9B4DAB">
              <a:alpha val="4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" name="Text 3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>
              <a:solidFill>
                <a:srgbClr val="FFFFFF"/>
              </a:solidFill>
              <a:latin typeface="Arial    "/>
              <a:ea typeface="Calibri"/>
              <a:cs typeface="Calibri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20040" y="1069848"/>
            <a:ext cx="502920" cy="502920"/>
          </a:xfrm>
          <a:prstGeom prst="ellipse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 sz="1400">
              <a:solidFill>
                <a:schemeClr val="bg1"/>
              </a:solidFill>
              <a:latin typeface="Arial    "/>
            </a:endParaRPr>
          </a:p>
        </p:txBody>
      </p:sp>
      <p:sp>
        <p:nvSpPr>
          <p:cNvPr id="7" name="Text 5"/>
          <p:cNvSpPr/>
          <p:nvPr/>
        </p:nvSpPr>
        <p:spPr>
          <a:xfrm>
            <a:off x="320040" y="10698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Arial    "/>
              </a:rPr>
              <a:t>1</a:t>
            </a:r>
          </a:p>
        </p:txBody>
      </p:sp>
      <p:sp>
        <p:nvSpPr>
          <p:cNvPr id="8" name="Shape 6"/>
          <p:cNvSpPr/>
          <p:nvPr/>
        </p:nvSpPr>
        <p:spPr>
          <a:xfrm>
            <a:off x="914400" y="960120"/>
            <a:ext cx="7863840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05840" y="96012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  <a:latin typeface="Arial    "/>
              </a:rPr>
              <a:t>The most surprising thing we discovered:</a:t>
            </a:r>
            <a:endParaRPr lang="en-US" sz="1100">
              <a:latin typeface="Arial    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20040" y="2075688"/>
            <a:ext cx="502920" cy="502920"/>
          </a:xfrm>
          <a:prstGeom prst="ellipse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 sz="1400">
              <a:solidFill>
                <a:schemeClr val="bg1"/>
              </a:solidFill>
              <a:latin typeface="Arial    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20040" y="20756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Arial    "/>
              </a:rPr>
              <a:t>2</a:t>
            </a:r>
          </a:p>
        </p:txBody>
      </p:sp>
      <p:sp>
        <p:nvSpPr>
          <p:cNvPr id="14" name="Shape 12"/>
          <p:cNvSpPr/>
          <p:nvPr/>
        </p:nvSpPr>
        <p:spPr>
          <a:xfrm>
            <a:off x="914400" y="1965960"/>
            <a:ext cx="7863840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05840" y="196596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  <a:latin typeface="Arial    "/>
              </a:rPr>
              <a:t>The skill we used most / surprised ourselves with:</a:t>
            </a:r>
            <a:endParaRPr lang="en-US" sz="1100">
              <a:latin typeface="Arial    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4400" y="2313432"/>
            <a:ext cx="7863840" cy="566928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05840" y="2313432"/>
            <a:ext cx="7680960" cy="5669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r>
              <a:rPr lang="en-US" sz="12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</a:t>
            </a:r>
          </a:p>
        </p:txBody>
      </p:sp>
      <p:sp>
        <p:nvSpPr>
          <p:cNvPr id="18" name="Shape 16"/>
          <p:cNvSpPr/>
          <p:nvPr/>
        </p:nvSpPr>
        <p:spPr>
          <a:xfrm>
            <a:off x="320040" y="3081528"/>
            <a:ext cx="502920" cy="502920"/>
          </a:xfrm>
          <a:prstGeom prst="ellipse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 sz="1400">
              <a:solidFill>
                <a:schemeClr val="bg1"/>
              </a:solidFill>
              <a:latin typeface="Arial    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20040" y="30815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Arial    "/>
              </a:rPr>
              <a:t>3</a:t>
            </a:r>
          </a:p>
        </p:txBody>
      </p:sp>
      <p:sp>
        <p:nvSpPr>
          <p:cNvPr id="20" name="Shape 18"/>
          <p:cNvSpPr/>
          <p:nvPr/>
        </p:nvSpPr>
        <p:spPr>
          <a:xfrm>
            <a:off x="914400" y="2971800"/>
            <a:ext cx="7863840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05840" y="297180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  <a:latin typeface="Arial    "/>
              </a:rPr>
              <a:t>One thing we would do next if this were a real project:</a:t>
            </a:r>
            <a:endParaRPr lang="en-US" sz="1100">
              <a:latin typeface="Arial    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914400" y="3319272"/>
            <a:ext cx="7863840" cy="566928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05840" y="3319272"/>
            <a:ext cx="7680960" cy="5669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r>
              <a:rPr lang="en-US" sz="12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</a:t>
            </a:r>
          </a:p>
        </p:txBody>
      </p:sp>
      <p:sp>
        <p:nvSpPr>
          <p:cNvPr id="24" name="Shape 22"/>
          <p:cNvSpPr/>
          <p:nvPr/>
        </p:nvSpPr>
        <p:spPr>
          <a:xfrm>
            <a:off x="320040" y="4060916"/>
            <a:ext cx="502920" cy="502920"/>
          </a:xfrm>
          <a:prstGeom prst="ellipse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 sz="1400">
              <a:solidFill>
                <a:schemeClr val="bg1"/>
              </a:solidFill>
              <a:latin typeface="Arial    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20040" y="40873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Arial    "/>
              </a:rPr>
              <a:t>4</a:t>
            </a:r>
          </a:p>
        </p:txBody>
      </p:sp>
      <p:sp>
        <p:nvSpPr>
          <p:cNvPr id="26" name="Shape 24"/>
          <p:cNvSpPr/>
          <p:nvPr/>
        </p:nvSpPr>
        <p:spPr>
          <a:xfrm>
            <a:off x="914400" y="3977640"/>
            <a:ext cx="7863840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005840" y="397764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  <a:latin typeface="Arial    "/>
              </a:rPr>
              <a:t>One word that sums up our team today:</a:t>
            </a:r>
            <a:endParaRPr lang="en-US" sz="1100">
              <a:latin typeface="Arial    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914400" y="4325112"/>
            <a:ext cx="7863840" cy="566928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005840" y="4325112"/>
            <a:ext cx="7680960" cy="5669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r>
              <a:rPr lang="en-US" sz="12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</a:t>
            </a:r>
          </a:p>
        </p:txBody>
      </p:sp>
      <p:sp>
        <p:nvSpPr>
          <p:cNvPr id="34" name="Shape 14">
            <a:extLst>
              <a:ext uri="{FF2B5EF4-FFF2-40B4-BE49-F238E27FC236}">
                <a16:creationId xmlns:a16="http://schemas.microsoft.com/office/drawing/2014/main" id="{21A00B86-0971-7F8A-0AA5-E0FC5B04B5CE}"/>
              </a:ext>
            </a:extLst>
          </p:cNvPr>
          <p:cNvSpPr/>
          <p:nvPr/>
        </p:nvSpPr>
        <p:spPr>
          <a:xfrm>
            <a:off x="914399" y="1319983"/>
            <a:ext cx="7863840" cy="566928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05840" y="1286227"/>
            <a:ext cx="7680960" cy="5669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r>
              <a:rPr lang="en-US" sz="12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</a:t>
            </a: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36549908-0017-861E-E462-D690C2C2FDE2}"/>
              </a:ext>
            </a:extLst>
          </p:cNvPr>
          <p:cNvSpPr/>
          <p:nvPr/>
        </p:nvSpPr>
        <p:spPr>
          <a:xfrm>
            <a:off x="7184571" y="148859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sz="1400" dirty="0">
                <a:solidFill>
                  <a:schemeClr val="bg1"/>
                </a:solidFill>
                <a:latin typeface="Arial    "/>
              </a:rPr>
              <a:t>INSERT TEAM LOGO HERE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6362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/>
          <p:cNvSpPr/>
          <p:nvPr/>
        </p:nvSpPr>
        <p:spPr>
          <a:xfrm>
            <a:off x="548640" y="2651760"/>
            <a:ext cx="5029200" cy="64008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101600" tIns="101600" rIns="101600" bIns="101600" rtlCol="0" anchor="ctr"/>
          <a:lstStyle/>
          <a:p>
            <a:pPr marL="0" indent="0">
              <a:buNone/>
            </a:pPr>
            <a:r>
              <a:rPr lang="en-US" sz="2000" b="1" i="1" dirty="0">
                <a:ea typeface="Calibri"/>
                <a:cs typeface="Calibri"/>
              </a:rPr>
              <a:t>[INSERT TEAM NAME AND COLLEGE]</a:t>
            </a:r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200" b="1">
                <a:solidFill>
                  <a:srgbClr val="FFFFFF"/>
                </a:solidFill>
              </a:rPr>
              <a:t>Thank You</a:t>
            </a:r>
            <a:endParaRPr lang="en-US" sz="520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>
                <a:solidFill>
                  <a:srgbClr val="E0C4EC"/>
                </a:solidFill>
              </a:rPr>
              <a:t>from the team at</a:t>
            </a:r>
            <a:endParaRPr lang="en-US" sz="1800"/>
          </a:p>
        </p:txBody>
      </p:sp>
      <p:sp>
        <p:nvSpPr>
          <p:cNvPr id="8" name="Shape 6"/>
          <p:cNvSpPr/>
          <p:nvPr/>
        </p:nvSpPr>
        <p:spPr>
          <a:xfrm>
            <a:off x="548640" y="3520440"/>
            <a:ext cx="2286000" cy="914400"/>
          </a:xfrm>
          <a:prstGeom prst="rect">
            <a:avLst/>
          </a:prstGeom>
          <a:solidFill>
            <a:srgbClr val="9B4DAB">
              <a:alpha val="6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352044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00" i="1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B91FBB30-403B-5BBC-CCEF-0B644E64BF90}"/>
              </a:ext>
            </a:extLst>
          </p:cNvPr>
          <p:cNvSpPr/>
          <p:nvPr/>
        </p:nvSpPr>
        <p:spPr>
          <a:xfrm>
            <a:off x="783771" y="3703320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INTERFACE-1932352164-32289</_dlc_DocId>
    <_dlc_DocIdUrl xmlns="b194999f-e37b-4dd4-a752-8778cd7b9ef2">
      <Url>https://uoe.sharepoint.com/sites/interface/Partners/_layouts/15/DocIdRedir.aspx?ID=INTERFACE-1932352164-32289</Url>
      <Description>INTERFACE-1932352164-32289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0889212C-C466-4F3D-A44B-3ADA17795526}"/>
</file>

<file path=customXml/itemProps2.xml><?xml version="1.0" encoding="utf-8"?>
<ds:datastoreItem xmlns:ds="http://schemas.openxmlformats.org/officeDocument/2006/customXml" ds:itemID="{10E76C7E-FBFB-431C-B076-93F064F85B6F}"/>
</file>

<file path=customXml/itemProps3.xml><?xml version="1.0" encoding="utf-8"?>
<ds:datastoreItem xmlns:ds="http://schemas.openxmlformats.org/officeDocument/2006/customXml" ds:itemID="{323D485B-06CA-4CD6-946C-9138C76A8E7D}"/>
</file>

<file path=customXml/itemProps4.xml><?xml version="1.0" encoding="utf-8"?>
<ds:datastoreItem xmlns:ds="http://schemas.openxmlformats.org/officeDocument/2006/customXml" ds:itemID="{493A7A2E-F910-4A11-8247-61F10319BA53}"/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221</Words>
  <Application>Microsoft Office PowerPoint</Application>
  <PresentationFormat>On-screen Show (16:9)</PresentationFormat>
  <Paragraphs>83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   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MetaPreneur Showcase</dc:title>
  <dc:subject>PptxGenJS Presentation</dc:subject>
  <dc:creator>PptxGenJS</dc:creator>
  <cp:lastModifiedBy>AH</cp:lastModifiedBy>
  <cp:revision>236</cp:revision>
  <dcterms:created xsi:type="dcterms:W3CDTF">2026-05-20T10:57:51Z</dcterms:created>
  <dcterms:modified xsi:type="dcterms:W3CDTF">2026-06-08T15:44:57Z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17377ac-e5ac-4c41-ba53-0bbd98a190e5_Enabled">
    <vt:lpwstr>true</vt:lpwstr>
  </property>
  <property fmtid="{D5CDD505-2E9C-101B-9397-08002B2CF9AE}" pid="3" name="MSIP_Label_917377ac-e5ac-4c41-ba53-0bbd98a190e5_SetDate">
    <vt:lpwstr>2026-06-02T15:39:59Z</vt:lpwstr>
  </property>
  <property fmtid="{D5CDD505-2E9C-101B-9397-08002B2CF9AE}" pid="4" name="MSIP_Label_917377ac-e5ac-4c41-ba53-0bbd98a190e5_Method">
    <vt:lpwstr>Standard</vt:lpwstr>
  </property>
  <property fmtid="{D5CDD505-2E9C-101B-9397-08002B2CF9AE}" pid="5" name="MSIP_Label_917377ac-e5ac-4c41-ba53-0bbd98a190e5_Name">
    <vt:lpwstr>AIP Sensitivity Labels</vt:lpwstr>
  </property>
  <property fmtid="{D5CDD505-2E9C-101B-9397-08002B2CF9AE}" pid="6" name="MSIP_Label_917377ac-e5ac-4c41-ba53-0bbd98a190e5_SiteId">
    <vt:lpwstr>de73f96d-8ea1-4b80-a6a2-5165bfd494db</vt:lpwstr>
  </property>
  <property fmtid="{D5CDD505-2E9C-101B-9397-08002B2CF9AE}" pid="7" name="MSIP_Label_917377ac-e5ac-4c41-ba53-0bbd98a190e5_ActionId">
    <vt:lpwstr>b8944814-468d-4961-ac11-0da93d58d649</vt:lpwstr>
  </property>
  <property fmtid="{D5CDD505-2E9C-101B-9397-08002B2CF9AE}" pid="8" name="MSIP_Label_917377ac-e5ac-4c41-ba53-0bbd98a190e5_ContentBits">
    <vt:lpwstr>0</vt:lpwstr>
  </property>
  <property fmtid="{D5CDD505-2E9C-101B-9397-08002B2CF9AE}" pid="9" name="MSIP_Label_917377ac-e5ac-4c41-ba53-0bbd98a190e5_Tag">
    <vt:lpwstr>10, 3, 0, 2</vt:lpwstr>
  </property>
  <property fmtid="{D5CDD505-2E9C-101B-9397-08002B2CF9AE}" pid="10" name="Order">
    <vt:r8>1281000</vt:r8>
  </property>
  <property fmtid="{D5CDD505-2E9C-101B-9397-08002B2CF9AE}" pid="11" name="ContentTypeId">
    <vt:lpwstr>0x010100FE6BE14944D3EC4DACFAD5A049824CF8</vt:lpwstr>
  </property>
  <property fmtid="{D5CDD505-2E9C-101B-9397-08002B2CF9AE}" pid="12" name="_SourceUrl">
    <vt:lpwstr/>
  </property>
  <property fmtid="{D5CDD505-2E9C-101B-9397-08002B2CF9AE}" pid="13" name="_SharedFileIndex">
    <vt:lpwstr/>
  </property>
  <property fmtid="{D5CDD505-2E9C-101B-9397-08002B2CF9AE}" pid="14" name="ComplianceAssetId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_dlc_DocIdItemGuid">
    <vt:lpwstr>c9de37c1-bd37-4341-9e75-06003be3f6d5</vt:lpwstr>
  </property>
</Properties>
</file>