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74" r:id="rId3"/>
  </p:sldMasterIdLst>
  <p:notesMasterIdLst>
    <p:notesMasterId r:id="rId42"/>
  </p:notesMasterIdLst>
  <p:sldIdLst>
    <p:sldId id="777" r:id="rId4"/>
    <p:sldId id="778" r:id="rId5"/>
    <p:sldId id="257" r:id="rId6"/>
    <p:sldId id="258" r:id="rId7"/>
    <p:sldId id="259" r:id="rId8"/>
    <p:sldId id="260" r:id="rId9"/>
    <p:sldId id="793" r:id="rId10"/>
    <p:sldId id="798" r:id="rId11"/>
    <p:sldId id="799" r:id="rId12"/>
    <p:sldId id="800" r:id="rId13"/>
    <p:sldId id="261" r:id="rId14"/>
    <p:sldId id="262" r:id="rId15"/>
    <p:sldId id="263" r:id="rId16"/>
    <p:sldId id="804" r:id="rId17"/>
    <p:sldId id="787" r:id="rId18"/>
    <p:sldId id="264" r:id="rId19"/>
    <p:sldId id="806" r:id="rId20"/>
    <p:sldId id="267" r:id="rId21"/>
    <p:sldId id="268" r:id="rId22"/>
    <p:sldId id="265" r:id="rId23"/>
    <p:sldId id="783" r:id="rId24"/>
    <p:sldId id="807" r:id="rId25"/>
    <p:sldId id="809" r:id="rId26"/>
    <p:sldId id="811" r:id="rId27"/>
    <p:sldId id="810" r:id="rId28"/>
    <p:sldId id="266" r:id="rId29"/>
    <p:sldId id="782" r:id="rId30"/>
    <p:sldId id="273" r:id="rId31"/>
    <p:sldId id="801" r:id="rId32"/>
    <p:sldId id="279" r:id="rId33"/>
    <p:sldId id="280" r:id="rId34"/>
    <p:sldId id="803" r:id="rId35"/>
    <p:sldId id="786" r:id="rId36"/>
    <p:sldId id="288" r:id="rId37"/>
    <p:sldId id="289" r:id="rId38"/>
    <p:sldId id="780" r:id="rId39"/>
    <p:sldId id="792" r:id="rId40"/>
    <p:sldId id="272" r:id="rId4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4B8A"/>
    <a:srgbClr val="F3E8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181422-A225-45AE-A2B7-012A7CD8474E}" v="27" dt="2026-08-20T09:57:33.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989" autoAdjust="0"/>
    <p:restoredTop sz="94610"/>
  </p:normalViewPr>
  <p:slideViewPr>
    <p:cSldViewPr snapToGrid="0" snapToObjects="1">
      <p:cViewPr varScale="1">
        <p:scale>
          <a:sx n="84" d="100"/>
          <a:sy n="84" d="100"/>
        </p:scale>
        <p:origin x="496" y="5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 userId="db278859-e642-4dbd-a55b-76f2150d70a4" providerId="ADAL" clId="{5A18B9A8-BAD9-4709-854B-A727FAF5CE18}"/>
    <pc:docChg chg="undo custSel addSld delSld modSld sldOrd">
      <pc:chgData name="AH" userId="db278859-e642-4dbd-a55b-76f2150d70a4" providerId="ADAL" clId="{5A18B9A8-BAD9-4709-854B-A727FAF5CE18}" dt="2026-08-20T11:29:50.928" v="4045"/>
      <pc:docMkLst>
        <pc:docMk/>
      </pc:docMkLst>
      <pc:sldChg chg="delSp mod ord">
        <pc:chgData name="AH" userId="db278859-e642-4dbd-a55b-76f2150d70a4" providerId="ADAL" clId="{5A18B9A8-BAD9-4709-854B-A727FAF5CE18}" dt="2026-08-20T11:29:50.928" v="4045"/>
        <pc:sldMkLst>
          <pc:docMk/>
          <pc:sldMk cId="0" sldId="264"/>
        </pc:sldMkLst>
        <pc:spChg chg="del">
          <ac:chgData name="AH" userId="db278859-e642-4dbd-a55b-76f2150d70a4" providerId="ADAL" clId="{5A18B9A8-BAD9-4709-854B-A727FAF5CE18}" dt="2026-08-20T11:29:00.470" v="4043" actId="478"/>
          <ac:spMkLst>
            <pc:docMk/>
            <pc:sldMk cId="0" sldId="264"/>
            <ac:spMk id="7" creationId="{00000000-0000-0000-0000-000000000000}"/>
          </ac:spMkLst>
        </pc:spChg>
      </pc:sldChg>
      <pc:sldChg chg="modSp mod ord">
        <pc:chgData name="AH" userId="db278859-e642-4dbd-a55b-76f2150d70a4" providerId="ADAL" clId="{5A18B9A8-BAD9-4709-854B-A727FAF5CE18}" dt="2026-08-20T09:23:42.142" v="990" actId="2711"/>
        <pc:sldMkLst>
          <pc:docMk/>
          <pc:sldMk cId="0" sldId="265"/>
        </pc:sldMkLst>
        <pc:spChg chg="mod">
          <ac:chgData name="AH" userId="db278859-e642-4dbd-a55b-76f2150d70a4" providerId="ADAL" clId="{5A18B9A8-BAD9-4709-854B-A727FAF5CE18}" dt="2026-08-20T09:23:42.142" v="990" actId="2711"/>
          <ac:spMkLst>
            <pc:docMk/>
            <pc:sldMk cId="0" sldId="265"/>
            <ac:spMk id="3" creationId="{00000000-0000-0000-0000-000000000000}"/>
          </ac:spMkLst>
        </pc:spChg>
      </pc:sldChg>
      <pc:sldChg chg="addSp delSp modSp mod">
        <pc:chgData name="AH" userId="db278859-e642-4dbd-a55b-76f2150d70a4" providerId="ADAL" clId="{5A18B9A8-BAD9-4709-854B-A727FAF5CE18}" dt="2026-08-20T09:47:48.414" v="2823" actId="1076"/>
        <pc:sldMkLst>
          <pc:docMk/>
          <pc:sldMk cId="0" sldId="266"/>
        </pc:sldMkLst>
        <pc:spChg chg="mod">
          <ac:chgData name="AH" userId="db278859-e642-4dbd-a55b-76f2150d70a4" providerId="ADAL" clId="{5A18B9A8-BAD9-4709-854B-A727FAF5CE18}" dt="2026-08-20T09:24:01.017" v="995" actId="13926"/>
          <ac:spMkLst>
            <pc:docMk/>
            <pc:sldMk cId="0" sldId="266"/>
            <ac:spMk id="3" creationId="{00000000-0000-0000-0000-000000000000}"/>
          </ac:spMkLst>
        </pc:spChg>
        <pc:spChg chg="add mod">
          <ac:chgData name="AH" userId="db278859-e642-4dbd-a55b-76f2150d70a4" providerId="ADAL" clId="{5A18B9A8-BAD9-4709-854B-A727FAF5CE18}" dt="2026-08-20T08:25:56.066" v="604" actId="6549"/>
          <ac:spMkLst>
            <pc:docMk/>
            <pc:sldMk cId="0" sldId="266"/>
            <ac:spMk id="4" creationId="{54E5DE68-0E06-E6C0-4CC2-A0E5D859811E}"/>
          </ac:spMkLst>
        </pc:spChg>
        <pc:spChg chg="mod">
          <ac:chgData name="AH" userId="db278859-e642-4dbd-a55b-76f2150d70a4" providerId="ADAL" clId="{5A18B9A8-BAD9-4709-854B-A727FAF5CE18}" dt="2026-08-20T09:46:37.421" v="2810" actId="1076"/>
          <ac:spMkLst>
            <pc:docMk/>
            <pc:sldMk cId="0" sldId="266"/>
            <ac:spMk id="8" creationId="{00000000-0000-0000-0000-000000000000}"/>
          </ac:spMkLst>
        </pc:spChg>
        <pc:spChg chg="mod">
          <ac:chgData name="AH" userId="db278859-e642-4dbd-a55b-76f2150d70a4" providerId="ADAL" clId="{5A18B9A8-BAD9-4709-854B-A727FAF5CE18}" dt="2026-08-20T09:44:42.960" v="2710" actId="20577"/>
          <ac:spMkLst>
            <pc:docMk/>
            <pc:sldMk cId="0" sldId="266"/>
            <ac:spMk id="11" creationId="{00000000-0000-0000-0000-000000000000}"/>
          </ac:spMkLst>
        </pc:spChg>
        <pc:spChg chg="mod">
          <ac:chgData name="AH" userId="db278859-e642-4dbd-a55b-76f2150d70a4" providerId="ADAL" clId="{5A18B9A8-BAD9-4709-854B-A727FAF5CE18}" dt="2026-08-20T09:46:51.851" v="2813" actId="1076"/>
          <ac:spMkLst>
            <pc:docMk/>
            <pc:sldMk cId="0" sldId="266"/>
            <ac:spMk id="12" creationId="{00000000-0000-0000-0000-000000000000}"/>
          </ac:spMkLst>
        </pc:spChg>
        <pc:spChg chg="mod">
          <ac:chgData name="AH" userId="db278859-e642-4dbd-a55b-76f2150d70a4" providerId="ADAL" clId="{5A18B9A8-BAD9-4709-854B-A727FAF5CE18}" dt="2026-08-20T08:16:40.601" v="603" actId="20577"/>
          <ac:spMkLst>
            <pc:docMk/>
            <pc:sldMk cId="0" sldId="266"/>
            <ac:spMk id="15" creationId="{00000000-0000-0000-0000-000000000000}"/>
          </ac:spMkLst>
        </pc:spChg>
        <pc:spChg chg="mod">
          <ac:chgData name="AH" userId="db278859-e642-4dbd-a55b-76f2150d70a4" providerId="ADAL" clId="{5A18B9A8-BAD9-4709-854B-A727FAF5CE18}" dt="2026-08-20T09:46:47.939" v="2812" actId="1076"/>
          <ac:spMkLst>
            <pc:docMk/>
            <pc:sldMk cId="0" sldId="266"/>
            <ac:spMk id="16" creationId="{00000000-0000-0000-0000-000000000000}"/>
          </ac:spMkLst>
        </pc:spChg>
        <pc:spChg chg="mod">
          <ac:chgData name="AH" userId="db278859-e642-4dbd-a55b-76f2150d70a4" providerId="ADAL" clId="{5A18B9A8-BAD9-4709-854B-A727FAF5CE18}" dt="2026-08-20T09:46:56.588" v="2814" actId="1076"/>
          <ac:spMkLst>
            <pc:docMk/>
            <pc:sldMk cId="0" sldId="266"/>
            <ac:spMk id="20" creationId="{00000000-0000-0000-0000-000000000000}"/>
          </ac:spMkLst>
        </pc:spChg>
        <pc:spChg chg="mod">
          <ac:chgData name="AH" userId="db278859-e642-4dbd-a55b-76f2150d70a4" providerId="ADAL" clId="{5A18B9A8-BAD9-4709-854B-A727FAF5CE18}" dt="2026-08-20T09:46:00.362" v="2805"/>
          <ac:spMkLst>
            <pc:docMk/>
            <pc:sldMk cId="0" sldId="266"/>
            <ac:spMk id="22" creationId="{00000000-0000-0000-0000-000000000000}"/>
          </ac:spMkLst>
        </pc:spChg>
        <pc:spChg chg="mod">
          <ac:chgData name="AH" userId="db278859-e642-4dbd-a55b-76f2150d70a4" providerId="ADAL" clId="{5A18B9A8-BAD9-4709-854B-A727FAF5CE18}" dt="2026-08-20T09:47:28.541" v="2821" actId="113"/>
          <ac:spMkLst>
            <pc:docMk/>
            <pc:sldMk cId="0" sldId="266"/>
            <ac:spMk id="23" creationId="{00000000-0000-0000-0000-000000000000}"/>
          </ac:spMkLst>
        </pc:spChg>
        <pc:spChg chg="del">
          <ac:chgData name="AH" userId="db278859-e642-4dbd-a55b-76f2150d70a4" providerId="ADAL" clId="{5A18B9A8-BAD9-4709-854B-A727FAF5CE18}" dt="2026-08-20T09:46:09.463" v="2806" actId="478"/>
          <ac:spMkLst>
            <pc:docMk/>
            <pc:sldMk cId="0" sldId="266"/>
            <ac:spMk id="25" creationId="{00000000-0000-0000-0000-000000000000}"/>
          </ac:spMkLst>
        </pc:spChg>
        <pc:spChg chg="add mod">
          <ac:chgData name="AH" userId="db278859-e642-4dbd-a55b-76f2150d70a4" providerId="ADAL" clId="{5A18B9A8-BAD9-4709-854B-A727FAF5CE18}" dt="2026-08-20T09:45:19.942" v="2796" actId="6549"/>
          <ac:spMkLst>
            <pc:docMk/>
            <pc:sldMk cId="0" sldId="266"/>
            <ac:spMk id="27" creationId="{0AB3C1E8-4D31-7B4D-C48C-4697C44B7516}"/>
          </ac:spMkLst>
        </pc:spChg>
        <pc:spChg chg="add mod">
          <ac:chgData name="AH" userId="db278859-e642-4dbd-a55b-76f2150d70a4" providerId="ADAL" clId="{5A18B9A8-BAD9-4709-854B-A727FAF5CE18}" dt="2026-08-20T09:47:06.641" v="2816" actId="1076"/>
          <ac:spMkLst>
            <pc:docMk/>
            <pc:sldMk cId="0" sldId="266"/>
            <ac:spMk id="31" creationId="{2F26E85A-5C75-8BCF-8157-849F8961A1F2}"/>
          </ac:spMkLst>
        </pc:spChg>
        <pc:spChg chg="add mod">
          <ac:chgData name="AH" userId="db278859-e642-4dbd-a55b-76f2150d70a4" providerId="ADAL" clId="{5A18B9A8-BAD9-4709-854B-A727FAF5CE18}" dt="2026-08-20T09:47:48.414" v="2823" actId="1076"/>
          <ac:spMkLst>
            <pc:docMk/>
            <pc:sldMk cId="0" sldId="266"/>
            <ac:spMk id="33" creationId="{A6ACF4E2-7715-8484-623C-844393DA5944}"/>
          </ac:spMkLst>
        </pc:spChg>
        <pc:spChg chg="add mod">
          <ac:chgData name="AH" userId="db278859-e642-4dbd-a55b-76f2150d70a4" providerId="ADAL" clId="{5A18B9A8-BAD9-4709-854B-A727FAF5CE18}" dt="2026-08-20T09:47:40.630" v="2822" actId="1076"/>
          <ac:spMkLst>
            <pc:docMk/>
            <pc:sldMk cId="0" sldId="266"/>
            <ac:spMk id="35" creationId="{9ACF2D40-1018-C7BB-F236-A3E544C55D08}"/>
          </ac:spMkLst>
        </pc:spChg>
        <pc:graphicFrameChg chg="add del mod modGraphic">
          <ac:chgData name="AH" userId="db278859-e642-4dbd-a55b-76f2150d70a4" providerId="ADAL" clId="{5A18B9A8-BAD9-4709-854B-A727FAF5CE18}" dt="2026-08-20T09:45:28.418" v="2798" actId="478"/>
          <ac:graphicFrameMkLst>
            <pc:docMk/>
            <pc:sldMk cId="0" sldId="266"/>
            <ac:graphicFrameMk id="24" creationId="{62A245B5-128C-05D5-40EF-CE4A13D7F11C}"/>
          </ac:graphicFrameMkLst>
        </pc:graphicFrameChg>
      </pc:sldChg>
      <pc:sldChg chg="modSp mod ord">
        <pc:chgData name="AH" userId="db278859-e642-4dbd-a55b-76f2150d70a4" providerId="ADAL" clId="{5A18B9A8-BAD9-4709-854B-A727FAF5CE18}" dt="2026-08-20T10:05:08.748" v="4039" actId="20577"/>
        <pc:sldMkLst>
          <pc:docMk/>
          <pc:sldMk cId="0" sldId="267"/>
        </pc:sldMkLst>
        <pc:spChg chg="mod">
          <ac:chgData name="AH" userId="db278859-e642-4dbd-a55b-76f2150d70a4" providerId="ADAL" clId="{5A18B9A8-BAD9-4709-854B-A727FAF5CE18}" dt="2026-08-20T08:59:25.406" v="698" actId="20577"/>
          <ac:spMkLst>
            <pc:docMk/>
            <pc:sldMk cId="0" sldId="267"/>
            <ac:spMk id="3" creationId="{00000000-0000-0000-0000-000000000000}"/>
          </ac:spMkLst>
        </pc:spChg>
        <pc:spChg chg="mod">
          <ac:chgData name="AH" userId="db278859-e642-4dbd-a55b-76f2150d70a4" providerId="ADAL" clId="{5A18B9A8-BAD9-4709-854B-A727FAF5CE18}" dt="2026-08-20T10:05:08.748" v="4039" actId="20577"/>
          <ac:spMkLst>
            <pc:docMk/>
            <pc:sldMk cId="0" sldId="267"/>
            <ac:spMk id="4" creationId="{00000000-0000-0000-0000-000000000000}"/>
          </ac:spMkLst>
        </pc:spChg>
      </pc:sldChg>
      <pc:sldChg chg="modSp mod ord">
        <pc:chgData name="AH" userId="db278859-e642-4dbd-a55b-76f2150d70a4" providerId="ADAL" clId="{5A18B9A8-BAD9-4709-854B-A727FAF5CE18}" dt="2026-08-20T09:49:20.354" v="3127" actId="20577"/>
        <pc:sldMkLst>
          <pc:docMk/>
          <pc:sldMk cId="0" sldId="268"/>
        </pc:sldMkLst>
        <pc:spChg chg="mod">
          <ac:chgData name="AH" userId="db278859-e642-4dbd-a55b-76f2150d70a4" providerId="ADAL" clId="{5A18B9A8-BAD9-4709-854B-A727FAF5CE18}" dt="2026-08-20T09:49:20.354" v="3127" actId="20577"/>
          <ac:spMkLst>
            <pc:docMk/>
            <pc:sldMk cId="0" sldId="268"/>
            <ac:spMk id="3" creationId="{00000000-0000-0000-0000-000000000000}"/>
          </ac:spMkLst>
        </pc:spChg>
        <pc:spChg chg="mod">
          <ac:chgData name="AH" userId="db278859-e642-4dbd-a55b-76f2150d70a4" providerId="ADAL" clId="{5A18B9A8-BAD9-4709-854B-A727FAF5CE18}" dt="2026-08-20T09:22:52.235" v="974" actId="6549"/>
          <ac:spMkLst>
            <pc:docMk/>
            <pc:sldMk cId="0" sldId="268"/>
            <ac:spMk id="5" creationId="{00000000-0000-0000-0000-000000000000}"/>
          </ac:spMkLst>
        </pc:spChg>
      </pc:sldChg>
      <pc:sldChg chg="ord">
        <pc:chgData name="AH" userId="db278859-e642-4dbd-a55b-76f2150d70a4" providerId="ADAL" clId="{5A18B9A8-BAD9-4709-854B-A727FAF5CE18}" dt="2026-08-20T09:24:15.713" v="997"/>
        <pc:sldMkLst>
          <pc:docMk/>
          <pc:sldMk cId="2963743829" sldId="783"/>
        </pc:sldMkLst>
      </pc:sldChg>
      <pc:sldChg chg="del">
        <pc:chgData name="AH" userId="db278859-e642-4dbd-a55b-76f2150d70a4" providerId="ADAL" clId="{5A18B9A8-BAD9-4709-854B-A727FAF5CE18}" dt="2026-08-20T10:39:56.414" v="4041" actId="47"/>
        <pc:sldMkLst>
          <pc:docMk/>
          <pc:sldMk cId="3595165321" sldId="784"/>
        </pc:sldMkLst>
      </pc:sldChg>
      <pc:sldChg chg="del">
        <pc:chgData name="AH" userId="db278859-e642-4dbd-a55b-76f2150d70a4" providerId="ADAL" clId="{5A18B9A8-BAD9-4709-854B-A727FAF5CE18}" dt="2026-08-20T10:39:59.550" v="4042" actId="47"/>
        <pc:sldMkLst>
          <pc:docMk/>
          <pc:sldMk cId="2435809321" sldId="785"/>
        </pc:sldMkLst>
      </pc:sldChg>
      <pc:sldChg chg="del">
        <pc:chgData name="AH" userId="db278859-e642-4dbd-a55b-76f2150d70a4" providerId="ADAL" clId="{5A18B9A8-BAD9-4709-854B-A727FAF5CE18}" dt="2026-08-20T10:05:28.833" v="4040" actId="47"/>
        <pc:sldMkLst>
          <pc:docMk/>
          <pc:sldMk cId="0" sldId="802"/>
        </pc:sldMkLst>
      </pc:sldChg>
      <pc:sldChg chg="addSp delSp modSp new del mod ord">
        <pc:chgData name="AH" userId="db278859-e642-4dbd-a55b-76f2150d70a4" providerId="ADAL" clId="{5A18B9A8-BAD9-4709-854B-A727FAF5CE18}" dt="2026-08-20T10:04:35.977" v="4017" actId="47"/>
        <pc:sldMkLst>
          <pc:docMk/>
          <pc:sldMk cId="342146003" sldId="805"/>
        </pc:sldMkLst>
        <pc:spChg chg="add mod">
          <ac:chgData name="AH" userId="db278859-e642-4dbd-a55b-76f2150d70a4" providerId="ADAL" clId="{5A18B9A8-BAD9-4709-854B-A727FAF5CE18}" dt="2026-08-20T08:27:30.859" v="670" actId="1076"/>
          <ac:spMkLst>
            <pc:docMk/>
            <pc:sldMk cId="342146003" sldId="805"/>
            <ac:spMk id="5" creationId="{86E5B772-CCDD-2FD8-88F7-0C9320A16358}"/>
          </ac:spMkLst>
        </pc:spChg>
        <pc:graphicFrameChg chg="add mod">
          <ac:chgData name="AH" userId="db278859-e642-4dbd-a55b-76f2150d70a4" providerId="ADAL" clId="{5A18B9A8-BAD9-4709-854B-A727FAF5CE18}" dt="2026-08-20T08:13:08.576" v="264" actId="1076"/>
          <ac:graphicFrameMkLst>
            <pc:docMk/>
            <pc:sldMk cId="342146003" sldId="805"/>
            <ac:graphicFrameMk id="2" creationId="{CC79F9BB-6A46-3A4C-8D02-43F6D66712B2}"/>
          </ac:graphicFrameMkLst>
        </pc:graphicFrameChg>
        <pc:graphicFrameChg chg="add mod modGraphic">
          <ac:chgData name="AH" userId="db278859-e642-4dbd-a55b-76f2150d70a4" providerId="ADAL" clId="{5A18B9A8-BAD9-4709-854B-A727FAF5CE18}" dt="2026-08-20T08:13:19.033" v="267" actId="1076"/>
          <ac:graphicFrameMkLst>
            <pc:docMk/>
            <pc:sldMk cId="342146003" sldId="805"/>
            <ac:graphicFrameMk id="3" creationId="{45FB97B2-2AAD-B193-227D-E411CCD5B605}"/>
          </ac:graphicFrameMkLst>
        </pc:graphicFrameChg>
        <pc:graphicFrameChg chg="add del mod">
          <ac:chgData name="AH" userId="db278859-e642-4dbd-a55b-76f2150d70a4" providerId="ADAL" clId="{5A18B9A8-BAD9-4709-854B-A727FAF5CE18}" dt="2026-08-20T09:48:33.831" v="2853" actId="21"/>
          <ac:graphicFrameMkLst>
            <pc:docMk/>
            <pc:sldMk cId="342146003" sldId="805"/>
            <ac:graphicFrameMk id="4" creationId="{35A565D1-A8AD-3318-39B1-E26B9C940041}"/>
          </ac:graphicFrameMkLst>
        </pc:graphicFrameChg>
      </pc:sldChg>
      <pc:sldChg chg="add del setBg">
        <pc:chgData name="AH" userId="db278859-e642-4dbd-a55b-76f2150d70a4" providerId="ADAL" clId="{5A18B9A8-BAD9-4709-854B-A727FAF5CE18}" dt="2026-08-20T08:14:12.904" v="273"/>
        <pc:sldMkLst>
          <pc:docMk/>
          <pc:sldMk cId="899456703" sldId="806"/>
        </pc:sldMkLst>
      </pc:sldChg>
      <pc:sldChg chg="delSp modSp add mod">
        <pc:chgData name="AH" userId="db278859-e642-4dbd-a55b-76f2150d70a4" providerId="ADAL" clId="{5A18B9A8-BAD9-4709-854B-A727FAF5CE18}" dt="2026-08-20T08:14:37.490" v="322" actId="6549"/>
        <pc:sldMkLst>
          <pc:docMk/>
          <pc:sldMk cId="2395898913" sldId="806"/>
        </pc:sldMkLst>
        <pc:spChg chg="mod">
          <ac:chgData name="AH" userId="db278859-e642-4dbd-a55b-76f2150d70a4" providerId="ADAL" clId="{5A18B9A8-BAD9-4709-854B-A727FAF5CE18}" dt="2026-08-20T08:14:37.490" v="322" actId="6549"/>
          <ac:spMkLst>
            <pc:docMk/>
            <pc:sldMk cId="2395898913" sldId="806"/>
            <ac:spMk id="3" creationId="{2E8F068F-7467-FA79-F908-950288EEF5DA}"/>
          </ac:spMkLst>
        </pc:spChg>
        <pc:spChg chg="del">
          <ac:chgData name="AH" userId="db278859-e642-4dbd-a55b-76f2150d70a4" providerId="ADAL" clId="{5A18B9A8-BAD9-4709-854B-A727FAF5CE18}" dt="2026-08-20T08:14:32.243" v="302" actId="478"/>
          <ac:spMkLst>
            <pc:docMk/>
            <pc:sldMk cId="2395898913" sldId="806"/>
            <ac:spMk id="4" creationId="{A1D16B0E-04A5-F6F5-4B9A-AF254D101D43}"/>
          </ac:spMkLst>
        </pc:spChg>
      </pc:sldChg>
      <pc:sldChg chg="modSp add mod">
        <pc:chgData name="AH" userId="db278859-e642-4dbd-a55b-76f2150d70a4" providerId="ADAL" clId="{5A18B9A8-BAD9-4709-854B-A727FAF5CE18}" dt="2026-08-20T09:24:56.296" v="1046" actId="20577"/>
        <pc:sldMkLst>
          <pc:docMk/>
          <pc:sldMk cId="2720530806" sldId="807"/>
        </pc:sldMkLst>
        <pc:spChg chg="mod">
          <ac:chgData name="AH" userId="db278859-e642-4dbd-a55b-76f2150d70a4" providerId="ADAL" clId="{5A18B9A8-BAD9-4709-854B-A727FAF5CE18}" dt="2026-08-20T09:24:45.162" v="1010" actId="20577"/>
          <ac:spMkLst>
            <pc:docMk/>
            <pc:sldMk cId="2720530806" sldId="807"/>
            <ac:spMk id="3" creationId="{0D2CA629-94CA-CFB9-FDB8-6BAF8B02E6C0}"/>
          </ac:spMkLst>
        </pc:spChg>
        <pc:spChg chg="mod">
          <ac:chgData name="AH" userId="db278859-e642-4dbd-a55b-76f2150d70a4" providerId="ADAL" clId="{5A18B9A8-BAD9-4709-854B-A727FAF5CE18}" dt="2026-08-20T09:24:56.296" v="1046" actId="20577"/>
          <ac:spMkLst>
            <pc:docMk/>
            <pc:sldMk cId="2720530806" sldId="807"/>
            <ac:spMk id="4" creationId="{00F49AAD-9C49-7804-35A3-490A559574E0}"/>
          </ac:spMkLst>
        </pc:spChg>
      </pc:sldChg>
      <pc:sldChg chg="addSp delSp modSp new del mod">
        <pc:chgData name="AH" userId="db278859-e642-4dbd-a55b-76f2150d70a4" providerId="ADAL" clId="{5A18B9A8-BAD9-4709-854B-A727FAF5CE18}" dt="2026-08-20T09:41:17.871" v="2654" actId="47"/>
        <pc:sldMkLst>
          <pc:docMk/>
          <pc:sldMk cId="4011241812" sldId="808"/>
        </pc:sldMkLst>
        <pc:graphicFrameChg chg="add del mod">
          <ac:chgData name="AH" userId="db278859-e642-4dbd-a55b-76f2150d70a4" providerId="ADAL" clId="{5A18B9A8-BAD9-4709-854B-A727FAF5CE18}" dt="2026-08-20T09:26:19.013" v="1095" actId="21"/>
          <ac:graphicFrameMkLst>
            <pc:docMk/>
            <pc:sldMk cId="4011241812" sldId="808"/>
            <ac:graphicFrameMk id="2" creationId="{0B995BF4-719F-47BF-D2C2-66872E3B08C7}"/>
          </ac:graphicFrameMkLst>
        </pc:graphicFrameChg>
      </pc:sldChg>
      <pc:sldChg chg="addSp delSp modSp add mod">
        <pc:chgData name="AH" userId="db278859-e642-4dbd-a55b-76f2150d70a4" providerId="ADAL" clId="{5A18B9A8-BAD9-4709-854B-A727FAF5CE18}" dt="2026-08-20T09:41:13.490" v="2653" actId="1076"/>
        <pc:sldMkLst>
          <pc:docMk/>
          <pc:sldMk cId="271593357" sldId="809"/>
        </pc:sldMkLst>
        <pc:spChg chg="mod">
          <ac:chgData name="AH" userId="db278859-e642-4dbd-a55b-76f2150d70a4" providerId="ADAL" clId="{5A18B9A8-BAD9-4709-854B-A727FAF5CE18}" dt="2026-08-20T09:39:33.391" v="2610" actId="1076"/>
          <ac:spMkLst>
            <pc:docMk/>
            <pc:sldMk cId="271593357" sldId="809"/>
            <ac:spMk id="3" creationId="{42E239D3-EBA9-DD74-CE3E-9653C788CED7}"/>
          </ac:spMkLst>
        </pc:spChg>
        <pc:spChg chg="mod">
          <ac:chgData name="AH" userId="db278859-e642-4dbd-a55b-76f2150d70a4" providerId="ADAL" clId="{5A18B9A8-BAD9-4709-854B-A727FAF5CE18}" dt="2026-08-20T09:26:04.618" v="1094" actId="6549"/>
          <ac:spMkLst>
            <pc:docMk/>
            <pc:sldMk cId="271593357" sldId="809"/>
            <ac:spMk id="5" creationId="{D19EA1D9-29A5-16F5-66A2-8B3BC27A4AAB}"/>
          </ac:spMkLst>
        </pc:spChg>
        <pc:spChg chg="add mod">
          <ac:chgData name="AH" userId="db278859-e642-4dbd-a55b-76f2150d70a4" providerId="ADAL" clId="{5A18B9A8-BAD9-4709-854B-A727FAF5CE18}" dt="2026-08-20T09:41:13.490" v="2653" actId="1076"/>
          <ac:spMkLst>
            <pc:docMk/>
            <pc:sldMk cId="271593357" sldId="809"/>
            <ac:spMk id="7" creationId="{57352920-B40D-04D3-A39F-EA709CA5716D}"/>
          </ac:spMkLst>
        </pc:spChg>
        <pc:graphicFrameChg chg="add del mod">
          <ac:chgData name="AH" userId="db278859-e642-4dbd-a55b-76f2150d70a4" providerId="ADAL" clId="{5A18B9A8-BAD9-4709-854B-A727FAF5CE18}" dt="2026-08-20T09:30:59.359" v="1824" actId="478"/>
          <ac:graphicFrameMkLst>
            <pc:docMk/>
            <pc:sldMk cId="271593357" sldId="809"/>
            <ac:graphicFrameMk id="4" creationId="{2F33897D-B595-9F4F-22DC-16CBE1AD7427}"/>
          </ac:graphicFrameMkLst>
        </pc:graphicFrameChg>
        <pc:graphicFrameChg chg="add del mod">
          <ac:chgData name="AH" userId="db278859-e642-4dbd-a55b-76f2150d70a4" providerId="ADAL" clId="{5A18B9A8-BAD9-4709-854B-A727FAF5CE18}" dt="2026-08-20T09:39:12.355" v="2574" actId="478"/>
          <ac:graphicFrameMkLst>
            <pc:docMk/>
            <pc:sldMk cId="271593357" sldId="809"/>
            <ac:graphicFrameMk id="8" creationId="{45B1F043-1DFC-3FEC-BBE8-C42D8E0530E5}"/>
          </ac:graphicFrameMkLst>
        </pc:graphicFrameChg>
        <pc:graphicFrameChg chg="add del mod modGraphic">
          <ac:chgData name="AH" userId="db278859-e642-4dbd-a55b-76f2150d70a4" providerId="ADAL" clId="{5A18B9A8-BAD9-4709-854B-A727FAF5CE18}" dt="2026-08-20T09:37:11.492" v="2455" actId="478"/>
          <ac:graphicFrameMkLst>
            <pc:docMk/>
            <pc:sldMk cId="271593357" sldId="809"/>
            <ac:graphicFrameMk id="9" creationId="{9B07345B-905F-F7F8-D913-E1E8AC221F4F}"/>
          </ac:graphicFrameMkLst>
        </pc:graphicFrameChg>
      </pc:sldChg>
      <pc:sldChg chg="addSp delSp modSp add mod setBg">
        <pc:chgData name="AH" userId="db278859-e642-4dbd-a55b-76f2150d70a4" providerId="ADAL" clId="{5A18B9A8-BAD9-4709-854B-A727FAF5CE18}" dt="2026-08-20T10:04:27.621" v="4016" actId="113"/>
        <pc:sldMkLst>
          <pc:docMk/>
          <pc:sldMk cId="3253831291" sldId="810"/>
        </pc:sldMkLst>
        <pc:spChg chg="mod">
          <ac:chgData name="AH" userId="db278859-e642-4dbd-a55b-76f2150d70a4" providerId="ADAL" clId="{5A18B9A8-BAD9-4709-854B-A727FAF5CE18}" dt="2026-08-20T09:58:25.908" v="3440" actId="20577"/>
          <ac:spMkLst>
            <pc:docMk/>
            <pc:sldMk cId="3253831291" sldId="810"/>
            <ac:spMk id="3" creationId="{D9FBAA5F-1FA8-3325-40D6-EA49812DD69E}"/>
          </ac:spMkLst>
        </pc:spChg>
        <pc:spChg chg="mod">
          <ac:chgData name="AH" userId="db278859-e642-4dbd-a55b-76f2150d70a4" providerId="ADAL" clId="{5A18B9A8-BAD9-4709-854B-A727FAF5CE18}" dt="2026-08-20T10:04:27.621" v="4016" actId="113"/>
          <ac:spMkLst>
            <pc:docMk/>
            <pc:sldMk cId="3253831291" sldId="810"/>
            <ac:spMk id="7" creationId="{44280005-9FA1-BD70-9930-F64255E30428}"/>
          </ac:spMkLst>
        </pc:spChg>
        <pc:graphicFrameChg chg="add del">
          <ac:chgData name="AH" userId="db278859-e642-4dbd-a55b-76f2150d70a4" providerId="ADAL" clId="{5A18B9A8-BAD9-4709-854B-A727FAF5CE18}" dt="2026-08-20T09:56:52.306" v="3424" actId="478"/>
          <ac:graphicFrameMkLst>
            <pc:docMk/>
            <pc:sldMk cId="3253831291" sldId="810"/>
            <ac:graphicFrameMk id="4" creationId="{EAB14BF6-D173-7819-1B3B-85C8EE888B30}"/>
          </ac:graphicFrameMkLst>
        </pc:graphicFrameChg>
        <pc:graphicFrameChg chg="add del mod modGraphic">
          <ac:chgData name="AH" userId="db278859-e642-4dbd-a55b-76f2150d70a4" providerId="ADAL" clId="{5A18B9A8-BAD9-4709-854B-A727FAF5CE18}" dt="2026-08-20T09:57:43.132" v="3430" actId="478"/>
          <ac:graphicFrameMkLst>
            <pc:docMk/>
            <pc:sldMk cId="3253831291" sldId="810"/>
            <ac:graphicFrameMk id="6" creationId="{E0FE1138-710C-AD02-B795-07E4BFED5AF5}"/>
          </ac:graphicFrameMkLst>
        </pc:graphicFrameChg>
      </pc:sldChg>
      <pc:sldChg chg="modSp add mod">
        <pc:chgData name="AH" userId="db278859-e642-4dbd-a55b-76f2150d70a4" providerId="ADAL" clId="{5A18B9A8-BAD9-4709-854B-A727FAF5CE18}" dt="2026-08-20T09:48:23.431" v="2852" actId="20577"/>
        <pc:sldMkLst>
          <pc:docMk/>
          <pc:sldMk cId="3942106359" sldId="811"/>
        </pc:sldMkLst>
        <pc:spChg chg="mod">
          <ac:chgData name="AH" userId="db278859-e642-4dbd-a55b-76f2150d70a4" providerId="ADAL" clId="{5A18B9A8-BAD9-4709-854B-A727FAF5CE18}" dt="2026-08-20T09:48:16.938" v="2843" actId="20577"/>
          <ac:spMkLst>
            <pc:docMk/>
            <pc:sldMk cId="3942106359" sldId="811"/>
            <ac:spMk id="3" creationId="{73F1F523-BCE4-E0C2-FCE2-27EA607B125F}"/>
          </ac:spMkLst>
        </pc:spChg>
        <pc:spChg chg="mod">
          <ac:chgData name="AH" userId="db278859-e642-4dbd-a55b-76f2150d70a4" providerId="ADAL" clId="{5A18B9A8-BAD9-4709-854B-A727FAF5CE18}" dt="2026-08-20T09:48:23.431" v="2852" actId="20577"/>
          <ac:spMkLst>
            <pc:docMk/>
            <pc:sldMk cId="3942106359" sldId="811"/>
            <ac:spMk id="4" creationId="{25417BAB-8641-BADD-245A-ED746645D9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7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6737-D4F2-6AB6-98E4-12E77B65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73483-71D9-9361-F8E8-969FCCF7C38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4CEE1A4-5E11-01D6-9E76-BEF46BEB0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DCC5A-E617-3B28-BFF8-9AED06330BA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7540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1B4CF-A4E8-072B-935E-7277603D3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3F86F-0DCB-335B-9F38-B956820FE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25B0BA-5EC5-C9D4-5EC3-61C5BA3765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A5FA1A-C353-C9BD-3E6E-9B00D523E43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15828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5342C-E0C1-933F-730C-66E171B33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41F92-07EE-E493-B62A-E22301237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ED00FF-5B3B-D109-3D25-C688EEC333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B23C57-5C2D-FA89-1567-C666DF95081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61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10F6B-879E-DFE1-B952-49423D65F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66F41-F5BB-EA78-8B3B-D289B93768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0925D6-1598-FCCC-278E-2FECFD1162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35815A-AC99-6E94-5E28-2FEBF91216F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085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8B85D-56FD-F2AA-8775-E6BE256C2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61549-0BF3-77E6-DA48-D40161E1A2B1}"/>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D4CBF7E-BC9E-C618-E2BF-EAEC9714A7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4F5CA5-0A0B-80DC-4845-41F94ABCAAE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0807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930DC-77C9-684F-2345-FF4089A95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6DEAC-1E0C-5322-F069-6700943E7F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6F4A6-0602-DF21-AEDA-31A0B72D40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5CC45E-5122-4206-7EFA-76CFF6E0727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36521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E3C6E-7474-6BFB-7876-C518D79E89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B0C5F-22CB-A665-9B8F-E64E398B3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0C2622-98E7-E439-6946-4600CC2381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EE8349-53B4-653B-EFAE-49CED7D0CC4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46791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85B2F-6DC9-8A80-DF48-865031D535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0F4DA-E2BA-5E77-1ADB-C4D05E1BFFC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2147B72-749C-664A-CA48-31DDD95A85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D190B5-D78E-5D26-F83E-DDC15444483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7277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AAC72-3CE6-B498-A062-ABC9A234F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3D546-01D1-1FC6-A414-2E410118B5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3B573-265F-61E6-CB4D-AFF6ECA17E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AB238B-BCF3-E879-0C92-8BF54D7BDF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5223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772A6-8577-8746-F5EE-5DC787B46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8A45C-90FB-3E65-A866-4A0ECFAC21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C78328-FE4E-86F0-7448-FCC9A166AF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D72C14-F63D-0DEC-EA2E-BFE43AA7C57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2544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3376B-F0CA-A29A-3A77-8EC2DF3F0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05E7E-85C1-BE2C-0919-A541DB7BA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32809F-F6A9-3F99-78DB-1F2A0885DB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2D150-09FF-01B4-A70A-32D861B8801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9965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DF353-8406-84EA-91E6-49CCFE7F7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4CA02-659E-F955-04BC-E3DAD2207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A9FC2-E146-A41D-D5E7-54C0E92CB8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482DDA-D1B1-0B4E-F96F-77549802F3E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83340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13C0D-7088-896E-E392-35F29127D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FBB4E-39EB-DFF2-888E-670A14209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D9A6A9-E72E-38E2-B84C-9AA161D029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6F060D-BDEC-58C6-1E21-DD517AA3AB3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0430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20625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A2E70-1668-9B2D-3F93-6D5B72FBA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74B70-D64E-6A8A-D340-A73F659EA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3F465A-3246-0077-E3A7-4F4F7F4AA8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E8BC11-28C0-2872-4EA2-5F991BDF5A83}"/>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2119086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B2360-22DE-DFE1-C69B-5D37ED097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F683D-EB04-7EEB-63A2-994DD0884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46630-771D-C19F-FE5A-57B25BA5C4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7DAF66-F0E9-3FE4-AB5A-46B3462F0B0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43171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45710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03200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79913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1265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059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5775527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028498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531322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032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29078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318687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877681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233071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403484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941922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833751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197549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843569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915322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619112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440419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890602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9446839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2396580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4240124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1458914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F6F4F4"/>
          </a:solidFill>
          <a:ln/>
        </p:spPr>
        <p:txBody>
          <a:bodyPr/>
          <a:lstStyle/>
          <a:p>
            <a:endParaRPr lang="en-US" sz="1125" dirty="0"/>
          </a:p>
        </p:txBody>
      </p:sp>
      <p:sp>
        <p:nvSpPr>
          <p:cNvPr id="3" name="Shape 1"/>
          <p:cNvSpPr/>
          <p:nvPr/>
        </p:nvSpPr>
        <p:spPr>
          <a:xfrm>
            <a:off x="0" y="0"/>
            <a:ext cx="9144000" cy="5143500"/>
          </a:xfrm>
          <a:prstGeom prst="rect">
            <a:avLst/>
          </a:prstGeom>
          <a:solidFill>
            <a:srgbClr val="FFFFFF"/>
          </a:solidFill>
          <a:ln/>
        </p:spPr>
        <p:txBody>
          <a:bodyPr/>
          <a:lstStyle/>
          <a:p>
            <a:endParaRPr lang="en-US" sz="1125" dirty="0"/>
          </a:p>
        </p:txBody>
      </p:sp>
    </p:spTree>
    <p:extLst>
      <p:ext uri="{BB962C8B-B14F-4D97-AF65-F5344CB8AC3E}">
        <p14:creationId xmlns:p14="http://schemas.microsoft.com/office/powerpoint/2010/main" val="36488225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38352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theme" Target="../theme/theme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78227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Lst>
  <p:hf sldNum="0" hdr="0" ftr="0" dt="0"/>
  <p:txStyles>
    <p:titleStyle>
      <a:lvl1pPr algn="ctr" defTabSz="571500" rtl="0" eaLnBrk="1" latinLnBrk="0" hangingPunct="1">
        <a:spcBef>
          <a:spcPct val="0"/>
        </a:spcBef>
        <a:buNone/>
        <a:defRPr sz="2750" kern="1200">
          <a:solidFill>
            <a:schemeClr val="tx1"/>
          </a:solidFill>
          <a:latin typeface="+mj-lt"/>
          <a:ea typeface="+mj-ea"/>
          <a:cs typeface="+mj-cs"/>
        </a:defRPr>
      </a:lvl1pPr>
    </p:titleStyle>
    <p:bodyStyle>
      <a:lvl1pPr marL="214313" indent="-214313" algn="l" defTabSz="571500" rtl="0" eaLnBrk="1" latinLnBrk="0" hangingPunct="1">
        <a:spcBef>
          <a:spcPct val="20000"/>
        </a:spcBef>
        <a:buFont typeface="Arial" pitchFamily="34" charset="0"/>
        <a:buChar char="•"/>
        <a:defRPr sz="2000" kern="1200">
          <a:solidFill>
            <a:schemeClr val="tx1"/>
          </a:solidFill>
          <a:latin typeface="+mn-lt"/>
          <a:ea typeface="+mn-ea"/>
          <a:cs typeface="+mn-cs"/>
        </a:defRPr>
      </a:lvl1pPr>
      <a:lvl2pPr marL="464344" indent="-178594" algn="l" defTabSz="571500" rtl="0" eaLnBrk="1" latinLnBrk="0" hangingPunct="1">
        <a:spcBef>
          <a:spcPct val="20000"/>
        </a:spcBef>
        <a:buFont typeface="Arial" pitchFamily="34" charset="0"/>
        <a:buChar char="–"/>
        <a:defRPr sz="1750" kern="1200">
          <a:solidFill>
            <a:schemeClr val="tx1"/>
          </a:solidFill>
          <a:latin typeface="+mn-lt"/>
          <a:ea typeface="+mn-ea"/>
          <a:cs typeface="+mn-cs"/>
        </a:defRPr>
      </a:lvl2pPr>
      <a:lvl3pPr marL="714375" indent="-142875" algn="l" defTabSz="571500" rtl="0" eaLnBrk="1" latinLnBrk="0" hangingPunct="1">
        <a:spcBef>
          <a:spcPct val="20000"/>
        </a:spcBef>
        <a:buFont typeface="Arial" pitchFamily="34" charset="0"/>
        <a:buChar char="•"/>
        <a:defRPr sz="1500" kern="1200">
          <a:solidFill>
            <a:schemeClr val="tx1"/>
          </a:solidFill>
          <a:latin typeface="+mn-lt"/>
          <a:ea typeface="+mn-ea"/>
          <a:cs typeface="+mn-cs"/>
        </a:defRPr>
      </a:lvl3pPr>
      <a:lvl4pPr marL="1000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4pPr>
      <a:lvl5pPr marL="1285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5pPr>
      <a:lvl6pPr marL="15716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6pPr>
      <a:lvl7pPr marL="18573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7pPr>
      <a:lvl8pPr marL="214312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8pPr>
      <a:lvl9pPr marL="2428875" indent="-142875" algn="l" defTabSz="571500" rtl="0" eaLnBrk="1" latinLnBrk="0" hangingPunct="1">
        <a:spcBef>
          <a:spcPct val="20000"/>
        </a:spcBef>
        <a:buFont typeface="Arial" pitchFamily="34" charset="0"/>
        <a:buChar char="•"/>
        <a:defRPr sz="1250" kern="1200">
          <a:solidFill>
            <a:schemeClr val="tx1"/>
          </a:solidFill>
          <a:latin typeface="+mn-lt"/>
          <a:ea typeface="+mn-ea"/>
          <a:cs typeface="+mn-cs"/>
        </a:defRPr>
      </a:lvl9pPr>
    </p:bodyStyle>
    <p:otherStyle>
      <a:defPPr>
        <a:defRPr lang="en-US"/>
      </a:defPPr>
      <a:lvl1pPr marL="0" algn="l" defTabSz="571500" rtl="0" eaLnBrk="1" latinLnBrk="0" hangingPunct="1">
        <a:defRPr sz="1125" kern="1200">
          <a:solidFill>
            <a:schemeClr val="tx1"/>
          </a:solidFill>
          <a:latin typeface="+mn-lt"/>
          <a:ea typeface="+mn-ea"/>
          <a:cs typeface="+mn-cs"/>
        </a:defRPr>
      </a:lvl1pPr>
      <a:lvl2pPr marL="285750" algn="l" defTabSz="571500" rtl="0" eaLnBrk="1" latinLnBrk="0" hangingPunct="1">
        <a:defRPr sz="1125" kern="1200">
          <a:solidFill>
            <a:schemeClr val="tx1"/>
          </a:solidFill>
          <a:latin typeface="+mn-lt"/>
          <a:ea typeface="+mn-ea"/>
          <a:cs typeface="+mn-cs"/>
        </a:defRPr>
      </a:lvl2pPr>
      <a:lvl3pPr marL="571500" algn="l" defTabSz="571500" rtl="0" eaLnBrk="1" latinLnBrk="0" hangingPunct="1">
        <a:defRPr sz="1125" kern="1200">
          <a:solidFill>
            <a:schemeClr val="tx1"/>
          </a:solidFill>
          <a:latin typeface="+mn-lt"/>
          <a:ea typeface="+mn-ea"/>
          <a:cs typeface="+mn-cs"/>
        </a:defRPr>
      </a:lvl3pPr>
      <a:lvl4pPr marL="857250" algn="l" defTabSz="571500" rtl="0" eaLnBrk="1" latinLnBrk="0" hangingPunct="1">
        <a:defRPr sz="1125" kern="1200">
          <a:solidFill>
            <a:schemeClr val="tx1"/>
          </a:solidFill>
          <a:latin typeface="+mn-lt"/>
          <a:ea typeface="+mn-ea"/>
          <a:cs typeface="+mn-cs"/>
        </a:defRPr>
      </a:lvl4pPr>
      <a:lvl5pPr marL="1143000" algn="l" defTabSz="571500" rtl="0" eaLnBrk="1" latinLnBrk="0" hangingPunct="1">
        <a:defRPr sz="1125" kern="1200">
          <a:solidFill>
            <a:schemeClr val="tx1"/>
          </a:solidFill>
          <a:latin typeface="+mn-lt"/>
          <a:ea typeface="+mn-ea"/>
          <a:cs typeface="+mn-cs"/>
        </a:defRPr>
      </a:lvl5pPr>
      <a:lvl6pPr marL="1428750" algn="l" defTabSz="571500" rtl="0" eaLnBrk="1" latinLnBrk="0" hangingPunct="1">
        <a:defRPr sz="1125" kern="1200">
          <a:solidFill>
            <a:schemeClr val="tx1"/>
          </a:solidFill>
          <a:latin typeface="+mn-lt"/>
          <a:ea typeface="+mn-ea"/>
          <a:cs typeface="+mn-cs"/>
        </a:defRPr>
      </a:lvl6pPr>
      <a:lvl7pPr marL="1714500" algn="l" defTabSz="571500" rtl="0" eaLnBrk="1" latinLnBrk="0" hangingPunct="1">
        <a:defRPr sz="1125" kern="1200">
          <a:solidFill>
            <a:schemeClr val="tx1"/>
          </a:solidFill>
          <a:latin typeface="+mn-lt"/>
          <a:ea typeface="+mn-ea"/>
          <a:cs typeface="+mn-cs"/>
        </a:defRPr>
      </a:lvl7pPr>
      <a:lvl8pPr marL="2000250" algn="l" defTabSz="571500" rtl="0" eaLnBrk="1" latinLnBrk="0" hangingPunct="1">
        <a:defRPr sz="1125" kern="1200">
          <a:solidFill>
            <a:schemeClr val="tx1"/>
          </a:solidFill>
          <a:latin typeface="+mn-lt"/>
          <a:ea typeface="+mn-ea"/>
          <a:cs typeface="+mn-cs"/>
        </a:defRPr>
      </a:lvl8pPr>
      <a:lvl9pPr marL="2286000" algn="l" defTabSz="571500" rtl="0" eaLnBrk="1" latinLnBrk="0" hangingPunct="1">
        <a:defRPr sz="112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902495"/>
      </p:ext>
    </p:extLst>
  </p:cSld>
  <p:clrMap bg1="lt1" tx1="dk1" bg2="lt2" tx2="dk2" accent1="accent1" accent2="accent2" accent3="accent3" accent4="accent4" accent5="accent5" accent6="accent6" hlink="hlink" folHlink="folHlink"/>
  <p:sldLayoutIdLst>
    <p:sldLayoutId id="214748367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png"/><Relationship Id="rId4" Type="http://schemas.openxmlformats.org/officeDocument/2006/relationships/image" Target="../media/image21.jpeg"/><Relationship Id="rId9" Type="http://schemas.openxmlformats.org/officeDocument/2006/relationships/image" Target="../media/image2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www.heygirls.co.uk/"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19.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FDE3-E62D-43EB-6297-50C1CD7DAA3A}"/>
            </a:ext>
          </a:extLst>
        </p:cNvPr>
        <p:cNvGrpSpPr/>
        <p:nvPr/>
      </p:nvGrpSpPr>
      <p:grpSpPr>
        <a:xfrm>
          <a:off x="0" y="0"/>
          <a:ext cx="0" cy="0"/>
          <a:chOff x="0" y="0"/>
          <a:chExt cx="0" cy="0"/>
        </a:xfrm>
      </p:grpSpPr>
      <p:sp>
        <p:nvSpPr>
          <p:cNvPr id="10" name="Shape 0">
            <a:extLst>
              <a:ext uri="{FF2B5EF4-FFF2-40B4-BE49-F238E27FC236}">
                <a16:creationId xmlns:a16="http://schemas.microsoft.com/office/drawing/2014/main" id="{9A53BB32-1700-8CAE-20B0-E5774EF6FDBB}"/>
              </a:ext>
            </a:extLst>
          </p:cNvPr>
          <p:cNvSpPr/>
          <p:nvPr/>
        </p:nvSpPr>
        <p:spPr>
          <a:xfrm>
            <a:off x="0" y="0"/>
            <a:ext cx="9144000" cy="5143500"/>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0DDB17B4-F1A2-90AB-493F-4069EC9AB31A}"/>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65000"/>
                  </a:prstClr>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 name="Text 1"/>
          <p:cNvSpPr/>
          <p:nvPr/>
        </p:nvSpPr>
        <p:spPr>
          <a:xfrm>
            <a:off x="365760" y="1097280"/>
            <a:ext cx="841248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400" normalizeH="0" baseline="0" noProof="0" dirty="0">
                <a:ln>
                  <a:noFill/>
                </a:ln>
                <a:solidFill>
                  <a:srgbClr val="AFA9EC"/>
                </a:solidFill>
                <a:effectLst/>
                <a:uLnTx/>
                <a:uFillTx/>
                <a:latin typeface="Arial" pitchFamily="34" charset="0"/>
                <a:ea typeface="Arial" pitchFamily="34" charset="-122"/>
                <a:cs typeface="Arial" pitchFamily="34" charset="-120"/>
              </a:rPr>
              <a:t>META-PRENEUR  |  SESSION 1</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365760" y="1554480"/>
            <a:ext cx="7772400" cy="1463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WHAT IS META-PRENEUR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365760" y="3108960"/>
            <a:ext cx="77724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AFA9EC"/>
                </a:solidFill>
                <a:latin typeface="Arial" pitchFamily="34" charset="0"/>
                <a:cs typeface="Arial" pitchFamily="34" charset="-120"/>
              </a:rPr>
              <a:t>WELCOME, INTRODUCTION TO META-PRENEUR</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325027E-CDE0-3F3F-8EBB-4B8CC6FA5F52}"/>
              </a:ext>
            </a:extLst>
          </p:cNvPr>
          <p:cNvPicPr>
            <a:picLocks noChangeAspect="1"/>
          </p:cNvPicPr>
          <p:nvPr/>
        </p:nvPicPr>
        <p:blipFill>
          <a:blip r:embed="rId2"/>
          <a:stretch>
            <a:fillRect/>
          </a:stretch>
        </p:blipFill>
        <p:spPr>
          <a:xfrm>
            <a:off x="5829300" y="212272"/>
            <a:ext cx="3179172" cy="1803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773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2884-8D02-3D2C-4C7F-B8587911637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5E7BEB-9EFE-D9C9-30A6-F62B2BBB0D1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21E330A-2777-438B-19EB-B908886264E6}"/>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TODAY'S 2-HOUR JOURNEY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0FA95B10-235B-6427-2DA1-ADDD64CA8FA4}"/>
              </a:ext>
            </a:extLst>
          </p:cNvPr>
          <p:cNvSpPr/>
          <p:nvPr/>
        </p:nvSpPr>
        <p:spPr>
          <a:xfrm>
            <a:off x="18288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4AD68FC5-6FC4-BAA3-EBF0-CEDA0B236185}"/>
              </a:ext>
            </a:extLst>
          </p:cNvPr>
          <p:cNvSpPr/>
          <p:nvPr/>
        </p:nvSpPr>
        <p:spPr>
          <a:xfrm>
            <a:off x="182880" y="777240"/>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a:extLst>
              <a:ext uri="{FF2B5EF4-FFF2-40B4-BE49-F238E27FC236}">
                <a16:creationId xmlns:a16="http://schemas.microsoft.com/office/drawing/2014/main" id="{9F9888F1-B184-F3F2-207D-50F78D6C0172}"/>
              </a:ext>
            </a:extLst>
          </p:cNvPr>
          <p:cNvSpPr/>
          <p:nvPr/>
        </p:nvSpPr>
        <p:spPr>
          <a:xfrm>
            <a:off x="292608" y="77724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0:00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a:extLst>
              <a:ext uri="{FF2B5EF4-FFF2-40B4-BE49-F238E27FC236}">
                <a16:creationId xmlns:a16="http://schemas.microsoft.com/office/drawing/2014/main" id="{6F8A78B0-A7EC-A22D-C24F-284AB7F28925}"/>
              </a:ext>
            </a:extLst>
          </p:cNvPr>
          <p:cNvPicPr>
            <a:picLocks noChangeAspect="1"/>
          </p:cNvPicPr>
          <p:nvPr/>
        </p:nvPicPr>
        <p:blipFill>
          <a:blip r:embed="rId3"/>
          <a:stretch>
            <a:fillRect/>
          </a:stretch>
        </p:blipFill>
        <p:spPr>
          <a:xfrm>
            <a:off x="941832" y="941832"/>
            <a:ext cx="310896" cy="310896"/>
          </a:xfrm>
          <a:prstGeom prst="rect">
            <a:avLst/>
          </a:prstGeom>
        </p:spPr>
      </p:pic>
      <p:sp>
        <p:nvSpPr>
          <p:cNvPr id="8" name="Text 5">
            <a:extLst>
              <a:ext uri="{FF2B5EF4-FFF2-40B4-BE49-F238E27FC236}">
                <a16:creationId xmlns:a16="http://schemas.microsoft.com/office/drawing/2014/main" id="{DA0BF0A5-D059-F705-D773-DAECB6D48AC2}"/>
              </a:ext>
            </a:extLst>
          </p:cNvPr>
          <p:cNvSpPr/>
          <p:nvPr/>
        </p:nvSpPr>
        <p:spPr>
          <a:xfrm>
            <a:off x="1371600" y="77724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Welcome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a:extLst>
              <a:ext uri="{FF2B5EF4-FFF2-40B4-BE49-F238E27FC236}">
                <a16:creationId xmlns:a16="http://schemas.microsoft.com/office/drawing/2014/main" id="{F1A46984-4E58-BD33-0CC2-C9ADACD17ED6}"/>
              </a:ext>
            </a:extLst>
          </p:cNvPr>
          <p:cNvSpPr/>
          <p:nvPr/>
        </p:nvSpPr>
        <p:spPr>
          <a:xfrm>
            <a:off x="182880" y="1530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FF2B5EF4-FFF2-40B4-BE49-F238E27FC236}">
                <a16:creationId xmlns:a16="http://schemas.microsoft.com/office/drawing/2014/main" id="{797C206F-86D8-4658-A254-C1DBF07A9893}"/>
              </a:ext>
            </a:extLst>
          </p:cNvPr>
          <p:cNvSpPr/>
          <p:nvPr/>
        </p:nvSpPr>
        <p:spPr>
          <a:xfrm>
            <a:off x="182880" y="1530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3">
            <a:extLst>
              <a:ext uri="{FF2B5EF4-FFF2-40B4-BE49-F238E27FC236}">
                <a16:creationId xmlns:a16="http://schemas.microsoft.com/office/drawing/2014/main" id="{1C21156F-1557-6CF6-1884-C866C2D07FC4}"/>
              </a:ext>
            </a:extLst>
          </p:cNvPr>
          <p:cNvSpPr/>
          <p:nvPr/>
        </p:nvSpPr>
        <p:spPr>
          <a:xfrm>
            <a:off x="292608" y="1530096"/>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0:10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8" name="Image 2" descr="preencoded.png">
            <a:extLst>
              <a:ext uri="{FF2B5EF4-FFF2-40B4-BE49-F238E27FC236}">
                <a16:creationId xmlns:a16="http://schemas.microsoft.com/office/drawing/2014/main" id="{96ABF0AA-7130-8450-D2CB-6E60784447F9}"/>
              </a:ext>
            </a:extLst>
          </p:cNvPr>
          <p:cNvPicPr>
            <a:picLocks noChangeAspect="1"/>
          </p:cNvPicPr>
          <p:nvPr/>
        </p:nvPicPr>
        <p:blipFill>
          <a:blip r:embed="rId4"/>
          <a:stretch>
            <a:fillRect/>
          </a:stretch>
        </p:blipFill>
        <p:spPr>
          <a:xfrm>
            <a:off x="941832" y="1694688"/>
            <a:ext cx="310896" cy="310896"/>
          </a:xfrm>
          <a:prstGeom prst="rect">
            <a:avLst/>
          </a:prstGeom>
        </p:spPr>
      </p:pic>
      <p:sp>
        <p:nvSpPr>
          <p:cNvPr id="19" name="Text 14">
            <a:extLst>
              <a:ext uri="{FF2B5EF4-FFF2-40B4-BE49-F238E27FC236}">
                <a16:creationId xmlns:a16="http://schemas.microsoft.com/office/drawing/2014/main" id="{7CEBCBD3-E597-E5CA-E29E-6AF23FF39E30}"/>
              </a:ext>
            </a:extLst>
          </p:cNvPr>
          <p:cNvSpPr/>
          <p:nvPr/>
        </p:nvSpPr>
        <p:spPr>
          <a:xfrm>
            <a:off x="1371600" y="1530096"/>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A1F4A"/>
                </a:solidFill>
                <a:latin typeface="Arial" pitchFamily="34" charset="0"/>
                <a:cs typeface="Arial" pitchFamily="34" charset="-120"/>
              </a:rPr>
              <a:t>Introduction to Meta-preneur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2B3E284E-8797-1F35-1796-0F8925751B7B}"/>
              </a:ext>
            </a:extLst>
          </p:cNvPr>
          <p:cNvSpPr/>
          <p:nvPr/>
        </p:nvSpPr>
        <p:spPr>
          <a:xfrm>
            <a:off x="182880" y="2289048"/>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48C238A7-38C9-9C27-939B-9063AD9618FF}"/>
              </a:ext>
            </a:extLst>
          </p:cNvPr>
          <p:cNvSpPr/>
          <p:nvPr/>
        </p:nvSpPr>
        <p:spPr>
          <a:xfrm>
            <a:off x="182880" y="2289048"/>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a:extLst>
              <a:ext uri="{FF2B5EF4-FFF2-40B4-BE49-F238E27FC236}">
                <a16:creationId xmlns:a16="http://schemas.microsoft.com/office/drawing/2014/main" id="{99C4CA5B-D4E3-F500-768F-4277B96A0442}"/>
              </a:ext>
            </a:extLst>
          </p:cNvPr>
          <p:cNvSpPr/>
          <p:nvPr/>
        </p:nvSpPr>
        <p:spPr>
          <a:xfrm>
            <a:off x="292608" y="2289048"/>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0:25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18">
            <a:extLst>
              <a:ext uri="{FF2B5EF4-FFF2-40B4-BE49-F238E27FC236}">
                <a16:creationId xmlns:a16="http://schemas.microsoft.com/office/drawing/2014/main" id="{31F8CEE0-A0D6-9943-6C08-44EF1107A68D}"/>
              </a:ext>
            </a:extLst>
          </p:cNvPr>
          <p:cNvSpPr/>
          <p:nvPr/>
        </p:nvSpPr>
        <p:spPr>
          <a:xfrm>
            <a:off x="932688" y="2444496"/>
            <a:ext cx="329184" cy="32918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 name="Image 3" descr="preencoded.png">
            <a:extLst>
              <a:ext uri="{FF2B5EF4-FFF2-40B4-BE49-F238E27FC236}">
                <a16:creationId xmlns:a16="http://schemas.microsoft.com/office/drawing/2014/main" id="{AA13D767-F697-E8C7-7A8C-89082F986C6A}"/>
              </a:ext>
            </a:extLst>
          </p:cNvPr>
          <p:cNvPicPr>
            <a:picLocks noChangeAspect="1"/>
          </p:cNvPicPr>
          <p:nvPr/>
        </p:nvPicPr>
        <p:blipFill>
          <a:blip r:embed="rId5"/>
          <a:stretch>
            <a:fillRect/>
          </a:stretch>
        </p:blipFill>
        <p:spPr>
          <a:xfrm>
            <a:off x="941832" y="2453640"/>
            <a:ext cx="310896" cy="310896"/>
          </a:xfrm>
          <a:prstGeom prst="rect">
            <a:avLst/>
          </a:prstGeom>
        </p:spPr>
      </p:pic>
      <p:sp>
        <p:nvSpPr>
          <p:cNvPr id="25" name="Text 19">
            <a:extLst>
              <a:ext uri="{FF2B5EF4-FFF2-40B4-BE49-F238E27FC236}">
                <a16:creationId xmlns:a16="http://schemas.microsoft.com/office/drawing/2014/main" id="{3C3E53CA-AB55-887F-7BA3-D76D4BAC402C}"/>
              </a:ext>
            </a:extLst>
          </p:cNvPr>
          <p:cNvSpPr/>
          <p:nvPr/>
        </p:nvSpPr>
        <p:spPr>
          <a:xfrm>
            <a:off x="1371600" y="2289048"/>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Mindset &amp; why it matters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a:extLst>
              <a:ext uri="{FF2B5EF4-FFF2-40B4-BE49-F238E27FC236}">
                <a16:creationId xmlns:a16="http://schemas.microsoft.com/office/drawing/2014/main" id="{B1B31C8A-FF9D-BDD8-5A28-406207A79213}"/>
              </a:ext>
            </a:extLst>
          </p:cNvPr>
          <p:cNvSpPr/>
          <p:nvPr/>
        </p:nvSpPr>
        <p:spPr>
          <a:xfrm>
            <a:off x="182880" y="3048000"/>
            <a:ext cx="4297680" cy="649224"/>
          </a:xfrm>
          <a:prstGeom prst="rect">
            <a:avLst/>
          </a:prstGeom>
          <a:solidFill>
            <a:srgbClr val="FFF8E1"/>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Shape 21">
            <a:extLst>
              <a:ext uri="{FF2B5EF4-FFF2-40B4-BE49-F238E27FC236}">
                <a16:creationId xmlns:a16="http://schemas.microsoft.com/office/drawing/2014/main" id="{3042BE01-8E34-E3DD-B3D9-B44E8E16F9BE}"/>
              </a:ext>
            </a:extLst>
          </p:cNvPr>
          <p:cNvSpPr/>
          <p:nvPr/>
        </p:nvSpPr>
        <p:spPr>
          <a:xfrm>
            <a:off x="182880" y="3048000"/>
            <a:ext cx="64008" cy="649224"/>
          </a:xfrm>
          <a:prstGeom prst="rect">
            <a:avLst/>
          </a:prstGeom>
          <a:solidFill>
            <a:srgbClr val="F5C842"/>
          </a:solidFill>
          <a:ln w="12700">
            <a:solidFill>
              <a:srgbClr val="F5C84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2">
            <a:extLst>
              <a:ext uri="{FF2B5EF4-FFF2-40B4-BE49-F238E27FC236}">
                <a16:creationId xmlns:a16="http://schemas.microsoft.com/office/drawing/2014/main" id="{70047D24-4D53-A244-6056-83CF5C57E926}"/>
              </a:ext>
            </a:extLst>
          </p:cNvPr>
          <p:cNvSpPr/>
          <p:nvPr/>
        </p:nvSpPr>
        <p:spPr>
          <a:xfrm>
            <a:off x="292608" y="304800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0:55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3">
            <a:extLst>
              <a:ext uri="{FF2B5EF4-FFF2-40B4-BE49-F238E27FC236}">
                <a16:creationId xmlns:a16="http://schemas.microsoft.com/office/drawing/2014/main" id="{5F3D258B-EF0C-92D5-7E14-E0EB0A4889FC}"/>
              </a:ext>
            </a:extLst>
          </p:cNvPr>
          <p:cNvSpPr/>
          <p:nvPr/>
        </p:nvSpPr>
        <p:spPr>
          <a:xfrm>
            <a:off x="1371600" y="304800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C07000"/>
                </a:solidFill>
                <a:effectLst/>
                <a:uLnTx/>
                <a:uFillTx/>
                <a:latin typeface="Arial" pitchFamily="34" charset="0"/>
                <a:ea typeface="Arial" pitchFamily="34" charset="-122"/>
                <a:cs typeface="Arial" pitchFamily="34" charset="-120"/>
              </a:rPr>
              <a:t>☕ Break</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4">
            <a:extLst>
              <a:ext uri="{FF2B5EF4-FFF2-40B4-BE49-F238E27FC236}">
                <a16:creationId xmlns:a16="http://schemas.microsoft.com/office/drawing/2014/main" id="{716A9553-BD5D-B97E-B24D-8DC17A0E7303}"/>
              </a:ext>
            </a:extLst>
          </p:cNvPr>
          <p:cNvSpPr/>
          <p:nvPr/>
        </p:nvSpPr>
        <p:spPr>
          <a:xfrm>
            <a:off x="4709160" y="777240"/>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5">
            <a:extLst>
              <a:ext uri="{FF2B5EF4-FFF2-40B4-BE49-F238E27FC236}">
                <a16:creationId xmlns:a16="http://schemas.microsoft.com/office/drawing/2014/main" id="{9D7E4562-5D9B-2009-0AC7-7EC06852B4FE}"/>
              </a:ext>
            </a:extLst>
          </p:cNvPr>
          <p:cNvSpPr/>
          <p:nvPr/>
        </p:nvSpPr>
        <p:spPr>
          <a:xfrm>
            <a:off x="4709160" y="777240"/>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Text 26">
            <a:extLst>
              <a:ext uri="{FF2B5EF4-FFF2-40B4-BE49-F238E27FC236}">
                <a16:creationId xmlns:a16="http://schemas.microsoft.com/office/drawing/2014/main" id="{FF6BBCA6-F313-DDD8-5169-6DA102667442}"/>
              </a:ext>
            </a:extLst>
          </p:cNvPr>
          <p:cNvSpPr/>
          <p:nvPr/>
        </p:nvSpPr>
        <p:spPr>
          <a:xfrm>
            <a:off x="4818888" y="777240"/>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1:00</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Shape 27">
            <a:extLst>
              <a:ext uri="{FF2B5EF4-FFF2-40B4-BE49-F238E27FC236}">
                <a16:creationId xmlns:a16="http://schemas.microsoft.com/office/drawing/2014/main" id="{DF1DC605-C7FA-691B-BD01-BC37A8264738}"/>
              </a:ext>
            </a:extLst>
          </p:cNvPr>
          <p:cNvSpPr/>
          <p:nvPr/>
        </p:nvSpPr>
        <p:spPr>
          <a:xfrm>
            <a:off x="5458968" y="932688"/>
            <a:ext cx="329184" cy="32918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4" name="Image 4" descr="preencoded.png">
            <a:extLst>
              <a:ext uri="{FF2B5EF4-FFF2-40B4-BE49-F238E27FC236}">
                <a16:creationId xmlns:a16="http://schemas.microsoft.com/office/drawing/2014/main" id="{3BFF6309-C7E2-80E0-C5F0-BF0D198249A4}"/>
              </a:ext>
            </a:extLst>
          </p:cNvPr>
          <p:cNvPicPr>
            <a:picLocks noChangeAspect="1"/>
          </p:cNvPicPr>
          <p:nvPr/>
        </p:nvPicPr>
        <p:blipFill>
          <a:blip r:embed="rId6"/>
          <a:stretch>
            <a:fillRect/>
          </a:stretch>
        </p:blipFill>
        <p:spPr>
          <a:xfrm>
            <a:off x="5468112" y="941832"/>
            <a:ext cx="310896" cy="310896"/>
          </a:xfrm>
          <a:prstGeom prst="rect">
            <a:avLst/>
          </a:prstGeom>
        </p:spPr>
      </p:pic>
      <p:sp>
        <p:nvSpPr>
          <p:cNvPr id="35" name="Text 28">
            <a:extLst>
              <a:ext uri="{FF2B5EF4-FFF2-40B4-BE49-F238E27FC236}">
                <a16:creationId xmlns:a16="http://schemas.microsoft.com/office/drawing/2014/main" id="{14BA5D7D-8D3A-7B3F-C6D1-08BDAE092EFF}"/>
              </a:ext>
            </a:extLst>
          </p:cNvPr>
          <p:cNvSpPr/>
          <p:nvPr/>
        </p:nvSpPr>
        <p:spPr>
          <a:xfrm>
            <a:off x="5897880" y="777240"/>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About Me (The Lecturer)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9">
            <a:extLst>
              <a:ext uri="{FF2B5EF4-FFF2-40B4-BE49-F238E27FC236}">
                <a16:creationId xmlns:a16="http://schemas.microsoft.com/office/drawing/2014/main" id="{BD79E1FA-7213-331F-460F-E89F25F18204}"/>
              </a:ext>
            </a:extLst>
          </p:cNvPr>
          <p:cNvSpPr/>
          <p:nvPr/>
        </p:nvSpPr>
        <p:spPr>
          <a:xfrm>
            <a:off x="4709160" y="1536192"/>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Shape 30">
            <a:extLst>
              <a:ext uri="{FF2B5EF4-FFF2-40B4-BE49-F238E27FC236}">
                <a16:creationId xmlns:a16="http://schemas.microsoft.com/office/drawing/2014/main" id="{25F4066C-A307-8CE5-B22F-C9961DFA4E01}"/>
              </a:ext>
            </a:extLst>
          </p:cNvPr>
          <p:cNvSpPr/>
          <p:nvPr/>
        </p:nvSpPr>
        <p:spPr>
          <a:xfrm>
            <a:off x="4709160" y="771144"/>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 31">
            <a:extLst>
              <a:ext uri="{FF2B5EF4-FFF2-40B4-BE49-F238E27FC236}">
                <a16:creationId xmlns:a16="http://schemas.microsoft.com/office/drawing/2014/main" id="{0B3DCA45-CDC9-15EF-BBFD-B46C68B113B1}"/>
              </a:ext>
            </a:extLst>
          </p:cNvPr>
          <p:cNvSpPr/>
          <p:nvPr/>
        </p:nvSpPr>
        <p:spPr>
          <a:xfrm>
            <a:off x="4818888" y="1536192"/>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1:25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9" name="Image 5" descr="preencoded.png">
            <a:extLst>
              <a:ext uri="{FF2B5EF4-FFF2-40B4-BE49-F238E27FC236}">
                <a16:creationId xmlns:a16="http://schemas.microsoft.com/office/drawing/2014/main" id="{51F08695-3DFC-9DE3-3604-7B74384CEDBE}"/>
              </a:ext>
            </a:extLst>
          </p:cNvPr>
          <p:cNvPicPr>
            <a:picLocks noChangeAspect="1"/>
          </p:cNvPicPr>
          <p:nvPr/>
        </p:nvPicPr>
        <p:blipFill>
          <a:blip r:embed="rId7"/>
          <a:stretch>
            <a:fillRect/>
          </a:stretch>
        </p:blipFill>
        <p:spPr>
          <a:xfrm>
            <a:off x="5468112" y="1700784"/>
            <a:ext cx="310896" cy="310896"/>
          </a:xfrm>
          <a:prstGeom prst="rect">
            <a:avLst/>
          </a:prstGeom>
        </p:spPr>
      </p:pic>
      <p:sp>
        <p:nvSpPr>
          <p:cNvPr id="40" name="Text 32">
            <a:extLst>
              <a:ext uri="{FF2B5EF4-FFF2-40B4-BE49-F238E27FC236}">
                <a16:creationId xmlns:a16="http://schemas.microsoft.com/office/drawing/2014/main" id="{BD5C9E22-8B52-A359-CE0F-6BF5D5DD64D6}"/>
              </a:ext>
            </a:extLst>
          </p:cNvPr>
          <p:cNvSpPr/>
          <p:nvPr/>
        </p:nvSpPr>
        <p:spPr>
          <a:xfrm>
            <a:off x="5897880" y="1536192"/>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Your Motivations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3">
            <a:extLst>
              <a:ext uri="{FF2B5EF4-FFF2-40B4-BE49-F238E27FC236}">
                <a16:creationId xmlns:a16="http://schemas.microsoft.com/office/drawing/2014/main" id="{5B5A8AD2-EB84-CA9D-CCD9-4946B78B1EC9}"/>
              </a:ext>
            </a:extLst>
          </p:cNvPr>
          <p:cNvSpPr/>
          <p:nvPr/>
        </p:nvSpPr>
        <p:spPr>
          <a:xfrm>
            <a:off x="4709160" y="2295144"/>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Shape 34">
            <a:extLst>
              <a:ext uri="{FF2B5EF4-FFF2-40B4-BE49-F238E27FC236}">
                <a16:creationId xmlns:a16="http://schemas.microsoft.com/office/drawing/2014/main" id="{E1AF28E7-82E0-6DF9-A0A4-C7A36CEC3DCB}"/>
              </a:ext>
            </a:extLst>
          </p:cNvPr>
          <p:cNvSpPr/>
          <p:nvPr/>
        </p:nvSpPr>
        <p:spPr>
          <a:xfrm>
            <a:off x="4709160" y="1530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Text 35">
            <a:extLst>
              <a:ext uri="{FF2B5EF4-FFF2-40B4-BE49-F238E27FC236}">
                <a16:creationId xmlns:a16="http://schemas.microsoft.com/office/drawing/2014/main" id="{30AC79B8-7A8A-633D-B87E-5101C797190E}"/>
              </a:ext>
            </a:extLst>
          </p:cNvPr>
          <p:cNvSpPr/>
          <p:nvPr/>
        </p:nvSpPr>
        <p:spPr>
          <a:xfrm>
            <a:off x="4818888" y="2295144"/>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1:35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4" name="Image 6" descr="preencoded.png">
            <a:extLst>
              <a:ext uri="{FF2B5EF4-FFF2-40B4-BE49-F238E27FC236}">
                <a16:creationId xmlns:a16="http://schemas.microsoft.com/office/drawing/2014/main" id="{6F014748-0072-FAE2-0540-9A494F0AC5C6}"/>
              </a:ext>
            </a:extLst>
          </p:cNvPr>
          <p:cNvPicPr>
            <a:picLocks noChangeAspect="1"/>
          </p:cNvPicPr>
          <p:nvPr/>
        </p:nvPicPr>
        <p:blipFill>
          <a:blip r:embed="rId8"/>
          <a:stretch>
            <a:fillRect/>
          </a:stretch>
        </p:blipFill>
        <p:spPr>
          <a:xfrm>
            <a:off x="5468112" y="2459736"/>
            <a:ext cx="310896" cy="310896"/>
          </a:xfrm>
          <a:prstGeom prst="rect">
            <a:avLst/>
          </a:prstGeom>
        </p:spPr>
      </p:pic>
      <p:sp>
        <p:nvSpPr>
          <p:cNvPr id="45" name="Text 36">
            <a:extLst>
              <a:ext uri="{FF2B5EF4-FFF2-40B4-BE49-F238E27FC236}">
                <a16:creationId xmlns:a16="http://schemas.microsoft.com/office/drawing/2014/main" id="{E3D68943-D0DF-98BD-EF88-71249DF33E73}"/>
              </a:ext>
            </a:extLst>
          </p:cNvPr>
          <p:cNvSpPr/>
          <p:nvPr/>
        </p:nvSpPr>
        <p:spPr>
          <a:xfrm>
            <a:off x="5897880" y="2295144"/>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META Skills in action – What makes a Top Engineer</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7">
            <a:extLst>
              <a:ext uri="{FF2B5EF4-FFF2-40B4-BE49-F238E27FC236}">
                <a16:creationId xmlns:a16="http://schemas.microsoft.com/office/drawing/2014/main" id="{58149A40-D44C-2B8C-10C6-F772D8E30C0A}"/>
              </a:ext>
            </a:extLst>
          </p:cNvPr>
          <p:cNvSpPr/>
          <p:nvPr/>
        </p:nvSpPr>
        <p:spPr>
          <a:xfrm>
            <a:off x="4709160" y="3054096"/>
            <a:ext cx="4297680" cy="649224"/>
          </a:xfrm>
          <a:prstGeom prst="rect">
            <a:avLst/>
          </a:prstGeom>
          <a:solidFill>
            <a:srgbClr val="FFFFFF"/>
          </a:solidFill>
          <a:ln w="12700">
            <a:solidFill>
              <a:srgbClr val="DDDDEE"/>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Shape 38">
            <a:extLst>
              <a:ext uri="{FF2B5EF4-FFF2-40B4-BE49-F238E27FC236}">
                <a16:creationId xmlns:a16="http://schemas.microsoft.com/office/drawing/2014/main" id="{60FBD8DD-A7FB-79CD-66AF-72B96287A2ED}"/>
              </a:ext>
            </a:extLst>
          </p:cNvPr>
          <p:cNvSpPr/>
          <p:nvPr/>
        </p:nvSpPr>
        <p:spPr>
          <a:xfrm>
            <a:off x="4709160" y="2289048"/>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Text 39">
            <a:extLst>
              <a:ext uri="{FF2B5EF4-FFF2-40B4-BE49-F238E27FC236}">
                <a16:creationId xmlns:a16="http://schemas.microsoft.com/office/drawing/2014/main" id="{9965ABC3-5F34-55DD-F554-4B354354745F}"/>
              </a:ext>
            </a:extLst>
          </p:cNvPr>
          <p:cNvSpPr/>
          <p:nvPr/>
        </p:nvSpPr>
        <p:spPr>
          <a:xfrm>
            <a:off x="4818888" y="3054096"/>
            <a:ext cx="566928" cy="649224"/>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1:55</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9" name="Image 7" descr="preencoded.png">
            <a:extLst>
              <a:ext uri="{FF2B5EF4-FFF2-40B4-BE49-F238E27FC236}">
                <a16:creationId xmlns:a16="http://schemas.microsoft.com/office/drawing/2014/main" id="{D6B02CBC-D3E0-6C18-93ED-93E8420A3878}"/>
              </a:ext>
            </a:extLst>
          </p:cNvPr>
          <p:cNvPicPr>
            <a:picLocks noChangeAspect="1"/>
          </p:cNvPicPr>
          <p:nvPr/>
        </p:nvPicPr>
        <p:blipFill>
          <a:blip r:embed="rId9"/>
          <a:stretch>
            <a:fillRect/>
          </a:stretch>
        </p:blipFill>
        <p:spPr>
          <a:xfrm>
            <a:off x="5468112" y="3218688"/>
            <a:ext cx="310896" cy="310896"/>
          </a:xfrm>
          <a:prstGeom prst="rect">
            <a:avLst/>
          </a:prstGeom>
        </p:spPr>
      </p:pic>
      <p:sp>
        <p:nvSpPr>
          <p:cNvPr id="50" name="Text 40">
            <a:extLst>
              <a:ext uri="{FF2B5EF4-FFF2-40B4-BE49-F238E27FC236}">
                <a16:creationId xmlns:a16="http://schemas.microsoft.com/office/drawing/2014/main" id="{D28F2CEE-1148-3F92-7EA6-FDB77699D66C}"/>
              </a:ext>
            </a:extLst>
          </p:cNvPr>
          <p:cNvSpPr/>
          <p:nvPr/>
        </p:nvSpPr>
        <p:spPr>
          <a:xfrm>
            <a:off x="5897880" y="3054096"/>
            <a:ext cx="2971800" cy="64922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Reflection &amp; Close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F00C3E9E-E6F0-9B54-517C-B1EAE905BF3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38">
            <a:extLst>
              <a:ext uri="{FF2B5EF4-FFF2-40B4-BE49-F238E27FC236}">
                <a16:creationId xmlns:a16="http://schemas.microsoft.com/office/drawing/2014/main" id="{7D356832-43B6-AC93-8477-64D47A15C994}"/>
              </a:ext>
            </a:extLst>
          </p:cNvPr>
          <p:cNvSpPr/>
          <p:nvPr/>
        </p:nvSpPr>
        <p:spPr>
          <a:xfrm>
            <a:off x="4704588" y="3054096"/>
            <a:ext cx="64008" cy="649224"/>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78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19" name="Shape 0">
            <a:extLst>
              <a:ext uri="{FF2B5EF4-FFF2-40B4-BE49-F238E27FC236}">
                <a16:creationId xmlns:a16="http://schemas.microsoft.com/office/drawing/2014/main" id="{B01D6E66-6F4F-0CE6-A0E0-75378699214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8382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Text 3"/>
          <p:cNvSpPr/>
          <p:nvPr/>
        </p:nvSpPr>
        <p:spPr>
          <a:xfrm>
            <a:off x="457200" y="1280160"/>
            <a:ext cx="8229600" cy="548640"/>
          </a:xfrm>
          <a:prstGeom prst="rect">
            <a:avLst/>
          </a:prstGeom>
          <a:noFill/>
          <a:ln/>
        </p:spPr>
        <p:txBody>
          <a:bodyPr wrap="square" rtlCol="0" anchor="ctr"/>
          <a:lstStyle/>
          <a:p>
            <a:pPr marL="0" indent="0">
              <a:buNone/>
            </a:pPr>
            <a:r>
              <a:rPr lang="en-US" sz="2400" dirty="0">
                <a:solidFill>
                  <a:srgbClr val="1A1A2E"/>
                </a:solidFill>
                <a:latin typeface="Arial    "/>
                <a:ea typeface="Calibri" pitchFamily="34" charset="-122"/>
                <a:cs typeface="Calibri" pitchFamily="34" charset="-120"/>
              </a:rPr>
              <a:t>When you hear the word</a:t>
            </a:r>
            <a:endParaRPr lang="en-US" sz="2400" dirty="0">
              <a:latin typeface="Arial    "/>
            </a:endParaRPr>
          </a:p>
        </p:txBody>
      </p:sp>
      <p:sp>
        <p:nvSpPr>
          <p:cNvPr id="6" name="Text 4"/>
          <p:cNvSpPr/>
          <p:nvPr/>
        </p:nvSpPr>
        <p:spPr>
          <a:xfrm>
            <a:off x="457200" y="1874520"/>
            <a:ext cx="8229600" cy="822960"/>
          </a:xfrm>
          <a:prstGeom prst="rect">
            <a:avLst/>
          </a:prstGeom>
          <a:noFill/>
          <a:ln/>
        </p:spPr>
        <p:txBody>
          <a:bodyPr wrap="square" rtlCol="0" anchor="ctr"/>
          <a:lstStyle/>
          <a:p>
            <a:pPr marL="0" indent="0">
              <a:buNone/>
            </a:pPr>
            <a:r>
              <a:rPr lang="en-US" sz="3800" b="1" i="1" dirty="0">
                <a:solidFill>
                  <a:srgbClr val="5A1F68"/>
                </a:solidFill>
                <a:latin typeface="Arial    "/>
                <a:ea typeface="Calibri" pitchFamily="34" charset="-122"/>
                <a:cs typeface="Calibri" pitchFamily="34" charset="-120"/>
              </a:rPr>
              <a:t>entrepreneurship,</a:t>
            </a:r>
            <a:endParaRPr lang="en-US" sz="3800" dirty="0">
              <a:latin typeface="Arial    "/>
            </a:endParaRPr>
          </a:p>
        </p:txBody>
      </p:sp>
      <p:sp>
        <p:nvSpPr>
          <p:cNvPr id="7" name="Text 5"/>
          <p:cNvSpPr/>
          <p:nvPr/>
        </p:nvSpPr>
        <p:spPr>
          <a:xfrm>
            <a:off x="457200" y="2788920"/>
            <a:ext cx="8229600" cy="640080"/>
          </a:xfrm>
          <a:prstGeom prst="rect">
            <a:avLst/>
          </a:prstGeom>
          <a:noFill/>
          <a:ln/>
        </p:spPr>
        <p:txBody>
          <a:bodyPr wrap="square" rtlCol="0" anchor="ctr"/>
          <a:lstStyle/>
          <a:p>
            <a:pPr marL="0" indent="0">
              <a:buNone/>
            </a:pPr>
            <a:r>
              <a:rPr lang="en-US" sz="2400" dirty="0">
                <a:solidFill>
                  <a:srgbClr val="1A1A2E"/>
                </a:solidFill>
                <a:latin typeface="Arial    "/>
                <a:ea typeface="Calibri" pitchFamily="34" charset="-122"/>
                <a:cs typeface="Calibri" pitchFamily="34" charset="-120"/>
              </a:rPr>
              <a:t>what are the first 3 words that come to mind?</a:t>
            </a:r>
            <a:endParaRPr lang="en-US" sz="2400" dirty="0">
              <a:latin typeface="Arial    "/>
            </a:endParaRPr>
          </a:p>
        </p:txBody>
      </p:sp>
      <p:sp>
        <p:nvSpPr>
          <p:cNvPr id="8" name="Shape 6"/>
          <p:cNvSpPr/>
          <p:nvPr/>
        </p:nvSpPr>
        <p:spPr>
          <a:xfrm>
            <a:off x="365760" y="3657600"/>
            <a:ext cx="2468880" cy="6858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Text 7"/>
          <p:cNvSpPr/>
          <p:nvPr/>
        </p:nvSpPr>
        <p:spPr>
          <a:xfrm>
            <a:off x="45720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1</a:t>
            </a:r>
            <a:endParaRPr lang="en-US" sz="1800" dirty="0">
              <a:latin typeface="Arial    "/>
            </a:endParaRPr>
          </a:p>
        </p:txBody>
      </p:sp>
      <p:sp>
        <p:nvSpPr>
          <p:cNvPr id="10" name="Shape 8"/>
          <p:cNvSpPr/>
          <p:nvPr/>
        </p:nvSpPr>
        <p:spPr>
          <a:xfrm>
            <a:off x="3063240" y="3657600"/>
            <a:ext cx="2468880" cy="6858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1" name="Text 9"/>
          <p:cNvSpPr/>
          <p:nvPr/>
        </p:nvSpPr>
        <p:spPr>
          <a:xfrm>
            <a:off x="315468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2</a:t>
            </a:r>
            <a:endParaRPr lang="en-US" sz="1800" dirty="0">
              <a:latin typeface="Arial    "/>
            </a:endParaRPr>
          </a:p>
        </p:txBody>
      </p:sp>
      <p:sp>
        <p:nvSpPr>
          <p:cNvPr id="12" name="Shape 10"/>
          <p:cNvSpPr/>
          <p:nvPr/>
        </p:nvSpPr>
        <p:spPr>
          <a:xfrm>
            <a:off x="5760720" y="3657600"/>
            <a:ext cx="2468880" cy="68580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Text 11"/>
          <p:cNvSpPr/>
          <p:nvPr/>
        </p:nvSpPr>
        <p:spPr>
          <a:xfrm>
            <a:off x="5852160" y="3703320"/>
            <a:ext cx="365760" cy="365760"/>
          </a:xfrm>
          <a:prstGeom prst="rect">
            <a:avLst/>
          </a:prstGeom>
          <a:noFill/>
          <a:ln/>
        </p:spPr>
        <p:txBody>
          <a:bodyPr wrap="square" lIns="0" tIns="0" rIns="0" bIns="0" rtlCol="0" anchor="ctr"/>
          <a:lstStyle/>
          <a:p>
            <a:pPr marL="0" indent="0">
              <a:buNone/>
            </a:pPr>
            <a:r>
              <a:rPr lang="en-US" sz="1800" b="1" dirty="0">
                <a:solidFill>
                  <a:srgbClr val="9B4DAF"/>
                </a:solidFill>
                <a:latin typeface="Arial    "/>
                <a:ea typeface="Calibri" pitchFamily="34" charset="-122"/>
                <a:cs typeface="Calibri" pitchFamily="34" charset="-120"/>
              </a:rPr>
              <a:t>3</a:t>
            </a:r>
            <a:endParaRPr lang="en-US" sz="1800" dirty="0">
              <a:latin typeface="Arial    "/>
            </a:endParaRPr>
          </a:p>
        </p:txBody>
      </p:sp>
      <p:sp>
        <p:nvSpPr>
          <p:cNvPr id="15" name="Text 13"/>
          <p:cNvSpPr/>
          <p:nvPr/>
        </p:nvSpPr>
        <p:spPr>
          <a:xfrm>
            <a:off x="274320" y="4892040"/>
            <a:ext cx="6400800" cy="251460"/>
          </a:xfrm>
          <a:prstGeom prst="rect">
            <a:avLst/>
          </a:prstGeom>
          <a:noFill/>
          <a:ln/>
        </p:spPr>
        <p:txBody>
          <a:bodyPr wrap="square" lIns="0" tIns="0" rIns="0" bIns="0" rtlCol="0" anchor="ctr"/>
          <a:lstStyle/>
          <a:p>
            <a:pPr marL="0" indent="0">
              <a:buNone/>
            </a:pPr>
            <a:r>
              <a:rPr lang="en-US" sz="800" dirty="0">
                <a:solidFill>
                  <a:srgbClr val="FFFFFF"/>
                </a:solidFill>
                <a:latin typeface="Calibri" pitchFamily="34" charset="0"/>
                <a:ea typeface="Calibri" pitchFamily="34" charset="-122"/>
                <a:cs typeface="Calibri" pitchFamily="34" charset="-120"/>
              </a:rPr>
              <a:t>META-preneur: Think Differently  ·  Session 1  ·  Electrical Installation – Level 5</a:t>
            </a:r>
            <a:endParaRPr lang="en-US" sz="800" dirty="0"/>
          </a:p>
        </p:txBody>
      </p:sp>
      <p:sp>
        <p:nvSpPr>
          <p:cNvPr id="20" name="Text 42">
            <a:extLst>
              <a:ext uri="{FF2B5EF4-FFF2-40B4-BE49-F238E27FC236}">
                <a16:creationId xmlns:a16="http://schemas.microsoft.com/office/drawing/2014/main" id="{B8AC02F3-3E41-D2D8-01B1-21F9DF04018E}"/>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7" name="Shape 0">
            <a:extLst>
              <a:ext uri="{FF2B5EF4-FFF2-40B4-BE49-F238E27FC236}">
                <a16:creationId xmlns:a16="http://schemas.microsoft.com/office/drawing/2014/main" id="{1457A338-C7B5-8E3B-FDED-E80623322C9F}"/>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47472" y="-18288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Shape 3"/>
          <p:cNvSpPr/>
          <p:nvPr/>
        </p:nvSpPr>
        <p:spPr>
          <a:xfrm>
            <a:off x="256032" y="105156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6" name="Shape 4"/>
          <p:cNvSpPr/>
          <p:nvPr/>
        </p:nvSpPr>
        <p:spPr>
          <a:xfrm>
            <a:off x="256032" y="105156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7" name="Text 5"/>
          <p:cNvSpPr/>
          <p:nvPr/>
        </p:nvSpPr>
        <p:spPr>
          <a:xfrm>
            <a:off x="393192" y="105156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Money</a:t>
            </a:r>
            <a:endParaRPr lang="en-US" sz="1500" dirty="0">
              <a:latin typeface="Arial    "/>
            </a:endParaRPr>
          </a:p>
        </p:txBody>
      </p:sp>
      <p:sp>
        <p:nvSpPr>
          <p:cNvPr id="8" name="Shape 6"/>
          <p:cNvSpPr/>
          <p:nvPr/>
        </p:nvSpPr>
        <p:spPr>
          <a:xfrm>
            <a:off x="256032" y="164592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Shape 7"/>
          <p:cNvSpPr/>
          <p:nvPr/>
        </p:nvSpPr>
        <p:spPr>
          <a:xfrm>
            <a:off x="256032" y="164592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0" name="Text 8"/>
          <p:cNvSpPr/>
          <p:nvPr/>
        </p:nvSpPr>
        <p:spPr>
          <a:xfrm>
            <a:off x="393192" y="164592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Business</a:t>
            </a:r>
            <a:endParaRPr lang="en-US" sz="1500" dirty="0">
              <a:latin typeface="Arial    "/>
            </a:endParaRPr>
          </a:p>
        </p:txBody>
      </p:sp>
      <p:sp>
        <p:nvSpPr>
          <p:cNvPr id="11" name="Shape 9"/>
          <p:cNvSpPr/>
          <p:nvPr/>
        </p:nvSpPr>
        <p:spPr>
          <a:xfrm>
            <a:off x="256032" y="224028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2" name="Shape 10"/>
          <p:cNvSpPr/>
          <p:nvPr/>
        </p:nvSpPr>
        <p:spPr>
          <a:xfrm>
            <a:off x="256032" y="224028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3" name="Text 11"/>
          <p:cNvSpPr/>
          <p:nvPr/>
        </p:nvSpPr>
        <p:spPr>
          <a:xfrm>
            <a:off x="393192" y="224028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Risk</a:t>
            </a:r>
            <a:endParaRPr lang="en-US" sz="1500" dirty="0">
              <a:latin typeface="Arial    "/>
            </a:endParaRPr>
          </a:p>
        </p:txBody>
      </p:sp>
      <p:sp>
        <p:nvSpPr>
          <p:cNvPr id="14" name="Shape 12"/>
          <p:cNvSpPr/>
          <p:nvPr/>
        </p:nvSpPr>
        <p:spPr>
          <a:xfrm>
            <a:off x="256032" y="283464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5" name="Shape 13"/>
          <p:cNvSpPr/>
          <p:nvPr/>
        </p:nvSpPr>
        <p:spPr>
          <a:xfrm>
            <a:off x="256032" y="283464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6" name="Text 14"/>
          <p:cNvSpPr/>
          <p:nvPr/>
        </p:nvSpPr>
        <p:spPr>
          <a:xfrm>
            <a:off x="393192" y="283464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Boss</a:t>
            </a:r>
            <a:endParaRPr lang="en-US" sz="1500" dirty="0">
              <a:latin typeface="Arial    "/>
            </a:endParaRPr>
          </a:p>
        </p:txBody>
      </p:sp>
      <p:sp>
        <p:nvSpPr>
          <p:cNvPr id="17" name="Shape 15"/>
          <p:cNvSpPr/>
          <p:nvPr/>
        </p:nvSpPr>
        <p:spPr>
          <a:xfrm>
            <a:off x="4645152" y="105156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8" name="Shape 16"/>
          <p:cNvSpPr/>
          <p:nvPr/>
        </p:nvSpPr>
        <p:spPr>
          <a:xfrm>
            <a:off x="4645152" y="105156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19" name="Text 17"/>
          <p:cNvSpPr/>
          <p:nvPr/>
        </p:nvSpPr>
        <p:spPr>
          <a:xfrm>
            <a:off x="4782312" y="105156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Innovation</a:t>
            </a:r>
            <a:endParaRPr lang="en-US" sz="1500" dirty="0">
              <a:latin typeface="Arial    "/>
            </a:endParaRPr>
          </a:p>
        </p:txBody>
      </p:sp>
      <p:sp>
        <p:nvSpPr>
          <p:cNvPr id="20" name="Shape 18"/>
          <p:cNvSpPr/>
          <p:nvPr/>
        </p:nvSpPr>
        <p:spPr>
          <a:xfrm>
            <a:off x="4645152" y="164592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1" name="Shape 19"/>
          <p:cNvSpPr/>
          <p:nvPr/>
        </p:nvSpPr>
        <p:spPr>
          <a:xfrm>
            <a:off x="4645152" y="164592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2" name="Text 20"/>
          <p:cNvSpPr/>
          <p:nvPr/>
        </p:nvSpPr>
        <p:spPr>
          <a:xfrm>
            <a:off x="4782312" y="164592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Opportunity</a:t>
            </a:r>
            <a:endParaRPr lang="en-US" sz="1500" dirty="0">
              <a:latin typeface="Arial    "/>
            </a:endParaRPr>
          </a:p>
        </p:txBody>
      </p:sp>
      <p:sp>
        <p:nvSpPr>
          <p:cNvPr id="23" name="Shape 21"/>
          <p:cNvSpPr/>
          <p:nvPr/>
        </p:nvSpPr>
        <p:spPr>
          <a:xfrm>
            <a:off x="4645152" y="224028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4" name="Shape 22"/>
          <p:cNvSpPr/>
          <p:nvPr/>
        </p:nvSpPr>
        <p:spPr>
          <a:xfrm>
            <a:off x="4645152" y="224028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5" name="Text 23"/>
          <p:cNvSpPr/>
          <p:nvPr/>
        </p:nvSpPr>
        <p:spPr>
          <a:xfrm>
            <a:off x="4782312" y="224028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Hard work</a:t>
            </a:r>
            <a:endParaRPr lang="en-US" sz="1500" dirty="0">
              <a:latin typeface="Arial    "/>
            </a:endParaRPr>
          </a:p>
        </p:txBody>
      </p:sp>
      <p:sp>
        <p:nvSpPr>
          <p:cNvPr id="26" name="Shape 24"/>
          <p:cNvSpPr/>
          <p:nvPr/>
        </p:nvSpPr>
        <p:spPr>
          <a:xfrm>
            <a:off x="4645152" y="2834640"/>
            <a:ext cx="3931920"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7" name="Shape 25"/>
          <p:cNvSpPr/>
          <p:nvPr/>
        </p:nvSpPr>
        <p:spPr>
          <a:xfrm>
            <a:off x="4645152" y="2834640"/>
            <a:ext cx="54864" cy="502920"/>
          </a:xfrm>
          <a:prstGeom prst="rect">
            <a:avLst/>
          </a:prstGeom>
          <a:solidFill>
            <a:srgbClr val="5B4B8A"/>
          </a:solidFill>
          <a:ln w="12700">
            <a:solidFill>
              <a:srgbClr val="9B4DAF"/>
            </a:solidFill>
            <a:prstDash val="solid"/>
          </a:ln>
        </p:spPr>
        <p:txBody>
          <a:bodyPr/>
          <a:lstStyle/>
          <a:p>
            <a:endParaRPr lang="en-US">
              <a:latin typeface="Arial    "/>
            </a:endParaRPr>
          </a:p>
        </p:txBody>
      </p:sp>
      <p:sp>
        <p:nvSpPr>
          <p:cNvPr id="28" name="Text 26"/>
          <p:cNvSpPr/>
          <p:nvPr/>
        </p:nvSpPr>
        <p:spPr>
          <a:xfrm>
            <a:off x="4782312" y="2834640"/>
            <a:ext cx="3749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Freedom</a:t>
            </a:r>
            <a:endParaRPr lang="en-US" sz="1500" dirty="0">
              <a:latin typeface="Arial    "/>
            </a:endParaRPr>
          </a:p>
        </p:txBody>
      </p:sp>
      <p:sp>
        <p:nvSpPr>
          <p:cNvPr id="29" name="Shape 27"/>
          <p:cNvSpPr/>
          <p:nvPr/>
        </p:nvSpPr>
        <p:spPr>
          <a:xfrm>
            <a:off x="256032" y="4114800"/>
            <a:ext cx="8631936" cy="566928"/>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30" name="Text 28"/>
          <p:cNvSpPr/>
          <p:nvPr/>
        </p:nvSpPr>
        <p:spPr>
          <a:xfrm>
            <a:off x="347472" y="4114800"/>
            <a:ext cx="8449056" cy="566928"/>
          </a:xfrm>
          <a:prstGeom prst="rect">
            <a:avLst/>
          </a:prstGeom>
          <a:noFill/>
          <a:ln/>
        </p:spPr>
        <p:txBody>
          <a:bodyPr wrap="square" lIns="0" tIns="0" rIns="0" bIns="0" rtlCol="0" anchor="ctr"/>
          <a:lstStyle/>
          <a:p>
            <a:pPr marL="0" indent="0">
              <a:buNone/>
            </a:pPr>
            <a:r>
              <a:rPr lang="en-US" sz="1400" b="1" dirty="0">
                <a:solidFill>
                  <a:srgbClr val="FFFFFF"/>
                </a:solidFill>
                <a:latin typeface="Arial    "/>
                <a:ea typeface="Calibri" pitchFamily="34" charset="-122"/>
                <a:cs typeface="Calibri" pitchFamily="34" charset="-120"/>
              </a:rPr>
              <a:t>Entrepreneurship is about spotting problems and creating solutions that people value.</a:t>
            </a:r>
            <a:endParaRPr lang="en-US" sz="1400" dirty="0">
              <a:latin typeface="Arial    "/>
            </a:endParaRPr>
          </a:p>
        </p:txBody>
      </p:sp>
      <p:sp>
        <p:nvSpPr>
          <p:cNvPr id="36" name="Text 42">
            <a:extLst>
              <a:ext uri="{FF2B5EF4-FFF2-40B4-BE49-F238E27FC236}">
                <a16:creationId xmlns:a16="http://schemas.microsoft.com/office/drawing/2014/main" id="{84FED8BF-A02E-6F23-952C-1342D0797B3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15" name="Shape 0">
            <a:extLst>
              <a:ext uri="{FF2B5EF4-FFF2-40B4-BE49-F238E27FC236}">
                <a16:creationId xmlns:a16="http://schemas.microsoft.com/office/drawing/2014/main" id="{E9FBF82A-A741-B46F-5FD8-500FEFD1F30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74320" y="-157734"/>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META-PRENEUR: THINK DIFFERENTLY</a:t>
            </a:r>
            <a:endParaRPr lang="en-US" sz="2000" dirty="0">
              <a:latin typeface="Arial Black" panose="020B0A04020102020204" pitchFamily="34" charset="0"/>
            </a:endParaRPr>
          </a:p>
        </p:txBody>
      </p:sp>
      <p:sp>
        <p:nvSpPr>
          <p:cNvPr id="5" name="Text 3"/>
          <p:cNvSpPr/>
          <p:nvPr/>
        </p:nvSpPr>
        <p:spPr>
          <a:xfrm>
            <a:off x="457200" y="1188720"/>
            <a:ext cx="8229600" cy="640080"/>
          </a:xfrm>
          <a:prstGeom prst="rect">
            <a:avLst/>
          </a:prstGeom>
          <a:noFill/>
          <a:ln/>
        </p:spPr>
        <p:txBody>
          <a:bodyPr wrap="square" rtlCol="0" anchor="ctr"/>
          <a:lstStyle/>
          <a:p>
            <a:pPr marL="0" indent="0">
              <a:buNone/>
            </a:pPr>
            <a:r>
              <a:rPr lang="en-US" sz="2200" dirty="0">
                <a:solidFill>
                  <a:srgbClr val="1A1A2E"/>
                </a:solidFill>
                <a:latin typeface="Arial    "/>
                <a:ea typeface="Calibri" pitchFamily="34" charset="-122"/>
                <a:cs typeface="Calibri" pitchFamily="34" charset="-120"/>
              </a:rPr>
              <a:t>Have You Heard of This Word?</a:t>
            </a:r>
            <a:endParaRPr lang="en-US" sz="2200" dirty="0">
              <a:latin typeface="Arial    "/>
            </a:endParaRPr>
          </a:p>
        </p:txBody>
      </p:sp>
      <p:sp>
        <p:nvSpPr>
          <p:cNvPr id="6" name="Text 4"/>
          <p:cNvSpPr/>
          <p:nvPr/>
        </p:nvSpPr>
        <p:spPr>
          <a:xfrm>
            <a:off x="457200" y="1920240"/>
            <a:ext cx="8229600" cy="1280160"/>
          </a:xfrm>
          <a:prstGeom prst="rect">
            <a:avLst/>
          </a:prstGeom>
          <a:noFill/>
          <a:ln/>
        </p:spPr>
        <p:txBody>
          <a:bodyPr wrap="square" rtlCol="0" anchor="ctr"/>
          <a:lstStyle/>
          <a:p>
            <a:pPr marL="0" indent="0" algn="ctr">
              <a:buNone/>
            </a:pPr>
            <a:r>
              <a:rPr lang="en-US" sz="6000" b="1" dirty="0">
                <a:solidFill>
                  <a:srgbClr val="5B4B8A"/>
                </a:solidFill>
                <a:latin typeface="Arial    "/>
                <a:ea typeface="Calibri" pitchFamily="34" charset="-122"/>
                <a:cs typeface="Calibri" pitchFamily="34" charset="-120"/>
              </a:rPr>
              <a:t>INTRAPRENEUR</a:t>
            </a:r>
            <a:endParaRPr lang="en-US" sz="6000" dirty="0">
              <a:solidFill>
                <a:srgbClr val="5B4B8A"/>
              </a:solidFill>
              <a:latin typeface="Arial    "/>
            </a:endParaRPr>
          </a:p>
        </p:txBody>
      </p:sp>
      <p:sp>
        <p:nvSpPr>
          <p:cNvPr id="7" name="Shape 5"/>
          <p:cNvSpPr/>
          <p:nvPr/>
        </p:nvSpPr>
        <p:spPr>
          <a:xfrm>
            <a:off x="1828800" y="3701034"/>
            <a:ext cx="5486400" cy="59436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8" name="Text 6"/>
          <p:cNvSpPr/>
          <p:nvPr/>
        </p:nvSpPr>
        <p:spPr>
          <a:xfrm>
            <a:off x="1920240" y="3701034"/>
            <a:ext cx="5303520" cy="594360"/>
          </a:xfrm>
          <a:prstGeom prst="rect">
            <a:avLst/>
          </a:prstGeom>
          <a:noFill/>
          <a:ln/>
        </p:spPr>
        <p:txBody>
          <a:bodyPr wrap="square" lIns="0" tIns="0" rIns="0" bIns="0" rtlCol="0" anchor="ctr"/>
          <a:lstStyle/>
          <a:p>
            <a:pPr marL="0" indent="0" algn="ctr">
              <a:buNone/>
            </a:pPr>
            <a:r>
              <a:rPr lang="en-US" sz="1400" i="1" dirty="0">
                <a:solidFill>
                  <a:srgbClr val="5A1F68"/>
                </a:solidFill>
                <a:latin typeface="Arial    "/>
                <a:ea typeface="Calibri" pitchFamily="34" charset="-122"/>
                <a:cs typeface="Calibri" pitchFamily="34" charset="-120"/>
              </a:rPr>
              <a:t>Someone who thinks like an entrepreneur – from inside an organisation.</a:t>
            </a:r>
            <a:endParaRPr lang="en-US" sz="1400" dirty="0">
              <a:latin typeface="Arial    "/>
            </a:endParaRPr>
          </a:p>
        </p:txBody>
      </p:sp>
      <p:sp>
        <p:nvSpPr>
          <p:cNvPr id="14" name="Text 42">
            <a:extLst>
              <a:ext uri="{FF2B5EF4-FFF2-40B4-BE49-F238E27FC236}">
                <a16:creationId xmlns:a16="http://schemas.microsoft.com/office/drawing/2014/main" id="{277A24DF-3228-81CD-1A49-48296A880D1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1" name="Shape 0">
            <a:extLst>
              <a:ext uri="{FF2B5EF4-FFF2-40B4-BE49-F238E27FC236}">
                <a16:creationId xmlns:a16="http://schemas.microsoft.com/office/drawing/2014/main" id="{65224948-865C-A7CC-1214-7A0A645B075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5849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AN INTRAPRENEUR IS SOMEONE WHO...</a:t>
            </a:r>
            <a:endParaRPr lang="en-US" sz="2000" dirty="0">
              <a:latin typeface="Arial Black" panose="020B0A04020102020204" pitchFamily="34" charset="0"/>
            </a:endParaRPr>
          </a:p>
        </p:txBody>
      </p:sp>
      <p:sp>
        <p:nvSpPr>
          <p:cNvPr id="5" name="Shape 3"/>
          <p:cNvSpPr/>
          <p:nvPr/>
        </p:nvSpPr>
        <p:spPr>
          <a:xfrm>
            <a:off x="256032" y="114300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6" name="Text 4"/>
          <p:cNvSpPr/>
          <p:nvPr/>
        </p:nvSpPr>
        <p:spPr>
          <a:xfrm>
            <a:off x="256032" y="114300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1</a:t>
            </a:r>
            <a:endParaRPr lang="en-US" sz="1300" dirty="0">
              <a:latin typeface="Arial    "/>
            </a:endParaRPr>
          </a:p>
        </p:txBody>
      </p:sp>
      <p:sp>
        <p:nvSpPr>
          <p:cNvPr id="7" name="Text 5"/>
          <p:cNvSpPr/>
          <p:nvPr/>
        </p:nvSpPr>
        <p:spPr>
          <a:xfrm>
            <a:off x="713232" y="107899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Works inside a company</a:t>
            </a:r>
            <a:endParaRPr lang="en-US" sz="1600" dirty="0">
              <a:latin typeface="Arial    "/>
            </a:endParaRPr>
          </a:p>
        </p:txBody>
      </p:sp>
      <p:sp>
        <p:nvSpPr>
          <p:cNvPr id="8" name="Shape 6"/>
          <p:cNvSpPr/>
          <p:nvPr/>
        </p:nvSpPr>
        <p:spPr>
          <a:xfrm>
            <a:off x="411480" y="149047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9" name="Shape 7"/>
          <p:cNvSpPr/>
          <p:nvPr/>
        </p:nvSpPr>
        <p:spPr>
          <a:xfrm>
            <a:off x="256032" y="178308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10" name="Text 8"/>
          <p:cNvSpPr/>
          <p:nvPr/>
        </p:nvSpPr>
        <p:spPr>
          <a:xfrm>
            <a:off x="256032" y="178308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2</a:t>
            </a:r>
            <a:endParaRPr lang="en-US" sz="1300" dirty="0">
              <a:latin typeface="Arial    "/>
            </a:endParaRPr>
          </a:p>
        </p:txBody>
      </p:sp>
      <p:sp>
        <p:nvSpPr>
          <p:cNvPr id="11" name="Text 9"/>
          <p:cNvSpPr/>
          <p:nvPr/>
        </p:nvSpPr>
        <p:spPr>
          <a:xfrm>
            <a:off x="713232" y="171907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But thinks like an entrepreneur</a:t>
            </a:r>
            <a:endParaRPr lang="en-US" sz="1600" dirty="0">
              <a:latin typeface="Arial    "/>
            </a:endParaRPr>
          </a:p>
        </p:txBody>
      </p:sp>
      <p:sp>
        <p:nvSpPr>
          <p:cNvPr id="12" name="Shape 10"/>
          <p:cNvSpPr/>
          <p:nvPr/>
        </p:nvSpPr>
        <p:spPr>
          <a:xfrm>
            <a:off x="411480" y="213055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3" name="Shape 11"/>
          <p:cNvSpPr/>
          <p:nvPr/>
        </p:nvSpPr>
        <p:spPr>
          <a:xfrm>
            <a:off x="256032" y="2423160"/>
            <a:ext cx="347472" cy="347472"/>
          </a:xfrm>
          <a:prstGeom prst="ellipse">
            <a:avLst/>
          </a:prstGeom>
          <a:solidFill>
            <a:srgbClr val="5B4B8A"/>
          </a:solidFill>
          <a:ln w="12700">
            <a:solidFill>
              <a:srgbClr val="9B4DAF"/>
            </a:solidFill>
            <a:prstDash val="solid"/>
          </a:ln>
        </p:spPr>
        <p:txBody>
          <a:bodyPr/>
          <a:lstStyle/>
          <a:p>
            <a:endParaRPr lang="en-US" dirty="0">
              <a:highlight>
                <a:srgbClr val="5B4B8A"/>
              </a:highlight>
              <a:latin typeface="Arial    "/>
            </a:endParaRPr>
          </a:p>
        </p:txBody>
      </p:sp>
      <p:sp>
        <p:nvSpPr>
          <p:cNvPr id="14" name="Text 12"/>
          <p:cNvSpPr/>
          <p:nvPr/>
        </p:nvSpPr>
        <p:spPr>
          <a:xfrm>
            <a:off x="256032" y="242316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3</a:t>
            </a:r>
            <a:endParaRPr lang="en-US" sz="1300" dirty="0">
              <a:latin typeface="Arial    "/>
            </a:endParaRPr>
          </a:p>
        </p:txBody>
      </p:sp>
      <p:sp>
        <p:nvSpPr>
          <p:cNvPr id="15" name="Text 13"/>
          <p:cNvSpPr/>
          <p:nvPr/>
        </p:nvSpPr>
        <p:spPr>
          <a:xfrm>
            <a:off x="713232" y="235915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Improves systems</a:t>
            </a:r>
            <a:endParaRPr lang="en-US" sz="1600" dirty="0">
              <a:latin typeface="Arial    "/>
            </a:endParaRPr>
          </a:p>
        </p:txBody>
      </p:sp>
      <p:sp>
        <p:nvSpPr>
          <p:cNvPr id="16" name="Shape 14"/>
          <p:cNvSpPr/>
          <p:nvPr/>
        </p:nvSpPr>
        <p:spPr>
          <a:xfrm>
            <a:off x="411480" y="277063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17" name="Shape 15"/>
          <p:cNvSpPr/>
          <p:nvPr/>
        </p:nvSpPr>
        <p:spPr>
          <a:xfrm>
            <a:off x="256032" y="306324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18" name="Text 16"/>
          <p:cNvSpPr/>
          <p:nvPr/>
        </p:nvSpPr>
        <p:spPr>
          <a:xfrm>
            <a:off x="256032" y="306324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4</a:t>
            </a:r>
            <a:endParaRPr lang="en-US" sz="1300" dirty="0">
              <a:latin typeface="Arial    "/>
            </a:endParaRPr>
          </a:p>
        </p:txBody>
      </p:sp>
      <p:sp>
        <p:nvSpPr>
          <p:cNvPr id="19" name="Text 17"/>
          <p:cNvSpPr/>
          <p:nvPr/>
        </p:nvSpPr>
        <p:spPr>
          <a:xfrm>
            <a:off x="713232" y="299923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Finds better ways of doing things</a:t>
            </a:r>
            <a:endParaRPr lang="en-US" sz="1600" dirty="0">
              <a:latin typeface="Arial    "/>
            </a:endParaRPr>
          </a:p>
        </p:txBody>
      </p:sp>
      <p:sp>
        <p:nvSpPr>
          <p:cNvPr id="20" name="Shape 18"/>
          <p:cNvSpPr/>
          <p:nvPr/>
        </p:nvSpPr>
        <p:spPr>
          <a:xfrm>
            <a:off x="411480" y="3410712"/>
            <a:ext cx="36576" cy="228600"/>
          </a:xfrm>
          <a:prstGeom prst="rect">
            <a:avLst/>
          </a:prstGeom>
          <a:solidFill>
            <a:srgbClr val="5B4B8A"/>
          </a:solidFill>
          <a:ln w="12700">
            <a:solidFill>
              <a:srgbClr val="5B4B8A"/>
            </a:solidFill>
            <a:prstDash val="solid"/>
          </a:ln>
        </p:spPr>
        <p:txBody>
          <a:bodyPr/>
          <a:lstStyle/>
          <a:p>
            <a:endParaRPr lang="en-US">
              <a:latin typeface="Arial    "/>
            </a:endParaRPr>
          </a:p>
        </p:txBody>
      </p:sp>
      <p:sp>
        <p:nvSpPr>
          <p:cNvPr id="21" name="Shape 19"/>
          <p:cNvSpPr/>
          <p:nvPr/>
        </p:nvSpPr>
        <p:spPr>
          <a:xfrm>
            <a:off x="256032" y="3703320"/>
            <a:ext cx="347472" cy="347472"/>
          </a:xfrm>
          <a:prstGeom prst="ellipse">
            <a:avLst/>
          </a:prstGeom>
          <a:solidFill>
            <a:srgbClr val="5B4B8A"/>
          </a:solidFill>
          <a:ln w="12700">
            <a:solidFill>
              <a:srgbClr val="9B4DAF"/>
            </a:solidFill>
            <a:prstDash val="solid"/>
          </a:ln>
        </p:spPr>
        <p:txBody>
          <a:bodyPr/>
          <a:lstStyle/>
          <a:p>
            <a:endParaRPr lang="en-US">
              <a:latin typeface="Arial    "/>
            </a:endParaRPr>
          </a:p>
        </p:txBody>
      </p:sp>
      <p:sp>
        <p:nvSpPr>
          <p:cNvPr id="22" name="Text 20"/>
          <p:cNvSpPr/>
          <p:nvPr/>
        </p:nvSpPr>
        <p:spPr>
          <a:xfrm>
            <a:off x="256032" y="3703320"/>
            <a:ext cx="347472" cy="347472"/>
          </a:xfrm>
          <a:prstGeom prst="rect">
            <a:avLst/>
          </a:prstGeom>
          <a:no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5</a:t>
            </a:r>
            <a:endParaRPr lang="en-US" sz="1300" dirty="0">
              <a:latin typeface="Arial    "/>
            </a:endParaRPr>
          </a:p>
        </p:txBody>
      </p:sp>
      <p:sp>
        <p:nvSpPr>
          <p:cNvPr id="23" name="Text 21"/>
          <p:cNvSpPr/>
          <p:nvPr/>
        </p:nvSpPr>
        <p:spPr>
          <a:xfrm>
            <a:off x="713232" y="3639312"/>
            <a:ext cx="8138160" cy="502920"/>
          </a:xfrm>
          <a:prstGeom prst="rect">
            <a:avLst/>
          </a:prstGeom>
          <a:noFill/>
          <a:ln/>
        </p:spPr>
        <p:txBody>
          <a:bodyPr wrap="square" rtlCol="0" anchor="ctr"/>
          <a:lstStyle/>
          <a:p>
            <a:pPr marL="0" indent="0">
              <a:buNone/>
            </a:pPr>
            <a:r>
              <a:rPr lang="en-US" sz="1600" dirty="0">
                <a:solidFill>
                  <a:srgbClr val="1A1A2E"/>
                </a:solidFill>
                <a:latin typeface="Arial    "/>
                <a:ea typeface="Calibri" pitchFamily="34" charset="-122"/>
                <a:cs typeface="Calibri" pitchFamily="34" charset="-120"/>
              </a:rPr>
              <a:t>Solves problems</a:t>
            </a:r>
            <a:endParaRPr lang="en-US" sz="1600" dirty="0">
              <a:latin typeface="Arial    "/>
            </a:endParaRPr>
          </a:p>
        </p:txBody>
      </p:sp>
      <p:sp>
        <p:nvSpPr>
          <p:cNvPr id="24" name="Shape 22"/>
          <p:cNvSpPr/>
          <p:nvPr/>
        </p:nvSpPr>
        <p:spPr>
          <a:xfrm>
            <a:off x="256032" y="4206240"/>
            <a:ext cx="8631936" cy="50292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5" name="Text 23"/>
          <p:cNvSpPr/>
          <p:nvPr/>
        </p:nvSpPr>
        <p:spPr>
          <a:xfrm>
            <a:off x="347472" y="4206240"/>
            <a:ext cx="8449056" cy="502920"/>
          </a:xfrm>
          <a:prstGeom prst="rect">
            <a:avLst/>
          </a:prstGeom>
          <a:noFill/>
          <a:ln/>
        </p:spPr>
        <p:txBody>
          <a:bodyPr wrap="square" lIns="0" tIns="0" rIns="0" bIns="0" rtlCol="0" anchor="ctr"/>
          <a:lstStyle/>
          <a:p>
            <a:pPr marL="0" indent="0">
              <a:buNone/>
            </a:pPr>
            <a:r>
              <a:rPr lang="en-US" sz="1200" i="1" dirty="0">
                <a:solidFill>
                  <a:srgbClr val="FFFFFF"/>
                </a:solidFill>
                <a:latin typeface="Arial    "/>
                <a:ea typeface="Calibri" pitchFamily="34" charset="-122"/>
                <a:cs typeface="Calibri" pitchFamily="34" charset="-120"/>
              </a:rPr>
              <a:t>Example: An apprentice redesigns the workshop layout. They didn't start a business – but they improved the business.</a:t>
            </a:r>
            <a:endParaRPr lang="en-US" sz="1200" dirty="0">
              <a:latin typeface="Arial    "/>
            </a:endParaRPr>
          </a:p>
        </p:txBody>
      </p:sp>
      <p:sp>
        <p:nvSpPr>
          <p:cNvPr id="32" name="Text 42">
            <a:extLst>
              <a:ext uri="{FF2B5EF4-FFF2-40B4-BE49-F238E27FC236}">
                <a16:creationId xmlns:a16="http://schemas.microsoft.com/office/drawing/2014/main" id="{9E02A936-B6BA-A45D-57FD-5D2CE987ED2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Shape 0">
            <a:extLst>
              <a:ext uri="{FF2B5EF4-FFF2-40B4-BE49-F238E27FC236}">
                <a16:creationId xmlns:a16="http://schemas.microsoft.com/office/drawing/2014/main" id="{FFCCA219-1153-6A88-9797-5F38A6A015A4}"/>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55448"/>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Arial" panose="020B0604020202020204" pitchFamily="34" charset="0"/>
              </a:rPr>
              <a:t>INTRAPRENEURSHIP IN ACTION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cs typeface="Arial" panose="020B0604020202020204" pitchFamily="34" charset="0"/>
            </a:endParaRPr>
          </a:p>
        </p:txBody>
      </p:sp>
      <p:sp>
        <p:nvSpPr>
          <p:cNvPr id="4" name="Shape 2"/>
          <p:cNvSpPr/>
          <p:nvPr/>
        </p:nvSpPr>
        <p:spPr>
          <a:xfrm>
            <a:off x="274320" y="964692"/>
            <a:ext cx="8631936" cy="502920"/>
          </a:xfrm>
          <a:prstGeom prst="rect">
            <a:avLst/>
          </a:prstGeom>
          <a:solidFill>
            <a:srgbClr val="00B0F0"/>
          </a:solidFill>
          <a:ln w="12700">
            <a:solidFill>
              <a:srgbClr val="00B0F0"/>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p:nvPr/>
        </p:nvSpPr>
        <p:spPr>
          <a:xfrm>
            <a:off x="365760" y="1001268"/>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a:t>
            </a:r>
            <a:r>
              <a:rPr kumimoji="0" lang="en-US"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Manufacturing Workshop</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p:cNvSpPr/>
          <p:nvPr/>
        </p:nvSpPr>
        <p:spPr>
          <a:xfrm>
            <a:off x="256032" y="1572768"/>
            <a:ext cx="8631936" cy="26060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500"/>
              </a:spcAft>
              <a:buClrTx/>
              <a:buSzTx/>
              <a:buFontTx/>
              <a:buNone/>
              <a:tabLst/>
              <a:defRPr/>
            </a:pPr>
            <a:endParaRPr lang="en-US" sz="1400" dirty="0">
              <a:solidFill>
                <a:srgbClr val="1A1A2E"/>
              </a:solidFill>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An engineering apprentice notices that technicians spend a lot of time searching for the correct tools and measuring equipment.
They design a shadow board tool system and labelled storage layout so every tool has a fixed place.
They didn't start a business – but they improved efficiency in the workshop.</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365760" y="3483864"/>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1" i="1"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1" u="none" strike="noStrike" kern="1200" cap="none" spc="0" normalizeH="0" baseline="0" noProof="0" dirty="0">
                <a:ln>
                  <a:noFill/>
                </a:ln>
                <a:effectLst/>
                <a:uLnTx/>
                <a:uFillTx/>
                <a:latin typeface="Arial" panose="020B0604020202020204" pitchFamily="34" charset="0"/>
                <a:ea typeface="Calibri" pitchFamily="34" charset="-122"/>
                <a:cs typeface="Arial" panose="020B0604020202020204" pitchFamily="34" charset="0"/>
              </a:rPr>
              <a:t>That is intrapreneurship.</a:t>
            </a:r>
            <a:endParaRPr kumimoji="0" lang="en-US"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sp>
        <p:nvSpPr>
          <p:cNvPr id="15" name="Text 42">
            <a:extLst>
              <a:ext uri="{FF2B5EF4-FFF2-40B4-BE49-F238E27FC236}">
                <a16:creationId xmlns:a16="http://schemas.microsoft.com/office/drawing/2014/main" id="{52346B6E-454C-A21C-4008-F72E29B4C04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B4D7614-4C5D-3B93-A004-5F97AD1CF138}"/>
            </a:ext>
          </a:extLst>
        </p:cNvPr>
        <p:cNvGrpSpPr/>
        <p:nvPr/>
      </p:nvGrpSpPr>
      <p:grpSpPr>
        <a:xfrm>
          <a:off x="0" y="0"/>
          <a:ext cx="0" cy="0"/>
          <a:chOff x="0" y="0"/>
          <a:chExt cx="0" cy="0"/>
        </a:xfrm>
      </p:grpSpPr>
      <p:sp>
        <p:nvSpPr>
          <p:cNvPr id="14" name="Shape 0">
            <a:extLst>
              <a:ext uri="{FF2B5EF4-FFF2-40B4-BE49-F238E27FC236}">
                <a16:creationId xmlns:a16="http://schemas.microsoft.com/office/drawing/2014/main" id="{8A4CBE7E-E758-C4BF-D5FA-4AD71F56D0C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A2688782-6D82-66D5-1BC4-BFDA679D3F4B}"/>
              </a:ext>
            </a:extLst>
          </p:cNvPr>
          <p:cNvSpPr/>
          <p:nvPr/>
        </p:nvSpPr>
        <p:spPr>
          <a:xfrm>
            <a:off x="365760" y="-155448"/>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Arial" panose="020B0604020202020204" pitchFamily="34" charset="0"/>
              </a:rPr>
              <a:t>INTRAPRENEURSHIP IN ACTION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Shape 2">
            <a:extLst>
              <a:ext uri="{FF2B5EF4-FFF2-40B4-BE49-F238E27FC236}">
                <a16:creationId xmlns:a16="http://schemas.microsoft.com/office/drawing/2014/main" id="{7720091F-D54E-9DF7-E13A-A77AED2982E5}"/>
              </a:ext>
            </a:extLst>
          </p:cNvPr>
          <p:cNvSpPr/>
          <p:nvPr/>
        </p:nvSpPr>
        <p:spPr>
          <a:xfrm>
            <a:off x="274320" y="964692"/>
            <a:ext cx="8631936" cy="502920"/>
          </a:xfrm>
          <a:prstGeom prst="rect">
            <a:avLst/>
          </a:prstGeom>
          <a:solidFill>
            <a:srgbClr val="5B4B8A"/>
          </a:solidFill>
          <a:ln w="12700">
            <a:solidFill>
              <a:srgbClr val="5B4B8A"/>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E924FC37-A8F6-39A7-0AAD-4E84C05A515B}"/>
              </a:ext>
            </a:extLst>
          </p:cNvPr>
          <p:cNvSpPr/>
          <p:nvPr/>
        </p:nvSpPr>
        <p:spPr>
          <a:xfrm>
            <a:off x="365760" y="1001268"/>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a:t>
            </a:r>
            <a:r>
              <a:rPr lang="en-US" b="1" dirty="0">
                <a:solidFill>
                  <a:srgbClr val="FFFFFF"/>
                </a:solidFill>
                <a:latin typeface="Arial" panose="020B0604020202020204" pitchFamily="34" charset="0"/>
                <a:ea typeface="Calibri" pitchFamily="34" charset="-122"/>
                <a:cs typeface="Arial" panose="020B0604020202020204" pitchFamily="34" charset="0"/>
              </a:rPr>
              <a:t>Production line improvement</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 4">
            <a:extLst>
              <a:ext uri="{FF2B5EF4-FFF2-40B4-BE49-F238E27FC236}">
                <a16:creationId xmlns:a16="http://schemas.microsoft.com/office/drawing/2014/main" id="{87D242F2-1B40-73D3-8420-ECDDB064AE25}"/>
              </a:ext>
            </a:extLst>
          </p:cNvPr>
          <p:cNvSpPr/>
          <p:nvPr/>
        </p:nvSpPr>
        <p:spPr>
          <a:xfrm>
            <a:off x="256032" y="1572768"/>
            <a:ext cx="8631936" cy="2606040"/>
          </a:xfrm>
          <a:prstGeom prst="rect">
            <a:avLst/>
          </a:prstGeom>
          <a:noFill/>
          <a:ln/>
        </p:spPr>
        <p:txBody>
          <a:bodyPr wrap="square" rtlCol="0" anchor="t"/>
          <a:lstStyle/>
          <a:p>
            <a:pPr>
              <a:spcAft>
                <a:spcPts val="500"/>
              </a:spcAft>
            </a:pPr>
            <a:endParaRPr lang="en-US" sz="1400" dirty="0">
              <a:solidFill>
                <a:srgbClr val="1A1A2E"/>
              </a:solidFill>
              <a:latin typeface="Arial" panose="020B0604020202020204" pitchFamily="34" charset="0"/>
              <a:ea typeface="Calibri" pitchFamily="34" charset="-122"/>
              <a:cs typeface="Arial" panose="020B0604020202020204" pitchFamily="34" charset="0"/>
            </a:endParaRPr>
          </a:p>
          <a:p>
            <a:pPr>
              <a:spcAft>
                <a:spcPts val="500"/>
              </a:spcAft>
            </a:pPr>
            <a:r>
              <a:rPr lang="en-US" sz="1400" dirty="0">
                <a:solidFill>
                  <a:srgbClr val="1A1A2E"/>
                </a:solidFill>
                <a:latin typeface="Arial" panose="020B0604020202020204" pitchFamily="34" charset="0"/>
                <a:ea typeface="Calibri" pitchFamily="34" charset="-122"/>
                <a:cs typeface="Arial" panose="020B0604020202020204" pitchFamily="34" charset="0"/>
              </a:rPr>
              <a:t>A technician notices that parts are often damaged when being moved between machines.
They design a simple jig or protective transport tray that holds components securely during movement.
The company reduces waste and saves money.</a:t>
            </a:r>
            <a:endParaRPr lang="en-US" sz="1400" dirty="0">
              <a:solidFill>
                <a:prstClr val="black"/>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50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6">
            <a:extLst>
              <a:ext uri="{FF2B5EF4-FFF2-40B4-BE49-F238E27FC236}">
                <a16:creationId xmlns:a16="http://schemas.microsoft.com/office/drawing/2014/main" id="{2C7DFA65-EC84-2EE8-F089-24536B74BAEB}"/>
              </a:ext>
            </a:extLst>
          </p:cNvPr>
          <p:cNvSpPr/>
          <p:nvPr/>
        </p:nvSpPr>
        <p:spPr>
          <a:xfrm>
            <a:off x="365760" y="3483864"/>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solidFill>
                <a:prstClr val="black"/>
              </a:solidFill>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That is intrapreneurship.</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42">
            <a:extLst>
              <a:ext uri="{FF2B5EF4-FFF2-40B4-BE49-F238E27FC236}">
                <a16:creationId xmlns:a16="http://schemas.microsoft.com/office/drawing/2014/main" id="{7ED8D226-BBCB-F35F-8BD0-9F97433AC56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0739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79F7E-2527-14B1-9957-8F035956CCE1}"/>
            </a:ext>
          </a:extLst>
        </p:cNvPr>
        <p:cNvGrpSpPr/>
        <p:nvPr/>
      </p:nvGrpSpPr>
      <p:grpSpPr>
        <a:xfrm>
          <a:off x="0" y="0"/>
          <a:ext cx="0" cy="0"/>
          <a:chOff x="0" y="0"/>
          <a:chExt cx="0" cy="0"/>
        </a:xfrm>
      </p:grpSpPr>
      <p:sp>
        <p:nvSpPr>
          <p:cNvPr id="14" name="Shape 0">
            <a:extLst>
              <a:ext uri="{FF2B5EF4-FFF2-40B4-BE49-F238E27FC236}">
                <a16:creationId xmlns:a16="http://schemas.microsoft.com/office/drawing/2014/main" id="{D18E18F1-B0E7-F95D-F965-255F97F65AF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9246F984-05D6-556C-2BFC-4CD99B16567D}"/>
              </a:ext>
            </a:extLst>
          </p:cNvPr>
          <p:cNvSpPr/>
          <p:nvPr/>
        </p:nvSpPr>
        <p:spPr>
          <a:xfrm>
            <a:off x="365760" y="-155448"/>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Arial" panose="020B0604020202020204" pitchFamily="34" charset="0"/>
              </a:rPr>
              <a:t>INTRAPRENEURSHIP IN ACTION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Shape 2">
            <a:extLst>
              <a:ext uri="{FF2B5EF4-FFF2-40B4-BE49-F238E27FC236}">
                <a16:creationId xmlns:a16="http://schemas.microsoft.com/office/drawing/2014/main" id="{CFF48334-5574-7D6D-D066-F840FC92CAD0}"/>
              </a:ext>
            </a:extLst>
          </p:cNvPr>
          <p:cNvSpPr/>
          <p:nvPr/>
        </p:nvSpPr>
        <p:spPr>
          <a:xfrm>
            <a:off x="274320" y="964692"/>
            <a:ext cx="8631936" cy="502920"/>
          </a:xfrm>
          <a:prstGeom prst="rect">
            <a:avLst/>
          </a:prstGeom>
          <a:solidFill>
            <a:srgbClr val="00B0F0"/>
          </a:solidFill>
          <a:ln w="12700">
            <a:solidFill>
              <a:srgbClr val="00B0F0"/>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8F990A59-818D-E43D-D41F-0654FBE999E3}"/>
              </a:ext>
            </a:extLst>
          </p:cNvPr>
          <p:cNvSpPr/>
          <p:nvPr/>
        </p:nvSpPr>
        <p:spPr>
          <a:xfrm>
            <a:off x="365760" y="1001268"/>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a:t>
            </a:r>
            <a:r>
              <a:rPr lang="en-US" b="1" dirty="0">
                <a:solidFill>
                  <a:srgbClr val="FFFFFF"/>
                </a:solidFill>
                <a:latin typeface="Arial" panose="020B0604020202020204" pitchFamily="34" charset="0"/>
                <a:ea typeface="Calibri" pitchFamily="34" charset="-122"/>
                <a:cs typeface="Arial" panose="020B0604020202020204" pitchFamily="34" charset="0"/>
              </a:rPr>
              <a:t>Workshop Safety Improvement</a:t>
            </a:r>
            <a:endParaRPr kumimoji="0" lang="en-US"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Text 4">
            <a:extLst>
              <a:ext uri="{FF2B5EF4-FFF2-40B4-BE49-F238E27FC236}">
                <a16:creationId xmlns:a16="http://schemas.microsoft.com/office/drawing/2014/main" id="{6A8B4267-87C8-7E79-6D62-30EB928EDCF3}"/>
              </a:ext>
            </a:extLst>
          </p:cNvPr>
          <p:cNvSpPr/>
          <p:nvPr/>
        </p:nvSpPr>
        <p:spPr>
          <a:xfrm>
            <a:off x="256032" y="1572768"/>
            <a:ext cx="8631936" cy="2606040"/>
          </a:xfrm>
          <a:prstGeom prst="rect">
            <a:avLst/>
          </a:prstGeom>
          <a:noFill/>
          <a:ln/>
        </p:spPr>
        <p:txBody>
          <a:bodyPr wrap="square" rtlCol="0" anchor="t"/>
          <a:lstStyle/>
          <a:p>
            <a:pPr>
              <a:spcAft>
                <a:spcPts val="500"/>
              </a:spcAft>
            </a:pPr>
            <a:endParaRPr lang="en-US" sz="1400" dirty="0">
              <a:solidFill>
                <a:srgbClr val="1A1A2E"/>
              </a:solidFill>
              <a:latin typeface="Arial" panose="020B0604020202020204" pitchFamily="34" charset="0"/>
              <a:ea typeface="Calibri" pitchFamily="34" charset="-122"/>
              <a:cs typeface="Arial" panose="020B0604020202020204" pitchFamily="34" charset="0"/>
            </a:endParaRPr>
          </a:p>
          <a:p>
            <a:pPr>
              <a:spcAft>
                <a:spcPts val="500"/>
              </a:spcAft>
            </a:pPr>
            <a:r>
              <a:rPr lang="en-US" sz="1400" dirty="0">
                <a:solidFill>
                  <a:srgbClr val="1A1A2E"/>
                </a:solidFill>
                <a:latin typeface="Arial" panose="020B0604020202020204" pitchFamily="34" charset="0"/>
                <a:ea typeface="Calibri" pitchFamily="34" charset="-122"/>
                <a:cs typeface="Arial" panose="020B0604020202020204" pitchFamily="34" charset="0"/>
              </a:rPr>
              <a:t>An engineer notices that workers sometimes trip over temporary cables in a workshop.
They design a cable management system or floor-mounted protection channel to keep cables </a:t>
            </a:r>
            <a:r>
              <a:rPr lang="en-US" sz="1400" dirty="0" err="1">
                <a:solidFill>
                  <a:srgbClr val="1A1A2E"/>
                </a:solidFill>
                <a:latin typeface="Arial" panose="020B0604020202020204" pitchFamily="34" charset="0"/>
                <a:ea typeface="Calibri" pitchFamily="34" charset="-122"/>
                <a:cs typeface="Arial" panose="020B0604020202020204" pitchFamily="34" charset="0"/>
              </a:rPr>
              <a:t>organised</a:t>
            </a:r>
            <a:r>
              <a:rPr lang="en-US" sz="1400" dirty="0">
                <a:solidFill>
                  <a:srgbClr val="1A1A2E"/>
                </a:solidFill>
                <a:latin typeface="Arial" panose="020B0604020202020204" pitchFamily="34" charset="0"/>
                <a:ea typeface="Calibri" pitchFamily="34" charset="-122"/>
                <a:cs typeface="Arial" panose="020B0604020202020204" pitchFamily="34" charset="0"/>
              </a:rPr>
              <a:t> and safe.
The workplace becomes safer.</a:t>
            </a:r>
            <a:endParaRPr lang="en-US" sz="1400" dirty="0">
              <a:solidFill>
                <a:prstClr val="black"/>
              </a:solidFill>
              <a:latin typeface="Arial" panose="020B0604020202020204" pitchFamily="34" charset="0"/>
              <a:cs typeface="Arial" panose="020B0604020202020204" pitchFamily="34" charset="0"/>
            </a:endParaRPr>
          </a:p>
          <a:p>
            <a:pPr>
              <a:spcAft>
                <a:spcPts val="500"/>
              </a:spcAft>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6">
            <a:extLst>
              <a:ext uri="{FF2B5EF4-FFF2-40B4-BE49-F238E27FC236}">
                <a16:creationId xmlns:a16="http://schemas.microsoft.com/office/drawing/2014/main" id="{EB0C9E6E-E9F4-2A68-6009-B25D99ACFD21}"/>
              </a:ext>
            </a:extLst>
          </p:cNvPr>
          <p:cNvSpPr/>
          <p:nvPr/>
        </p:nvSpPr>
        <p:spPr>
          <a:xfrm>
            <a:off x="365760" y="3483864"/>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solidFill>
                <a:prstClr val="black"/>
              </a:solidFill>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That is intrapreneurship.</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42">
            <a:extLst>
              <a:ext uri="{FF2B5EF4-FFF2-40B4-BE49-F238E27FC236}">
                <a16:creationId xmlns:a16="http://schemas.microsoft.com/office/drawing/2014/main" id="{D28A5111-A5DC-4E72-DADE-E65EFE95A0F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65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48710-8559-5564-0C58-BD72D34C33CC}"/>
            </a:ext>
          </a:extLst>
        </p:cNvPr>
        <p:cNvGrpSpPr/>
        <p:nvPr/>
      </p:nvGrpSpPr>
      <p:grpSpPr>
        <a:xfrm>
          <a:off x="0" y="0"/>
          <a:ext cx="0" cy="0"/>
          <a:chOff x="0" y="0"/>
          <a:chExt cx="0" cy="0"/>
        </a:xfrm>
      </p:grpSpPr>
      <p:sp>
        <p:nvSpPr>
          <p:cNvPr id="14" name="Shape 0">
            <a:extLst>
              <a:ext uri="{FF2B5EF4-FFF2-40B4-BE49-F238E27FC236}">
                <a16:creationId xmlns:a16="http://schemas.microsoft.com/office/drawing/2014/main" id="{404C5EB2-7AFA-7C1F-4758-CC9245E24434}"/>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B12D7371-0C86-49DA-B066-74F9F48D5088}"/>
              </a:ext>
            </a:extLst>
          </p:cNvPr>
          <p:cNvSpPr/>
          <p:nvPr/>
        </p:nvSpPr>
        <p:spPr>
          <a:xfrm>
            <a:off x="365760" y="-155448"/>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Arial" panose="020B0604020202020204" pitchFamily="34" charset="0"/>
              </a:rPr>
              <a:t>INTRAPRENEURSHIP IN ACTION</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Arial" panose="020B0604020202020204" pitchFamily="34" charset="0"/>
            </a:endParaRPr>
          </a:p>
        </p:txBody>
      </p:sp>
      <p:sp>
        <p:nvSpPr>
          <p:cNvPr id="4" name="Shape 2">
            <a:extLst>
              <a:ext uri="{FF2B5EF4-FFF2-40B4-BE49-F238E27FC236}">
                <a16:creationId xmlns:a16="http://schemas.microsoft.com/office/drawing/2014/main" id="{F19ED9AB-6927-BCC9-6393-39528C9F5FCE}"/>
              </a:ext>
            </a:extLst>
          </p:cNvPr>
          <p:cNvSpPr/>
          <p:nvPr/>
        </p:nvSpPr>
        <p:spPr>
          <a:xfrm>
            <a:off x="274320" y="964692"/>
            <a:ext cx="8631936" cy="502920"/>
          </a:xfrm>
          <a:prstGeom prst="rect">
            <a:avLst/>
          </a:prstGeom>
          <a:solidFill>
            <a:srgbClr val="5B4B8A"/>
          </a:solidFill>
          <a:ln w="12700">
            <a:solidFill>
              <a:srgbClr val="5B4B8A"/>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15822593-A94B-0F8D-3B30-AE98C0101A93}"/>
              </a:ext>
            </a:extLst>
          </p:cNvPr>
          <p:cNvSpPr/>
          <p:nvPr/>
        </p:nvSpPr>
        <p:spPr>
          <a:xfrm>
            <a:off x="365760" y="1001268"/>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  D</a:t>
            </a:r>
            <a:r>
              <a:rPr lang="en-US" b="1" dirty="0" err="1">
                <a:solidFill>
                  <a:srgbClr val="FFFFFF"/>
                </a:solidFill>
                <a:latin typeface="Arial" panose="020B0604020202020204" pitchFamily="34" charset="0"/>
                <a:ea typeface="Calibri" pitchFamily="34" charset="-122"/>
                <a:cs typeface="Arial" panose="020B0604020202020204" pitchFamily="34" charset="0"/>
              </a:rPr>
              <a:t>esign</a:t>
            </a:r>
            <a:r>
              <a:rPr lang="en-US" b="1" dirty="0">
                <a:solidFill>
                  <a:srgbClr val="FFFFFF"/>
                </a:solidFill>
                <a:latin typeface="Arial" panose="020B0604020202020204" pitchFamily="34" charset="0"/>
                <a:ea typeface="Calibri" pitchFamily="34" charset="-122"/>
                <a:cs typeface="Arial" panose="020B0604020202020204" pitchFamily="34" charset="0"/>
              </a:rPr>
              <a:t> for Manufacture thinking</a:t>
            </a:r>
            <a:endParaRPr kumimoji="0" lang="en-US"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a:extLst>
              <a:ext uri="{FF2B5EF4-FFF2-40B4-BE49-F238E27FC236}">
                <a16:creationId xmlns:a16="http://schemas.microsoft.com/office/drawing/2014/main" id="{44ACAD11-692C-E9DD-6277-75EDA8380F28}"/>
              </a:ext>
            </a:extLst>
          </p:cNvPr>
          <p:cNvSpPr/>
          <p:nvPr/>
        </p:nvSpPr>
        <p:spPr>
          <a:xfrm>
            <a:off x="256032" y="1572768"/>
            <a:ext cx="8631936" cy="2606040"/>
          </a:xfrm>
          <a:prstGeom prst="rect">
            <a:avLst/>
          </a:prstGeom>
          <a:noFill/>
          <a:ln/>
        </p:spPr>
        <p:txBody>
          <a:bodyPr wrap="square" rtlCol="0" anchor="t"/>
          <a:lstStyle/>
          <a:p>
            <a:pPr>
              <a:spcAft>
                <a:spcPts val="500"/>
              </a:spcAft>
            </a:pPr>
            <a:endParaRPr lang="en-US" sz="1400" dirty="0">
              <a:solidFill>
                <a:srgbClr val="1A1A2E"/>
              </a:solidFill>
              <a:latin typeface="Arial" panose="020B0604020202020204" pitchFamily="34" charset="0"/>
              <a:ea typeface="Calibri" pitchFamily="34" charset="-122"/>
              <a:cs typeface="Arial" panose="020B0604020202020204" pitchFamily="34" charset="0"/>
            </a:endParaRPr>
          </a:p>
          <a:p>
            <a:pPr>
              <a:spcAft>
                <a:spcPts val="500"/>
              </a:spcAft>
            </a:pPr>
            <a:r>
              <a:rPr lang="en-US" sz="1400" dirty="0">
                <a:solidFill>
                  <a:srgbClr val="1A1A2E"/>
                </a:solidFill>
                <a:latin typeface="Arial" panose="020B0604020202020204" pitchFamily="34" charset="0"/>
                <a:ea typeface="Calibri" pitchFamily="34" charset="-122"/>
                <a:cs typeface="Arial" panose="020B0604020202020204" pitchFamily="34" charset="0"/>
              </a:rPr>
              <a:t>An engineer notices a product requires too many parts and complex assembly.
They redesign the component so it can be manufactured with fewer parts and simpler assembly.
Production becomes faster and cheaper.</a:t>
            </a:r>
            <a:endParaRPr lang="en-US" sz="1400" dirty="0">
              <a:solidFill>
                <a:prstClr val="black"/>
              </a:solidFill>
              <a:latin typeface="Arial" panose="020B0604020202020204" pitchFamily="34" charset="0"/>
              <a:cs typeface="Arial" panose="020B0604020202020204" pitchFamily="34" charset="0"/>
            </a:endParaRPr>
          </a:p>
          <a:p>
            <a:pPr>
              <a:spcAft>
                <a:spcPts val="500"/>
              </a:spcAft>
            </a:pP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 6">
            <a:extLst>
              <a:ext uri="{FF2B5EF4-FFF2-40B4-BE49-F238E27FC236}">
                <a16:creationId xmlns:a16="http://schemas.microsoft.com/office/drawing/2014/main" id="{2F0F7855-5179-F37E-E61E-019DCE187EBD}"/>
              </a:ext>
            </a:extLst>
          </p:cNvPr>
          <p:cNvSpPr/>
          <p:nvPr/>
        </p:nvSpPr>
        <p:spPr>
          <a:xfrm>
            <a:off x="365760" y="3483864"/>
            <a:ext cx="8449056"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solidFill>
                <a:prstClr val="black"/>
              </a:solidFill>
              <a:latin typeface="Arial" panose="020B0604020202020204" pitchFamily="34" charset="0"/>
              <a:ea typeface="Calibri" pitchFamily="34"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Arial" panose="020B0604020202020204" pitchFamily="34" charset="0"/>
                <a:ea typeface="Calibri" pitchFamily="34" charset="-122"/>
                <a:cs typeface="Arial" panose="020B0604020202020204" pitchFamily="34" charset="0"/>
              </a:rPr>
              <a:t>That is intrapreneurship.</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 42">
            <a:extLst>
              <a:ext uri="{FF2B5EF4-FFF2-40B4-BE49-F238E27FC236}">
                <a16:creationId xmlns:a16="http://schemas.microsoft.com/office/drawing/2014/main" id="{FCCF6312-2973-8841-308F-425A461D24B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552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3" name="Shape 0">
            <a:extLst>
              <a:ext uri="{FF2B5EF4-FFF2-40B4-BE49-F238E27FC236}">
                <a16:creationId xmlns:a16="http://schemas.microsoft.com/office/drawing/2014/main" id="{A1BE2194-B7E3-7AF8-F3D1-AF84F479860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MINDSET</a:t>
            </a:r>
            <a:endParaRPr lang="en-US" sz="2000" dirty="0">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Entrepreneurs and intrapreneurs tend to share a similar mindset. They:</a:t>
            </a:r>
            <a:endParaRPr lang="en-US" sz="1400" dirty="0">
              <a:latin typeface="Arial    "/>
            </a:endParaRPr>
          </a:p>
        </p:txBody>
      </p:sp>
      <p:sp>
        <p:nvSpPr>
          <p:cNvPr id="6" name="Shape 4"/>
          <p:cNvSpPr/>
          <p:nvPr/>
        </p:nvSpPr>
        <p:spPr>
          <a:xfrm>
            <a:off x="256032" y="1572768"/>
            <a:ext cx="4114800" cy="36576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7" name="Text 5"/>
          <p:cNvSpPr/>
          <p:nvPr/>
        </p:nvSpPr>
        <p:spPr>
          <a:xfrm>
            <a:off x="347472" y="1572768"/>
            <a:ext cx="3931920" cy="365760"/>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They:</a:t>
            </a:r>
            <a:endParaRPr lang="en-US" sz="1200" dirty="0">
              <a:latin typeface="Arial    "/>
            </a:endParaRPr>
          </a:p>
        </p:txBody>
      </p:sp>
      <p:sp>
        <p:nvSpPr>
          <p:cNvPr id="8" name="Shape 6"/>
          <p:cNvSpPr/>
          <p:nvPr/>
        </p:nvSpPr>
        <p:spPr>
          <a:xfrm>
            <a:off x="256032" y="1993392"/>
            <a:ext cx="4114800"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9" name="Text 7"/>
          <p:cNvSpPr/>
          <p:nvPr/>
        </p:nvSpPr>
        <p:spPr>
          <a:xfrm>
            <a:off x="365760" y="1993392"/>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Notice problems</a:t>
            </a:r>
            <a:endParaRPr lang="en-US" sz="1300" dirty="0">
              <a:latin typeface="Arial    "/>
            </a:endParaRPr>
          </a:p>
        </p:txBody>
      </p:sp>
      <p:sp>
        <p:nvSpPr>
          <p:cNvPr id="10" name="Shape 8"/>
          <p:cNvSpPr/>
          <p:nvPr/>
        </p:nvSpPr>
        <p:spPr>
          <a:xfrm>
            <a:off x="256032" y="2395728"/>
            <a:ext cx="4114800"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1" name="Text 9"/>
          <p:cNvSpPr/>
          <p:nvPr/>
        </p:nvSpPr>
        <p:spPr>
          <a:xfrm>
            <a:off x="365760" y="2395728"/>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Ask questions</a:t>
            </a:r>
            <a:endParaRPr lang="en-US" sz="1300" dirty="0">
              <a:latin typeface="Arial    "/>
            </a:endParaRPr>
          </a:p>
        </p:txBody>
      </p:sp>
      <p:sp>
        <p:nvSpPr>
          <p:cNvPr id="12" name="Shape 10"/>
          <p:cNvSpPr/>
          <p:nvPr/>
        </p:nvSpPr>
        <p:spPr>
          <a:xfrm>
            <a:off x="256032" y="2798064"/>
            <a:ext cx="4114800"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Text 11"/>
          <p:cNvSpPr/>
          <p:nvPr/>
        </p:nvSpPr>
        <p:spPr>
          <a:xfrm>
            <a:off x="365760" y="2798064"/>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Look for better ways</a:t>
            </a:r>
            <a:endParaRPr lang="en-US" sz="1300" dirty="0">
              <a:latin typeface="Arial    "/>
            </a:endParaRPr>
          </a:p>
        </p:txBody>
      </p:sp>
      <p:sp>
        <p:nvSpPr>
          <p:cNvPr id="14" name="Shape 12"/>
          <p:cNvSpPr/>
          <p:nvPr/>
        </p:nvSpPr>
        <p:spPr>
          <a:xfrm>
            <a:off x="256032" y="3200400"/>
            <a:ext cx="4114800"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5" name="Text 13"/>
          <p:cNvSpPr/>
          <p:nvPr/>
        </p:nvSpPr>
        <p:spPr>
          <a:xfrm>
            <a:off x="365760" y="3200400"/>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Take initiative</a:t>
            </a:r>
            <a:endParaRPr lang="en-US" sz="1300" dirty="0">
              <a:latin typeface="Arial    "/>
            </a:endParaRPr>
          </a:p>
        </p:txBody>
      </p:sp>
      <p:sp>
        <p:nvSpPr>
          <p:cNvPr id="16" name="Shape 14"/>
          <p:cNvSpPr/>
          <p:nvPr/>
        </p:nvSpPr>
        <p:spPr>
          <a:xfrm>
            <a:off x="256032" y="3602736"/>
            <a:ext cx="4114800"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7" name="Text 15"/>
          <p:cNvSpPr/>
          <p:nvPr/>
        </p:nvSpPr>
        <p:spPr>
          <a:xfrm>
            <a:off x="365760" y="3602736"/>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Learn from mistakes</a:t>
            </a:r>
            <a:endParaRPr lang="en-US" sz="1300" dirty="0">
              <a:latin typeface="Arial    "/>
            </a:endParaRPr>
          </a:p>
        </p:txBody>
      </p:sp>
      <p:sp>
        <p:nvSpPr>
          <p:cNvPr id="18" name="Shape 16"/>
          <p:cNvSpPr/>
          <p:nvPr/>
        </p:nvSpPr>
        <p:spPr>
          <a:xfrm>
            <a:off x="256032" y="4005072"/>
            <a:ext cx="4114800"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9" name="Text 17"/>
          <p:cNvSpPr/>
          <p:nvPr/>
        </p:nvSpPr>
        <p:spPr>
          <a:xfrm>
            <a:off x="365760" y="4005072"/>
            <a:ext cx="393192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Think about the customer</a:t>
            </a:r>
            <a:endParaRPr lang="en-US" sz="1300" dirty="0">
              <a:latin typeface="Arial    "/>
            </a:endParaRPr>
          </a:p>
        </p:txBody>
      </p:sp>
      <p:sp>
        <p:nvSpPr>
          <p:cNvPr id="20" name="Shape 18"/>
          <p:cNvSpPr/>
          <p:nvPr/>
        </p:nvSpPr>
        <p:spPr>
          <a:xfrm>
            <a:off x="4663440" y="1572768"/>
            <a:ext cx="4224528" cy="365760"/>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1" name="Text 19"/>
          <p:cNvSpPr/>
          <p:nvPr/>
        </p:nvSpPr>
        <p:spPr>
          <a:xfrm>
            <a:off x="4754880" y="1572768"/>
            <a:ext cx="4041648" cy="365760"/>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This mindset helps people:</a:t>
            </a:r>
            <a:endParaRPr lang="en-US" sz="1200" dirty="0">
              <a:latin typeface="Arial    "/>
            </a:endParaRPr>
          </a:p>
        </p:txBody>
      </p:sp>
      <p:sp>
        <p:nvSpPr>
          <p:cNvPr id="22" name="Shape 20"/>
          <p:cNvSpPr/>
          <p:nvPr/>
        </p:nvSpPr>
        <p:spPr>
          <a:xfrm>
            <a:off x="4663440" y="1993392"/>
            <a:ext cx="4224528"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3" name="Text 21"/>
          <p:cNvSpPr/>
          <p:nvPr/>
        </p:nvSpPr>
        <p:spPr>
          <a:xfrm>
            <a:off x="4773168" y="1993392"/>
            <a:ext cx="402336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Improve workplaces</a:t>
            </a:r>
            <a:endParaRPr lang="en-US" sz="1300" dirty="0">
              <a:latin typeface="Arial    "/>
            </a:endParaRPr>
          </a:p>
        </p:txBody>
      </p:sp>
      <p:sp>
        <p:nvSpPr>
          <p:cNvPr id="24" name="Shape 22"/>
          <p:cNvSpPr/>
          <p:nvPr/>
        </p:nvSpPr>
        <p:spPr>
          <a:xfrm>
            <a:off x="4663440" y="2395728"/>
            <a:ext cx="4224528" cy="347472"/>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5" name="Text 23"/>
          <p:cNvSpPr/>
          <p:nvPr/>
        </p:nvSpPr>
        <p:spPr>
          <a:xfrm>
            <a:off x="4773168" y="2395728"/>
            <a:ext cx="402336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Start businesses</a:t>
            </a:r>
            <a:endParaRPr lang="en-US" sz="1300" dirty="0">
              <a:latin typeface="Arial    "/>
            </a:endParaRPr>
          </a:p>
        </p:txBody>
      </p:sp>
      <p:sp>
        <p:nvSpPr>
          <p:cNvPr id="26" name="Shape 24"/>
          <p:cNvSpPr/>
          <p:nvPr/>
        </p:nvSpPr>
        <p:spPr>
          <a:xfrm>
            <a:off x="4663440" y="2798064"/>
            <a:ext cx="4224528" cy="347472"/>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7" name="Text 25"/>
          <p:cNvSpPr/>
          <p:nvPr/>
        </p:nvSpPr>
        <p:spPr>
          <a:xfrm>
            <a:off x="4773168" y="2798064"/>
            <a:ext cx="4023360" cy="347472"/>
          </a:xfrm>
          <a:prstGeom prst="rect">
            <a:avLst/>
          </a:prstGeom>
          <a:noFill/>
          <a:ln/>
        </p:spPr>
        <p:txBody>
          <a:bodyPr wrap="square" lIns="0" tIns="0" rIns="0" bIns="0" rtlCol="0" anchor="ctr"/>
          <a:lstStyle/>
          <a:p>
            <a:pPr marL="0" indent="0">
              <a:buNone/>
            </a:pPr>
            <a:r>
              <a:rPr lang="en-US" sz="1300" dirty="0">
                <a:solidFill>
                  <a:srgbClr val="1A1A2E"/>
                </a:solidFill>
                <a:latin typeface="Arial    "/>
                <a:ea typeface="Calibri" pitchFamily="34" charset="-122"/>
                <a:cs typeface="Calibri" pitchFamily="34" charset="-120"/>
              </a:rPr>
              <a:t>Create opportunities</a:t>
            </a:r>
            <a:endParaRPr lang="en-US" sz="1300" dirty="0">
              <a:latin typeface="Arial    "/>
            </a:endParaRPr>
          </a:p>
        </p:txBody>
      </p:sp>
      <p:sp>
        <p:nvSpPr>
          <p:cNvPr id="34" name="Text 42">
            <a:extLst>
              <a:ext uri="{FF2B5EF4-FFF2-40B4-BE49-F238E27FC236}">
                <a16:creationId xmlns:a16="http://schemas.microsoft.com/office/drawing/2014/main" id="{2CC9579A-2C13-6E53-2D72-FC48ABC6ABA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44" name="Shape 0">
            <a:extLst>
              <a:ext uri="{FF2B5EF4-FFF2-40B4-BE49-F238E27FC236}">
                <a16:creationId xmlns:a16="http://schemas.microsoft.com/office/drawing/2014/main" id="{7881A8E8-4690-F300-2D98-2CC53B899D3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01752" y="-24612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ENGINEERS</a:t>
            </a:r>
            <a:endParaRPr lang="en-US" sz="2000" dirty="0">
              <a:latin typeface="Arial Black" panose="020B0A04020102020204" pitchFamily="34" charset="0"/>
            </a:endParaRPr>
          </a:p>
        </p:txBody>
      </p:sp>
      <p:sp>
        <p:nvSpPr>
          <p:cNvPr id="5" name="Text 3"/>
          <p:cNvSpPr/>
          <p:nvPr/>
        </p:nvSpPr>
        <p:spPr>
          <a:xfrm>
            <a:off x="256032" y="678180"/>
            <a:ext cx="8631936" cy="502920"/>
          </a:xfrm>
          <a:prstGeom prst="rect">
            <a:avLst/>
          </a:prstGeom>
          <a:noFill/>
          <a:ln/>
        </p:spPr>
        <p:txBody>
          <a:bodyPr wrap="square" rtlCol="0" anchor="ctr"/>
          <a:lstStyle/>
          <a:p>
            <a:pPr marL="0" indent="0">
              <a:buNone/>
            </a:pPr>
            <a:r>
              <a:rPr lang="en-US" sz="1800" b="1" dirty="0">
                <a:solidFill>
                  <a:srgbClr val="5A1F68"/>
                </a:solidFill>
                <a:latin typeface="Arial    "/>
                <a:ea typeface="Calibri" pitchFamily="34" charset="-122"/>
                <a:cs typeface="Calibri" pitchFamily="34" charset="-120"/>
              </a:rPr>
              <a:t>Technical Skills + Meta-Skills + Mindset</a:t>
            </a:r>
            <a:endParaRPr lang="en-US" sz="1800" dirty="0">
              <a:latin typeface="Arial    "/>
            </a:endParaRPr>
          </a:p>
        </p:txBody>
      </p:sp>
      <p:sp>
        <p:nvSpPr>
          <p:cNvPr id="6" name="Text 4"/>
          <p:cNvSpPr/>
          <p:nvPr/>
        </p:nvSpPr>
        <p:spPr>
          <a:xfrm>
            <a:off x="301752" y="1231392"/>
            <a:ext cx="8631936" cy="347472"/>
          </a:xfrm>
          <a:prstGeom prst="rect">
            <a:avLst/>
          </a:prstGeom>
          <a:noFill/>
          <a:ln/>
        </p:spPr>
        <p:txBody>
          <a:bodyPr wrap="square" rtlCol="0" anchor="ctr"/>
          <a:lstStyle/>
          <a:p>
            <a:pPr marL="0" indent="0">
              <a:buNone/>
            </a:pPr>
            <a:r>
              <a:rPr lang="en-US" sz="1400" dirty="0">
                <a:solidFill>
                  <a:srgbClr val="1A1A2E"/>
                </a:solidFill>
                <a:latin typeface="Arial    "/>
                <a:ea typeface="Calibri" pitchFamily="34" charset="-122"/>
                <a:cs typeface="Calibri" pitchFamily="34" charset="-120"/>
              </a:rPr>
              <a:t>A great engineer needs three things:</a:t>
            </a:r>
            <a:endParaRPr lang="en-US" sz="1400" dirty="0">
              <a:latin typeface="Arial    "/>
            </a:endParaRPr>
          </a:p>
        </p:txBody>
      </p:sp>
      <p:sp>
        <p:nvSpPr>
          <p:cNvPr id="7" name="Shape 5"/>
          <p:cNvSpPr/>
          <p:nvPr/>
        </p:nvSpPr>
        <p:spPr>
          <a:xfrm>
            <a:off x="347472" y="1807464"/>
            <a:ext cx="2788920" cy="438912"/>
          </a:xfrm>
          <a:prstGeom prst="rect">
            <a:avLst/>
          </a:prstGeom>
          <a:solidFill>
            <a:srgbClr val="7030A0"/>
          </a:solidFill>
          <a:ln w="12700">
            <a:solidFill>
              <a:srgbClr val="5A1F68"/>
            </a:solidFill>
            <a:prstDash val="solid"/>
          </a:ln>
        </p:spPr>
        <p:txBody>
          <a:bodyPr/>
          <a:lstStyle/>
          <a:p>
            <a:endParaRPr lang="en-US">
              <a:latin typeface="Arial    "/>
            </a:endParaRPr>
          </a:p>
        </p:txBody>
      </p:sp>
      <p:sp>
        <p:nvSpPr>
          <p:cNvPr id="8" name="Text 6"/>
          <p:cNvSpPr/>
          <p:nvPr/>
        </p:nvSpPr>
        <p:spPr>
          <a:xfrm>
            <a:off x="347472" y="1807464"/>
            <a:ext cx="2788920" cy="438912"/>
          </a:xfrm>
          <a:prstGeom prst="rect">
            <a:avLst/>
          </a:prstGeom>
          <a:solidFill>
            <a:srgbClr val="7030A0"/>
          </a:solid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Technical Skills</a:t>
            </a:r>
            <a:endParaRPr lang="en-US" sz="1300" dirty="0">
              <a:latin typeface="Arial    "/>
            </a:endParaRPr>
          </a:p>
        </p:txBody>
      </p:sp>
      <p:sp>
        <p:nvSpPr>
          <p:cNvPr id="9" name="Shape 7"/>
          <p:cNvSpPr/>
          <p:nvPr/>
        </p:nvSpPr>
        <p:spPr>
          <a:xfrm>
            <a:off x="347472" y="23012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0" name="Text 8"/>
          <p:cNvSpPr/>
          <p:nvPr/>
        </p:nvSpPr>
        <p:spPr>
          <a:xfrm>
            <a:off x="420624" y="23012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Wiring &amp; electrical systems</a:t>
            </a:r>
            <a:endParaRPr lang="en-US" sz="1200" dirty="0">
              <a:latin typeface="Arial    "/>
            </a:endParaRPr>
          </a:p>
        </p:txBody>
      </p:sp>
      <p:sp>
        <p:nvSpPr>
          <p:cNvPr id="11" name="Shape 9"/>
          <p:cNvSpPr/>
          <p:nvPr/>
        </p:nvSpPr>
        <p:spPr>
          <a:xfrm>
            <a:off x="347472" y="27584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2" name="Text 10"/>
          <p:cNvSpPr/>
          <p:nvPr/>
        </p:nvSpPr>
        <p:spPr>
          <a:xfrm>
            <a:off x="420624" y="27584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CAD and design</a:t>
            </a:r>
            <a:endParaRPr lang="en-US" sz="1200" dirty="0">
              <a:latin typeface="Arial    "/>
            </a:endParaRPr>
          </a:p>
        </p:txBody>
      </p:sp>
      <p:sp>
        <p:nvSpPr>
          <p:cNvPr id="13" name="Shape 11"/>
          <p:cNvSpPr/>
          <p:nvPr/>
        </p:nvSpPr>
        <p:spPr>
          <a:xfrm>
            <a:off x="347472" y="32156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4" name="Text 12"/>
          <p:cNvSpPr/>
          <p:nvPr/>
        </p:nvSpPr>
        <p:spPr>
          <a:xfrm>
            <a:off x="420624" y="32156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Engineering principles</a:t>
            </a:r>
            <a:endParaRPr lang="en-US" sz="1200" dirty="0">
              <a:latin typeface="Arial    "/>
            </a:endParaRPr>
          </a:p>
        </p:txBody>
      </p:sp>
      <p:sp>
        <p:nvSpPr>
          <p:cNvPr id="15" name="Shape 13"/>
          <p:cNvSpPr/>
          <p:nvPr/>
        </p:nvSpPr>
        <p:spPr>
          <a:xfrm>
            <a:off x="347472" y="36728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6" name="Text 14"/>
          <p:cNvSpPr/>
          <p:nvPr/>
        </p:nvSpPr>
        <p:spPr>
          <a:xfrm>
            <a:off x="420624" y="36728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Safety &amp; Standards</a:t>
            </a:r>
            <a:endParaRPr lang="en-US" sz="1200" dirty="0">
              <a:latin typeface="Arial    "/>
            </a:endParaRPr>
          </a:p>
        </p:txBody>
      </p:sp>
      <p:sp>
        <p:nvSpPr>
          <p:cNvPr id="17" name="Shape 15"/>
          <p:cNvSpPr/>
          <p:nvPr/>
        </p:nvSpPr>
        <p:spPr>
          <a:xfrm>
            <a:off x="3291840" y="1807464"/>
            <a:ext cx="2788920" cy="438912"/>
          </a:xfrm>
          <a:prstGeom prst="rect">
            <a:avLst/>
          </a:prstGeom>
          <a:solidFill>
            <a:srgbClr val="7030A0"/>
          </a:solidFill>
          <a:ln w="12700">
            <a:solidFill>
              <a:srgbClr val="5A1F68"/>
            </a:solidFill>
            <a:prstDash val="solid"/>
          </a:ln>
        </p:spPr>
        <p:txBody>
          <a:bodyPr/>
          <a:lstStyle/>
          <a:p>
            <a:endParaRPr lang="en-US">
              <a:latin typeface="Arial    "/>
            </a:endParaRPr>
          </a:p>
        </p:txBody>
      </p:sp>
      <p:sp>
        <p:nvSpPr>
          <p:cNvPr id="18" name="Text 16"/>
          <p:cNvSpPr/>
          <p:nvPr/>
        </p:nvSpPr>
        <p:spPr>
          <a:xfrm>
            <a:off x="3291840" y="1807464"/>
            <a:ext cx="2788920" cy="438912"/>
          </a:xfrm>
          <a:prstGeom prst="rect">
            <a:avLst/>
          </a:prstGeom>
          <a:solidFill>
            <a:srgbClr val="7030A0"/>
          </a:solid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Meta-Skills</a:t>
            </a:r>
            <a:endParaRPr lang="en-US" sz="1300" dirty="0">
              <a:latin typeface="Arial    "/>
            </a:endParaRPr>
          </a:p>
        </p:txBody>
      </p:sp>
      <p:sp>
        <p:nvSpPr>
          <p:cNvPr id="19" name="Shape 17"/>
          <p:cNvSpPr/>
          <p:nvPr/>
        </p:nvSpPr>
        <p:spPr>
          <a:xfrm>
            <a:off x="3291840" y="23012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0" name="Text 18"/>
          <p:cNvSpPr/>
          <p:nvPr/>
        </p:nvSpPr>
        <p:spPr>
          <a:xfrm>
            <a:off x="3364992" y="23012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Problem solving</a:t>
            </a:r>
            <a:endParaRPr lang="en-US" sz="1200" dirty="0">
              <a:latin typeface="Arial    "/>
            </a:endParaRPr>
          </a:p>
        </p:txBody>
      </p:sp>
      <p:sp>
        <p:nvSpPr>
          <p:cNvPr id="21" name="Shape 19"/>
          <p:cNvSpPr/>
          <p:nvPr/>
        </p:nvSpPr>
        <p:spPr>
          <a:xfrm>
            <a:off x="3291840" y="27584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2" name="Text 20"/>
          <p:cNvSpPr/>
          <p:nvPr/>
        </p:nvSpPr>
        <p:spPr>
          <a:xfrm>
            <a:off x="3364992" y="27584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Communication</a:t>
            </a:r>
            <a:endParaRPr lang="en-US" sz="1200" dirty="0">
              <a:latin typeface="Arial    "/>
            </a:endParaRPr>
          </a:p>
        </p:txBody>
      </p:sp>
      <p:sp>
        <p:nvSpPr>
          <p:cNvPr id="23" name="Shape 21"/>
          <p:cNvSpPr/>
          <p:nvPr/>
        </p:nvSpPr>
        <p:spPr>
          <a:xfrm>
            <a:off x="3291840" y="32156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24" name="Text 22"/>
          <p:cNvSpPr/>
          <p:nvPr/>
        </p:nvSpPr>
        <p:spPr>
          <a:xfrm>
            <a:off x="3364992" y="32156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Teamwork</a:t>
            </a:r>
            <a:endParaRPr lang="en-US" sz="1200" dirty="0">
              <a:latin typeface="Arial    "/>
            </a:endParaRPr>
          </a:p>
        </p:txBody>
      </p:sp>
      <p:sp>
        <p:nvSpPr>
          <p:cNvPr id="25" name="Shape 23"/>
          <p:cNvSpPr/>
          <p:nvPr/>
        </p:nvSpPr>
        <p:spPr>
          <a:xfrm>
            <a:off x="3291840" y="36728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26" name="Text 24"/>
          <p:cNvSpPr/>
          <p:nvPr/>
        </p:nvSpPr>
        <p:spPr>
          <a:xfrm>
            <a:off x="3364992" y="36728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Adaptability</a:t>
            </a:r>
            <a:endParaRPr lang="en-US" sz="1200" dirty="0">
              <a:latin typeface="Arial    "/>
            </a:endParaRPr>
          </a:p>
        </p:txBody>
      </p:sp>
      <p:sp>
        <p:nvSpPr>
          <p:cNvPr id="27" name="Shape 25"/>
          <p:cNvSpPr/>
          <p:nvPr/>
        </p:nvSpPr>
        <p:spPr>
          <a:xfrm>
            <a:off x="6236208" y="1807464"/>
            <a:ext cx="2788920" cy="438912"/>
          </a:xfrm>
          <a:prstGeom prst="rect">
            <a:avLst/>
          </a:prstGeom>
          <a:solidFill>
            <a:srgbClr val="7030A0"/>
          </a:solidFill>
          <a:ln w="12700">
            <a:solidFill>
              <a:srgbClr val="5A1F68"/>
            </a:solidFill>
            <a:prstDash val="solid"/>
          </a:ln>
        </p:spPr>
        <p:txBody>
          <a:bodyPr/>
          <a:lstStyle/>
          <a:p>
            <a:endParaRPr lang="en-US">
              <a:latin typeface="Arial    "/>
            </a:endParaRPr>
          </a:p>
        </p:txBody>
      </p:sp>
      <p:sp>
        <p:nvSpPr>
          <p:cNvPr id="28" name="Text 26"/>
          <p:cNvSpPr/>
          <p:nvPr/>
        </p:nvSpPr>
        <p:spPr>
          <a:xfrm>
            <a:off x="6236208" y="1807464"/>
            <a:ext cx="2788920" cy="438912"/>
          </a:xfrm>
          <a:prstGeom prst="rect">
            <a:avLst/>
          </a:prstGeom>
          <a:solidFill>
            <a:srgbClr val="7030A0"/>
          </a:solidFill>
          <a:ln/>
        </p:spPr>
        <p:txBody>
          <a:bodyPr wrap="square" lIns="0" tIns="0" rIns="0" bIns="0" rtlCol="0" anchor="ctr"/>
          <a:lstStyle/>
          <a:p>
            <a:pPr marL="0" indent="0" algn="ctr">
              <a:buNone/>
            </a:pPr>
            <a:r>
              <a:rPr lang="en-US" sz="1300" b="1" dirty="0">
                <a:solidFill>
                  <a:srgbClr val="FFFFFF"/>
                </a:solidFill>
                <a:latin typeface="Arial    "/>
                <a:ea typeface="Calibri" pitchFamily="34" charset="-122"/>
                <a:cs typeface="Calibri" pitchFamily="34" charset="-120"/>
              </a:rPr>
              <a:t>Mindset</a:t>
            </a:r>
            <a:endParaRPr lang="en-US" sz="1300" dirty="0">
              <a:latin typeface="Arial    "/>
            </a:endParaRPr>
          </a:p>
        </p:txBody>
      </p:sp>
      <p:sp>
        <p:nvSpPr>
          <p:cNvPr id="29" name="Shape 27"/>
          <p:cNvSpPr/>
          <p:nvPr/>
        </p:nvSpPr>
        <p:spPr>
          <a:xfrm>
            <a:off x="6236208" y="23012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30" name="Text 28"/>
          <p:cNvSpPr/>
          <p:nvPr/>
        </p:nvSpPr>
        <p:spPr>
          <a:xfrm>
            <a:off x="6309360" y="23012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Curiosity</a:t>
            </a:r>
            <a:endParaRPr lang="en-US" sz="1200" dirty="0">
              <a:latin typeface="Arial    "/>
            </a:endParaRPr>
          </a:p>
        </p:txBody>
      </p:sp>
      <p:sp>
        <p:nvSpPr>
          <p:cNvPr id="31" name="Shape 29"/>
          <p:cNvSpPr/>
          <p:nvPr/>
        </p:nvSpPr>
        <p:spPr>
          <a:xfrm>
            <a:off x="6236208" y="27584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32" name="Text 30"/>
          <p:cNvSpPr/>
          <p:nvPr/>
        </p:nvSpPr>
        <p:spPr>
          <a:xfrm>
            <a:off x="6309360" y="27584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Initiative</a:t>
            </a:r>
            <a:endParaRPr lang="en-US" sz="1200" dirty="0">
              <a:latin typeface="Arial    "/>
            </a:endParaRPr>
          </a:p>
        </p:txBody>
      </p:sp>
      <p:sp>
        <p:nvSpPr>
          <p:cNvPr id="33" name="Shape 31"/>
          <p:cNvSpPr/>
          <p:nvPr/>
        </p:nvSpPr>
        <p:spPr>
          <a:xfrm>
            <a:off x="6236208" y="3215640"/>
            <a:ext cx="2788920" cy="402336"/>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34" name="Text 32"/>
          <p:cNvSpPr/>
          <p:nvPr/>
        </p:nvSpPr>
        <p:spPr>
          <a:xfrm>
            <a:off x="6309360" y="32156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Responsibility</a:t>
            </a:r>
            <a:endParaRPr lang="en-US" sz="1200" dirty="0">
              <a:latin typeface="Arial    "/>
            </a:endParaRPr>
          </a:p>
        </p:txBody>
      </p:sp>
      <p:sp>
        <p:nvSpPr>
          <p:cNvPr id="35" name="Shape 33"/>
          <p:cNvSpPr/>
          <p:nvPr/>
        </p:nvSpPr>
        <p:spPr>
          <a:xfrm>
            <a:off x="6236208" y="3672840"/>
            <a:ext cx="2788920" cy="402336"/>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36" name="Text 34"/>
          <p:cNvSpPr/>
          <p:nvPr/>
        </p:nvSpPr>
        <p:spPr>
          <a:xfrm>
            <a:off x="6309360" y="3672840"/>
            <a:ext cx="2651760" cy="402336"/>
          </a:xfrm>
          <a:prstGeom prst="rect">
            <a:avLst/>
          </a:prstGeom>
          <a:noFill/>
          <a:ln/>
        </p:spPr>
        <p:txBody>
          <a:bodyPr wrap="square" lIns="0" tIns="0" rIns="0" bIns="0" rtlCol="0" anchor="ctr"/>
          <a:lstStyle/>
          <a:p>
            <a:pPr marL="0" indent="0">
              <a:buNone/>
            </a:pPr>
            <a:r>
              <a:rPr lang="en-US" sz="1200" dirty="0">
                <a:solidFill>
                  <a:srgbClr val="1A1A2E"/>
                </a:solidFill>
                <a:latin typeface="Arial    "/>
                <a:ea typeface="Calibri" pitchFamily="34" charset="-122"/>
                <a:cs typeface="Calibri" pitchFamily="34" charset="-120"/>
              </a:rPr>
              <a:t>Thinking about improvement</a:t>
            </a:r>
            <a:endParaRPr lang="en-US" sz="1200" dirty="0">
              <a:latin typeface="Arial    "/>
            </a:endParaRPr>
          </a:p>
        </p:txBody>
      </p:sp>
      <p:sp>
        <p:nvSpPr>
          <p:cNvPr id="45" name="Text 42">
            <a:extLst>
              <a:ext uri="{FF2B5EF4-FFF2-40B4-BE49-F238E27FC236}">
                <a16:creationId xmlns:a16="http://schemas.microsoft.com/office/drawing/2014/main" id="{06810B0E-90A4-EC98-1BE7-3954EC4D546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hape 17">
            <a:extLst>
              <a:ext uri="{FF2B5EF4-FFF2-40B4-BE49-F238E27FC236}">
                <a16:creationId xmlns:a16="http://schemas.microsoft.com/office/drawing/2014/main" id="{DEF049EC-24B6-8A8A-8E82-558B23DBD86D}"/>
              </a:ext>
            </a:extLst>
          </p:cNvPr>
          <p:cNvSpPr/>
          <p:nvPr/>
        </p:nvSpPr>
        <p:spPr>
          <a:xfrm>
            <a:off x="3291840" y="4137660"/>
            <a:ext cx="2788920" cy="402336"/>
          </a:xfrm>
          <a:prstGeom prst="rect">
            <a:avLst/>
          </a:prstGeom>
          <a:solidFill>
            <a:srgbClr val="F3E8F7"/>
          </a:solidFill>
          <a:ln w="12700">
            <a:solidFill>
              <a:srgbClr val="9B4DAF"/>
            </a:solidFill>
            <a:prstDash val="solid"/>
          </a:ln>
        </p:spPr>
        <p:txBody>
          <a:bodyPr/>
          <a:lstStyle/>
          <a:p>
            <a:r>
              <a:rPr lang="en-US" sz="1200" dirty="0">
                <a:latin typeface="Arial    "/>
              </a:rPr>
              <a:t>Critical thinking</a:t>
            </a:r>
          </a:p>
        </p:txBody>
      </p:sp>
      <p:sp>
        <p:nvSpPr>
          <p:cNvPr id="4" name="Shape 17">
            <a:extLst>
              <a:ext uri="{FF2B5EF4-FFF2-40B4-BE49-F238E27FC236}">
                <a16:creationId xmlns:a16="http://schemas.microsoft.com/office/drawing/2014/main" id="{2FE873F6-DCC0-C618-ECA2-BCA206C759AB}"/>
              </a:ext>
            </a:extLst>
          </p:cNvPr>
          <p:cNvSpPr/>
          <p:nvPr/>
        </p:nvSpPr>
        <p:spPr>
          <a:xfrm>
            <a:off x="6225540" y="4128516"/>
            <a:ext cx="2788920" cy="402336"/>
          </a:xfrm>
          <a:prstGeom prst="rect">
            <a:avLst/>
          </a:prstGeom>
          <a:solidFill>
            <a:srgbClr val="F3E8F7"/>
          </a:solidFill>
          <a:ln w="12700">
            <a:solidFill>
              <a:srgbClr val="9B4DAF"/>
            </a:solidFill>
            <a:prstDash val="solid"/>
          </a:ln>
        </p:spPr>
        <p:txBody>
          <a:bodyPr/>
          <a:lstStyle/>
          <a:p>
            <a:r>
              <a:rPr lang="en-US" sz="1200" dirty="0">
                <a:latin typeface="Arial    "/>
              </a:rPr>
              <a:t>Willingness to test &amp; learn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8" name="Shape 0">
            <a:extLst>
              <a:ext uri="{FF2B5EF4-FFF2-40B4-BE49-F238E27FC236}">
                <a16:creationId xmlns:a16="http://schemas.microsoft.com/office/drawing/2014/main" id="{608135EA-2327-D673-D825-0B2D0649546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98704" y="-19831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WHY THIS MATTERS FOR ENGINEERS</a:t>
            </a:r>
            <a:endParaRPr lang="en-US" sz="2000" dirty="0">
              <a:latin typeface="Arial Black" panose="020B0A04020102020204" pitchFamily="34" charset="0"/>
            </a:endParaRPr>
          </a:p>
        </p:txBody>
      </p:sp>
      <p:sp>
        <p:nvSpPr>
          <p:cNvPr id="5" name="Text 3"/>
          <p:cNvSpPr/>
          <p:nvPr/>
        </p:nvSpPr>
        <p:spPr>
          <a:xfrm>
            <a:off x="256032" y="648081"/>
            <a:ext cx="8631936" cy="457200"/>
          </a:xfrm>
          <a:prstGeom prst="rect">
            <a:avLst/>
          </a:prstGeom>
          <a:noFill/>
          <a:ln/>
        </p:spPr>
        <p:txBody>
          <a:bodyPr wrap="square" rtlCol="0" anchor="ctr"/>
          <a:lstStyle/>
          <a:p>
            <a:pPr marL="0" indent="0">
              <a:buNone/>
            </a:pPr>
            <a:r>
              <a:rPr lang="en-US" sz="1500" b="1" dirty="0">
                <a:solidFill>
                  <a:srgbClr val="1A1A2E"/>
                </a:solidFill>
                <a:latin typeface="Arial    "/>
                <a:ea typeface="Calibri" pitchFamily="34" charset="-122"/>
                <a:cs typeface="Calibri" pitchFamily="34" charset="-120"/>
              </a:rPr>
              <a:t>When these combine engineers can become:</a:t>
            </a:r>
            <a:endParaRPr lang="en-US" sz="1500" dirty="0">
              <a:latin typeface="Arial    "/>
            </a:endParaRPr>
          </a:p>
        </p:txBody>
      </p:sp>
      <p:sp>
        <p:nvSpPr>
          <p:cNvPr id="6" name="Shape 4"/>
          <p:cNvSpPr/>
          <p:nvPr/>
        </p:nvSpPr>
        <p:spPr>
          <a:xfrm>
            <a:off x="256032" y="104013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7" name="Shape 5"/>
          <p:cNvSpPr/>
          <p:nvPr/>
        </p:nvSpPr>
        <p:spPr>
          <a:xfrm>
            <a:off x="256032" y="104013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8" name="Text 6"/>
          <p:cNvSpPr/>
          <p:nvPr/>
        </p:nvSpPr>
        <p:spPr>
          <a:xfrm>
            <a:off x="411480" y="104013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Design Engineers</a:t>
            </a:r>
            <a:endParaRPr lang="en-US" sz="1500" dirty="0">
              <a:latin typeface="Arial    "/>
            </a:endParaRPr>
          </a:p>
        </p:txBody>
      </p:sp>
      <p:sp>
        <p:nvSpPr>
          <p:cNvPr id="9" name="Shape 7"/>
          <p:cNvSpPr/>
          <p:nvPr/>
        </p:nvSpPr>
        <p:spPr>
          <a:xfrm>
            <a:off x="256032" y="1634490"/>
            <a:ext cx="8631936" cy="502920"/>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0" name="Shape 8"/>
          <p:cNvSpPr/>
          <p:nvPr/>
        </p:nvSpPr>
        <p:spPr>
          <a:xfrm>
            <a:off x="256032" y="163449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1" name="Text 9"/>
          <p:cNvSpPr/>
          <p:nvPr/>
        </p:nvSpPr>
        <p:spPr>
          <a:xfrm>
            <a:off x="411480" y="163449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Project leaders</a:t>
            </a:r>
            <a:endParaRPr lang="en-US" sz="1500" dirty="0">
              <a:latin typeface="Arial    "/>
            </a:endParaRPr>
          </a:p>
        </p:txBody>
      </p:sp>
      <p:sp>
        <p:nvSpPr>
          <p:cNvPr id="12" name="Shape 10"/>
          <p:cNvSpPr/>
          <p:nvPr/>
        </p:nvSpPr>
        <p:spPr>
          <a:xfrm>
            <a:off x="256032" y="222885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Shape 11"/>
          <p:cNvSpPr/>
          <p:nvPr/>
        </p:nvSpPr>
        <p:spPr>
          <a:xfrm>
            <a:off x="256032" y="222885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4" name="Text 12"/>
          <p:cNvSpPr/>
          <p:nvPr/>
        </p:nvSpPr>
        <p:spPr>
          <a:xfrm>
            <a:off x="411480" y="222885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Engineering Managers</a:t>
            </a:r>
            <a:endParaRPr lang="en-US" sz="1500" dirty="0">
              <a:latin typeface="Arial    "/>
            </a:endParaRPr>
          </a:p>
        </p:txBody>
      </p:sp>
      <p:sp>
        <p:nvSpPr>
          <p:cNvPr id="15" name="Shape 13"/>
          <p:cNvSpPr/>
          <p:nvPr/>
        </p:nvSpPr>
        <p:spPr>
          <a:xfrm>
            <a:off x="256032" y="2823210"/>
            <a:ext cx="8631936" cy="502920"/>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6" name="Shape 14"/>
          <p:cNvSpPr/>
          <p:nvPr/>
        </p:nvSpPr>
        <p:spPr>
          <a:xfrm>
            <a:off x="256032" y="282321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7" name="Text 15"/>
          <p:cNvSpPr/>
          <p:nvPr/>
        </p:nvSpPr>
        <p:spPr>
          <a:xfrm>
            <a:off x="411480" y="282321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Product innovators</a:t>
            </a:r>
            <a:endParaRPr lang="en-US" sz="1500" dirty="0">
              <a:latin typeface="Arial    "/>
            </a:endParaRPr>
          </a:p>
        </p:txBody>
      </p:sp>
      <p:sp>
        <p:nvSpPr>
          <p:cNvPr id="18" name="Shape 16"/>
          <p:cNvSpPr/>
          <p:nvPr/>
        </p:nvSpPr>
        <p:spPr>
          <a:xfrm>
            <a:off x="256032" y="341757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9" name="Shape 17"/>
          <p:cNvSpPr/>
          <p:nvPr/>
        </p:nvSpPr>
        <p:spPr>
          <a:xfrm>
            <a:off x="256032" y="341757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20" name="Text 18"/>
          <p:cNvSpPr/>
          <p:nvPr/>
        </p:nvSpPr>
        <p:spPr>
          <a:xfrm>
            <a:off x="411480" y="341757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Manufacturing Engineers</a:t>
            </a:r>
            <a:endParaRPr lang="en-US" sz="1500" dirty="0">
              <a:latin typeface="Arial    "/>
            </a:endParaRPr>
          </a:p>
        </p:txBody>
      </p:sp>
      <p:sp>
        <p:nvSpPr>
          <p:cNvPr id="21" name="Shape 19"/>
          <p:cNvSpPr/>
          <p:nvPr/>
        </p:nvSpPr>
        <p:spPr>
          <a:xfrm>
            <a:off x="256032" y="4640580"/>
            <a:ext cx="8631936" cy="329184"/>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2" name="Text 20"/>
          <p:cNvSpPr/>
          <p:nvPr/>
        </p:nvSpPr>
        <p:spPr>
          <a:xfrm>
            <a:off x="347472" y="4605147"/>
            <a:ext cx="8449056" cy="329184"/>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Success in these roles requires more than technical skills – it requires meta-skills and mindset.</a:t>
            </a:r>
            <a:endParaRPr lang="en-US" sz="1200" dirty="0">
              <a:latin typeface="Arial    "/>
            </a:endParaRPr>
          </a:p>
        </p:txBody>
      </p:sp>
      <p:sp>
        <p:nvSpPr>
          <p:cNvPr id="29" name="Text 42">
            <a:extLst>
              <a:ext uri="{FF2B5EF4-FFF2-40B4-BE49-F238E27FC236}">
                <a16:creationId xmlns:a16="http://schemas.microsoft.com/office/drawing/2014/main" id="{03370C18-22BB-EC4D-E993-1F6D87A1371C}"/>
              </a:ext>
            </a:extLst>
          </p:cNvPr>
          <p:cNvSpPr/>
          <p:nvPr/>
        </p:nvSpPr>
        <p:spPr>
          <a:xfrm>
            <a:off x="6035040" y="4858035"/>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hape 13">
            <a:extLst>
              <a:ext uri="{FF2B5EF4-FFF2-40B4-BE49-F238E27FC236}">
                <a16:creationId xmlns:a16="http://schemas.microsoft.com/office/drawing/2014/main" id="{B1B7E551-BEAA-9252-E959-3D5F37466C8C}"/>
              </a:ext>
            </a:extLst>
          </p:cNvPr>
          <p:cNvSpPr/>
          <p:nvPr/>
        </p:nvSpPr>
        <p:spPr>
          <a:xfrm>
            <a:off x="251460" y="4075653"/>
            <a:ext cx="8631936" cy="502920"/>
          </a:xfrm>
          <a:prstGeom prst="rect">
            <a:avLst/>
          </a:prstGeom>
          <a:solidFill>
            <a:srgbClr val="FFFFFF"/>
          </a:solidFill>
          <a:ln w="12700">
            <a:solidFill>
              <a:srgbClr val="9B4DAF"/>
            </a:solidFill>
            <a:prstDash val="solid"/>
          </a:ln>
        </p:spPr>
        <p:txBody>
          <a:bodyPr/>
          <a:lstStyle/>
          <a:p>
            <a:pPr lvl="0">
              <a:defRPr/>
            </a:pPr>
            <a:r>
              <a:rPr lang="en-US" sz="1500" dirty="0">
                <a:solidFill>
                  <a:srgbClr val="1A1A2E"/>
                </a:solidFill>
                <a:latin typeface="Arial" panose="020B0604020202020204" pitchFamily="34" charset="0"/>
                <a:ea typeface="Calibri" pitchFamily="34" charset="-122"/>
                <a:cs typeface="Arial" panose="020B0604020202020204" pitchFamily="34" charset="0"/>
              </a:rPr>
              <a:t>Entrepreneurs or intrapreneurs</a:t>
            </a:r>
            <a:endParaRPr lang="en-US" sz="1500" dirty="0">
              <a:solidFill>
                <a:prstClr val="black"/>
              </a:solidFill>
              <a:latin typeface="Arial" panose="020B0604020202020204" pitchFamily="34" charset="0"/>
              <a:cs typeface="Arial" panose="020B0604020202020204" pitchFamily="34" charset="0"/>
            </a:endParaRPr>
          </a:p>
        </p:txBody>
      </p:sp>
      <p:sp>
        <p:nvSpPr>
          <p:cNvPr id="4" name="Shape 14">
            <a:extLst>
              <a:ext uri="{FF2B5EF4-FFF2-40B4-BE49-F238E27FC236}">
                <a16:creationId xmlns:a16="http://schemas.microsoft.com/office/drawing/2014/main" id="{CA5D29A4-3E69-F9A5-46C1-B3DB64F24C21}"/>
              </a:ext>
            </a:extLst>
          </p:cNvPr>
          <p:cNvSpPr/>
          <p:nvPr/>
        </p:nvSpPr>
        <p:spPr>
          <a:xfrm>
            <a:off x="260604" y="4075653"/>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6C80B-AC42-6B07-B53D-6F60811D425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F6B166D-A176-37D5-4BE5-2DD805330118}"/>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7EECBC04-EEE1-C195-2B6B-CDF78A05E63C}"/>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THE 12 META-SKILLS  —  SDS SKILLS 4.0 FRAMEWORK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70929609-1A86-C0BB-1790-DE6DBF6E7D1C}"/>
              </a:ext>
            </a:extLst>
          </p:cNvPr>
          <p:cNvSpPr/>
          <p:nvPr/>
        </p:nvSpPr>
        <p:spPr>
          <a:xfrm>
            <a:off x="274320" y="749808"/>
            <a:ext cx="859536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Timeless, higher-order skills that help you adapt and succeed — whatever the future brings.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a:extLst>
              <a:ext uri="{FF2B5EF4-FFF2-40B4-BE49-F238E27FC236}">
                <a16:creationId xmlns:a16="http://schemas.microsoft.com/office/drawing/2014/main" id="{DACBC5E6-E92C-716F-2D8D-8EFA58CE64E8}"/>
              </a:ext>
            </a:extLst>
          </p:cNvPr>
          <p:cNvSpPr/>
          <p:nvPr/>
        </p:nvSpPr>
        <p:spPr>
          <a:xfrm>
            <a:off x="201168" y="1170432"/>
            <a:ext cx="2816352" cy="749808"/>
          </a:xfrm>
          <a:prstGeom prst="rect">
            <a:avLst/>
          </a:prstGeom>
          <a:solidFill>
            <a:srgbClr val="3B6B9E"/>
          </a:solidFill>
          <a:ln w="12700">
            <a:solidFill>
              <a:srgbClr val="3B6B9E"/>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7E79D637-15C4-3484-139A-C571AAA544EF}"/>
              </a:ext>
            </a:extLst>
          </p:cNvPr>
          <p:cNvSpPr/>
          <p:nvPr/>
        </p:nvSpPr>
        <p:spPr>
          <a:xfrm>
            <a:off x="1289304"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a:extLst>
              <a:ext uri="{FF2B5EF4-FFF2-40B4-BE49-F238E27FC236}">
                <a16:creationId xmlns:a16="http://schemas.microsoft.com/office/drawing/2014/main" id="{CB424D51-FA5C-B290-A387-EA173979693B}"/>
              </a:ext>
            </a:extLst>
          </p:cNvPr>
          <p:cNvPicPr>
            <a:picLocks noChangeAspect="1"/>
          </p:cNvPicPr>
          <p:nvPr/>
        </p:nvPicPr>
        <p:blipFill>
          <a:blip r:embed="rId3"/>
          <a:stretch>
            <a:fillRect/>
          </a:stretch>
        </p:blipFill>
        <p:spPr>
          <a:xfrm>
            <a:off x="1316736" y="1216152"/>
            <a:ext cx="530352" cy="530352"/>
          </a:xfrm>
          <a:prstGeom prst="rect">
            <a:avLst/>
          </a:prstGeom>
        </p:spPr>
      </p:pic>
      <p:sp>
        <p:nvSpPr>
          <p:cNvPr id="8" name="Text 5">
            <a:extLst>
              <a:ext uri="{FF2B5EF4-FFF2-40B4-BE49-F238E27FC236}">
                <a16:creationId xmlns:a16="http://schemas.microsoft.com/office/drawing/2014/main" id="{FEC7BF28-2941-63DC-60C2-F19915B24E2F}"/>
              </a:ext>
            </a:extLst>
          </p:cNvPr>
          <p:cNvSpPr/>
          <p:nvPr/>
        </p:nvSpPr>
        <p:spPr>
          <a:xfrm>
            <a:off x="246888"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SELF-MANAGEMENT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a:extLst>
              <a:ext uri="{FF2B5EF4-FFF2-40B4-BE49-F238E27FC236}">
                <a16:creationId xmlns:a16="http://schemas.microsoft.com/office/drawing/2014/main" id="{B9E821CB-4C6E-3826-A6C1-EF5E24C3111E}"/>
              </a:ext>
            </a:extLst>
          </p:cNvPr>
          <p:cNvSpPr/>
          <p:nvPr/>
        </p:nvSpPr>
        <p:spPr>
          <a:xfrm>
            <a:off x="246888"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manage yourself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a:extLst>
              <a:ext uri="{FF2B5EF4-FFF2-40B4-BE49-F238E27FC236}">
                <a16:creationId xmlns:a16="http://schemas.microsoft.com/office/drawing/2014/main" id="{2B1D7DD2-E57C-AA05-3DCC-2E603C918096}"/>
              </a:ext>
            </a:extLst>
          </p:cNvPr>
          <p:cNvSpPr/>
          <p:nvPr/>
        </p:nvSpPr>
        <p:spPr>
          <a:xfrm>
            <a:off x="201168"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a:extLst>
              <a:ext uri="{FF2B5EF4-FFF2-40B4-BE49-F238E27FC236}">
                <a16:creationId xmlns:a16="http://schemas.microsoft.com/office/drawing/2014/main" id="{7CD769BF-733E-B735-B181-A98AC22B963E}"/>
              </a:ext>
            </a:extLst>
          </p:cNvPr>
          <p:cNvSpPr/>
          <p:nvPr/>
        </p:nvSpPr>
        <p:spPr>
          <a:xfrm>
            <a:off x="256032" y="2660904"/>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Image 1" descr="preencoded.png">
            <a:extLst>
              <a:ext uri="{FF2B5EF4-FFF2-40B4-BE49-F238E27FC236}">
                <a16:creationId xmlns:a16="http://schemas.microsoft.com/office/drawing/2014/main" id="{D61A3FBD-7F29-9C8B-C582-4054D7ABBED0}"/>
              </a:ext>
            </a:extLst>
          </p:cNvPr>
          <p:cNvPicPr>
            <a:picLocks noChangeAspect="1"/>
          </p:cNvPicPr>
          <p:nvPr/>
        </p:nvPicPr>
        <p:blipFill>
          <a:blip r:embed="rId4"/>
          <a:stretch>
            <a:fillRect/>
          </a:stretch>
        </p:blipFill>
        <p:spPr>
          <a:xfrm>
            <a:off x="274320" y="2679192"/>
            <a:ext cx="274320" cy="274320"/>
          </a:xfrm>
          <a:prstGeom prst="rect">
            <a:avLst/>
          </a:prstGeom>
        </p:spPr>
      </p:pic>
      <p:sp>
        <p:nvSpPr>
          <p:cNvPr id="13" name="Text 9">
            <a:extLst>
              <a:ext uri="{FF2B5EF4-FFF2-40B4-BE49-F238E27FC236}">
                <a16:creationId xmlns:a16="http://schemas.microsoft.com/office/drawing/2014/main" id="{4DE0748D-13FF-57D3-3556-3BA803F2D30A}"/>
              </a:ext>
            </a:extLst>
          </p:cNvPr>
          <p:cNvSpPr/>
          <p:nvPr/>
        </p:nvSpPr>
        <p:spPr>
          <a:xfrm>
            <a:off x="640080"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Focusing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a:extLst>
              <a:ext uri="{FF2B5EF4-FFF2-40B4-BE49-F238E27FC236}">
                <a16:creationId xmlns:a16="http://schemas.microsoft.com/office/drawing/2014/main" id="{99C53498-F4B0-0DA0-827E-BB3744C8D8BB}"/>
              </a:ext>
            </a:extLst>
          </p:cNvPr>
          <p:cNvSpPr/>
          <p:nvPr/>
        </p:nvSpPr>
        <p:spPr>
          <a:xfrm>
            <a:off x="640080"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Diagnosing faults methodically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a:extLst>
              <a:ext uri="{FF2B5EF4-FFF2-40B4-BE49-F238E27FC236}">
                <a16:creationId xmlns:a16="http://schemas.microsoft.com/office/drawing/2014/main" id="{14B779FB-3A50-3354-F9DA-41E12BB50BEB}"/>
              </a:ext>
            </a:extLst>
          </p:cNvPr>
          <p:cNvSpPr/>
          <p:nvPr/>
        </p:nvSpPr>
        <p:spPr>
          <a:xfrm>
            <a:off x="201168"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a:extLst>
              <a:ext uri="{FF2B5EF4-FFF2-40B4-BE49-F238E27FC236}">
                <a16:creationId xmlns:a16="http://schemas.microsoft.com/office/drawing/2014/main" id="{7523EB9D-B998-4931-F25A-D8F2C8913D78}"/>
              </a:ext>
            </a:extLst>
          </p:cNvPr>
          <p:cNvSpPr/>
          <p:nvPr/>
        </p:nvSpPr>
        <p:spPr>
          <a:xfrm>
            <a:off x="256032" y="3182112"/>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 2" descr="preencoded.png">
            <a:extLst>
              <a:ext uri="{FF2B5EF4-FFF2-40B4-BE49-F238E27FC236}">
                <a16:creationId xmlns:a16="http://schemas.microsoft.com/office/drawing/2014/main" id="{A14AB299-D2D6-4281-168D-122A37A3D40E}"/>
              </a:ext>
            </a:extLst>
          </p:cNvPr>
          <p:cNvPicPr>
            <a:picLocks noChangeAspect="1"/>
          </p:cNvPicPr>
          <p:nvPr/>
        </p:nvPicPr>
        <p:blipFill>
          <a:blip r:embed="rId5"/>
          <a:stretch>
            <a:fillRect/>
          </a:stretch>
        </p:blipFill>
        <p:spPr>
          <a:xfrm>
            <a:off x="274320" y="3200400"/>
            <a:ext cx="274320" cy="274320"/>
          </a:xfrm>
          <a:prstGeom prst="rect">
            <a:avLst/>
          </a:prstGeom>
        </p:spPr>
      </p:pic>
      <p:sp>
        <p:nvSpPr>
          <p:cNvPr id="18" name="Text 13">
            <a:extLst>
              <a:ext uri="{FF2B5EF4-FFF2-40B4-BE49-F238E27FC236}">
                <a16:creationId xmlns:a16="http://schemas.microsoft.com/office/drawing/2014/main" id="{A6133592-5F4D-F4D9-77C4-7DA3ABBD47D5}"/>
              </a:ext>
            </a:extLst>
          </p:cNvPr>
          <p:cNvSpPr/>
          <p:nvPr/>
        </p:nvSpPr>
        <p:spPr>
          <a:xfrm>
            <a:off x="640080"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Integrity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a:extLst>
              <a:ext uri="{FF2B5EF4-FFF2-40B4-BE49-F238E27FC236}">
                <a16:creationId xmlns:a16="http://schemas.microsoft.com/office/drawing/2014/main" id="{D1682D92-EA31-49DE-4B46-AA02C27DC303}"/>
              </a:ext>
            </a:extLst>
          </p:cNvPr>
          <p:cNvSpPr/>
          <p:nvPr/>
        </p:nvSpPr>
        <p:spPr>
          <a:xfrm>
            <a:off x="640080"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Being honest about job costs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a:extLst>
              <a:ext uri="{FF2B5EF4-FFF2-40B4-BE49-F238E27FC236}">
                <a16:creationId xmlns:a16="http://schemas.microsoft.com/office/drawing/2014/main" id="{47F7237F-402C-31EB-B455-3A3DD8E23ECB}"/>
              </a:ext>
            </a:extLst>
          </p:cNvPr>
          <p:cNvSpPr/>
          <p:nvPr/>
        </p:nvSpPr>
        <p:spPr>
          <a:xfrm>
            <a:off x="201168"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a:extLst>
              <a:ext uri="{FF2B5EF4-FFF2-40B4-BE49-F238E27FC236}">
                <a16:creationId xmlns:a16="http://schemas.microsoft.com/office/drawing/2014/main" id="{429D80A9-9A59-FAD0-FBDF-B55CF07AD7CB}"/>
              </a:ext>
            </a:extLst>
          </p:cNvPr>
          <p:cNvSpPr/>
          <p:nvPr/>
        </p:nvSpPr>
        <p:spPr>
          <a:xfrm>
            <a:off x="256032" y="3703320"/>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Image 3" descr="preencoded.png">
            <a:extLst>
              <a:ext uri="{FF2B5EF4-FFF2-40B4-BE49-F238E27FC236}">
                <a16:creationId xmlns:a16="http://schemas.microsoft.com/office/drawing/2014/main" id="{0D1147C6-E582-8039-245F-45DB0A1D8274}"/>
              </a:ext>
            </a:extLst>
          </p:cNvPr>
          <p:cNvPicPr>
            <a:picLocks noChangeAspect="1"/>
          </p:cNvPicPr>
          <p:nvPr/>
        </p:nvPicPr>
        <p:blipFill>
          <a:blip r:embed="rId6"/>
          <a:stretch>
            <a:fillRect/>
          </a:stretch>
        </p:blipFill>
        <p:spPr>
          <a:xfrm>
            <a:off x="274320" y="3721608"/>
            <a:ext cx="274320" cy="274320"/>
          </a:xfrm>
          <a:prstGeom prst="rect">
            <a:avLst/>
          </a:prstGeom>
        </p:spPr>
      </p:pic>
      <p:sp>
        <p:nvSpPr>
          <p:cNvPr id="23" name="Text 17">
            <a:extLst>
              <a:ext uri="{FF2B5EF4-FFF2-40B4-BE49-F238E27FC236}">
                <a16:creationId xmlns:a16="http://schemas.microsoft.com/office/drawing/2014/main" id="{54521E2C-4F4D-5CAF-A12A-2A6C6C8A0883}"/>
              </a:ext>
            </a:extLst>
          </p:cNvPr>
          <p:cNvSpPr/>
          <p:nvPr/>
        </p:nvSpPr>
        <p:spPr>
          <a:xfrm>
            <a:off x="640080"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Adapting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a:extLst>
              <a:ext uri="{FF2B5EF4-FFF2-40B4-BE49-F238E27FC236}">
                <a16:creationId xmlns:a16="http://schemas.microsoft.com/office/drawing/2014/main" id="{5BCADD66-62AB-D533-F35D-A3470CEBD0E6}"/>
              </a:ext>
            </a:extLst>
          </p:cNvPr>
          <p:cNvSpPr/>
          <p:nvPr/>
        </p:nvSpPr>
        <p:spPr>
          <a:xfrm>
            <a:off x="640080"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Changing plan when parts unavailable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19">
            <a:extLst>
              <a:ext uri="{FF2B5EF4-FFF2-40B4-BE49-F238E27FC236}">
                <a16:creationId xmlns:a16="http://schemas.microsoft.com/office/drawing/2014/main" id="{D904977E-2374-AA51-DD89-14B374E101E5}"/>
              </a:ext>
            </a:extLst>
          </p:cNvPr>
          <p:cNvSpPr/>
          <p:nvPr/>
        </p:nvSpPr>
        <p:spPr>
          <a:xfrm>
            <a:off x="201168"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a:extLst>
              <a:ext uri="{FF2B5EF4-FFF2-40B4-BE49-F238E27FC236}">
                <a16:creationId xmlns:a16="http://schemas.microsoft.com/office/drawing/2014/main" id="{B10B662F-C4AF-0D57-CF73-42EDD7F62858}"/>
              </a:ext>
            </a:extLst>
          </p:cNvPr>
          <p:cNvSpPr/>
          <p:nvPr/>
        </p:nvSpPr>
        <p:spPr>
          <a:xfrm>
            <a:off x="256032" y="4224528"/>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Image 4" descr="preencoded.png">
            <a:extLst>
              <a:ext uri="{FF2B5EF4-FFF2-40B4-BE49-F238E27FC236}">
                <a16:creationId xmlns:a16="http://schemas.microsoft.com/office/drawing/2014/main" id="{C911F09B-2A96-5754-4866-9123228D736F}"/>
              </a:ext>
            </a:extLst>
          </p:cNvPr>
          <p:cNvPicPr>
            <a:picLocks noChangeAspect="1"/>
          </p:cNvPicPr>
          <p:nvPr/>
        </p:nvPicPr>
        <p:blipFill>
          <a:blip r:embed="rId7"/>
          <a:stretch>
            <a:fillRect/>
          </a:stretch>
        </p:blipFill>
        <p:spPr>
          <a:xfrm>
            <a:off x="274320" y="4242816"/>
            <a:ext cx="274320" cy="274320"/>
          </a:xfrm>
          <a:prstGeom prst="rect">
            <a:avLst/>
          </a:prstGeom>
        </p:spPr>
      </p:pic>
      <p:sp>
        <p:nvSpPr>
          <p:cNvPr id="28" name="Text 21">
            <a:extLst>
              <a:ext uri="{FF2B5EF4-FFF2-40B4-BE49-F238E27FC236}">
                <a16:creationId xmlns:a16="http://schemas.microsoft.com/office/drawing/2014/main" id="{AC29BBA7-BE7F-4FFF-5752-99FA0DCBF081}"/>
              </a:ext>
            </a:extLst>
          </p:cNvPr>
          <p:cNvSpPr/>
          <p:nvPr/>
        </p:nvSpPr>
        <p:spPr>
          <a:xfrm>
            <a:off x="640080"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Initiative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2">
            <a:extLst>
              <a:ext uri="{FF2B5EF4-FFF2-40B4-BE49-F238E27FC236}">
                <a16:creationId xmlns:a16="http://schemas.microsoft.com/office/drawing/2014/main" id="{91D70875-1D81-D054-81C4-E6DE0B6CFB9E}"/>
              </a:ext>
            </a:extLst>
          </p:cNvPr>
          <p:cNvSpPr/>
          <p:nvPr/>
        </p:nvSpPr>
        <p:spPr>
          <a:xfrm>
            <a:off x="640080"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Flagging a safety issue unprompted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3">
            <a:extLst>
              <a:ext uri="{FF2B5EF4-FFF2-40B4-BE49-F238E27FC236}">
                <a16:creationId xmlns:a16="http://schemas.microsoft.com/office/drawing/2014/main" id="{92E13947-B654-2BAE-DDEA-201EED4A56D5}"/>
              </a:ext>
            </a:extLst>
          </p:cNvPr>
          <p:cNvSpPr/>
          <p:nvPr/>
        </p:nvSpPr>
        <p:spPr>
          <a:xfrm>
            <a:off x="3145536" y="1170432"/>
            <a:ext cx="2816352" cy="749808"/>
          </a:xfrm>
          <a:prstGeom prst="rect">
            <a:avLst/>
          </a:prstGeom>
          <a:solidFill>
            <a:srgbClr val="7B5EA7"/>
          </a:solidFill>
          <a:ln w="12700">
            <a:solidFill>
              <a:srgbClr val="7B5EA7"/>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4">
            <a:extLst>
              <a:ext uri="{FF2B5EF4-FFF2-40B4-BE49-F238E27FC236}">
                <a16:creationId xmlns:a16="http://schemas.microsoft.com/office/drawing/2014/main" id="{24BC64CF-B425-46C2-BE6E-E690B117712C}"/>
              </a:ext>
            </a:extLst>
          </p:cNvPr>
          <p:cNvSpPr/>
          <p:nvPr/>
        </p:nvSpPr>
        <p:spPr>
          <a:xfrm>
            <a:off x="4233672"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2" name="Image 5" descr="preencoded.png">
            <a:extLst>
              <a:ext uri="{FF2B5EF4-FFF2-40B4-BE49-F238E27FC236}">
                <a16:creationId xmlns:a16="http://schemas.microsoft.com/office/drawing/2014/main" id="{703EA321-044F-0D71-5EF9-B35F23E52631}"/>
              </a:ext>
            </a:extLst>
          </p:cNvPr>
          <p:cNvPicPr>
            <a:picLocks noChangeAspect="1"/>
          </p:cNvPicPr>
          <p:nvPr/>
        </p:nvPicPr>
        <p:blipFill>
          <a:blip r:embed="rId8"/>
          <a:stretch>
            <a:fillRect/>
          </a:stretch>
        </p:blipFill>
        <p:spPr>
          <a:xfrm>
            <a:off x="4261104" y="1216152"/>
            <a:ext cx="530352" cy="530352"/>
          </a:xfrm>
          <a:prstGeom prst="rect">
            <a:avLst/>
          </a:prstGeom>
        </p:spPr>
      </p:pic>
      <p:sp>
        <p:nvSpPr>
          <p:cNvPr id="33" name="Text 25">
            <a:extLst>
              <a:ext uri="{FF2B5EF4-FFF2-40B4-BE49-F238E27FC236}">
                <a16:creationId xmlns:a16="http://schemas.microsoft.com/office/drawing/2014/main" id="{AD0C50DE-A125-BAFC-8F64-4EF3B53D998D}"/>
              </a:ext>
            </a:extLst>
          </p:cNvPr>
          <p:cNvSpPr/>
          <p:nvPr/>
        </p:nvSpPr>
        <p:spPr>
          <a:xfrm>
            <a:off x="3191256"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SOCIAL INTELLIGENCE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6">
            <a:extLst>
              <a:ext uri="{FF2B5EF4-FFF2-40B4-BE49-F238E27FC236}">
                <a16:creationId xmlns:a16="http://schemas.microsoft.com/office/drawing/2014/main" id="{A8B14952-6176-D624-3798-52BCEE19F909}"/>
              </a:ext>
            </a:extLst>
          </p:cNvPr>
          <p:cNvSpPr/>
          <p:nvPr/>
        </p:nvSpPr>
        <p:spPr>
          <a:xfrm>
            <a:off x="3191256"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connect with others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27">
            <a:extLst>
              <a:ext uri="{FF2B5EF4-FFF2-40B4-BE49-F238E27FC236}">
                <a16:creationId xmlns:a16="http://schemas.microsoft.com/office/drawing/2014/main" id="{EF7778DD-983F-3A4C-1D42-DF8A0A4839F2}"/>
              </a:ext>
            </a:extLst>
          </p:cNvPr>
          <p:cNvSpPr/>
          <p:nvPr/>
        </p:nvSpPr>
        <p:spPr>
          <a:xfrm>
            <a:off x="3145536"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8">
            <a:extLst>
              <a:ext uri="{FF2B5EF4-FFF2-40B4-BE49-F238E27FC236}">
                <a16:creationId xmlns:a16="http://schemas.microsoft.com/office/drawing/2014/main" id="{19C7171F-D652-DE39-E173-F77EB1A368B4}"/>
              </a:ext>
            </a:extLst>
          </p:cNvPr>
          <p:cNvSpPr/>
          <p:nvPr/>
        </p:nvSpPr>
        <p:spPr>
          <a:xfrm>
            <a:off x="3200400" y="2660904"/>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7" name="Image 6" descr="preencoded.png">
            <a:extLst>
              <a:ext uri="{FF2B5EF4-FFF2-40B4-BE49-F238E27FC236}">
                <a16:creationId xmlns:a16="http://schemas.microsoft.com/office/drawing/2014/main" id="{86B5E1C6-7E7B-7D33-466F-073E5EC02304}"/>
              </a:ext>
            </a:extLst>
          </p:cNvPr>
          <p:cNvPicPr>
            <a:picLocks noChangeAspect="1"/>
          </p:cNvPicPr>
          <p:nvPr/>
        </p:nvPicPr>
        <p:blipFill>
          <a:blip r:embed="rId9"/>
          <a:stretch>
            <a:fillRect/>
          </a:stretch>
        </p:blipFill>
        <p:spPr>
          <a:xfrm>
            <a:off x="3218688" y="2679192"/>
            <a:ext cx="274320" cy="274320"/>
          </a:xfrm>
          <a:prstGeom prst="rect">
            <a:avLst/>
          </a:prstGeom>
        </p:spPr>
      </p:pic>
      <p:sp>
        <p:nvSpPr>
          <p:cNvPr id="38" name="Text 29">
            <a:extLst>
              <a:ext uri="{FF2B5EF4-FFF2-40B4-BE49-F238E27FC236}">
                <a16:creationId xmlns:a16="http://schemas.microsoft.com/office/drawing/2014/main" id="{1F44C274-BD41-4A29-A8B1-A6DE2C50D09F}"/>
              </a:ext>
            </a:extLst>
          </p:cNvPr>
          <p:cNvSpPr/>
          <p:nvPr/>
        </p:nvSpPr>
        <p:spPr>
          <a:xfrm>
            <a:off x="3584448"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Communicating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 30">
            <a:extLst>
              <a:ext uri="{FF2B5EF4-FFF2-40B4-BE49-F238E27FC236}">
                <a16:creationId xmlns:a16="http://schemas.microsoft.com/office/drawing/2014/main" id="{0DB3C473-60A4-1606-4C82-A1C8F162F9A4}"/>
              </a:ext>
            </a:extLst>
          </p:cNvPr>
          <p:cNvSpPr/>
          <p:nvPr/>
        </p:nvSpPr>
        <p:spPr>
          <a:xfrm>
            <a:off x="3584448"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Plain-language customer explanations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hape 31">
            <a:extLst>
              <a:ext uri="{FF2B5EF4-FFF2-40B4-BE49-F238E27FC236}">
                <a16:creationId xmlns:a16="http://schemas.microsoft.com/office/drawing/2014/main" id="{465D6222-A1DD-1A20-B3FE-5AC8F86C450F}"/>
              </a:ext>
            </a:extLst>
          </p:cNvPr>
          <p:cNvSpPr/>
          <p:nvPr/>
        </p:nvSpPr>
        <p:spPr>
          <a:xfrm>
            <a:off x="3145536"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2">
            <a:extLst>
              <a:ext uri="{FF2B5EF4-FFF2-40B4-BE49-F238E27FC236}">
                <a16:creationId xmlns:a16="http://schemas.microsoft.com/office/drawing/2014/main" id="{C7819549-4EAD-3959-FD55-D4E5A8EB3E66}"/>
              </a:ext>
            </a:extLst>
          </p:cNvPr>
          <p:cNvSpPr/>
          <p:nvPr/>
        </p:nvSpPr>
        <p:spPr>
          <a:xfrm>
            <a:off x="3200400" y="3182112"/>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2" name="Image 7" descr="preencoded.png">
            <a:extLst>
              <a:ext uri="{FF2B5EF4-FFF2-40B4-BE49-F238E27FC236}">
                <a16:creationId xmlns:a16="http://schemas.microsoft.com/office/drawing/2014/main" id="{8C4481E9-35F2-7CCE-58DA-5ABBEB1D831A}"/>
              </a:ext>
            </a:extLst>
          </p:cNvPr>
          <p:cNvPicPr>
            <a:picLocks noChangeAspect="1"/>
          </p:cNvPicPr>
          <p:nvPr/>
        </p:nvPicPr>
        <p:blipFill>
          <a:blip r:embed="rId10"/>
          <a:stretch>
            <a:fillRect/>
          </a:stretch>
        </p:blipFill>
        <p:spPr>
          <a:xfrm>
            <a:off x="3218688" y="3200400"/>
            <a:ext cx="274320" cy="274320"/>
          </a:xfrm>
          <a:prstGeom prst="rect">
            <a:avLst/>
          </a:prstGeom>
        </p:spPr>
      </p:pic>
      <p:sp>
        <p:nvSpPr>
          <p:cNvPr id="43" name="Text 33">
            <a:extLst>
              <a:ext uri="{FF2B5EF4-FFF2-40B4-BE49-F238E27FC236}">
                <a16:creationId xmlns:a16="http://schemas.microsoft.com/office/drawing/2014/main" id="{369A5209-8099-2A85-EE8F-B062BBA70FD5}"/>
              </a:ext>
            </a:extLst>
          </p:cNvPr>
          <p:cNvSpPr/>
          <p:nvPr/>
        </p:nvSpPr>
        <p:spPr>
          <a:xfrm>
            <a:off x="3584448"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Feeling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 34">
            <a:extLst>
              <a:ext uri="{FF2B5EF4-FFF2-40B4-BE49-F238E27FC236}">
                <a16:creationId xmlns:a16="http://schemas.microsoft.com/office/drawing/2014/main" id="{6D357800-D1CB-01DE-13F1-F36EABEB57F8}"/>
              </a:ext>
            </a:extLst>
          </p:cNvPr>
          <p:cNvSpPr/>
          <p:nvPr/>
        </p:nvSpPr>
        <p:spPr>
          <a:xfrm>
            <a:off x="3584448"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a stressed customer</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35">
            <a:extLst>
              <a:ext uri="{FF2B5EF4-FFF2-40B4-BE49-F238E27FC236}">
                <a16:creationId xmlns:a16="http://schemas.microsoft.com/office/drawing/2014/main" id="{91502A24-9B99-13EE-E31B-1CD0166B6978}"/>
              </a:ext>
            </a:extLst>
          </p:cNvPr>
          <p:cNvSpPr/>
          <p:nvPr/>
        </p:nvSpPr>
        <p:spPr>
          <a:xfrm>
            <a:off x="3145536"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6">
            <a:extLst>
              <a:ext uri="{FF2B5EF4-FFF2-40B4-BE49-F238E27FC236}">
                <a16:creationId xmlns:a16="http://schemas.microsoft.com/office/drawing/2014/main" id="{F237731D-D7FE-AB9F-C932-BD710EE5662B}"/>
              </a:ext>
            </a:extLst>
          </p:cNvPr>
          <p:cNvSpPr/>
          <p:nvPr/>
        </p:nvSpPr>
        <p:spPr>
          <a:xfrm>
            <a:off x="3200400" y="3703320"/>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7" name="Image 8" descr="preencoded.png">
            <a:extLst>
              <a:ext uri="{FF2B5EF4-FFF2-40B4-BE49-F238E27FC236}">
                <a16:creationId xmlns:a16="http://schemas.microsoft.com/office/drawing/2014/main" id="{D9E2A97D-A70F-B116-C81B-CE36BA2B6F7B}"/>
              </a:ext>
            </a:extLst>
          </p:cNvPr>
          <p:cNvPicPr>
            <a:picLocks noChangeAspect="1"/>
          </p:cNvPicPr>
          <p:nvPr/>
        </p:nvPicPr>
        <p:blipFill>
          <a:blip r:embed="rId11"/>
          <a:stretch>
            <a:fillRect/>
          </a:stretch>
        </p:blipFill>
        <p:spPr>
          <a:xfrm>
            <a:off x="3218688" y="3721608"/>
            <a:ext cx="274320" cy="274320"/>
          </a:xfrm>
          <a:prstGeom prst="rect">
            <a:avLst/>
          </a:prstGeom>
        </p:spPr>
      </p:pic>
      <p:sp>
        <p:nvSpPr>
          <p:cNvPr id="48" name="Text 37">
            <a:extLst>
              <a:ext uri="{FF2B5EF4-FFF2-40B4-BE49-F238E27FC236}">
                <a16:creationId xmlns:a16="http://schemas.microsoft.com/office/drawing/2014/main" id="{B8A728FD-E95C-C3A0-4E1E-532C02F1A224}"/>
              </a:ext>
            </a:extLst>
          </p:cNvPr>
          <p:cNvSpPr/>
          <p:nvPr/>
        </p:nvSpPr>
        <p:spPr>
          <a:xfrm>
            <a:off x="3584448"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Collaborating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Text 38">
            <a:extLst>
              <a:ext uri="{FF2B5EF4-FFF2-40B4-BE49-F238E27FC236}">
                <a16:creationId xmlns:a16="http://schemas.microsoft.com/office/drawing/2014/main" id="{E61C892D-B9EA-1479-329A-55E6FD92794D}"/>
              </a:ext>
            </a:extLst>
          </p:cNvPr>
          <p:cNvSpPr/>
          <p:nvPr/>
        </p:nvSpPr>
        <p:spPr>
          <a:xfrm>
            <a:off x="3584448"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Sharing a complex job with a colleague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Shape 39">
            <a:extLst>
              <a:ext uri="{FF2B5EF4-FFF2-40B4-BE49-F238E27FC236}">
                <a16:creationId xmlns:a16="http://schemas.microsoft.com/office/drawing/2014/main" id="{67113D14-3C37-CA13-4504-1318A9A93735}"/>
              </a:ext>
            </a:extLst>
          </p:cNvPr>
          <p:cNvSpPr/>
          <p:nvPr/>
        </p:nvSpPr>
        <p:spPr>
          <a:xfrm>
            <a:off x="3145536"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40">
            <a:extLst>
              <a:ext uri="{FF2B5EF4-FFF2-40B4-BE49-F238E27FC236}">
                <a16:creationId xmlns:a16="http://schemas.microsoft.com/office/drawing/2014/main" id="{0A0ACB77-F373-BBDA-7183-C521F6557BFE}"/>
              </a:ext>
            </a:extLst>
          </p:cNvPr>
          <p:cNvSpPr/>
          <p:nvPr/>
        </p:nvSpPr>
        <p:spPr>
          <a:xfrm>
            <a:off x="3200400" y="4224528"/>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2" name="Image 9" descr="preencoded.png">
            <a:extLst>
              <a:ext uri="{FF2B5EF4-FFF2-40B4-BE49-F238E27FC236}">
                <a16:creationId xmlns:a16="http://schemas.microsoft.com/office/drawing/2014/main" id="{C875B7B0-9839-00F1-6F3D-0E218F5C2300}"/>
              </a:ext>
            </a:extLst>
          </p:cNvPr>
          <p:cNvPicPr>
            <a:picLocks noChangeAspect="1"/>
          </p:cNvPicPr>
          <p:nvPr/>
        </p:nvPicPr>
        <p:blipFill>
          <a:blip r:embed="rId3"/>
          <a:stretch>
            <a:fillRect/>
          </a:stretch>
        </p:blipFill>
        <p:spPr>
          <a:xfrm>
            <a:off x="3218688" y="4242816"/>
            <a:ext cx="274320" cy="274320"/>
          </a:xfrm>
          <a:prstGeom prst="rect">
            <a:avLst/>
          </a:prstGeom>
        </p:spPr>
      </p:pic>
      <p:sp>
        <p:nvSpPr>
          <p:cNvPr id="53" name="Text 41">
            <a:extLst>
              <a:ext uri="{FF2B5EF4-FFF2-40B4-BE49-F238E27FC236}">
                <a16:creationId xmlns:a16="http://schemas.microsoft.com/office/drawing/2014/main" id="{330DF4B9-FF07-534E-085C-D9C411ACE47F}"/>
              </a:ext>
            </a:extLst>
          </p:cNvPr>
          <p:cNvSpPr/>
          <p:nvPr/>
        </p:nvSpPr>
        <p:spPr>
          <a:xfrm>
            <a:off x="3584448"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Leading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 42">
            <a:extLst>
              <a:ext uri="{FF2B5EF4-FFF2-40B4-BE49-F238E27FC236}">
                <a16:creationId xmlns:a16="http://schemas.microsoft.com/office/drawing/2014/main" id="{429709D9-A7E4-41B8-1B54-575C0F82CD60}"/>
              </a:ext>
            </a:extLst>
          </p:cNvPr>
          <p:cNvSpPr/>
          <p:nvPr/>
        </p:nvSpPr>
        <p:spPr>
          <a:xfrm>
            <a:off x="3584448"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Stepping up when the supervisor is off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Shape 43">
            <a:extLst>
              <a:ext uri="{FF2B5EF4-FFF2-40B4-BE49-F238E27FC236}">
                <a16:creationId xmlns:a16="http://schemas.microsoft.com/office/drawing/2014/main" id="{86E65B11-EA40-E8BB-7464-309005DE6818}"/>
              </a:ext>
            </a:extLst>
          </p:cNvPr>
          <p:cNvSpPr/>
          <p:nvPr/>
        </p:nvSpPr>
        <p:spPr>
          <a:xfrm>
            <a:off x="6089904" y="1170432"/>
            <a:ext cx="2816352" cy="749808"/>
          </a:xfrm>
          <a:prstGeom prst="rect">
            <a:avLst/>
          </a:prstGeom>
          <a:solidFill>
            <a:srgbClr val="C06EB5"/>
          </a:solidFill>
          <a:ln w="12700">
            <a:solidFill>
              <a:srgbClr val="C06EB5"/>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Shape 44">
            <a:extLst>
              <a:ext uri="{FF2B5EF4-FFF2-40B4-BE49-F238E27FC236}">
                <a16:creationId xmlns:a16="http://schemas.microsoft.com/office/drawing/2014/main" id="{259DA91E-3BF5-EFD6-29B7-FBB7AD4861B1}"/>
              </a:ext>
            </a:extLst>
          </p:cNvPr>
          <p:cNvSpPr/>
          <p:nvPr/>
        </p:nvSpPr>
        <p:spPr>
          <a:xfrm>
            <a:off x="7178040"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Image 10" descr="preencoded.png">
            <a:extLst>
              <a:ext uri="{FF2B5EF4-FFF2-40B4-BE49-F238E27FC236}">
                <a16:creationId xmlns:a16="http://schemas.microsoft.com/office/drawing/2014/main" id="{6ED51798-46EE-C1EB-9A4A-A6313EF788D1}"/>
              </a:ext>
            </a:extLst>
          </p:cNvPr>
          <p:cNvPicPr>
            <a:picLocks noChangeAspect="1"/>
          </p:cNvPicPr>
          <p:nvPr/>
        </p:nvPicPr>
        <p:blipFill>
          <a:blip r:embed="rId12"/>
          <a:stretch>
            <a:fillRect/>
          </a:stretch>
        </p:blipFill>
        <p:spPr>
          <a:xfrm>
            <a:off x="7205472" y="1216152"/>
            <a:ext cx="530352" cy="530352"/>
          </a:xfrm>
          <a:prstGeom prst="rect">
            <a:avLst/>
          </a:prstGeom>
        </p:spPr>
      </p:pic>
      <p:sp>
        <p:nvSpPr>
          <p:cNvPr id="58" name="Text 45">
            <a:extLst>
              <a:ext uri="{FF2B5EF4-FFF2-40B4-BE49-F238E27FC236}">
                <a16:creationId xmlns:a16="http://schemas.microsoft.com/office/drawing/2014/main" id="{64A01837-C05A-E753-478C-2A57065C71FE}"/>
              </a:ext>
            </a:extLst>
          </p:cNvPr>
          <p:cNvSpPr/>
          <p:nvPr/>
        </p:nvSpPr>
        <p:spPr>
          <a:xfrm>
            <a:off x="6135624"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INNOVATION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Text 46">
            <a:extLst>
              <a:ext uri="{FF2B5EF4-FFF2-40B4-BE49-F238E27FC236}">
                <a16:creationId xmlns:a16="http://schemas.microsoft.com/office/drawing/2014/main" id="{ED31BCB4-B793-636B-B4BF-07CA1528AEB4}"/>
              </a:ext>
            </a:extLst>
          </p:cNvPr>
          <p:cNvSpPr/>
          <p:nvPr/>
        </p:nvSpPr>
        <p:spPr>
          <a:xfrm>
            <a:off x="6135624"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generate new ideas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Shape 47">
            <a:extLst>
              <a:ext uri="{FF2B5EF4-FFF2-40B4-BE49-F238E27FC236}">
                <a16:creationId xmlns:a16="http://schemas.microsoft.com/office/drawing/2014/main" id="{AD13E4EA-F991-91FC-6611-217451DDB38B}"/>
              </a:ext>
            </a:extLst>
          </p:cNvPr>
          <p:cNvSpPr/>
          <p:nvPr/>
        </p:nvSpPr>
        <p:spPr>
          <a:xfrm>
            <a:off x="6089904"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Shape 48">
            <a:extLst>
              <a:ext uri="{FF2B5EF4-FFF2-40B4-BE49-F238E27FC236}">
                <a16:creationId xmlns:a16="http://schemas.microsoft.com/office/drawing/2014/main" id="{7C31CB66-B7A7-FF5A-2B4F-7577F5F39A47}"/>
              </a:ext>
            </a:extLst>
          </p:cNvPr>
          <p:cNvSpPr/>
          <p:nvPr/>
        </p:nvSpPr>
        <p:spPr>
          <a:xfrm>
            <a:off x="6144768" y="2660904"/>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2" name="Image 11" descr="preencoded.png">
            <a:extLst>
              <a:ext uri="{FF2B5EF4-FFF2-40B4-BE49-F238E27FC236}">
                <a16:creationId xmlns:a16="http://schemas.microsoft.com/office/drawing/2014/main" id="{BB7DC947-0558-B278-9669-AE47A5373D32}"/>
              </a:ext>
            </a:extLst>
          </p:cNvPr>
          <p:cNvPicPr>
            <a:picLocks noChangeAspect="1"/>
          </p:cNvPicPr>
          <p:nvPr/>
        </p:nvPicPr>
        <p:blipFill>
          <a:blip r:embed="rId13"/>
          <a:stretch>
            <a:fillRect/>
          </a:stretch>
        </p:blipFill>
        <p:spPr>
          <a:xfrm>
            <a:off x="6163056" y="2679192"/>
            <a:ext cx="274320" cy="274320"/>
          </a:xfrm>
          <a:prstGeom prst="rect">
            <a:avLst/>
          </a:prstGeom>
        </p:spPr>
      </p:pic>
      <p:sp>
        <p:nvSpPr>
          <p:cNvPr id="63" name="Text 49">
            <a:extLst>
              <a:ext uri="{FF2B5EF4-FFF2-40B4-BE49-F238E27FC236}">
                <a16:creationId xmlns:a16="http://schemas.microsoft.com/office/drawing/2014/main" id="{8A3D44C2-BD1A-F504-85E8-3C6F82572276}"/>
              </a:ext>
            </a:extLst>
          </p:cNvPr>
          <p:cNvSpPr/>
          <p:nvPr/>
        </p:nvSpPr>
        <p:spPr>
          <a:xfrm>
            <a:off x="6528816"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Curiosity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Text 50">
            <a:extLst>
              <a:ext uri="{FF2B5EF4-FFF2-40B4-BE49-F238E27FC236}">
                <a16:creationId xmlns:a16="http://schemas.microsoft.com/office/drawing/2014/main" id="{D0684030-ECDF-F243-5941-8AC49720A83B}"/>
              </a:ext>
            </a:extLst>
          </p:cNvPr>
          <p:cNvSpPr/>
          <p:nvPr/>
        </p:nvSpPr>
        <p:spPr>
          <a:xfrm>
            <a:off x="6528816"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Asking why a fault keeps recurring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Shape 51">
            <a:extLst>
              <a:ext uri="{FF2B5EF4-FFF2-40B4-BE49-F238E27FC236}">
                <a16:creationId xmlns:a16="http://schemas.microsoft.com/office/drawing/2014/main" id="{49829870-C0B7-F1FC-CE6E-FB1E7727A499}"/>
              </a:ext>
            </a:extLst>
          </p:cNvPr>
          <p:cNvSpPr/>
          <p:nvPr/>
        </p:nvSpPr>
        <p:spPr>
          <a:xfrm>
            <a:off x="6089904"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Shape 52">
            <a:extLst>
              <a:ext uri="{FF2B5EF4-FFF2-40B4-BE49-F238E27FC236}">
                <a16:creationId xmlns:a16="http://schemas.microsoft.com/office/drawing/2014/main" id="{05986940-A05E-A576-08FE-A45E3FCABA31}"/>
              </a:ext>
            </a:extLst>
          </p:cNvPr>
          <p:cNvSpPr/>
          <p:nvPr/>
        </p:nvSpPr>
        <p:spPr>
          <a:xfrm>
            <a:off x="6144768" y="3182112"/>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7" name="Image 12" descr="preencoded.png">
            <a:extLst>
              <a:ext uri="{FF2B5EF4-FFF2-40B4-BE49-F238E27FC236}">
                <a16:creationId xmlns:a16="http://schemas.microsoft.com/office/drawing/2014/main" id="{18C752C8-5FA0-8591-EB7C-B6AFDA495273}"/>
              </a:ext>
            </a:extLst>
          </p:cNvPr>
          <p:cNvPicPr>
            <a:picLocks noChangeAspect="1"/>
          </p:cNvPicPr>
          <p:nvPr/>
        </p:nvPicPr>
        <p:blipFill>
          <a:blip r:embed="rId12"/>
          <a:stretch>
            <a:fillRect/>
          </a:stretch>
        </p:blipFill>
        <p:spPr>
          <a:xfrm>
            <a:off x="6163056" y="3200400"/>
            <a:ext cx="274320" cy="274320"/>
          </a:xfrm>
          <a:prstGeom prst="rect">
            <a:avLst/>
          </a:prstGeom>
        </p:spPr>
      </p:pic>
      <p:sp>
        <p:nvSpPr>
          <p:cNvPr id="68" name="Text 53">
            <a:extLst>
              <a:ext uri="{FF2B5EF4-FFF2-40B4-BE49-F238E27FC236}">
                <a16:creationId xmlns:a16="http://schemas.microsoft.com/office/drawing/2014/main" id="{0C594DA7-0F91-5CD4-B5B7-24BEE7EFA73C}"/>
              </a:ext>
            </a:extLst>
          </p:cNvPr>
          <p:cNvSpPr/>
          <p:nvPr/>
        </p:nvSpPr>
        <p:spPr>
          <a:xfrm>
            <a:off x="6528816"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Creativity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Text 54">
            <a:extLst>
              <a:ext uri="{FF2B5EF4-FFF2-40B4-BE49-F238E27FC236}">
                <a16:creationId xmlns:a16="http://schemas.microsoft.com/office/drawing/2014/main" id="{92C52C1E-9B56-CEE8-54A0-B599098F33DC}"/>
              </a:ext>
            </a:extLst>
          </p:cNvPr>
          <p:cNvSpPr/>
          <p:nvPr/>
        </p:nvSpPr>
        <p:spPr>
          <a:xfrm>
            <a:off x="6528816"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Finding a workaround when the fix won't work</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Shape 55">
            <a:extLst>
              <a:ext uri="{FF2B5EF4-FFF2-40B4-BE49-F238E27FC236}">
                <a16:creationId xmlns:a16="http://schemas.microsoft.com/office/drawing/2014/main" id="{97E5A4E8-93D7-6F15-7851-ADFE01F8D023}"/>
              </a:ext>
            </a:extLst>
          </p:cNvPr>
          <p:cNvSpPr/>
          <p:nvPr/>
        </p:nvSpPr>
        <p:spPr>
          <a:xfrm>
            <a:off x="6089904"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Shape 56">
            <a:extLst>
              <a:ext uri="{FF2B5EF4-FFF2-40B4-BE49-F238E27FC236}">
                <a16:creationId xmlns:a16="http://schemas.microsoft.com/office/drawing/2014/main" id="{B236C7A7-2C7C-D660-41DA-D6C671CE6946}"/>
              </a:ext>
            </a:extLst>
          </p:cNvPr>
          <p:cNvSpPr/>
          <p:nvPr/>
        </p:nvSpPr>
        <p:spPr>
          <a:xfrm>
            <a:off x="6144768" y="3703320"/>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2" name="Image 13" descr="preencoded.png">
            <a:extLst>
              <a:ext uri="{FF2B5EF4-FFF2-40B4-BE49-F238E27FC236}">
                <a16:creationId xmlns:a16="http://schemas.microsoft.com/office/drawing/2014/main" id="{5D1AA35D-77E2-9BC9-441F-F53CAE3E3DD7}"/>
              </a:ext>
            </a:extLst>
          </p:cNvPr>
          <p:cNvPicPr>
            <a:picLocks noChangeAspect="1"/>
          </p:cNvPicPr>
          <p:nvPr/>
        </p:nvPicPr>
        <p:blipFill>
          <a:blip r:embed="rId14"/>
          <a:stretch>
            <a:fillRect/>
          </a:stretch>
        </p:blipFill>
        <p:spPr>
          <a:xfrm>
            <a:off x="6163056" y="3721608"/>
            <a:ext cx="274320" cy="274320"/>
          </a:xfrm>
          <a:prstGeom prst="rect">
            <a:avLst/>
          </a:prstGeom>
        </p:spPr>
      </p:pic>
      <p:sp>
        <p:nvSpPr>
          <p:cNvPr id="73" name="Text 57">
            <a:extLst>
              <a:ext uri="{FF2B5EF4-FFF2-40B4-BE49-F238E27FC236}">
                <a16:creationId xmlns:a16="http://schemas.microsoft.com/office/drawing/2014/main" id="{FFB10CB0-A9AE-B1B0-84FF-2B2F0D44A6BA}"/>
              </a:ext>
            </a:extLst>
          </p:cNvPr>
          <p:cNvSpPr/>
          <p:nvPr/>
        </p:nvSpPr>
        <p:spPr>
          <a:xfrm>
            <a:off x="6528816"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Sense-making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 58">
            <a:extLst>
              <a:ext uri="{FF2B5EF4-FFF2-40B4-BE49-F238E27FC236}">
                <a16:creationId xmlns:a16="http://schemas.microsoft.com/office/drawing/2014/main" id="{A4D36EEA-2B89-8231-2D21-F5F7646DF245}"/>
              </a:ext>
            </a:extLst>
          </p:cNvPr>
          <p:cNvSpPr/>
          <p:nvPr/>
        </p:nvSpPr>
        <p:spPr>
          <a:xfrm>
            <a:off x="6528816"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diagrams to build the full picture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Shape 59">
            <a:extLst>
              <a:ext uri="{FF2B5EF4-FFF2-40B4-BE49-F238E27FC236}">
                <a16:creationId xmlns:a16="http://schemas.microsoft.com/office/drawing/2014/main" id="{E30CC4AD-35AD-1300-5EFB-EA143A2BB04D}"/>
              </a:ext>
            </a:extLst>
          </p:cNvPr>
          <p:cNvSpPr/>
          <p:nvPr/>
        </p:nvSpPr>
        <p:spPr>
          <a:xfrm>
            <a:off x="6089904"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Shape 60">
            <a:extLst>
              <a:ext uri="{FF2B5EF4-FFF2-40B4-BE49-F238E27FC236}">
                <a16:creationId xmlns:a16="http://schemas.microsoft.com/office/drawing/2014/main" id="{6B847C34-6CD3-380C-C646-224F80B1F230}"/>
              </a:ext>
            </a:extLst>
          </p:cNvPr>
          <p:cNvSpPr/>
          <p:nvPr/>
        </p:nvSpPr>
        <p:spPr>
          <a:xfrm>
            <a:off x="6144768" y="4224528"/>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7" name="Image 14" descr="preencoded.png">
            <a:extLst>
              <a:ext uri="{FF2B5EF4-FFF2-40B4-BE49-F238E27FC236}">
                <a16:creationId xmlns:a16="http://schemas.microsoft.com/office/drawing/2014/main" id="{40686C15-C919-16D9-2787-D67039FEFD62}"/>
              </a:ext>
            </a:extLst>
          </p:cNvPr>
          <p:cNvPicPr>
            <a:picLocks noChangeAspect="1"/>
          </p:cNvPicPr>
          <p:nvPr/>
        </p:nvPicPr>
        <p:blipFill>
          <a:blip r:embed="rId15"/>
          <a:stretch>
            <a:fillRect/>
          </a:stretch>
        </p:blipFill>
        <p:spPr>
          <a:xfrm>
            <a:off x="6163056" y="4242816"/>
            <a:ext cx="274320" cy="274320"/>
          </a:xfrm>
          <a:prstGeom prst="rect">
            <a:avLst/>
          </a:prstGeom>
        </p:spPr>
      </p:pic>
      <p:sp>
        <p:nvSpPr>
          <p:cNvPr id="78" name="Text 61">
            <a:extLst>
              <a:ext uri="{FF2B5EF4-FFF2-40B4-BE49-F238E27FC236}">
                <a16:creationId xmlns:a16="http://schemas.microsoft.com/office/drawing/2014/main" id="{EAB18F4B-5013-F91A-59C8-1BBE878259DC}"/>
              </a:ext>
            </a:extLst>
          </p:cNvPr>
          <p:cNvSpPr/>
          <p:nvPr/>
        </p:nvSpPr>
        <p:spPr>
          <a:xfrm>
            <a:off x="6528816"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Critical thinking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Text 62">
            <a:extLst>
              <a:ext uri="{FF2B5EF4-FFF2-40B4-BE49-F238E27FC236}">
                <a16:creationId xmlns:a16="http://schemas.microsoft.com/office/drawing/2014/main" id="{E01DF275-0244-8852-6A0A-C8135AC162E0}"/>
              </a:ext>
            </a:extLst>
          </p:cNvPr>
          <p:cNvSpPr/>
          <p:nvPr/>
        </p:nvSpPr>
        <p:spPr>
          <a:xfrm>
            <a:off x="6528816"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Weighing repair vs replace options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Text 42">
            <a:extLst>
              <a:ext uri="{FF2B5EF4-FFF2-40B4-BE49-F238E27FC236}">
                <a16:creationId xmlns:a16="http://schemas.microsoft.com/office/drawing/2014/main" id="{A5E01FB7-D000-4556-CC7A-E0509922FE83}"/>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789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0311D8D2-8044-223D-6546-5B2C9356C44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AAC2FD2-E8E4-A72A-7A8B-444C23EB9227}"/>
              </a:ext>
            </a:extLst>
          </p:cNvPr>
          <p:cNvSpPr/>
          <p:nvPr/>
        </p:nvSpPr>
        <p:spPr>
          <a:xfrm>
            <a:off x="2743200" y="1280160"/>
            <a:ext cx="3657600" cy="2377440"/>
          </a:xfrm>
          <a:prstGeom prst="rect">
            <a:avLst/>
          </a:prstGeom>
          <a:solidFill>
            <a:srgbClr val="3D2F6A"/>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C1334305-2DC7-F303-F54A-E7F8080A61E6}"/>
              </a:ext>
            </a:extLst>
          </p:cNvPr>
          <p:cNvSpPr/>
          <p:nvPr/>
        </p:nvSpPr>
        <p:spPr>
          <a:xfrm>
            <a:off x="2743200" y="1371600"/>
            <a:ext cx="36576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D690BBDC-7F77-208A-98F4-3725FBA96579}"/>
              </a:ext>
            </a:extLst>
          </p:cNvPr>
          <p:cNvSpPr/>
          <p:nvPr/>
        </p:nvSpPr>
        <p:spPr>
          <a:xfrm>
            <a:off x="2743200" y="2176272"/>
            <a:ext cx="3657600" cy="6858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FC8E8"/>
                </a:solidFill>
                <a:effectLst/>
                <a:uLnTx/>
                <a:uFillTx/>
                <a:latin typeface="Arial Black" pitchFamily="34" charset="0"/>
                <a:ea typeface="Arial Black" pitchFamily="34" charset="-122"/>
                <a:cs typeface="Arial Black" pitchFamily="34" charset="-120"/>
              </a:rPr>
              <a:t>BREAK</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a:extLst>
              <a:ext uri="{FF2B5EF4-FFF2-40B4-BE49-F238E27FC236}">
                <a16:creationId xmlns:a16="http://schemas.microsoft.com/office/drawing/2014/main" id="{A5F04556-21FE-19A1-A3A5-A3887049D6CB}"/>
              </a:ext>
            </a:extLst>
          </p:cNvPr>
          <p:cNvSpPr/>
          <p:nvPr/>
        </p:nvSpPr>
        <p:spPr>
          <a:xfrm>
            <a:off x="2743200" y="2880360"/>
            <a:ext cx="3657600" cy="45720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  BACK SHARP</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a:extLst>
              <a:ext uri="{FF2B5EF4-FFF2-40B4-BE49-F238E27FC236}">
                <a16:creationId xmlns:a16="http://schemas.microsoft.com/office/drawing/2014/main" id="{78F22C9B-16D0-5E72-D242-7027650BA1BD}"/>
              </a:ext>
            </a:extLst>
          </p:cNvPr>
          <p:cNvSpPr/>
          <p:nvPr/>
        </p:nvSpPr>
        <p:spPr>
          <a:xfrm>
            <a:off x="0" y="4754880"/>
            <a:ext cx="9144000" cy="388620"/>
          </a:xfrm>
          <a:prstGeom prst="rect">
            <a:avLst/>
          </a:prstGeom>
          <a:solidFill>
            <a:srgbClr val="FFFFFF"/>
          </a:solidFill>
          <a:ln w="127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2">
            <a:extLst>
              <a:ext uri="{FF2B5EF4-FFF2-40B4-BE49-F238E27FC236}">
                <a16:creationId xmlns:a16="http://schemas.microsoft.com/office/drawing/2014/main" id="{8CF5E9E6-1F98-E327-E524-B6D3954F586C}"/>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3349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9">
    <p:bg>
      <p:bgPr>
        <a:solidFill>
          <a:schemeClr val="bg1"/>
        </a:solidFill>
        <a:effectLst/>
      </p:bgPr>
    </p:bg>
    <p:spTree>
      <p:nvGrpSpPr>
        <p:cNvPr id="1" name=""/>
        <p:cNvGrpSpPr/>
        <p:nvPr/>
      </p:nvGrpSpPr>
      <p:grpSpPr>
        <a:xfrm>
          <a:off x="0" y="0"/>
          <a:ext cx="0" cy="0"/>
          <a:chOff x="0" y="0"/>
          <a:chExt cx="0" cy="0"/>
        </a:xfrm>
      </p:grpSpPr>
      <p:sp>
        <p:nvSpPr>
          <p:cNvPr id="12" name="Shape 0">
            <a:extLst>
              <a:ext uri="{FF2B5EF4-FFF2-40B4-BE49-F238E27FC236}">
                <a16:creationId xmlns:a16="http://schemas.microsoft.com/office/drawing/2014/main" id="{1AFD3BB1-EC7A-A97C-0E96-EE7BDE2C4EA1}"/>
              </a:ext>
            </a:extLst>
          </p:cNvPr>
          <p:cNvSpPr/>
          <p:nvPr/>
        </p:nvSpPr>
        <p:spPr>
          <a:xfrm>
            <a:off x="0" y="0"/>
            <a:ext cx="9144000" cy="514350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457200" y="373380"/>
            <a:ext cx="8229600" cy="3108960"/>
          </a:xfrm>
          <a:prstGeom prst="rect">
            <a:avLst/>
          </a:prstGeom>
          <a:noFill/>
          <a:ln/>
        </p:spPr>
        <p:txBody>
          <a:bodyPr wrap="square" rtlCol="0" anchor="ctr"/>
          <a:lstStyle/>
          <a:p>
            <a:pPr marL="0" indent="0" algn="ctr">
              <a:buNone/>
            </a:pPr>
            <a:r>
              <a:rPr lang="en-US" sz="2800" i="1" dirty="0">
                <a:solidFill>
                  <a:schemeClr val="bg1"/>
                </a:solidFill>
                <a:latin typeface="Arial Black" panose="020B0A04020102020204" pitchFamily="34" charset="0"/>
                <a:ea typeface="Georgia" pitchFamily="34" charset="-122"/>
                <a:cs typeface="Georgia" pitchFamily="34" charset="-120"/>
              </a:rPr>
              <a:t>What if entrepreneurship isn't who you are… but how you learn, adapt, and respond?</a:t>
            </a:r>
            <a:endParaRPr lang="en-US" sz="2800" dirty="0">
              <a:solidFill>
                <a:schemeClr val="bg1"/>
              </a:solidFill>
              <a:latin typeface="Arial Black" panose="020B0A04020102020204" pitchFamily="34" charset="0"/>
            </a:endParaRPr>
          </a:p>
        </p:txBody>
      </p:sp>
      <p:sp>
        <p:nvSpPr>
          <p:cNvPr id="11" name="Text 42">
            <a:extLst>
              <a:ext uri="{FF2B5EF4-FFF2-40B4-BE49-F238E27FC236}">
                <a16:creationId xmlns:a16="http://schemas.microsoft.com/office/drawing/2014/main" id="{B3250159-AA86-8408-2549-4DA9526503A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CA5A39BA-8B2E-61B2-2991-7ADBAD3A1F33}"/>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2E8F068F-7467-FA79-F908-950288EEF5DA}"/>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FFFFFF"/>
                </a:solidFill>
                <a:latin typeface="Calibri" pitchFamily="34" charset="0"/>
                <a:ea typeface="Calibri" pitchFamily="34" charset="-122"/>
                <a:cs typeface="Calibri" pitchFamily="34" charset="-120"/>
              </a:rPr>
              <a:t>ENTREPRENEUR JOURNEYS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7D9F1B0C-184E-1D6C-862C-A9A3FB8522D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5898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bg>
      <p:bgPr>
        <a:solidFill>
          <a:srgbClr val="5B4B8A"/>
        </a:solidFill>
        <a:effectLst/>
      </p:bgPr>
    </p:bg>
    <p:spTree>
      <p:nvGrpSpPr>
        <p:cNvPr id="1" name=""/>
        <p:cNvGrpSpPr/>
        <p:nvPr/>
      </p:nvGrpSpPr>
      <p:grpSpPr>
        <a:xfrm>
          <a:off x="0" y="0"/>
          <a:ext cx="0" cy="0"/>
          <a:chOff x="0" y="0"/>
          <a:chExt cx="0" cy="0"/>
        </a:xfrm>
      </p:grpSpPr>
      <p:sp>
        <p:nvSpPr>
          <p:cNvPr id="3" name="Text 1"/>
          <p:cNvSpPr/>
          <p:nvPr/>
        </p:nvSpPr>
        <p:spPr>
          <a:xfrm>
            <a:off x="457200" y="1371600"/>
            <a:ext cx="8229600" cy="1280160"/>
          </a:xfrm>
          <a:prstGeom prst="rect">
            <a:avLst/>
          </a:prstGeom>
          <a:noFill/>
          <a:ln/>
        </p:spPr>
        <p:txBody>
          <a:bodyPr wrap="square" rtlCol="0" anchor="ctr"/>
          <a:lstStyle/>
          <a:p>
            <a:pPr marL="0" indent="0" algn="ctr">
              <a:buNone/>
            </a:pPr>
            <a:r>
              <a:rPr lang="en-US" sz="4000" b="1" dirty="0">
                <a:solidFill>
                  <a:srgbClr val="FFFFFF"/>
                </a:solidFill>
                <a:latin typeface="Calibri" pitchFamily="34" charset="0"/>
                <a:ea typeface="Calibri" pitchFamily="34" charset="-122"/>
                <a:cs typeface="Calibri" pitchFamily="34" charset="-120"/>
              </a:rPr>
              <a:t>Kirsty Thomson-Gillespie</a:t>
            </a:r>
            <a:endParaRPr lang="en-US" sz="4000" dirty="0"/>
          </a:p>
        </p:txBody>
      </p:sp>
      <p:sp>
        <p:nvSpPr>
          <p:cNvPr id="4" name="Text 2"/>
          <p:cNvSpPr/>
          <p:nvPr/>
        </p:nvSpPr>
        <p:spPr>
          <a:xfrm>
            <a:off x="457200" y="2834640"/>
            <a:ext cx="8229600" cy="731520"/>
          </a:xfrm>
          <a:prstGeom prst="rect">
            <a:avLst/>
          </a:prstGeom>
          <a:noFill/>
          <a:ln/>
        </p:spPr>
        <p:txBody>
          <a:bodyPr wrap="square" rtlCol="0" anchor="ctr"/>
          <a:lstStyle/>
          <a:p>
            <a:pPr marL="0" indent="0" algn="ctr">
              <a:buNone/>
            </a:pPr>
            <a:r>
              <a:rPr lang="en-US" sz="2000" i="1" dirty="0">
                <a:solidFill>
                  <a:srgbClr val="E8D5F0"/>
                </a:solidFill>
                <a:latin typeface="Calibri" pitchFamily="34" charset="0"/>
                <a:ea typeface="Calibri" pitchFamily="34" charset="-122"/>
                <a:cs typeface="Calibri" pitchFamily="34" charset="-120"/>
              </a:rPr>
              <a:t>Social Entrepreneur</a:t>
            </a:r>
          </a:p>
          <a:p>
            <a:pPr marL="0" indent="0" algn="ctr">
              <a:buNone/>
            </a:pPr>
            <a:r>
              <a:rPr lang="en-US" sz="2000" i="1" dirty="0">
                <a:solidFill>
                  <a:srgbClr val="E8D5F0"/>
                </a:solidFill>
                <a:latin typeface="Calibri" pitchFamily="34" charset="0"/>
                <a:ea typeface="Calibri" pitchFamily="34" charset="-122"/>
                <a:cs typeface="Calibri" pitchFamily="34" charset="-120"/>
              </a:rPr>
              <a:t>Entrepreneur In Residence </a:t>
            </a:r>
          </a:p>
          <a:p>
            <a:pPr marL="0" indent="0" algn="ctr">
              <a:buNone/>
            </a:pPr>
            <a:r>
              <a:rPr lang="en-US" sz="2000" i="1" dirty="0">
                <a:solidFill>
                  <a:srgbClr val="E8D5F0"/>
                </a:solidFill>
                <a:latin typeface="Calibri" pitchFamily="34" charset="0"/>
                <a:ea typeface="Calibri" pitchFamily="34" charset="-122"/>
                <a:cs typeface="Calibri" pitchFamily="34" charset="-120"/>
              </a:rPr>
              <a:t>Founder – The Circle</a:t>
            </a:r>
          </a:p>
          <a:p>
            <a:pPr marL="0" indent="0" algn="ctr">
              <a:buNone/>
            </a:pPr>
            <a:r>
              <a:rPr lang="en-US" sz="2000" i="1" dirty="0">
                <a:solidFill>
                  <a:srgbClr val="E8D5F0"/>
                </a:solidFill>
                <a:latin typeface="Calibri" pitchFamily="34" charset="0"/>
                <a:ea typeface="Calibri" pitchFamily="34" charset="-122"/>
                <a:cs typeface="Calibri" pitchFamily="34" charset="-120"/>
              </a:rPr>
              <a:t>Founder – More Than Profit</a:t>
            </a:r>
            <a:endParaRPr lang="en-US" sz="2000" dirty="0"/>
          </a:p>
        </p:txBody>
      </p:sp>
      <p:sp>
        <p:nvSpPr>
          <p:cNvPr id="8" name="Text 42">
            <a:extLst>
              <a:ext uri="{FF2B5EF4-FFF2-40B4-BE49-F238E27FC236}">
                <a16:creationId xmlns:a16="http://schemas.microsoft.com/office/drawing/2014/main" id="{B7D9F6B6-CD96-30DB-5B3C-94DA5C5B781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11" name="Shape 0">
            <a:extLst>
              <a:ext uri="{FF2B5EF4-FFF2-40B4-BE49-F238E27FC236}">
                <a16:creationId xmlns:a16="http://schemas.microsoft.com/office/drawing/2014/main" id="{052926B3-81C2-539F-91CC-EAB43800397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KIRSTY THOMSON-GILLESPIE – SOCIAL ENTREPRENEUR</a:t>
            </a:r>
            <a:endParaRPr lang="en-US" sz="2000" dirty="0">
              <a:latin typeface="Arial Black" panose="020B0A04020102020204" pitchFamily="34" charset="0"/>
            </a:endParaRPr>
          </a:p>
        </p:txBody>
      </p:sp>
      <p:sp>
        <p:nvSpPr>
          <p:cNvPr id="5" name="Text 3"/>
          <p:cNvSpPr/>
          <p:nvPr/>
        </p:nvSpPr>
        <p:spPr>
          <a:xfrm>
            <a:off x="256032" y="1005840"/>
            <a:ext cx="8631936" cy="3703320"/>
          </a:xfrm>
          <a:prstGeom prst="rect">
            <a:avLst/>
          </a:prstGeom>
          <a:noFill/>
          <a:ln/>
        </p:spPr>
        <p:txBody>
          <a:bodyPr wrap="square" rtlCol="0" anchor="t"/>
          <a:lstStyle/>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Background in Psychology and Academic Research</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Over 20 years working in and with charities and social enterprises</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Founded 2 social enterprises and a charity</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Set up Along Came Kirsty (2012) and ACK Third Sector Consultants CIC (2013)</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Founded The Circle (Circle Scotland CIC) in 2015, launched 2016</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Merged 2 CICs in 2019; set up a charity to train social entrepreneurs in 2022</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SCQF Level 7 Award in Social Entrepreneurship</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Exec Director, Non-Exec Director, Advisory Board Chair &amp; Trustee</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Merged with Shopmobility Charity in 2023</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Raised over £15 million in funding in career to date</a:t>
            </a:r>
            <a:endParaRPr lang="en-US" sz="1400" dirty="0">
              <a:latin typeface="Arial    "/>
            </a:endParaRPr>
          </a:p>
          <a:p>
            <a:pPr marL="342900" indent="-342900">
              <a:spcAft>
                <a:spcPts val="300"/>
              </a:spcAft>
              <a:buSzPct val="100000"/>
              <a:buChar char="•"/>
            </a:pPr>
            <a:r>
              <a:rPr lang="en-US" sz="1400" dirty="0">
                <a:solidFill>
                  <a:srgbClr val="1A1A2E"/>
                </a:solidFill>
                <a:latin typeface="Arial    "/>
                <a:ea typeface="Calibri" pitchFamily="34" charset="-122"/>
                <a:cs typeface="Calibri" pitchFamily="34" charset="-120"/>
              </a:rPr>
              <a:t>Professor in Practice, University of Dundee School of Business</a:t>
            </a:r>
            <a:endParaRPr lang="en-US" sz="1400" dirty="0">
              <a:latin typeface="Arial    "/>
            </a:endParaRPr>
          </a:p>
          <a:p>
            <a:pPr marL="342900" indent="-342900">
              <a:spcAft>
                <a:spcPts val="300"/>
              </a:spcAft>
              <a:buSzPct val="100000"/>
              <a:buChar char="•"/>
            </a:pPr>
            <a:r>
              <a:rPr lang="en-US" sz="1400" dirty="0" err="1">
                <a:solidFill>
                  <a:srgbClr val="1A1A2E"/>
                </a:solidFill>
                <a:latin typeface="Arial    "/>
                <a:ea typeface="Calibri" pitchFamily="34" charset="-122"/>
                <a:cs typeface="Calibri" pitchFamily="34" charset="-120"/>
              </a:rPr>
              <a:t>Entreprenuer</a:t>
            </a:r>
            <a:r>
              <a:rPr lang="en-US" sz="1400" dirty="0">
                <a:solidFill>
                  <a:srgbClr val="1A1A2E"/>
                </a:solidFill>
                <a:latin typeface="Arial    "/>
                <a:ea typeface="Calibri" pitchFamily="34" charset="-122"/>
                <a:cs typeface="Calibri" pitchFamily="34" charset="-120"/>
              </a:rPr>
              <a:t> In Residence (</a:t>
            </a:r>
            <a:r>
              <a:rPr lang="en-US" sz="1400" dirty="0" err="1">
                <a:solidFill>
                  <a:srgbClr val="1A1A2E"/>
                </a:solidFill>
                <a:latin typeface="Arial    "/>
                <a:ea typeface="Calibri" pitchFamily="34" charset="-122"/>
                <a:cs typeface="Calibri" pitchFamily="34" charset="-120"/>
              </a:rPr>
              <a:t>EiR</a:t>
            </a:r>
            <a:r>
              <a:rPr lang="en-US" sz="1400" dirty="0">
                <a:solidFill>
                  <a:srgbClr val="1A1A2E"/>
                </a:solidFill>
                <a:latin typeface="Arial    "/>
                <a:ea typeface="Calibri" pitchFamily="34" charset="-122"/>
                <a:cs typeface="Calibri" pitchFamily="34" charset="-120"/>
              </a:rPr>
              <a:t>) at West Lothian, Edinburgh and Forth Valley Colleges</a:t>
            </a:r>
            <a:endParaRPr lang="en-US" sz="1200" dirty="0">
              <a:latin typeface="Arial    "/>
            </a:endParaRPr>
          </a:p>
        </p:txBody>
      </p:sp>
      <p:sp>
        <p:nvSpPr>
          <p:cNvPr id="12" name="Text 42">
            <a:extLst>
              <a:ext uri="{FF2B5EF4-FFF2-40B4-BE49-F238E27FC236}">
                <a16:creationId xmlns:a16="http://schemas.microsoft.com/office/drawing/2014/main" id="{F41474D4-E56B-861B-6AC9-E560B447DE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0">
    <p:bg>
      <p:bgPr>
        <a:solidFill>
          <a:srgbClr val="5B4B8A"/>
        </a:solidFill>
        <a:effectLst/>
      </p:bgPr>
    </p:bg>
    <p:spTree>
      <p:nvGrpSpPr>
        <p:cNvPr id="1" name=""/>
        <p:cNvGrpSpPr/>
        <p:nvPr/>
      </p:nvGrpSpPr>
      <p:grpSpPr>
        <a:xfrm>
          <a:off x="0" y="0"/>
          <a:ext cx="0" cy="0"/>
          <a:chOff x="0" y="0"/>
          <a:chExt cx="0" cy="0"/>
        </a:xfrm>
      </p:grpSpPr>
      <p:sp>
        <p:nvSpPr>
          <p:cNvPr id="15" name="Shape 0">
            <a:extLst>
              <a:ext uri="{FF2B5EF4-FFF2-40B4-BE49-F238E27FC236}">
                <a16:creationId xmlns:a16="http://schemas.microsoft.com/office/drawing/2014/main" id="{E54B3490-949E-87B4-7C79-314365662262}"/>
              </a:ext>
            </a:extLst>
          </p:cNvPr>
          <p:cNvSpPr/>
          <p:nvPr/>
        </p:nvSpPr>
        <p:spPr>
          <a:xfrm>
            <a:off x="0" y="0"/>
            <a:ext cx="9144000" cy="658368"/>
          </a:xfrm>
          <a:prstGeom prst="rect">
            <a:avLst/>
          </a:prstGeom>
          <a:solidFill>
            <a:schemeClr val="bg1"/>
          </a:solidFill>
          <a:ln w="12700">
            <a:solidFill>
              <a:schemeClr val="bg1"/>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65176" y="109690"/>
            <a:ext cx="7315200" cy="411480"/>
          </a:xfrm>
          <a:prstGeom prst="rect">
            <a:avLst/>
          </a:prstGeom>
          <a:noFill/>
          <a:ln/>
        </p:spPr>
        <p:txBody>
          <a:bodyPr wrap="square" rtlCol="0" anchor="ctr"/>
          <a:lstStyle/>
          <a:p>
            <a:pPr marL="0" indent="0">
              <a:buNone/>
            </a:pPr>
            <a:r>
              <a:rPr lang="en-US" sz="2000" b="1" kern="0" spc="500" dirty="0">
                <a:solidFill>
                  <a:srgbClr val="5B4B8A"/>
                </a:solidFill>
                <a:latin typeface="Arial Black" panose="020B0A04020102020204" pitchFamily="34" charset="0"/>
                <a:ea typeface="Calibri" pitchFamily="34" charset="-122"/>
                <a:cs typeface="Calibri" pitchFamily="34" charset="-120"/>
              </a:rPr>
              <a:t>ABOUT KIRSTY</a:t>
            </a:r>
            <a:endParaRPr lang="en-US" sz="2000" dirty="0">
              <a:solidFill>
                <a:srgbClr val="5B4B8A"/>
              </a:solidFill>
              <a:latin typeface="Arial Black" panose="020B0A04020102020204" pitchFamily="34" charset="0"/>
            </a:endParaRPr>
          </a:p>
        </p:txBody>
      </p:sp>
      <p:sp>
        <p:nvSpPr>
          <p:cNvPr id="4" name="Shape 2"/>
          <p:cNvSpPr/>
          <p:nvPr/>
        </p:nvSpPr>
        <p:spPr>
          <a:xfrm>
            <a:off x="457200" y="1097280"/>
            <a:ext cx="8046720" cy="658368"/>
          </a:xfrm>
          <a:prstGeom prst="rect">
            <a:avLst/>
          </a:prstGeom>
          <a:solidFill>
            <a:srgbClr val="9B4DAF">
              <a:alpha val="30000"/>
            </a:srgbClr>
          </a:solidFill>
          <a:ln w="12700">
            <a:solidFill>
              <a:srgbClr val="FFFFFF">
                <a:alpha val="30000"/>
              </a:srgbClr>
            </a:solidFill>
            <a:prstDash val="solid"/>
          </a:ln>
        </p:spPr>
        <p:txBody>
          <a:bodyPr/>
          <a:lstStyle/>
          <a:p>
            <a:endParaRPr lang="en-US">
              <a:latin typeface="Arial    "/>
            </a:endParaRPr>
          </a:p>
        </p:txBody>
      </p:sp>
      <p:sp>
        <p:nvSpPr>
          <p:cNvPr id="5" name="Text 3"/>
          <p:cNvSpPr/>
          <p:nvPr/>
        </p:nvSpPr>
        <p:spPr>
          <a:xfrm>
            <a:off x="640080" y="1097280"/>
            <a:ext cx="7863840" cy="658368"/>
          </a:xfrm>
          <a:prstGeom prst="rect">
            <a:avLst/>
          </a:prstGeom>
          <a:noFill/>
          <a:ln/>
        </p:spPr>
        <p:txBody>
          <a:bodyPr wrap="square" rtlCol="0" anchor="ctr"/>
          <a:lstStyle/>
          <a:p>
            <a:pPr marL="0" indent="0">
              <a:buNone/>
            </a:pPr>
            <a:r>
              <a:rPr lang="en-US" sz="1600" i="1" dirty="0">
                <a:solidFill>
                  <a:srgbClr val="FFFFFF"/>
                </a:solidFill>
                <a:latin typeface="Arial    "/>
                <a:ea typeface="Calibri" pitchFamily="34" charset="-122"/>
                <a:cs typeface="Calibri" pitchFamily="34" charset="-120"/>
              </a:rPr>
              <a:t>I didn't grow up thinking "I want to be an entrepreneur"</a:t>
            </a:r>
            <a:endParaRPr lang="en-US" sz="1600" dirty="0">
              <a:latin typeface="Arial    "/>
            </a:endParaRPr>
          </a:p>
        </p:txBody>
      </p:sp>
      <p:sp>
        <p:nvSpPr>
          <p:cNvPr id="6" name="Shape 4"/>
          <p:cNvSpPr/>
          <p:nvPr/>
        </p:nvSpPr>
        <p:spPr>
          <a:xfrm>
            <a:off x="457200" y="1920240"/>
            <a:ext cx="8046720" cy="658368"/>
          </a:xfrm>
          <a:prstGeom prst="rect">
            <a:avLst/>
          </a:prstGeom>
          <a:solidFill>
            <a:srgbClr val="9B4DAF">
              <a:alpha val="30000"/>
            </a:srgbClr>
          </a:solidFill>
          <a:ln w="12700">
            <a:solidFill>
              <a:srgbClr val="FFFFFF">
                <a:alpha val="30000"/>
              </a:srgbClr>
            </a:solidFill>
            <a:prstDash val="solid"/>
          </a:ln>
        </p:spPr>
        <p:txBody>
          <a:bodyPr/>
          <a:lstStyle/>
          <a:p>
            <a:endParaRPr lang="en-US">
              <a:latin typeface="Arial    "/>
            </a:endParaRPr>
          </a:p>
        </p:txBody>
      </p:sp>
      <p:sp>
        <p:nvSpPr>
          <p:cNvPr id="7" name="Text 5"/>
          <p:cNvSpPr/>
          <p:nvPr/>
        </p:nvSpPr>
        <p:spPr>
          <a:xfrm>
            <a:off x="640080" y="1920240"/>
            <a:ext cx="7863840" cy="658368"/>
          </a:xfrm>
          <a:prstGeom prst="rect">
            <a:avLst/>
          </a:prstGeom>
          <a:noFill/>
          <a:ln/>
        </p:spPr>
        <p:txBody>
          <a:bodyPr wrap="square" rtlCol="0" anchor="ctr"/>
          <a:lstStyle/>
          <a:p>
            <a:pPr marL="0" indent="0">
              <a:buNone/>
            </a:pPr>
            <a:r>
              <a:rPr lang="en-US" sz="1600" i="1" dirty="0">
                <a:solidFill>
                  <a:srgbClr val="FFFFFF"/>
                </a:solidFill>
                <a:latin typeface="Arial    "/>
                <a:ea typeface="Calibri" pitchFamily="34" charset="-122"/>
                <a:cs typeface="Calibri" pitchFamily="34" charset="-120"/>
              </a:rPr>
              <a:t>I didn't have role models who ran their own business or social enterprise</a:t>
            </a:r>
            <a:endParaRPr lang="en-US" sz="1600" dirty="0">
              <a:latin typeface="Arial    "/>
            </a:endParaRPr>
          </a:p>
        </p:txBody>
      </p:sp>
      <p:sp>
        <p:nvSpPr>
          <p:cNvPr id="8" name="Shape 6"/>
          <p:cNvSpPr/>
          <p:nvPr/>
        </p:nvSpPr>
        <p:spPr>
          <a:xfrm>
            <a:off x="457200" y="2743200"/>
            <a:ext cx="8046720" cy="658368"/>
          </a:xfrm>
          <a:prstGeom prst="rect">
            <a:avLst/>
          </a:prstGeom>
          <a:solidFill>
            <a:srgbClr val="9B4DAF">
              <a:alpha val="30000"/>
            </a:srgbClr>
          </a:solidFill>
          <a:ln w="12700">
            <a:solidFill>
              <a:srgbClr val="FFFFFF">
                <a:alpha val="30000"/>
              </a:srgbClr>
            </a:solidFill>
            <a:prstDash val="solid"/>
          </a:ln>
        </p:spPr>
        <p:txBody>
          <a:bodyPr/>
          <a:lstStyle/>
          <a:p>
            <a:endParaRPr lang="en-US">
              <a:latin typeface="Arial    "/>
            </a:endParaRPr>
          </a:p>
        </p:txBody>
      </p:sp>
      <p:sp>
        <p:nvSpPr>
          <p:cNvPr id="9" name="Text 7"/>
          <p:cNvSpPr/>
          <p:nvPr/>
        </p:nvSpPr>
        <p:spPr>
          <a:xfrm>
            <a:off x="640080" y="2743200"/>
            <a:ext cx="7863840" cy="658368"/>
          </a:xfrm>
          <a:prstGeom prst="rect">
            <a:avLst/>
          </a:prstGeom>
          <a:noFill/>
          <a:ln/>
        </p:spPr>
        <p:txBody>
          <a:bodyPr wrap="square" rtlCol="0" anchor="ctr"/>
          <a:lstStyle/>
          <a:p>
            <a:pPr marL="0" indent="0">
              <a:buNone/>
            </a:pPr>
            <a:r>
              <a:rPr lang="en-US" sz="1600" i="1" dirty="0">
                <a:solidFill>
                  <a:srgbClr val="FFFFFF"/>
                </a:solidFill>
                <a:latin typeface="Arial    "/>
                <a:ea typeface="Calibri" pitchFamily="34" charset="-122"/>
                <a:cs typeface="Calibri" pitchFamily="34" charset="-120"/>
              </a:rPr>
              <a:t>I didn't set out to build organisations.</a:t>
            </a:r>
            <a:endParaRPr lang="en-US" sz="1600" dirty="0">
              <a:latin typeface="Arial    "/>
            </a:endParaRPr>
          </a:p>
        </p:txBody>
      </p:sp>
      <p:sp>
        <p:nvSpPr>
          <p:cNvPr id="10" name="Shape 8"/>
          <p:cNvSpPr/>
          <p:nvPr/>
        </p:nvSpPr>
        <p:spPr>
          <a:xfrm>
            <a:off x="457200" y="3566160"/>
            <a:ext cx="8046720" cy="658368"/>
          </a:xfrm>
          <a:prstGeom prst="rect">
            <a:avLst/>
          </a:prstGeom>
          <a:solidFill>
            <a:srgbClr val="9B4DAF">
              <a:alpha val="30000"/>
            </a:srgbClr>
          </a:solidFill>
          <a:ln w="12700">
            <a:solidFill>
              <a:srgbClr val="FFFFFF">
                <a:alpha val="30000"/>
              </a:srgbClr>
            </a:solidFill>
            <a:prstDash val="solid"/>
          </a:ln>
        </p:spPr>
        <p:txBody>
          <a:bodyPr/>
          <a:lstStyle/>
          <a:p>
            <a:endParaRPr lang="en-US">
              <a:latin typeface="Arial    "/>
            </a:endParaRPr>
          </a:p>
        </p:txBody>
      </p:sp>
      <p:sp>
        <p:nvSpPr>
          <p:cNvPr id="11" name="Text 9"/>
          <p:cNvSpPr/>
          <p:nvPr/>
        </p:nvSpPr>
        <p:spPr>
          <a:xfrm>
            <a:off x="640080" y="3566160"/>
            <a:ext cx="7863840" cy="658368"/>
          </a:xfrm>
          <a:prstGeom prst="rect">
            <a:avLst/>
          </a:prstGeom>
          <a:noFill/>
          <a:ln/>
        </p:spPr>
        <p:txBody>
          <a:bodyPr wrap="square" rtlCol="0" anchor="ctr"/>
          <a:lstStyle/>
          <a:p>
            <a:pPr marL="0" indent="0">
              <a:buNone/>
            </a:pPr>
            <a:r>
              <a:rPr lang="en-US" sz="1600" i="1" dirty="0">
                <a:solidFill>
                  <a:srgbClr val="FFFFFF"/>
                </a:solidFill>
                <a:latin typeface="Arial    "/>
                <a:ea typeface="Calibri" pitchFamily="34" charset="-122"/>
                <a:cs typeface="Calibri" pitchFamily="34" charset="-120"/>
              </a:rPr>
              <a:t>I was motivated by people, problems, and fairness</a:t>
            </a:r>
            <a:endParaRPr lang="en-US" sz="1600" dirty="0">
              <a:latin typeface="Arial    "/>
            </a:endParaRPr>
          </a:p>
        </p:txBody>
      </p:sp>
      <p:sp>
        <p:nvSpPr>
          <p:cNvPr id="16" name="Text 42">
            <a:extLst>
              <a:ext uri="{FF2B5EF4-FFF2-40B4-BE49-F238E27FC236}">
                <a16:creationId xmlns:a16="http://schemas.microsoft.com/office/drawing/2014/main" id="{ADB644F4-9114-6FAA-ACBE-6032376F58F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5443E-ADC3-DD33-EF42-B4E8794A957A}"/>
            </a:ext>
          </a:extLst>
        </p:cNvPr>
        <p:cNvGrpSpPr/>
        <p:nvPr/>
      </p:nvGrpSpPr>
      <p:grpSpPr>
        <a:xfrm>
          <a:off x="0" y="0"/>
          <a:ext cx="0" cy="0"/>
          <a:chOff x="0" y="0"/>
          <a:chExt cx="0" cy="0"/>
        </a:xfrm>
      </p:grpSpPr>
      <p:sp>
        <p:nvSpPr>
          <p:cNvPr id="4" name="Shape 0">
            <a:extLst>
              <a:ext uri="{FF2B5EF4-FFF2-40B4-BE49-F238E27FC236}">
                <a16:creationId xmlns:a16="http://schemas.microsoft.com/office/drawing/2014/main" id="{62198B60-AA64-016D-9672-6ECA70009834}"/>
              </a:ext>
            </a:extLst>
          </p:cNvPr>
          <p:cNvSpPr/>
          <p:nvPr/>
        </p:nvSpPr>
        <p:spPr>
          <a:xfrm>
            <a:off x="0" y="-32004"/>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descr="About Us - The Circle">
            <a:extLst>
              <a:ext uri="{FF2B5EF4-FFF2-40B4-BE49-F238E27FC236}">
                <a16:creationId xmlns:a16="http://schemas.microsoft.com/office/drawing/2014/main" id="{38ABA76C-EF13-02CD-E9DF-8B5145B5F1D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57824" y="2489521"/>
            <a:ext cx="3610271" cy="93015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The Big House Multibank">
            <a:extLst>
              <a:ext uri="{FF2B5EF4-FFF2-40B4-BE49-F238E27FC236}">
                <a16:creationId xmlns:a16="http://schemas.microsoft.com/office/drawing/2014/main" id="{7F52D4A8-BCAF-E378-7EDA-5F06B04EF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6140" y="3320506"/>
            <a:ext cx="1686198" cy="1436650"/>
          </a:xfrm>
          <a:prstGeom prst="rect">
            <a:avLst/>
          </a:prstGeom>
          <a:noFill/>
          <a:extLst>
            <a:ext uri="{909E8E84-426E-40DD-AFC4-6F175D3DCCD1}">
              <a14:hiddenFill xmlns:a14="http://schemas.microsoft.com/office/drawing/2010/main">
                <a:solidFill>
                  <a:srgbClr val="FFFFFF"/>
                </a:solidFill>
              </a14:hiddenFill>
            </a:ext>
          </a:extLst>
        </p:spPr>
      </p:pic>
      <p:sp>
        <p:nvSpPr>
          <p:cNvPr id="3" name="Text 0">
            <a:extLst>
              <a:ext uri="{FF2B5EF4-FFF2-40B4-BE49-F238E27FC236}">
                <a16:creationId xmlns:a16="http://schemas.microsoft.com/office/drawing/2014/main" id="{6AAA51E4-1337-E011-BA65-3DE10D9D9384}"/>
              </a:ext>
            </a:extLst>
          </p:cNvPr>
          <p:cNvSpPr/>
          <p:nvPr/>
        </p:nvSpPr>
        <p:spPr>
          <a:xfrm>
            <a:off x="137589" y="131790"/>
            <a:ext cx="9006411" cy="775097"/>
          </a:xfrm>
          <a:prstGeom prst="rect">
            <a:avLst/>
          </a:prstGeom>
          <a:noFill/>
          <a:ln/>
        </p:spPr>
        <p:txBody>
          <a:bodyPr wrap="square" lIns="0" tIns="0" rIns="0" bIns="0" rtlCol="0" anchor="t"/>
          <a:lstStyle/>
          <a:p>
            <a:pPr marL="0" marR="0" lvl="0" indent="0" algn="l" defTabSz="571500" rtl="0" eaLnBrk="1" fontAlgn="auto" latinLnBrk="0" hangingPunct="1">
              <a:lnSpc>
                <a:spcPts val="3031"/>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Black" panose="020B0A04020102020204" pitchFamily="34" charset="0"/>
                <a:ea typeface="Open Sans" panose="020B0606030504020204" pitchFamily="34" charset="0"/>
                <a:cs typeface="Arial" panose="020B0604020202020204" pitchFamily="34" charset="0"/>
              </a:rPr>
              <a:t>SQUIGGLY CAREER </a:t>
            </a:r>
            <a:r>
              <a:rPr kumimoji="0" lang="en-US" sz="2438" b="1" i="0"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 </a:t>
            </a:r>
            <a:r>
              <a:rPr kumimoji="0" lang="en-US" sz="1050" b="1" i="1"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Non-linear progression, continuous learning, individualised journeys, proactive ownership</a:t>
            </a:r>
            <a:endParaRPr kumimoji="0" lang="en-US" sz="900" b="0" i="1"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 name="Text 2">
            <a:extLst>
              <a:ext uri="{FF2B5EF4-FFF2-40B4-BE49-F238E27FC236}">
                <a16:creationId xmlns:a16="http://schemas.microsoft.com/office/drawing/2014/main" id="{62BEE819-3043-1502-267F-AEDFFAD96854}"/>
              </a:ext>
            </a:extLst>
          </p:cNvPr>
          <p:cNvSpPr/>
          <p:nvPr/>
        </p:nvSpPr>
        <p:spPr>
          <a:xfrm>
            <a:off x="3925119" y="2689548"/>
            <a:ext cx="4722763" cy="793849"/>
          </a:xfrm>
          <a:prstGeom prst="rect">
            <a:avLst/>
          </a:prstGeom>
          <a:noFill/>
          <a:ln/>
        </p:spPr>
        <p:txBody>
          <a:bodyPr wrap="square" lIns="0" tIns="0" rIns="0" bIns="0" rtlCol="0" anchor="t"/>
          <a:lstStyle/>
          <a:p>
            <a:pPr marL="0" marR="0" lvl="0" indent="0" algn="l" defTabSz="571500" rtl="0" eaLnBrk="1" fontAlgn="auto" latinLnBrk="0" hangingPunct="1">
              <a:lnSpc>
                <a:spcPts val="1563"/>
              </a:lnSpc>
              <a:spcBef>
                <a:spcPts val="0"/>
              </a:spcBef>
              <a:spcAft>
                <a:spcPts val="0"/>
              </a:spcAft>
              <a:buClrTx/>
              <a:buSzTx/>
              <a:buFontTx/>
              <a:buNone/>
              <a:tabLst/>
              <a:defRPr/>
            </a:pPr>
            <a:r>
              <a:rPr kumimoji="0" lang="en-US" sz="969" b="1" i="0" u="none" strike="noStrike" kern="1200" cap="none" spc="0" normalizeH="0" baseline="0" noProof="0" dirty="0">
                <a:ln>
                  <a:noFill/>
                </a:ln>
                <a:solidFill>
                  <a:srgbClr val="0070C0"/>
                </a:solidFill>
                <a:effectLst/>
                <a:uLnTx/>
                <a:uFillTx/>
                <a:latin typeface="Inter" pitchFamily="34" charset="0"/>
                <a:ea typeface="Inter" pitchFamily="34" charset="-122"/>
                <a:cs typeface="Inter" pitchFamily="34" charset="-120"/>
              </a:rPr>
              <a:t>.</a:t>
            </a:r>
            <a:endParaRPr kumimoji="0" lang="en-US" sz="969" b="1"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pic>
        <p:nvPicPr>
          <p:cNvPr id="8" name="Picture 1">
            <a:extLst>
              <a:ext uri="{FF2B5EF4-FFF2-40B4-BE49-F238E27FC236}">
                <a16:creationId xmlns:a16="http://schemas.microsoft.com/office/drawing/2014/main" id="{8624725E-669E-4AEC-07DB-78F9BCFC2B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3637387" y="1249152"/>
            <a:ext cx="1603311" cy="14049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Social Enterprise Consulting by KTG Impact Associates">
            <a:extLst>
              <a:ext uri="{FF2B5EF4-FFF2-40B4-BE49-F238E27FC236}">
                <a16:creationId xmlns:a16="http://schemas.microsoft.com/office/drawing/2014/main" id="{B2D2ACF8-9177-E36D-70AA-E0A70B342FD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864646" y="3286109"/>
            <a:ext cx="1472113" cy="15215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What is The Circle Academy and how can it benefit me? - The Circle">
            <a:extLst>
              <a:ext uri="{FF2B5EF4-FFF2-40B4-BE49-F238E27FC236}">
                <a16:creationId xmlns:a16="http://schemas.microsoft.com/office/drawing/2014/main" id="{A5C65395-87C0-E3CC-58E4-109EC5D454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71412" y="3419681"/>
            <a:ext cx="1131949" cy="14366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arities and the cost-of-living crisis | NICVA">
            <a:extLst>
              <a:ext uri="{FF2B5EF4-FFF2-40B4-BE49-F238E27FC236}">
                <a16:creationId xmlns:a16="http://schemas.microsoft.com/office/drawing/2014/main" id="{9A3D2514-3FD5-B451-C2B3-E44DD64E101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5535" y="1249151"/>
            <a:ext cx="1912289"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 Areas of Academic Research Driving ...">
            <a:extLst>
              <a:ext uri="{FF2B5EF4-FFF2-40B4-BE49-F238E27FC236}">
                <a16:creationId xmlns:a16="http://schemas.microsoft.com/office/drawing/2014/main" id="{D348D884-C5B7-05E1-CFC1-4250F72A79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960" y="3428237"/>
            <a:ext cx="1924971" cy="1404938"/>
          </a:xfrm>
          <a:prstGeom prst="rect">
            <a:avLst/>
          </a:prstGeom>
          <a:noFill/>
          <a:extLst>
            <a:ext uri="{909E8E84-426E-40DD-AFC4-6F175D3DCCD1}">
              <a14:hiddenFill xmlns:a14="http://schemas.microsoft.com/office/drawing/2010/main">
                <a:solidFill>
                  <a:srgbClr val="FFFFFF"/>
                </a:solidFill>
              </a14:hiddenFill>
            </a:ext>
          </a:extLst>
        </p:spPr>
      </p:pic>
      <p:pic>
        <p:nvPicPr>
          <p:cNvPr id="10" name="Content Placeholder 2" descr="Image result for ack">
            <a:extLst>
              <a:ext uri="{FF2B5EF4-FFF2-40B4-BE49-F238E27FC236}">
                <a16:creationId xmlns:a16="http://schemas.microsoft.com/office/drawing/2014/main" id="{31EF667C-0F42-65FC-E7FE-57E8816D1C14}"/>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6733448" y="1188686"/>
            <a:ext cx="1603311" cy="1265267"/>
          </a:xfrm>
          <a:prstGeom prst="rect">
            <a:avLst/>
          </a:prstGeom>
          <a:noFill/>
          <a:extLst>
            <a:ext uri="{909E8E84-426E-40DD-AFC4-6F175D3DCCD1}">
              <a14:hiddenFill xmlns:a14="http://schemas.microsoft.com/office/drawing/2010/main">
                <a:solidFill>
                  <a:srgbClr val="FFFFFF"/>
                </a:solidFill>
              </a14:hiddenFill>
            </a:ext>
          </a:extLst>
        </p:spPr>
      </p:pic>
      <p:sp>
        <p:nvSpPr>
          <p:cNvPr id="6" name="Text 42">
            <a:extLst>
              <a:ext uri="{FF2B5EF4-FFF2-40B4-BE49-F238E27FC236}">
                <a16:creationId xmlns:a16="http://schemas.microsoft.com/office/drawing/2014/main" id="{FA1D5FF1-9295-40E2-1193-9B1599FC3F4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3743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A12E9E46-15DB-F6AC-5805-3015C60B2D99}"/>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0D2CA629-94CA-CFB9-FDB8-6BAF8B02E6C0}"/>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CELIA HUDSON</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00F49AAD-9C49-7804-35A3-490A559574E0}"/>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HEY GIRLS – SOCIAL ENTERPRISE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B4A72F05-C7B1-E407-B5C1-D9C3E1B9887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0530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DE5C3AC-E5B6-C181-8777-A4922AB1D79B}"/>
            </a:ext>
          </a:extLst>
        </p:cNvPr>
        <p:cNvGrpSpPr/>
        <p:nvPr/>
      </p:nvGrpSpPr>
      <p:grpSpPr>
        <a:xfrm>
          <a:off x="0" y="0"/>
          <a:ext cx="0" cy="0"/>
          <a:chOff x="0" y="0"/>
          <a:chExt cx="0" cy="0"/>
        </a:xfrm>
      </p:grpSpPr>
      <p:sp>
        <p:nvSpPr>
          <p:cNvPr id="11" name="Shape 0">
            <a:extLst>
              <a:ext uri="{FF2B5EF4-FFF2-40B4-BE49-F238E27FC236}">
                <a16:creationId xmlns:a16="http://schemas.microsoft.com/office/drawing/2014/main" id="{455F6ED4-7967-A190-66FE-118C204006FD}"/>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42E239D3-EBA9-DD74-CE3E-9653C788CED7}"/>
              </a:ext>
            </a:extLst>
          </p:cNvPr>
          <p:cNvSpPr/>
          <p:nvPr/>
        </p:nvSpPr>
        <p:spPr>
          <a:xfrm>
            <a:off x="365760" y="-8229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Black" panose="020B0A04020102020204" pitchFamily="34" charset="0"/>
                <a:ea typeface="Calibri" pitchFamily="34" charset="-122"/>
                <a:cs typeface="Calibri" pitchFamily="34" charset="-120"/>
              </a:rPr>
              <a:t>CELIA HODSON OBE – FOUNDER HEY GIRLS</a:t>
            </a:r>
          </a:p>
        </p:txBody>
      </p:sp>
      <p:sp>
        <p:nvSpPr>
          <p:cNvPr id="5" name="Text 3">
            <a:extLst>
              <a:ext uri="{FF2B5EF4-FFF2-40B4-BE49-F238E27FC236}">
                <a16:creationId xmlns:a16="http://schemas.microsoft.com/office/drawing/2014/main" id="{D19EA1D9-29A5-16F5-66A2-8B3BC27A4AAB}"/>
              </a:ext>
            </a:extLst>
          </p:cNvPr>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B4F66751-F3E9-04F7-8013-71C2A5077A38}"/>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a:extLst>
              <a:ext uri="{FF2B5EF4-FFF2-40B4-BE49-F238E27FC236}">
                <a16:creationId xmlns:a16="http://schemas.microsoft.com/office/drawing/2014/main" id="{57352920-B40D-04D3-A39F-EA709CA5716D}"/>
              </a:ext>
            </a:extLst>
          </p:cNvPr>
          <p:cNvSpPr/>
          <p:nvPr/>
        </p:nvSpPr>
        <p:spPr>
          <a:xfrm>
            <a:off x="256032" y="749808"/>
            <a:ext cx="8631936" cy="3703320"/>
          </a:xfrm>
          <a:prstGeom prst="rect">
            <a:avLst/>
          </a:prstGeom>
          <a:noFill/>
          <a:ln/>
        </p:spPr>
        <p:txBody>
          <a:bodyPr wrap="square" rtlCol="0" anchor="t"/>
          <a:lstStyle/>
          <a:p>
            <a:pPr marL="342900" indent="-342900">
              <a:spcAft>
                <a:spcPts val="300"/>
              </a:spcAft>
              <a:buSzPct val="100000"/>
              <a:buChar char="•"/>
            </a:pPr>
            <a:r>
              <a:rPr lang="en-US" sz="1400" b="1" dirty="0">
                <a:solidFill>
                  <a:srgbClr val="1A1A2E"/>
                </a:solidFill>
                <a:latin typeface="Arial" panose="020B0604020202020204" pitchFamily="34" charset="0"/>
                <a:ea typeface="Calibri" pitchFamily="34" charset="-122"/>
                <a:cs typeface="Arial" panose="020B0604020202020204" pitchFamily="34" charset="0"/>
              </a:rPr>
              <a:t>Founder of </a:t>
            </a:r>
            <a:r>
              <a:rPr lang="en-GB" sz="1400" b="1" dirty="0">
                <a:latin typeface="Arial" panose="020B0604020202020204" pitchFamily="34" charset="0"/>
                <a:cs typeface="Arial" panose="020B0604020202020204" pitchFamily="34" charset="0"/>
                <a:hlinkClick r:id="rId3"/>
              </a:rPr>
              <a:t>Hey Girls</a:t>
            </a:r>
            <a:r>
              <a:rPr lang="en-US" sz="1400" b="1" dirty="0">
                <a:solidFill>
                  <a:srgbClr val="1A1A2E"/>
                </a:solidFill>
                <a:latin typeface="Arial" panose="020B0604020202020204" pitchFamily="34" charset="0"/>
                <a:ea typeface="Calibri" pitchFamily="34" charset="-122"/>
                <a:cs typeface="Arial" panose="020B0604020202020204" pitchFamily="34" charset="0"/>
              </a:rPr>
              <a:t>,</a:t>
            </a:r>
            <a:r>
              <a:rPr lang="en-US" sz="1400" dirty="0">
                <a:solidFill>
                  <a:srgbClr val="1A1A2E"/>
                </a:solidFill>
                <a:latin typeface="Arial" panose="020B0604020202020204" pitchFamily="34" charset="0"/>
                <a:ea typeface="Calibri" pitchFamily="34" charset="-122"/>
                <a:cs typeface="Arial" panose="020B0604020202020204" pitchFamily="34" charset="0"/>
              </a:rPr>
              <a:t> a UK-based social enterprise focused on tackling period poverty and promoting menstrual health education.</a:t>
            </a:r>
          </a:p>
          <a:p>
            <a:pPr marL="342900" indent="-342900">
              <a:spcAft>
                <a:spcPts val="300"/>
              </a:spcAft>
              <a:buSzPct val="100000"/>
              <a:buChar char="•"/>
            </a:pPr>
            <a:r>
              <a:rPr lang="en-US" sz="1400" dirty="0">
                <a:solidFill>
                  <a:srgbClr val="1A1A2E"/>
                </a:solidFill>
                <a:latin typeface="Arial" panose="020B0604020202020204" pitchFamily="34" charset="0"/>
                <a:ea typeface="Calibri" pitchFamily="34" charset="-122"/>
                <a:cs typeface="Arial" panose="020B0604020202020204" pitchFamily="34" charset="0"/>
              </a:rPr>
              <a:t>The </a:t>
            </a:r>
            <a:r>
              <a:rPr lang="en-US" sz="1400" dirty="0" err="1">
                <a:solidFill>
                  <a:srgbClr val="1A1A2E"/>
                </a:solidFill>
                <a:latin typeface="Arial" panose="020B0604020202020204" pitchFamily="34" charset="0"/>
                <a:ea typeface="Calibri" pitchFamily="34" charset="-122"/>
                <a:cs typeface="Arial" panose="020B0604020202020204" pitchFamily="34" charset="0"/>
              </a:rPr>
              <a:t>organisation</a:t>
            </a:r>
            <a:r>
              <a:rPr lang="en-US" sz="1400" dirty="0">
                <a:solidFill>
                  <a:srgbClr val="1A1A2E"/>
                </a:solidFill>
                <a:latin typeface="Arial" panose="020B0604020202020204" pitchFamily="34" charset="0"/>
                <a:ea typeface="Calibri" pitchFamily="34" charset="-122"/>
                <a:cs typeface="Arial" panose="020B0604020202020204" pitchFamily="34" charset="0"/>
              </a:rPr>
              <a:t> was </a:t>
            </a:r>
            <a:r>
              <a:rPr lang="en-US" sz="1400" b="1" dirty="0">
                <a:solidFill>
                  <a:srgbClr val="1A1A2E"/>
                </a:solidFill>
                <a:latin typeface="Arial" panose="020B0604020202020204" pitchFamily="34" charset="0"/>
                <a:ea typeface="Calibri" pitchFamily="34" charset="-122"/>
                <a:cs typeface="Arial" panose="020B0604020202020204" pitchFamily="34" charset="0"/>
              </a:rPr>
              <a:t>launched in 2018 </a:t>
            </a:r>
            <a:r>
              <a:rPr lang="en-US" sz="1400" dirty="0">
                <a:solidFill>
                  <a:srgbClr val="1A1A2E"/>
                </a:solidFill>
                <a:latin typeface="Arial" panose="020B0604020202020204" pitchFamily="34" charset="0"/>
                <a:ea typeface="Calibri" pitchFamily="34" charset="-122"/>
                <a:cs typeface="Arial" panose="020B0604020202020204" pitchFamily="34" charset="0"/>
              </a:rPr>
              <a:t>and has become a prominent advocate for period dignity across the UK.</a:t>
            </a:r>
          </a:p>
          <a:p>
            <a:pPr marL="342900" indent="-342900">
              <a:spcAft>
                <a:spcPts val="300"/>
              </a:spcAft>
              <a:buSzPct val="100000"/>
              <a:buChar char="•"/>
            </a:pPr>
            <a:r>
              <a:rPr lang="en-US" sz="1400" dirty="0">
                <a:solidFill>
                  <a:srgbClr val="1A1A2E"/>
                </a:solidFill>
                <a:latin typeface="Arial" panose="020B0604020202020204" pitchFamily="34" charset="0"/>
                <a:ea typeface="Calibri" pitchFamily="34" charset="-122"/>
                <a:cs typeface="Arial" panose="020B0604020202020204" pitchFamily="34" charset="0"/>
              </a:rPr>
              <a:t>Celia talks about her passion for tackling period poverty stemming in part from her </a:t>
            </a:r>
            <a:r>
              <a:rPr lang="en-US" sz="1400" b="1" dirty="0">
                <a:solidFill>
                  <a:srgbClr val="1A1A2E"/>
                </a:solidFill>
                <a:latin typeface="Arial" panose="020B0604020202020204" pitchFamily="34" charset="0"/>
                <a:ea typeface="Calibri" pitchFamily="34" charset="-122"/>
                <a:cs typeface="Arial" panose="020B0604020202020204" pitchFamily="34" charset="0"/>
              </a:rPr>
              <a:t>own experience of financial hardship.</a:t>
            </a:r>
            <a:r>
              <a:rPr lang="en-US" sz="1400" dirty="0">
                <a:solidFill>
                  <a:srgbClr val="1A1A2E"/>
                </a:solidFill>
                <a:latin typeface="Arial" panose="020B0604020202020204" pitchFamily="34" charset="0"/>
                <a:ea typeface="Calibri" pitchFamily="34" charset="-122"/>
                <a:cs typeface="Arial" panose="020B0604020202020204" pitchFamily="34" charset="0"/>
              </a:rPr>
              <a:t>  Stating how raising a family on benefits gave her firsthand experience of the difficultly that low-income families face in affording essential items, including menstrual products.</a:t>
            </a:r>
          </a:p>
          <a:p>
            <a:pPr marL="342900" indent="-342900">
              <a:spcAft>
                <a:spcPts val="300"/>
              </a:spcAft>
              <a:buSzPct val="100000"/>
              <a:buFontTx/>
              <a:buChar char="•"/>
            </a:pPr>
            <a:r>
              <a:rPr lang="en-US" sz="1400" dirty="0">
                <a:latin typeface="Arial" panose="020B0604020202020204" pitchFamily="34" charset="0"/>
                <a:ea typeface="Calibri" pitchFamily="34" charset="-122"/>
                <a:cs typeface="Arial" panose="020B0604020202020204" pitchFamily="34" charset="0"/>
              </a:rPr>
              <a:t>She has turned </a:t>
            </a:r>
            <a:r>
              <a:rPr lang="en-US" sz="1400" b="1" dirty="0">
                <a:latin typeface="Arial" panose="020B0604020202020204" pitchFamily="34" charset="0"/>
                <a:ea typeface="Calibri" pitchFamily="34" charset="-122"/>
                <a:cs typeface="Arial" panose="020B0604020202020204" pitchFamily="34" charset="0"/>
              </a:rPr>
              <a:t>lived experience </a:t>
            </a:r>
            <a:r>
              <a:rPr lang="en-US" sz="1400" dirty="0">
                <a:latin typeface="Arial" panose="020B0604020202020204" pitchFamily="34" charset="0"/>
                <a:ea typeface="Calibri" pitchFamily="34" charset="-122"/>
                <a:cs typeface="Arial" panose="020B0604020202020204" pitchFamily="34" charset="0"/>
              </a:rPr>
              <a:t>into a sustainable business model that addresses a </a:t>
            </a:r>
            <a:r>
              <a:rPr lang="en-US" sz="1400" b="1" dirty="0">
                <a:latin typeface="Arial" panose="020B0604020202020204" pitchFamily="34" charset="0"/>
                <a:ea typeface="Calibri" pitchFamily="34" charset="-122"/>
                <a:cs typeface="Arial" panose="020B0604020202020204" pitchFamily="34" charset="0"/>
              </a:rPr>
              <a:t>major social issue.</a:t>
            </a:r>
            <a:endParaRPr lang="en-US" sz="1400" b="1" dirty="0">
              <a:latin typeface="Arial" panose="020B0604020202020204" pitchFamily="34" charset="0"/>
              <a:cs typeface="Arial" panose="020B0604020202020204" pitchFamily="34" charset="0"/>
            </a:endParaRPr>
          </a:p>
          <a:p>
            <a:pPr marL="342900" indent="-342900">
              <a:spcAft>
                <a:spcPts val="300"/>
              </a:spcAft>
              <a:buSzPct val="100000"/>
              <a:buChar char="•"/>
            </a:pPr>
            <a:r>
              <a:rPr lang="en-US" sz="1400" dirty="0">
                <a:solidFill>
                  <a:srgbClr val="1A1A2E"/>
                </a:solidFill>
                <a:latin typeface="Arial" panose="020B0604020202020204" pitchFamily="34" charset="0"/>
                <a:ea typeface="Calibri" pitchFamily="34" charset="-122"/>
                <a:cs typeface="Arial" panose="020B0604020202020204" pitchFamily="34" charset="0"/>
              </a:rPr>
              <a:t>She had a </a:t>
            </a:r>
            <a:r>
              <a:rPr lang="en-US" sz="1400" b="1" dirty="0">
                <a:solidFill>
                  <a:srgbClr val="1A1A2E"/>
                </a:solidFill>
                <a:latin typeface="Arial" panose="020B0604020202020204" pitchFamily="34" charset="0"/>
                <a:ea typeface="Calibri" pitchFamily="34" charset="-122"/>
                <a:cs typeface="Arial" panose="020B0604020202020204" pitchFamily="34" charset="0"/>
              </a:rPr>
              <a:t>varied career </a:t>
            </a:r>
            <a:r>
              <a:rPr lang="en-US" sz="1400" dirty="0">
                <a:solidFill>
                  <a:srgbClr val="1A1A2E"/>
                </a:solidFill>
                <a:latin typeface="Arial" panose="020B0604020202020204" pitchFamily="34" charset="0"/>
                <a:ea typeface="Calibri" pitchFamily="34" charset="-122"/>
                <a:cs typeface="Arial" panose="020B0604020202020204" pitchFamily="34" charset="0"/>
              </a:rPr>
              <a:t>before founding Hey Girls, including – working as an advisor to community businesses, cooperative development work, Social Enterprise expansion and lobbying, international projects in countries including India &amp; Brazil.</a:t>
            </a:r>
          </a:p>
          <a:p>
            <a:pPr marL="342900" indent="-342900">
              <a:spcAft>
                <a:spcPts val="300"/>
              </a:spcAft>
              <a:buSzPct val="100000"/>
              <a:buChar char="•"/>
            </a:pPr>
            <a:r>
              <a:rPr lang="en-GB" sz="1400" dirty="0">
                <a:latin typeface="Arial" panose="020B0604020202020204" pitchFamily="34" charset="0"/>
                <a:cs typeface="Arial" panose="020B0604020202020204" pitchFamily="34" charset="0"/>
              </a:rPr>
              <a:t>The enterprise adopted </a:t>
            </a:r>
            <a:r>
              <a:rPr lang="en-GB" sz="1400" dirty="0" err="1">
                <a:latin typeface="Arial" panose="020B0604020202020204" pitchFamily="34" charset="0"/>
                <a:cs typeface="Arial" panose="020B0604020202020204" pitchFamily="34" charset="0"/>
              </a:rPr>
              <a:t>a</a:t>
            </a:r>
            <a:r>
              <a:rPr lang="en-GB" sz="1400" b="1" dirty="0" err="1">
                <a:latin typeface="Arial" panose="020B0604020202020204" pitchFamily="34" charset="0"/>
                <a:cs typeface="Arial" panose="020B0604020202020204" pitchFamily="34" charset="0"/>
              </a:rPr>
              <a:t>"Buy</a:t>
            </a:r>
            <a:r>
              <a:rPr lang="en-GB" sz="1400" b="1" dirty="0">
                <a:latin typeface="Arial" panose="020B0604020202020204" pitchFamily="34" charset="0"/>
                <a:cs typeface="Arial" panose="020B0604020202020204" pitchFamily="34" charset="0"/>
              </a:rPr>
              <a:t> One, Donate One"</a:t>
            </a:r>
            <a:r>
              <a:rPr lang="en-GB" sz="1400" dirty="0">
                <a:latin typeface="Arial" panose="020B0604020202020204" pitchFamily="34" charset="0"/>
                <a:cs typeface="Arial" panose="020B0604020202020204" pitchFamily="34" charset="0"/>
              </a:rPr>
              <a:t> model, where every product purchased helps provide another product to someone in need. The organisation combines product sales with education and advocacy to reduce stigma around menstruation and improve access to period products</a:t>
            </a:r>
            <a:endParaRPr lang="en-US" sz="1400" dirty="0">
              <a:solidFill>
                <a:srgbClr val="1A1A2E"/>
              </a:solidFill>
              <a:latin typeface="Arial" panose="020B0604020202020204" pitchFamily="34" charset="0"/>
              <a:ea typeface="Calibri" pitchFamily="34" charset="-122"/>
              <a:cs typeface="Arial" panose="020B0604020202020204" pitchFamily="34" charset="0"/>
            </a:endParaRPr>
          </a:p>
          <a:p>
            <a:pPr marL="342900" indent="-342900">
              <a:spcAft>
                <a:spcPts val="300"/>
              </a:spcAft>
              <a:buSzPct val="100000"/>
              <a:buChar char="•"/>
            </a:pPr>
            <a:r>
              <a:rPr lang="en-US" sz="1400" dirty="0">
                <a:solidFill>
                  <a:srgbClr val="1A1A2E"/>
                </a:solidFill>
                <a:latin typeface="Arial" panose="020B0604020202020204" pitchFamily="34" charset="0"/>
                <a:ea typeface="Calibri" pitchFamily="34" charset="-122"/>
                <a:cs typeface="Arial" panose="020B0604020202020204" pitchFamily="34" charset="0"/>
              </a:rPr>
              <a:t>Helped to create My period App – which helps people find free period products nearby</a:t>
            </a:r>
          </a:p>
          <a:p>
            <a:pPr marL="342900" indent="-342900">
              <a:spcAft>
                <a:spcPts val="300"/>
              </a:spcAft>
              <a:buSzPct val="100000"/>
              <a:buFontTx/>
              <a:buChar char="•"/>
            </a:pPr>
            <a:r>
              <a:rPr lang="en-US" sz="1400" dirty="0">
                <a:solidFill>
                  <a:srgbClr val="1A1A2E"/>
                </a:solidFill>
                <a:latin typeface="Arial" panose="020B0604020202020204" pitchFamily="34" charset="0"/>
                <a:ea typeface="Calibri" pitchFamily="34" charset="-122"/>
                <a:cs typeface="Arial" panose="020B0604020202020204" pitchFamily="34" charset="0"/>
              </a:rPr>
              <a:t>Celia Hodson has been recognized for her work with numerous awards and was awarded an OBE in 2024 for services to promoting period dignity and raising awareness of free period products in Scotland.</a:t>
            </a:r>
          </a:p>
          <a:p>
            <a:pPr marL="342900" indent="-342900">
              <a:spcAft>
                <a:spcPts val="300"/>
              </a:spcAft>
              <a:buSzPct val="100000"/>
              <a:buChar char="•"/>
            </a:pPr>
            <a:endParaRPr lang="en-US" sz="1200" dirty="0">
              <a:latin typeface="Arial    "/>
            </a:endParaRPr>
          </a:p>
        </p:txBody>
      </p:sp>
    </p:spTree>
    <p:extLst>
      <p:ext uri="{BB962C8B-B14F-4D97-AF65-F5344CB8AC3E}">
        <p14:creationId xmlns:p14="http://schemas.microsoft.com/office/powerpoint/2010/main" val="271593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CB7285D9-47B9-334D-4883-2D297B5C3266}"/>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3F1F523-BCE4-E0C2-FCE2-27EA607B125F}"/>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FFFFFF"/>
                </a:solidFill>
                <a:latin typeface="Calibri" pitchFamily="34" charset="0"/>
                <a:ea typeface="Calibri" pitchFamily="34" charset="-122"/>
                <a:cs typeface="Calibri" pitchFamily="34" charset="-120"/>
              </a:rPr>
              <a:t>HOWARD SCHULTZ</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25417BAB-8641-BADD-245A-ED746645D94F}"/>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STARBUCKS</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44729900-8D02-B5D2-AE5C-AC8FA0BC85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106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F3F1C-F055-7707-97DF-27AE391A0AA8}"/>
            </a:ext>
          </a:extLst>
        </p:cNvPr>
        <p:cNvGrpSpPr/>
        <p:nvPr/>
      </p:nvGrpSpPr>
      <p:grpSpPr>
        <a:xfrm>
          <a:off x="0" y="0"/>
          <a:ext cx="0" cy="0"/>
          <a:chOff x="0" y="0"/>
          <a:chExt cx="0" cy="0"/>
        </a:xfrm>
      </p:grpSpPr>
      <p:sp>
        <p:nvSpPr>
          <p:cNvPr id="11" name="Shape 0">
            <a:extLst>
              <a:ext uri="{FF2B5EF4-FFF2-40B4-BE49-F238E27FC236}">
                <a16:creationId xmlns:a16="http://schemas.microsoft.com/office/drawing/2014/main" id="{862A96C2-4475-921B-6EC5-F3ED07EF763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9FBAA5F-1FA8-3325-40D6-EA49812DD69E}"/>
              </a:ext>
            </a:extLst>
          </p:cNvPr>
          <p:cNvSpPr/>
          <p:nvPr/>
        </p:nvSpPr>
        <p:spPr>
          <a:xfrm>
            <a:off x="365760" y="-8229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rgbClr val="FFFFFF"/>
                </a:solidFill>
                <a:latin typeface="Arial Black" panose="020B0A04020102020204" pitchFamily="34" charset="0"/>
                <a:ea typeface="Calibri" pitchFamily="34" charset="-122"/>
                <a:cs typeface="Calibri" pitchFamily="34" charset="-120"/>
              </a:rPr>
              <a:t>HOWARD SCHULTZ – STARBUCKS</a:t>
            </a:r>
          </a:p>
        </p:txBody>
      </p:sp>
      <p:sp>
        <p:nvSpPr>
          <p:cNvPr id="5" name="Text 3">
            <a:extLst>
              <a:ext uri="{FF2B5EF4-FFF2-40B4-BE49-F238E27FC236}">
                <a16:creationId xmlns:a16="http://schemas.microsoft.com/office/drawing/2014/main" id="{470B9B7A-CB61-2BD1-6593-FCB709B2AC7C}"/>
              </a:ext>
            </a:extLst>
          </p:cNvPr>
          <p:cNvSpPr/>
          <p:nvPr/>
        </p:nvSpPr>
        <p:spPr>
          <a:xfrm>
            <a:off x="256032" y="1005840"/>
            <a:ext cx="8631936" cy="37033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300"/>
              </a:spcAft>
              <a:buClrTx/>
              <a:buSzPct val="100000"/>
              <a:buFontTx/>
              <a:buChar char="•"/>
              <a:tabLst/>
              <a:defRPr/>
            </a:pPr>
            <a:endParaRPr kumimoji="0" lang="en-US" sz="1200" b="0" i="0" u="none" strike="noStrike" kern="1200" cap="none" spc="0" normalizeH="0" baseline="0" noProof="0" dirty="0">
              <a:ln>
                <a:noFill/>
              </a:ln>
              <a:solidFill>
                <a:prstClr val="black"/>
              </a:solidFill>
              <a:effectLst/>
              <a:uLnTx/>
              <a:uFillTx/>
              <a:latin typeface="Arial    "/>
              <a:ea typeface="+mn-ea"/>
              <a:cs typeface="+mn-cs"/>
            </a:endParaRPr>
          </a:p>
        </p:txBody>
      </p:sp>
      <p:sp>
        <p:nvSpPr>
          <p:cNvPr id="12" name="Text 42">
            <a:extLst>
              <a:ext uri="{FF2B5EF4-FFF2-40B4-BE49-F238E27FC236}">
                <a16:creationId xmlns:a16="http://schemas.microsoft.com/office/drawing/2014/main" id="{DAF48489-2E73-B5F5-3D40-1B8275289B8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a:extLst>
              <a:ext uri="{FF2B5EF4-FFF2-40B4-BE49-F238E27FC236}">
                <a16:creationId xmlns:a16="http://schemas.microsoft.com/office/drawing/2014/main" id="{44280005-9FA1-BD70-9930-F64255E30428}"/>
              </a:ext>
            </a:extLst>
          </p:cNvPr>
          <p:cNvSpPr/>
          <p:nvPr/>
        </p:nvSpPr>
        <p:spPr>
          <a:xfrm>
            <a:off x="256032" y="749808"/>
            <a:ext cx="8631936" cy="3703320"/>
          </a:xfrm>
          <a:prstGeom prst="rect">
            <a:avLst/>
          </a:prstGeom>
          <a:noFill/>
          <a:ln/>
        </p:spPr>
        <p:txBody>
          <a:bodyPr wrap="square" rtlCol="0" anchor="t"/>
          <a:lstStyle/>
          <a:p>
            <a:pPr marL="285750" indent="-285750">
              <a:spcAft>
                <a:spcPts val="300"/>
              </a:spcAft>
              <a:buSzPct val="100000"/>
              <a:buFont typeface="Arial" panose="020B0604020202020204" pitchFamily="34" charset="0"/>
              <a:buChar char="•"/>
            </a:pPr>
            <a:r>
              <a:rPr lang="en-US" sz="1400" dirty="0">
                <a:solidFill>
                  <a:srgbClr val="1A1A2E"/>
                </a:solidFill>
                <a:latin typeface="Arial" panose="020B0604020202020204" pitchFamily="34" charset="0"/>
                <a:ea typeface="Calibri" pitchFamily="34" charset="-122"/>
                <a:cs typeface="Arial" panose="020B0604020202020204" pitchFamily="34" charset="0"/>
              </a:rPr>
              <a:t>Grew up in a poor housing project in Brooklyn, New York, where his family struggled financially and his father worked low- paying jobs without benefits.  He became the first person in his family to attend University.</a:t>
            </a:r>
          </a:p>
          <a:p>
            <a:pPr marL="285750" indent="-285750" fontAlgn="t">
              <a:lnSpc>
                <a:spcPts val="1500"/>
              </a:lnSpc>
              <a:buFont typeface="Arial" panose="020B0604020202020204" pitchFamily="34" charset="0"/>
              <a:buChar char="•"/>
            </a:pPr>
            <a:r>
              <a:rPr lang="en-GB" sz="1400" b="1" dirty="0">
                <a:latin typeface="Arial" panose="020B0604020202020204" pitchFamily="34" charset="0"/>
                <a:cs typeface="Arial" panose="020B0604020202020204" pitchFamily="34" charset="0"/>
              </a:rPr>
              <a:t>Before Starbucks</a:t>
            </a:r>
            <a:r>
              <a:rPr lang="en-GB" sz="1400" dirty="0">
                <a:latin typeface="Arial" panose="020B0604020202020204" pitchFamily="34" charset="0"/>
                <a:cs typeface="Arial" panose="020B0604020202020204" pitchFamily="34" charset="0"/>
              </a:rPr>
              <a:t>, Schultz worked in sales at Xerox and later became a manager for Swedish housewares company </a:t>
            </a:r>
            <a:r>
              <a:rPr lang="en-GB" sz="1400" dirty="0" err="1">
                <a:latin typeface="Arial" panose="020B0604020202020204" pitchFamily="34" charset="0"/>
                <a:cs typeface="Arial" panose="020B0604020202020204" pitchFamily="34" charset="0"/>
              </a:rPr>
              <a:t>Hammarplast</a:t>
            </a:r>
            <a:r>
              <a:rPr lang="en-GB" sz="1400" dirty="0">
                <a:latin typeface="Arial" panose="020B0604020202020204" pitchFamily="34" charset="0"/>
                <a:cs typeface="Arial" panose="020B0604020202020204" pitchFamily="34" charset="0"/>
              </a:rPr>
              <a:t>. </a:t>
            </a:r>
            <a:endParaRPr lang="en-GB" sz="1400" dirty="0">
              <a:solidFill>
                <a:srgbClr val="464FEB"/>
              </a:solidFill>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r>
              <a:rPr lang="en-GB" sz="1400" b="1" dirty="0">
                <a:latin typeface="Arial" panose="020B0604020202020204" pitchFamily="34" charset="0"/>
                <a:cs typeface="Arial" panose="020B0604020202020204" pitchFamily="34" charset="0"/>
              </a:rPr>
              <a:t>In 1982</a:t>
            </a:r>
            <a:r>
              <a:rPr lang="en-GB" sz="1400" dirty="0">
                <a:latin typeface="Arial" panose="020B0604020202020204" pitchFamily="34" charset="0"/>
                <a:cs typeface="Arial" panose="020B0604020202020204" pitchFamily="34" charset="0"/>
              </a:rPr>
              <a:t>, Schultz joined Starbucks as Director of Retail Operations and Marketing. At the time, Starbucks sold coffee beans and equipment but did not operate as the coffeehouse chain we know today</a:t>
            </a:r>
          </a:p>
          <a:p>
            <a:pPr marL="285750" indent="-285750" fontAlgn="t">
              <a:lnSpc>
                <a:spcPts val="1500"/>
              </a:lnSpc>
              <a:buFont typeface="Arial" panose="020B0604020202020204" pitchFamily="34" charset="0"/>
              <a:buChar char="•"/>
            </a:pPr>
            <a:r>
              <a:rPr lang="en-GB" sz="1400" dirty="0">
                <a:latin typeface="Arial" panose="020B0604020202020204" pitchFamily="34" charset="0"/>
                <a:cs typeface="Arial" panose="020B0604020202020204" pitchFamily="34" charset="0"/>
              </a:rPr>
              <a:t>A trip to Italy in 1983 proved </a:t>
            </a:r>
            <a:r>
              <a:rPr lang="en-GB" sz="1400" b="1" dirty="0">
                <a:latin typeface="Arial" panose="020B0604020202020204" pitchFamily="34" charset="0"/>
                <a:cs typeface="Arial" panose="020B0604020202020204" pitchFamily="34" charset="0"/>
              </a:rPr>
              <a:t>transformational</a:t>
            </a:r>
            <a:r>
              <a:rPr lang="en-GB" sz="1400" dirty="0">
                <a:latin typeface="Arial" panose="020B0604020202020204" pitchFamily="34" charset="0"/>
                <a:cs typeface="Arial" panose="020B0604020202020204" pitchFamily="34" charset="0"/>
              </a:rPr>
              <a:t>. Schultz was inspired by Milan's coffeehouse culture and envisioned creating similar community-focused coffee shops in the United States</a:t>
            </a:r>
          </a:p>
          <a:p>
            <a:pPr marL="285750" indent="-285750" fontAlgn="t">
              <a:lnSpc>
                <a:spcPts val="1500"/>
              </a:lnSpc>
              <a:buFont typeface="Arial" panose="020B0604020202020204" pitchFamily="34" charset="0"/>
              <a:buChar char="•"/>
            </a:pPr>
            <a:r>
              <a:rPr lang="en-GB" sz="1400" dirty="0">
                <a:latin typeface="Arial" panose="020B0604020202020204" pitchFamily="34" charset="0"/>
                <a:cs typeface="Arial" panose="020B0604020202020204" pitchFamily="34" charset="0"/>
              </a:rPr>
              <a:t>When Starbucks' founders were reluctant to pursue his vision, Schultz left and launched his own coffee business, </a:t>
            </a:r>
            <a:r>
              <a:rPr lang="en-GB" sz="1400" b="1" dirty="0">
                <a:latin typeface="Arial" panose="020B0604020202020204" pitchFamily="34" charset="0"/>
                <a:cs typeface="Arial" panose="020B0604020202020204" pitchFamily="34" charset="0"/>
              </a:rPr>
              <a:t>Il Giornale</a:t>
            </a:r>
            <a:r>
              <a:rPr lang="en-GB" sz="1400" dirty="0">
                <a:latin typeface="Arial" panose="020B0604020202020204" pitchFamily="34" charset="0"/>
                <a:cs typeface="Arial" panose="020B0604020202020204" pitchFamily="34" charset="0"/>
              </a:rPr>
              <a:t>, in 1985. In 1987, with investor backing, he </a:t>
            </a:r>
            <a:r>
              <a:rPr lang="en-GB" sz="1400" b="1" dirty="0">
                <a:latin typeface="Arial" panose="020B0604020202020204" pitchFamily="34" charset="0"/>
                <a:cs typeface="Arial" panose="020B0604020202020204" pitchFamily="34" charset="0"/>
              </a:rPr>
              <a:t>acquired Starbucks</a:t>
            </a:r>
            <a:r>
              <a:rPr lang="en-GB" sz="1400" dirty="0">
                <a:latin typeface="Arial" panose="020B0604020202020204" pitchFamily="34" charset="0"/>
                <a:cs typeface="Arial" panose="020B0604020202020204" pitchFamily="34" charset="0"/>
              </a:rPr>
              <a:t> and merged it with his company – </a:t>
            </a:r>
            <a:r>
              <a:rPr lang="en-GB" sz="1400" b="1" dirty="0">
                <a:latin typeface="Arial" panose="020B0604020202020204" pitchFamily="34" charset="0"/>
                <a:cs typeface="Arial" panose="020B0604020202020204" pitchFamily="34" charset="0"/>
              </a:rPr>
              <a:t>showing real vision and entrepreneurship.</a:t>
            </a:r>
          </a:p>
          <a:p>
            <a:pPr marL="285750" lvl="0" indent="-285750" fontAlgn="t">
              <a:lnSpc>
                <a:spcPts val="1500"/>
              </a:lnSpc>
              <a:buFont typeface="Arial" panose="020B0604020202020204" pitchFamily="34" charset="0"/>
              <a:buChar char="•"/>
            </a:pPr>
            <a:r>
              <a:rPr lang="en-GB" sz="1400" dirty="0">
                <a:latin typeface="Arial" panose="020B0604020202020204" pitchFamily="34" charset="0"/>
                <a:cs typeface="Arial" panose="020B0604020202020204" pitchFamily="34" charset="0"/>
              </a:rPr>
              <a:t>Starbucks grew from a </a:t>
            </a:r>
            <a:r>
              <a:rPr lang="en-GB" sz="1400" b="1" dirty="0">
                <a:latin typeface="Arial" panose="020B0604020202020204" pitchFamily="34" charset="0"/>
                <a:cs typeface="Arial" panose="020B0604020202020204" pitchFamily="34" charset="0"/>
              </a:rPr>
              <a:t>small regional coffee retailer </a:t>
            </a:r>
            <a:r>
              <a:rPr lang="en-GB" sz="1400" dirty="0">
                <a:latin typeface="Arial" panose="020B0604020202020204" pitchFamily="34" charset="0"/>
                <a:cs typeface="Arial" panose="020B0604020202020204" pitchFamily="34" charset="0"/>
              </a:rPr>
              <a:t>into the </a:t>
            </a:r>
            <a:r>
              <a:rPr lang="en-GB" sz="1400" b="1" dirty="0">
                <a:latin typeface="Arial" panose="020B0604020202020204" pitchFamily="34" charset="0"/>
                <a:cs typeface="Arial" panose="020B0604020202020204" pitchFamily="34" charset="0"/>
              </a:rPr>
              <a:t>world's largest coffeehouse chain. </a:t>
            </a:r>
            <a:r>
              <a:rPr lang="en-GB" sz="1400" dirty="0">
                <a:latin typeface="Arial" panose="020B0604020202020204" pitchFamily="34" charset="0"/>
                <a:cs typeface="Arial" panose="020B0604020202020204" pitchFamily="34" charset="0"/>
              </a:rPr>
              <a:t>Starbucks expanded internationally and helped shape modern coffee culture worldwide. </a:t>
            </a:r>
          </a:p>
          <a:p>
            <a:pPr marL="285750" indent="-285750" fontAlgn="t">
              <a:lnSpc>
                <a:spcPts val="1500"/>
              </a:lnSpc>
              <a:buFont typeface="Arial" panose="020B0604020202020204" pitchFamily="34" charset="0"/>
              <a:buChar char="•"/>
            </a:pPr>
            <a:r>
              <a:rPr lang="en-GB" sz="1400" dirty="0">
                <a:latin typeface="Arial" panose="020B0604020202020204" pitchFamily="34" charset="0"/>
                <a:cs typeface="Arial" panose="020B0604020202020204" pitchFamily="34" charset="0"/>
              </a:rPr>
              <a:t>One of his most </a:t>
            </a:r>
            <a:r>
              <a:rPr lang="en-GB" sz="1400" b="1" dirty="0">
                <a:latin typeface="Arial" panose="020B0604020202020204" pitchFamily="34" charset="0"/>
                <a:cs typeface="Arial" panose="020B0604020202020204" pitchFamily="34" charset="0"/>
              </a:rPr>
              <a:t>influential ideas </a:t>
            </a:r>
            <a:r>
              <a:rPr lang="en-GB" sz="1400" dirty="0">
                <a:latin typeface="Arial" panose="020B0604020202020204" pitchFamily="34" charset="0"/>
                <a:cs typeface="Arial" panose="020B0604020202020204" pitchFamily="34" charset="0"/>
              </a:rPr>
              <a:t>was creating Starbucks as </a:t>
            </a:r>
            <a:r>
              <a:rPr lang="en-GB" sz="1400" dirty="0" err="1">
                <a:latin typeface="Arial" panose="020B0604020202020204" pitchFamily="34" charset="0"/>
                <a:cs typeface="Arial" panose="020B0604020202020204" pitchFamily="34" charset="0"/>
              </a:rPr>
              <a:t>a</a:t>
            </a:r>
            <a:r>
              <a:rPr lang="en-GB" sz="1400" b="1" dirty="0" err="1">
                <a:latin typeface="Arial" panose="020B0604020202020204" pitchFamily="34" charset="0"/>
                <a:cs typeface="Arial" panose="020B0604020202020204" pitchFamily="34" charset="0"/>
              </a:rPr>
              <a:t>"third</a:t>
            </a:r>
            <a:r>
              <a:rPr lang="en-GB" sz="1400" b="1" dirty="0">
                <a:latin typeface="Arial" panose="020B0604020202020204" pitchFamily="34" charset="0"/>
                <a:cs typeface="Arial" panose="020B0604020202020204" pitchFamily="34" charset="0"/>
              </a:rPr>
              <a:t> place"</a:t>
            </a:r>
            <a:r>
              <a:rPr lang="en-GB" sz="1400" dirty="0">
                <a:latin typeface="Arial" panose="020B0604020202020204" pitchFamily="34" charset="0"/>
                <a:cs typeface="Arial" panose="020B0604020202020204" pitchFamily="34" charset="0"/>
              </a:rPr>
              <a:t> between home and work, where people could meet, relax, and build community</a:t>
            </a:r>
          </a:p>
          <a:p>
            <a:pPr marL="285750" indent="-285750" fontAlgn="t">
              <a:lnSpc>
                <a:spcPts val="1500"/>
              </a:lnSpc>
              <a:buFont typeface="Arial" panose="020B0604020202020204" pitchFamily="34" charset="0"/>
              <a:buChar char="•"/>
            </a:pPr>
            <a:r>
              <a:rPr lang="en-GB" sz="1400" dirty="0">
                <a:latin typeface="Arial" panose="020B0604020202020204" pitchFamily="34" charset="0"/>
                <a:cs typeface="Arial" panose="020B0604020202020204" pitchFamily="34" charset="0"/>
              </a:rPr>
              <a:t>Although Starbucks is a for-profit corporation rather than a social enterprise, Schultz incorporated significant social responsibility initiatives including </a:t>
            </a:r>
            <a:r>
              <a:rPr lang="en-GB" sz="1400" b="1" dirty="0">
                <a:latin typeface="Arial" panose="020B0604020202020204" pitchFamily="34" charset="0"/>
                <a:cs typeface="Arial" panose="020B0604020202020204" pitchFamily="34" charset="0"/>
              </a:rPr>
              <a:t>Employee Welfare, Ethical Sourcing </a:t>
            </a:r>
            <a:r>
              <a:rPr lang="en-GB" sz="1400" dirty="0">
                <a:latin typeface="Arial" panose="020B0604020202020204" pitchFamily="34" charset="0"/>
                <a:cs typeface="Arial" panose="020B0604020202020204" pitchFamily="34" charset="0"/>
              </a:rPr>
              <a:t>and </a:t>
            </a:r>
            <a:r>
              <a:rPr lang="en-GB" sz="1400" b="1" dirty="0">
                <a:latin typeface="Arial" panose="020B0604020202020204" pitchFamily="34" charset="0"/>
                <a:cs typeface="Arial" panose="020B0604020202020204" pitchFamily="34" charset="0"/>
              </a:rPr>
              <a:t>Philanthropy – establishing the Schultz Family Foundation</a:t>
            </a:r>
            <a:r>
              <a:rPr lang="en-GB" sz="1400" dirty="0">
                <a:latin typeface="Arial" panose="020B0604020202020204" pitchFamily="34" charset="0"/>
                <a:cs typeface="Arial" panose="020B0604020202020204" pitchFamily="34" charset="0"/>
              </a:rPr>
              <a:t>, which focuses on supporting military veterans and addressing youth unemployment.</a:t>
            </a:r>
            <a:endParaRPr lang="en-US" sz="1400" dirty="0">
              <a:solidFill>
                <a:srgbClr val="1A1A2E"/>
              </a:solidFill>
              <a:latin typeface="Arial" panose="020B0604020202020204" pitchFamily="34" charset="0"/>
              <a:ea typeface="Calibri" pitchFamily="34" charset="-122"/>
              <a:cs typeface="Arial" panose="020B0604020202020204" pitchFamily="34" charset="0"/>
            </a:endParaRPr>
          </a:p>
          <a:p>
            <a:pPr marL="342900" indent="-342900">
              <a:spcAft>
                <a:spcPts val="300"/>
              </a:spcAft>
              <a:buSzPct val="100000"/>
              <a:buChar char="•"/>
            </a:pPr>
            <a:endParaRPr lang="en-US" sz="1200" dirty="0">
              <a:latin typeface="Arial    "/>
            </a:endParaRPr>
          </a:p>
        </p:txBody>
      </p:sp>
    </p:spTree>
    <p:extLst>
      <p:ext uri="{BB962C8B-B14F-4D97-AF65-F5344CB8AC3E}">
        <p14:creationId xmlns:p14="http://schemas.microsoft.com/office/powerpoint/2010/main" val="3253831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9" name="Shape 0">
            <a:extLst>
              <a:ext uri="{FF2B5EF4-FFF2-40B4-BE49-F238E27FC236}">
                <a16:creationId xmlns:a16="http://schemas.microsoft.com/office/drawing/2014/main" id="{CF604494-AFAD-8B85-D438-71C9F00315D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6687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WHAT THEY ALL HAVE IN COMMON </a:t>
            </a:r>
            <a:endParaRPr lang="en-US" sz="2000" dirty="0">
              <a:latin typeface="Arial Black" panose="020B0A04020102020204" pitchFamily="34" charset="0"/>
            </a:endParaRPr>
          </a:p>
        </p:txBody>
      </p:sp>
      <p:sp>
        <p:nvSpPr>
          <p:cNvPr id="5" name="Shape 3"/>
          <p:cNvSpPr/>
          <p:nvPr/>
        </p:nvSpPr>
        <p:spPr>
          <a:xfrm>
            <a:off x="256032" y="1115568"/>
            <a:ext cx="365760" cy="365760"/>
          </a:xfrm>
          <a:prstGeom prst="ellipse">
            <a:avLst/>
          </a:prstGeom>
          <a:solidFill>
            <a:srgbClr val="9B4DAF"/>
          </a:solidFill>
          <a:ln w="12700">
            <a:solidFill>
              <a:srgbClr val="9B4DAF"/>
            </a:solidFill>
            <a:prstDash val="solid"/>
          </a:ln>
        </p:spPr>
        <p:txBody>
          <a:bodyPr/>
          <a:lstStyle/>
          <a:p>
            <a:endParaRPr lang="en-US"/>
          </a:p>
        </p:txBody>
      </p:sp>
      <p:sp>
        <p:nvSpPr>
          <p:cNvPr id="6" name="Text 4"/>
          <p:cNvSpPr/>
          <p:nvPr/>
        </p:nvSpPr>
        <p:spPr>
          <a:xfrm>
            <a:off x="256032" y="1115568"/>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749808" y="1051560"/>
            <a:ext cx="8046720" cy="502920"/>
          </a:xfrm>
          <a:prstGeom prst="rect">
            <a:avLst/>
          </a:prstGeom>
          <a:noFill/>
          <a:ln/>
        </p:spPr>
        <p:txBody>
          <a:bodyPr wrap="square" rtlCol="0" anchor="ctr"/>
          <a:lstStyle/>
          <a:p>
            <a:pPr marL="0" indent="0">
              <a:buNone/>
            </a:pPr>
            <a:r>
              <a:rPr lang="en-US" sz="1700" dirty="0">
                <a:solidFill>
                  <a:srgbClr val="1A1A2E"/>
                </a:solidFill>
                <a:latin typeface="Calibri" pitchFamily="34" charset="0"/>
                <a:ea typeface="Calibri" pitchFamily="34" charset="-122"/>
                <a:cs typeface="Calibri" pitchFamily="34" charset="-120"/>
              </a:rPr>
              <a:t>Didn't start with confidence.</a:t>
            </a:r>
            <a:endParaRPr lang="en-US" sz="1700" dirty="0"/>
          </a:p>
        </p:txBody>
      </p:sp>
      <p:sp>
        <p:nvSpPr>
          <p:cNvPr id="8" name="Shape 6"/>
          <p:cNvSpPr/>
          <p:nvPr/>
        </p:nvSpPr>
        <p:spPr>
          <a:xfrm>
            <a:off x="429768" y="1519809"/>
            <a:ext cx="36576" cy="228600"/>
          </a:xfrm>
          <a:prstGeom prst="rect">
            <a:avLst/>
          </a:prstGeom>
          <a:solidFill>
            <a:srgbClr val="9B4DAF"/>
          </a:solidFill>
          <a:ln w="12700">
            <a:solidFill>
              <a:srgbClr val="9B4DAF"/>
            </a:solidFill>
            <a:prstDash val="solid"/>
          </a:ln>
        </p:spPr>
        <p:txBody>
          <a:bodyPr/>
          <a:lstStyle/>
          <a:p>
            <a:endParaRPr lang="en-US"/>
          </a:p>
        </p:txBody>
      </p:sp>
      <p:sp>
        <p:nvSpPr>
          <p:cNvPr id="9" name="Shape 7"/>
          <p:cNvSpPr/>
          <p:nvPr/>
        </p:nvSpPr>
        <p:spPr>
          <a:xfrm>
            <a:off x="256032" y="1773936"/>
            <a:ext cx="365760" cy="365760"/>
          </a:xfrm>
          <a:prstGeom prst="ellipse">
            <a:avLst/>
          </a:prstGeom>
          <a:solidFill>
            <a:srgbClr val="9B4DAF"/>
          </a:solidFill>
          <a:ln w="12700">
            <a:solidFill>
              <a:srgbClr val="9B4DAF"/>
            </a:solidFill>
            <a:prstDash val="solid"/>
          </a:ln>
        </p:spPr>
        <p:txBody>
          <a:bodyPr/>
          <a:lstStyle/>
          <a:p>
            <a:endParaRPr lang="en-US"/>
          </a:p>
        </p:txBody>
      </p:sp>
      <p:sp>
        <p:nvSpPr>
          <p:cNvPr id="10" name="Text 8"/>
          <p:cNvSpPr/>
          <p:nvPr/>
        </p:nvSpPr>
        <p:spPr>
          <a:xfrm>
            <a:off x="256032" y="1773936"/>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p:cNvSpPr/>
          <p:nvPr/>
        </p:nvSpPr>
        <p:spPr>
          <a:xfrm>
            <a:off x="749808" y="1709928"/>
            <a:ext cx="8046720" cy="502920"/>
          </a:xfrm>
          <a:prstGeom prst="rect">
            <a:avLst/>
          </a:prstGeom>
          <a:noFill/>
          <a:ln/>
        </p:spPr>
        <p:txBody>
          <a:bodyPr wrap="square" rtlCol="0" anchor="ctr"/>
          <a:lstStyle/>
          <a:p>
            <a:pPr marL="0" indent="0">
              <a:buNone/>
            </a:pPr>
            <a:r>
              <a:rPr lang="en-US" sz="1700" dirty="0">
                <a:solidFill>
                  <a:srgbClr val="1A1A2E"/>
                </a:solidFill>
                <a:latin typeface="Calibri" pitchFamily="34" charset="0"/>
                <a:ea typeface="Calibri" pitchFamily="34" charset="-122"/>
                <a:cs typeface="Calibri" pitchFamily="34" charset="-120"/>
              </a:rPr>
              <a:t>Started by solving problems  - many of which were significant social problems.</a:t>
            </a:r>
            <a:endParaRPr lang="en-US" sz="1700" dirty="0"/>
          </a:p>
        </p:txBody>
      </p:sp>
      <p:sp>
        <p:nvSpPr>
          <p:cNvPr id="12" name="Shape 10"/>
          <p:cNvSpPr/>
          <p:nvPr/>
        </p:nvSpPr>
        <p:spPr>
          <a:xfrm>
            <a:off x="429768" y="2178939"/>
            <a:ext cx="36576" cy="228600"/>
          </a:xfrm>
          <a:prstGeom prst="rect">
            <a:avLst/>
          </a:prstGeom>
          <a:solidFill>
            <a:srgbClr val="9B4DAF"/>
          </a:solidFill>
          <a:ln w="12700">
            <a:solidFill>
              <a:srgbClr val="9B4DAF"/>
            </a:solidFill>
            <a:prstDash val="solid"/>
          </a:ln>
        </p:spPr>
        <p:txBody>
          <a:bodyPr/>
          <a:lstStyle/>
          <a:p>
            <a:endParaRPr lang="en-US"/>
          </a:p>
        </p:txBody>
      </p:sp>
      <p:sp>
        <p:nvSpPr>
          <p:cNvPr id="13" name="Shape 11"/>
          <p:cNvSpPr/>
          <p:nvPr/>
        </p:nvSpPr>
        <p:spPr>
          <a:xfrm>
            <a:off x="256032" y="2432304"/>
            <a:ext cx="365760" cy="365760"/>
          </a:xfrm>
          <a:prstGeom prst="ellipse">
            <a:avLst/>
          </a:prstGeom>
          <a:solidFill>
            <a:srgbClr val="9B4DAF"/>
          </a:solidFill>
          <a:ln w="12700">
            <a:solidFill>
              <a:srgbClr val="9B4DAF"/>
            </a:solidFill>
            <a:prstDash val="solid"/>
          </a:ln>
        </p:spPr>
        <p:txBody>
          <a:bodyPr/>
          <a:lstStyle/>
          <a:p>
            <a:endParaRPr lang="en-US"/>
          </a:p>
        </p:txBody>
      </p:sp>
      <p:sp>
        <p:nvSpPr>
          <p:cNvPr id="14" name="Text 12"/>
          <p:cNvSpPr/>
          <p:nvPr/>
        </p:nvSpPr>
        <p:spPr>
          <a:xfrm>
            <a:off x="256032" y="2432304"/>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 3</a:t>
            </a:r>
            <a:endParaRPr lang="en-US" sz="1400" dirty="0"/>
          </a:p>
        </p:txBody>
      </p:sp>
      <p:sp>
        <p:nvSpPr>
          <p:cNvPr id="15" name="Text 13"/>
          <p:cNvSpPr/>
          <p:nvPr/>
        </p:nvSpPr>
        <p:spPr>
          <a:xfrm>
            <a:off x="749808" y="2368296"/>
            <a:ext cx="8046720" cy="502920"/>
          </a:xfrm>
          <a:prstGeom prst="rect">
            <a:avLst/>
          </a:prstGeom>
          <a:noFill/>
          <a:ln/>
        </p:spPr>
        <p:txBody>
          <a:bodyPr wrap="square" rtlCol="0" anchor="ctr"/>
          <a:lstStyle/>
          <a:p>
            <a:pPr marL="0" indent="0">
              <a:buNone/>
            </a:pPr>
            <a:r>
              <a:rPr lang="en-US" sz="1700" dirty="0">
                <a:solidFill>
                  <a:srgbClr val="1A1A2E"/>
                </a:solidFill>
                <a:latin typeface="Calibri" pitchFamily="34" charset="0"/>
                <a:ea typeface="Calibri" pitchFamily="34" charset="-122"/>
                <a:cs typeface="Calibri" pitchFamily="34" charset="-120"/>
              </a:rPr>
              <a:t>Learned about burnout and boundaries, many initially failed with the challenges &amp; barriers they faced.</a:t>
            </a:r>
            <a:endParaRPr lang="en-US" sz="1700" dirty="0"/>
          </a:p>
        </p:txBody>
      </p:sp>
      <p:sp>
        <p:nvSpPr>
          <p:cNvPr id="16" name="Shape 14"/>
          <p:cNvSpPr/>
          <p:nvPr/>
        </p:nvSpPr>
        <p:spPr>
          <a:xfrm>
            <a:off x="429768" y="2836164"/>
            <a:ext cx="36576" cy="228600"/>
          </a:xfrm>
          <a:prstGeom prst="rect">
            <a:avLst/>
          </a:prstGeom>
          <a:solidFill>
            <a:srgbClr val="9B4DAF"/>
          </a:solidFill>
          <a:ln w="12700">
            <a:solidFill>
              <a:srgbClr val="9B4DAF"/>
            </a:solidFill>
            <a:prstDash val="solid"/>
          </a:ln>
        </p:spPr>
        <p:txBody>
          <a:bodyPr/>
          <a:lstStyle/>
          <a:p>
            <a:endParaRPr lang="en-US"/>
          </a:p>
        </p:txBody>
      </p:sp>
      <p:sp>
        <p:nvSpPr>
          <p:cNvPr id="17" name="Shape 15"/>
          <p:cNvSpPr/>
          <p:nvPr/>
        </p:nvSpPr>
        <p:spPr>
          <a:xfrm>
            <a:off x="256032" y="3090672"/>
            <a:ext cx="365760" cy="365760"/>
          </a:xfrm>
          <a:prstGeom prst="ellipse">
            <a:avLst/>
          </a:prstGeom>
          <a:solidFill>
            <a:srgbClr val="9B4DAF"/>
          </a:solidFill>
          <a:ln w="12700">
            <a:solidFill>
              <a:srgbClr val="9B4DAF"/>
            </a:solidFill>
            <a:prstDash val="solid"/>
          </a:ln>
        </p:spPr>
        <p:txBody>
          <a:bodyPr/>
          <a:lstStyle/>
          <a:p>
            <a:endParaRPr lang="en-US"/>
          </a:p>
        </p:txBody>
      </p:sp>
      <p:sp>
        <p:nvSpPr>
          <p:cNvPr id="18" name="Text 16"/>
          <p:cNvSpPr/>
          <p:nvPr/>
        </p:nvSpPr>
        <p:spPr>
          <a:xfrm>
            <a:off x="256032" y="3118104"/>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9" name="Text 17"/>
          <p:cNvSpPr/>
          <p:nvPr/>
        </p:nvSpPr>
        <p:spPr>
          <a:xfrm>
            <a:off x="749808" y="3026664"/>
            <a:ext cx="8046720" cy="502920"/>
          </a:xfrm>
          <a:prstGeom prst="rect">
            <a:avLst/>
          </a:prstGeom>
          <a:noFill/>
          <a:ln/>
        </p:spPr>
        <p:txBody>
          <a:bodyPr wrap="square" rtlCol="0" anchor="ctr"/>
          <a:lstStyle/>
          <a:p>
            <a:pPr marL="0" indent="0">
              <a:buNone/>
            </a:pPr>
            <a:r>
              <a:rPr lang="en-US" sz="1700" dirty="0">
                <a:solidFill>
                  <a:srgbClr val="1A1A2E"/>
                </a:solidFill>
                <a:latin typeface="Calibri" pitchFamily="34" charset="0"/>
                <a:ea typeface="Calibri" pitchFamily="34" charset="-122"/>
                <a:cs typeface="Calibri" pitchFamily="34" charset="-120"/>
              </a:rPr>
              <a:t>Adapted and built partnerships.</a:t>
            </a:r>
            <a:endParaRPr lang="en-US" sz="1700" dirty="0"/>
          </a:p>
        </p:txBody>
      </p:sp>
      <p:sp>
        <p:nvSpPr>
          <p:cNvPr id="20" name="Shape 18"/>
          <p:cNvSpPr/>
          <p:nvPr/>
        </p:nvSpPr>
        <p:spPr>
          <a:xfrm>
            <a:off x="420624" y="3486912"/>
            <a:ext cx="36576" cy="228600"/>
          </a:xfrm>
          <a:prstGeom prst="rect">
            <a:avLst/>
          </a:prstGeom>
          <a:solidFill>
            <a:srgbClr val="9B4DAF"/>
          </a:solidFill>
          <a:ln w="12700">
            <a:solidFill>
              <a:srgbClr val="9B4DAF"/>
            </a:solidFill>
            <a:prstDash val="solid"/>
          </a:ln>
        </p:spPr>
        <p:txBody>
          <a:bodyPr/>
          <a:lstStyle/>
          <a:p>
            <a:endParaRPr lang="en-US"/>
          </a:p>
        </p:txBody>
      </p:sp>
      <p:sp>
        <p:nvSpPr>
          <p:cNvPr id="21" name="Shape 19"/>
          <p:cNvSpPr/>
          <p:nvPr/>
        </p:nvSpPr>
        <p:spPr>
          <a:xfrm>
            <a:off x="256032" y="3749040"/>
            <a:ext cx="365760" cy="365760"/>
          </a:xfrm>
          <a:prstGeom prst="ellipse">
            <a:avLst/>
          </a:prstGeom>
          <a:solidFill>
            <a:srgbClr val="9B4DAF"/>
          </a:solidFill>
          <a:ln w="12700">
            <a:solidFill>
              <a:srgbClr val="9B4DAF"/>
            </a:solidFill>
            <a:prstDash val="solid"/>
          </a:ln>
        </p:spPr>
        <p:txBody>
          <a:bodyPr/>
          <a:lstStyle/>
          <a:p>
            <a:endParaRPr lang="en-US"/>
          </a:p>
        </p:txBody>
      </p:sp>
      <p:sp>
        <p:nvSpPr>
          <p:cNvPr id="22" name="Text 20"/>
          <p:cNvSpPr/>
          <p:nvPr/>
        </p:nvSpPr>
        <p:spPr>
          <a:xfrm>
            <a:off x="256032" y="3749040"/>
            <a:ext cx="365760" cy="365760"/>
          </a:xfrm>
          <a:prstGeom prst="rect">
            <a:avLst/>
          </a:prstGeom>
          <a:noFill/>
          <a:ln/>
        </p:spPr>
        <p:txBody>
          <a:bodyPr wrap="square" lIns="0" tIns="0" rIns="0" bIns="0" rtlCol="0" anchor="ctr"/>
          <a:lstStyle/>
          <a:p>
            <a:pPr algn="ct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3" name="Text 21"/>
          <p:cNvSpPr/>
          <p:nvPr/>
        </p:nvSpPr>
        <p:spPr>
          <a:xfrm>
            <a:off x="749808" y="4291584"/>
            <a:ext cx="8046720" cy="502920"/>
          </a:xfrm>
          <a:prstGeom prst="rect">
            <a:avLst/>
          </a:prstGeom>
          <a:noFill/>
          <a:ln/>
        </p:spPr>
        <p:txBody>
          <a:bodyPr wrap="square" rtlCol="0" anchor="ctr"/>
          <a:lstStyle/>
          <a:p>
            <a:pPr marL="0" indent="0">
              <a:buNone/>
            </a:pPr>
            <a:r>
              <a:rPr lang="en-US" sz="1700" dirty="0">
                <a:solidFill>
                  <a:srgbClr val="1A1A2E"/>
                </a:solidFill>
                <a:latin typeface="Calibri" pitchFamily="34" charset="0"/>
                <a:ea typeface="Calibri" pitchFamily="34" charset="-122"/>
                <a:cs typeface="Calibri" pitchFamily="34" charset="-120"/>
              </a:rPr>
              <a:t>Meta-skills changed everything.</a:t>
            </a:r>
            <a:endParaRPr lang="en-US" sz="1700" dirty="0"/>
          </a:p>
        </p:txBody>
      </p:sp>
      <p:sp>
        <p:nvSpPr>
          <p:cNvPr id="30" name="Text 42">
            <a:extLst>
              <a:ext uri="{FF2B5EF4-FFF2-40B4-BE49-F238E27FC236}">
                <a16:creationId xmlns:a16="http://schemas.microsoft.com/office/drawing/2014/main" id="{EAC243E8-7947-0063-8EA1-B89AA2A5081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7">
            <a:extLst>
              <a:ext uri="{FF2B5EF4-FFF2-40B4-BE49-F238E27FC236}">
                <a16:creationId xmlns:a16="http://schemas.microsoft.com/office/drawing/2014/main" id="{54E5DE68-0E06-E6C0-4CC2-A0E5D859811E}"/>
              </a:ext>
            </a:extLst>
          </p:cNvPr>
          <p:cNvSpPr/>
          <p:nvPr/>
        </p:nvSpPr>
        <p:spPr>
          <a:xfrm>
            <a:off x="749808" y="3665220"/>
            <a:ext cx="8046720" cy="502920"/>
          </a:xfrm>
          <a:prstGeom prst="rect">
            <a:avLst/>
          </a:prstGeom>
          <a:noFill/>
          <a:ln/>
        </p:spPr>
        <p:txBody>
          <a:bodyPr wrap="square" rtlCol="0" anchor="ctr"/>
          <a:lstStyle/>
          <a:p>
            <a:pPr marL="0" indent="0">
              <a:buNone/>
            </a:pPr>
            <a:endParaRPr lang="en-US" sz="1700" dirty="0"/>
          </a:p>
        </p:txBody>
      </p:sp>
      <p:sp>
        <p:nvSpPr>
          <p:cNvPr id="27" name="Text 17">
            <a:extLst>
              <a:ext uri="{FF2B5EF4-FFF2-40B4-BE49-F238E27FC236}">
                <a16:creationId xmlns:a16="http://schemas.microsoft.com/office/drawing/2014/main" id="{0AB3C1E8-4D31-7B4D-C48C-4697C44B7516}"/>
              </a:ext>
            </a:extLst>
          </p:cNvPr>
          <p:cNvSpPr/>
          <p:nvPr/>
        </p:nvSpPr>
        <p:spPr>
          <a:xfrm>
            <a:off x="749808" y="3642360"/>
            <a:ext cx="8046720" cy="502920"/>
          </a:xfrm>
          <a:prstGeom prst="rect">
            <a:avLst/>
          </a:prstGeom>
          <a:noFill/>
          <a:ln/>
        </p:spPr>
        <p:txBody>
          <a:bodyPr wrap="square" rtlCol="0" anchor="ctr"/>
          <a:lstStyle/>
          <a:p>
            <a:pPr marL="0" indent="0">
              <a:buNone/>
            </a:pPr>
            <a:r>
              <a:rPr lang="en-US" sz="1700" dirty="0">
                <a:solidFill>
                  <a:srgbClr val="1A1A2E"/>
                </a:solidFill>
                <a:latin typeface="Calibri" pitchFamily="34" charset="0"/>
                <a:ea typeface="Calibri" pitchFamily="34" charset="-122"/>
                <a:cs typeface="Calibri" pitchFamily="34" charset="-120"/>
              </a:rPr>
              <a:t>Developed sustainable business models.</a:t>
            </a:r>
            <a:endParaRPr lang="en-US" sz="1700" dirty="0"/>
          </a:p>
        </p:txBody>
      </p:sp>
      <p:sp>
        <p:nvSpPr>
          <p:cNvPr id="31" name="Shape 19">
            <a:extLst>
              <a:ext uri="{FF2B5EF4-FFF2-40B4-BE49-F238E27FC236}">
                <a16:creationId xmlns:a16="http://schemas.microsoft.com/office/drawing/2014/main" id="{2F26E85A-5C75-8BCF-8157-849F8961A1F2}"/>
              </a:ext>
            </a:extLst>
          </p:cNvPr>
          <p:cNvSpPr/>
          <p:nvPr/>
        </p:nvSpPr>
        <p:spPr>
          <a:xfrm>
            <a:off x="274320" y="4407408"/>
            <a:ext cx="365760" cy="365760"/>
          </a:xfrm>
          <a:prstGeom prst="ellipse">
            <a:avLst/>
          </a:prstGeom>
          <a:solidFill>
            <a:srgbClr val="9B4DAF"/>
          </a:solidFill>
          <a:ln w="12700">
            <a:solidFill>
              <a:srgbClr val="9B4DAF"/>
            </a:solidFill>
            <a:prstDash val="solid"/>
          </a:ln>
        </p:spPr>
        <p:txBody>
          <a:bodyPr/>
          <a:lstStyle/>
          <a:p>
            <a:endParaRPr lang="en-US"/>
          </a:p>
        </p:txBody>
      </p:sp>
      <p:sp>
        <p:nvSpPr>
          <p:cNvPr id="33" name="Shape 18">
            <a:extLst>
              <a:ext uri="{FF2B5EF4-FFF2-40B4-BE49-F238E27FC236}">
                <a16:creationId xmlns:a16="http://schemas.microsoft.com/office/drawing/2014/main" id="{A6ACF4E2-7715-8484-623C-844393DA5944}"/>
              </a:ext>
            </a:extLst>
          </p:cNvPr>
          <p:cNvSpPr/>
          <p:nvPr/>
        </p:nvSpPr>
        <p:spPr>
          <a:xfrm>
            <a:off x="429768" y="4144518"/>
            <a:ext cx="36576" cy="228600"/>
          </a:xfrm>
          <a:prstGeom prst="rect">
            <a:avLst/>
          </a:prstGeom>
          <a:solidFill>
            <a:srgbClr val="9B4DAF"/>
          </a:solidFill>
          <a:ln w="12700">
            <a:solidFill>
              <a:srgbClr val="9B4DAF"/>
            </a:solidFill>
            <a:prstDash val="solid"/>
          </a:ln>
        </p:spPr>
        <p:txBody>
          <a:bodyPr/>
          <a:lstStyle/>
          <a:p>
            <a:endParaRPr lang="en-US"/>
          </a:p>
        </p:txBody>
      </p:sp>
      <p:sp>
        <p:nvSpPr>
          <p:cNvPr id="35" name="Text 20">
            <a:extLst>
              <a:ext uri="{FF2B5EF4-FFF2-40B4-BE49-F238E27FC236}">
                <a16:creationId xmlns:a16="http://schemas.microsoft.com/office/drawing/2014/main" id="{9ACF2D40-1018-C7BB-F236-A3E544C55D08}"/>
              </a:ext>
            </a:extLst>
          </p:cNvPr>
          <p:cNvSpPr/>
          <p:nvPr/>
        </p:nvSpPr>
        <p:spPr>
          <a:xfrm>
            <a:off x="274320" y="4386834"/>
            <a:ext cx="365760" cy="365760"/>
          </a:xfrm>
          <a:prstGeom prst="rect">
            <a:avLst/>
          </a:prstGeom>
          <a:noFill/>
          <a:ln/>
        </p:spPr>
        <p:txBody>
          <a:bodyPr wrap="square" lIns="0" tIns="0" rIns="0" bIns="0" rtlCol="0" anchor="ctr"/>
          <a:lstStyle/>
          <a:p>
            <a:pPr algn="ct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F53CC415-1851-A6DB-E700-3883360A332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6A44FE49-BF19-A71A-930D-BACF0B6958D7}"/>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YOUR MOTIVATIONS</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67C8F872-DA05-0386-385E-A3FBFC84C8D2}"/>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What drives you?  What problems do you want to solve?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4BD32AFA-2A82-6E62-6FFE-2D03ACE5D22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470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 name="Shape 0">
            <a:extLst>
              <a:ext uri="{FF2B5EF4-FFF2-40B4-BE49-F238E27FC236}">
                <a16:creationId xmlns:a16="http://schemas.microsoft.com/office/drawing/2014/main" id="{F0016428-555D-E206-E441-463D0B23DB6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REAL PROBLEMS IN COMMUNITY BUILDINGS</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7" name="Shape 5"/>
          <p:cNvSpPr/>
          <p:nvPr/>
        </p:nvSpPr>
        <p:spPr>
          <a:xfrm>
            <a:off x="256032" y="2578608"/>
            <a:ext cx="278892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8" name="Shape 6"/>
          <p:cNvSpPr/>
          <p:nvPr/>
        </p:nvSpPr>
        <p:spPr>
          <a:xfrm>
            <a:off x="256032" y="2578608"/>
            <a:ext cx="45720"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9" name="Text 7"/>
          <p:cNvSpPr/>
          <p:nvPr/>
        </p:nvSpPr>
        <p:spPr>
          <a:xfrm>
            <a:off x="365760" y="2578608"/>
            <a:ext cx="2606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1A1A2E"/>
                </a:solidFill>
                <a:latin typeface="Arial    "/>
                <a:ea typeface="Calibri" pitchFamily="34" charset="-122"/>
                <a:cs typeface="Calibri" pitchFamily="34" charset="-120"/>
              </a:rPr>
              <a:t>People with disabilities</a:t>
            </a:r>
            <a:endParaRPr kumimoji="0" lang="en-US" sz="1100" b="0" i="0" u="none" strike="noStrike" kern="1200" cap="none" spc="0" normalizeH="0" baseline="0" noProof="0" dirty="0">
              <a:ln>
                <a:noFill/>
              </a:ln>
              <a:solidFill>
                <a:prstClr val="black"/>
              </a:solidFill>
              <a:effectLst/>
              <a:uLnTx/>
              <a:uFillTx/>
              <a:latin typeface="Arial    "/>
              <a:ea typeface="+mn-ea"/>
              <a:cs typeface="+mn-cs"/>
            </a:endParaRPr>
          </a:p>
        </p:txBody>
      </p:sp>
      <p:sp>
        <p:nvSpPr>
          <p:cNvPr id="10" name="Shape 8"/>
          <p:cNvSpPr/>
          <p:nvPr/>
        </p:nvSpPr>
        <p:spPr>
          <a:xfrm>
            <a:off x="256032" y="3236976"/>
            <a:ext cx="2788920" cy="566928"/>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1" name="Shape 9"/>
          <p:cNvSpPr/>
          <p:nvPr/>
        </p:nvSpPr>
        <p:spPr>
          <a:xfrm>
            <a:off x="256032" y="3236976"/>
            <a:ext cx="45720"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2" name="Text 10"/>
          <p:cNvSpPr/>
          <p:nvPr/>
        </p:nvSpPr>
        <p:spPr>
          <a:xfrm>
            <a:off x="365760" y="3236976"/>
            <a:ext cx="2606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Community groups</a:t>
            </a:r>
            <a:endParaRPr kumimoji="0" lang="en-US" sz="1100" b="0" i="0" u="none" strike="noStrike" kern="1200" cap="none" spc="0" normalizeH="0" baseline="0" noProof="0" dirty="0">
              <a:ln>
                <a:noFill/>
              </a:ln>
              <a:solidFill>
                <a:prstClr val="black"/>
              </a:solidFill>
              <a:effectLst/>
              <a:uLnTx/>
              <a:uFillTx/>
              <a:latin typeface="Arial    "/>
              <a:ea typeface="+mn-ea"/>
              <a:cs typeface="+mn-cs"/>
            </a:endParaRPr>
          </a:p>
        </p:txBody>
      </p:sp>
      <p:sp>
        <p:nvSpPr>
          <p:cNvPr id="21" name="Shape 19"/>
          <p:cNvSpPr/>
          <p:nvPr/>
        </p:nvSpPr>
        <p:spPr>
          <a:xfrm>
            <a:off x="3163824" y="2578608"/>
            <a:ext cx="278892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2" name="Shape 20"/>
          <p:cNvSpPr/>
          <p:nvPr/>
        </p:nvSpPr>
        <p:spPr>
          <a:xfrm>
            <a:off x="3163824" y="2578608"/>
            <a:ext cx="45720"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3" name="Text 21"/>
          <p:cNvSpPr/>
          <p:nvPr/>
        </p:nvSpPr>
        <p:spPr>
          <a:xfrm>
            <a:off x="3273552" y="2578608"/>
            <a:ext cx="2606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1A1A2E"/>
                </a:solidFill>
                <a:latin typeface="Arial    "/>
                <a:ea typeface="Calibri" pitchFamily="34" charset="-122"/>
                <a:cs typeface="Calibri" pitchFamily="34" charset="-120"/>
              </a:rPr>
              <a:t>Carers</a:t>
            </a:r>
            <a:endParaRPr kumimoji="0" lang="en-US" sz="1100" b="0" i="0" u="none" strike="noStrike" kern="1200" cap="none" spc="0" normalizeH="0" baseline="0" noProof="0" dirty="0">
              <a:ln>
                <a:noFill/>
              </a:ln>
              <a:solidFill>
                <a:prstClr val="black"/>
              </a:solidFill>
              <a:effectLst/>
              <a:uLnTx/>
              <a:uFillTx/>
              <a:latin typeface="Arial    "/>
              <a:ea typeface="+mn-ea"/>
              <a:cs typeface="+mn-cs"/>
            </a:endParaRPr>
          </a:p>
        </p:txBody>
      </p:sp>
      <p:sp>
        <p:nvSpPr>
          <p:cNvPr id="24" name="Shape 22"/>
          <p:cNvSpPr/>
          <p:nvPr/>
        </p:nvSpPr>
        <p:spPr>
          <a:xfrm>
            <a:off x="3163824" y="3236976"/>
            <a:ext cx="2788920" cy="566928"/>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5" name="Shape 23"/>
          <p:cNvSpPr/>
          <p:nvPr/>
        </p:nvSpPr>
        <p:spPr>
          <a:xfrm>
            <a:off x="3163824" y="3236976"/>
            <a:ext cx="45720"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6" name="Text 24"/>
          <p:cNvSpPr/>
          <p:nvPr/>
        </p:nvSpPr>
        <p:spPr>
          <a:xfrm>
            <a:off x="3273552" y="3236976"/>
            <a:ext cx="2606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1A1A2E"/>
                </a:solidFill>
                <a:latin typeface="Arial    "/>
                <a:ea typeface="Calibri" pitchFamily="34" charset="-122"/>
                <a:cs typeface="Calibri" pitchFamily="34" charset="-120"/>
              </a:rPr>
              <a:t>Social Enterprises</a:t>
            </a:r>
            <a:endParaRPr kumimoji="0" lang="en-US" sz="1100" b="0" i="0" u="none" strike="noStrike" kern="1200" cap="none" spc="0" normalizeH="0" baseline="0" noProof="0" dirty="0">
              <a:ln>
                <a:noFill/>
              </a:ln>
              <a:solidFill>
                <a:prstClr val="black"/>
              </a:solidFill>
              <a:effectLst/>
              <a:uLnTx/>
              <a:uFillTx/>
              <a:latin typeface="Arial    "/>
              <a:ea typeface="+mn-ea"/>
              <a:cs typeface="+mn-cs"/>
            </a:endParaRPr>
          </a:p>
        </p:txBody>
      </p:sp>
      <p:sp>
        <p:nvSpPr>
          <p:cNvPr id="35" name="Shape 33"/>
          <p:cNvSpPr/>
          <p:nvPr/>
        </p:nvSpPr>
        <p:spPr>
          <a:xfrm>
            <a:off x="6071616" y="2578608"/>
            <a:ext cx="278892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6" name="Shape 34"/>
          <p:cNvSpPr/>
          <p:nvPr/>
        </p:nvSpPr>
        <p:spPr>
          <a:xfrm>
            <a:off x="6071616" y="2578608"/>
            <a:ext cx="45720"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7" name="Text 35"/>
          <p:cNvSpPr/>
          <p:nvPr/>
        </p:nvSpPr>
        <p:spPr>
          <a:xfrm>
            <a:off x="6181344" y="2578608"/>
            <a:ext cx="2606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1A1A2E"/>
                </a:solidFill>
                <a:latin typeface="Arial    "/>
                <a:ea typeface="Calibri" pitchFamily="34" charset="-122"/>
                <a:cs typeface="Calibri" pitchFamily="34" charset="-120"/>
              </a:rPr>
              <a:t>Families</a:t>
            </a:r>
            <a:endParaRPr kumimoji="0" lang="en-US" sz="1100" b="0" i="0" u="none" strike="noStrike" kern="1200" cap="none" spc="0" normalizeH="0" baseline="0" noProof="0" dirty="0">
              <a:ln>
                <a:noFill/>
              </a:ln>
              <a:solidFill>
                <a:prstClr val="black"/>
              </a:solidFill>
              <a:effectLst/>
              <a:uLnTx/>
              <a:uFillTx/>
              <a:latin typeface="Arial    "/>
              <a:ea typeface="+mn-ea"/>
              <a:cs typeface="+mn-cs"/>
            </a:endParaRPr>
          </a:p>
        </p:txBody>
      </p:sp>
      <p:sp>
        <p:nvSpPr>
          <p:cNvPr id="38" name="Shape 36"/>
          <p:cNvSpPr/>
          <p:nvPr/>
        </p:nvSpPr>
        <p:spPr>
          <a:xfrm>
            <a:off x="6071616" y="3236976"/>
            <a:ext cx="2788920" cy="566928"/>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39" name="Shape 37"/>
          <p:cNvSpPr/>
          <p:nvPr/>
        </p:nvSpPr>
        <p:spPr>
          <a:xfrm>
            <a:off x="6071616" y="3236976"/>
            <a:ext cx="45720"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40" name="Text 38"/>
          <p:cNvSpPr/>
          <p:nvPr/>
        </p:nvSpPr>
        <p:spPr>
          <a:xfrm>
            <a:off x="6181344" y="3236976"/>
            <a:ext cx="26060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Staff</a:t>
            </a:r>
            <a:endParaRPr kumimoji="0" lang="en-US" sz="1100" b="0" i="0" u="none" strike="noStrike" kern="1200" cap="none" spc="0" normalizeH="0" baseline="0" noProof="0" dirty="0">
              <a:ln>
                <a:noFill/>
              </a:ln>
              <a:solidFill>
                <a:prstClr val="black"/>
              </a:solidFill>
              <a:effectLst/>
              <a:uLnTx/>
              <a:uFillTx/>
              <a:latin typeface="Arial    "/>
              <a:ea typeface="+mn-ea"/>
              <a:cs typeface="+mn-cs"/>
            </a:endParaRPr>
          </a:p>
        </p:txBody>
      </p:sp>
      <p:sp>
        <p:nvSpPr>
          <p:cNvPr id="4" name="TextBox 3">
            <a:extLst>
              <a:ext uri="{FF2B5EF4-FFF2-40B4-BE49-F238E27FC236}">
                <a16:creationId xmlns:a16="http://schemas.microsoft.com/office/drawing/2014/main" id="{B32C3CE8-6219-6B13-FD50-3E8771C7763E}"/>
              </a:ext>
            </a:extLst>
          </p:cNvPr>
          <p:cNvSpPr txBox="1"/>
          <p:nvPr/>
        </p:nvSpPr>
        <p:spPr>
          <a:xfrm>
            <a:off x="283463" y="1119627"/>
            <a:ext cx="820626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The Circle was based in a building originally from the 1970s. Like many buildings from that era, it was not designed for accessibility or the wide range of community uses it now supports.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6" name="TextBox 45">
            <a:extLst>
              <a:ext uri="{FF2B5EF4-FFF2-40B4-BE49-F238E27FC236}">
                <a16:creationId xmlns:a16="http://schemas.microsoft.com/office/drawing/2014/main" id="{C0D90FAD-22E8-B915-6E0D-C6BABD24F482}"/>
              </a:ext>
            </a:extLst>
          </p:cNvPr>
          <p:cNvSpPr txBox="1"/>
          <p:nvPr/>
        </p:nvSpPr>
        <p:spPr>
          <a:xfrm>
            <a:off x="310895" y="1836586"/>
            <a:ext cx="849477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Today, thousands of people access activities, events, and support through The Circle each year, including:</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7" name="Text 20"/>
          <p:cNvSpPr/>
          <p:nvPr/>
        </p:nvSpPr>
        <p:spPr>
          <a:xfrm>
            <a:off x="256032" y="4046792"/>
            <a:ext cx="8631936" cy="5943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This creates real challenges: access, layout, safety, wayfinding, storage, and how different spaces can be used effectively by a wide range of people.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48" name="Text 42">
            <a:extLst>
              <a:ext uri="{FF2B5EF4-FFF2-40B4-BE49-F238E27FC236}">
                <a16:creationId xmlns:a16="http://schemas.microsoft.com/office/drawing/2014/main" id="{32DB8706-6E8A-9CCD-7F97-1CD6CD3290C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0213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7E0AF-A6A3-6853-3A48-DD39B7DDB725}"/>
            </a:ext>
          </a:extLst>
        </p:cNvPr>
        <p:cNvGrpSpPr/>
        <p:nvPr/>
      </p:nvGrpSpPr>
      <p:grpSpPr>
        <a:xfrm>
          <a:off x="0" y="0"/>
          <a:ext cx="0" cy="0"/>
          <a:chOff x="0" y="0"/>
          <a:chExt cx="0" cy="0"/>
        </a:xfrm>
      </p:grpSpPr>
      <p:sp>
        <p:nvSpPr>
          <p:cNvPr id="28" name="Shape 0">
            <a:extLst>
              <a:ext uri="{FF2B5EF4-FFF2-40B4-BE49-F238E27FC236}">
                <a16:creationId xmlns:a16="http://schemas.microsoft.com/office/drawing/2014/main" id="{F2F20CD0-A612-58BB-F46E-6A351444FAFE}"/>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4C71A81A-E2DD-3189-70A1-6FE850BA3EFC}"/>
              </a:ext>
            </a:extLst>
          </p:cNvPr>
          <p:cNvSpPr/>
          <p:nvPr/>
        </p:nvSpPr>
        <p:spPr>
          <a:xfrm>
            <a:off x="298704" y="-19831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BUILDING LAYOUT</a:t>
            </a:r>
            <a:endParaRPr lang="en-US" sz="2000" dirty="0">
              <a:latin typeface="Arial Black" panose="020B0A04020102020204" pitchFamily="34" charset="0"/>
            </a:endParaRPr>
          </a:p>
        </p:txBody>
      </p:sp>
      <p:sp>
        <p:nvSpPr>
          <p:cNvPr id="6" name="Shape 4">
            <a:extLst>
              <a:ext uri="{FF2B5EF4-FFF2-40B4-BE49-F238E27FC236}">
                <a16:creationId xmlns:a16="http://schemas.microsoft.com/office/drawing/2014/main" id="{7C1B4B79-B068-927E-8D46-7F0DF0F3E0B6}"/>
              </a:ext>
            </a:extLst>
          </p:cNvPr>
          <p:cNvSpPr/>
          <p:nvPr/>
        </p:nvSpPr>
        <p:spPr>
          <a:xfrm>
            <a:off x="256032" y="104013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7" name="Shape 5">
            <a:extLst>
              <a:ext uri="{FF2B5EF4-FFF2-40B4-BE49-F238E27FC236}">
                <a16:creationId xmlns:a16="http://schemas.microsoft.com/office/drawing/2014/main" id="{D5C09815-1BDC-9638-4F82-C74FC79ECC30}"/>
              </a:ext>
            </a:extLst>
          </p:cNvPr>
          <p:cNvSpPr/>
          <p:nvPr/>
        </p:nvSpPr>
        <p:spPr>
          <a:xfrm>
            <a:off x="256032" y="104013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8" name="Text 6">
            <a:extLst>
              <a:ext uri="{FF2B5EF4-FFF2-40B4-BE49-F238E27FC236}">
                <a16:creationId xmlns:a16="http://schemas.microsoft.com/office/drawing/2014/main" id="{5AD002AC-5815-7B55-2BF8-4F1EF14583DC}"/>
              </a:ext>
            </a:extLst>
          </p:cNvPr>
          <p:cNvSpPr/>
          <p:nvPr/>
        </p:nvSpPr>
        <p:spPr>
          <a:xfrm>
            <a:off x="411480" y="104013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Long corridors</a:t>
            </a:r>
            <a:endParaRPr lang="en-US" sz="1500" dirty="0">
              <a:latin typeface="Arial    "/>
            </a:endParaRPr>
          </a:p>
        </p:txBody>
      </p:sp>
      <p:sp>
        <p:nvSpPr>
          <p:cNvPr id="9" name="Shape 7">
            <a:extLst>
              <a:ext uri="{FF2B5EF4-FFF2-40B4-BE49-F238E27FC236}">
                <a16:creationId xmlns:a16="http://schemas.microsoft.com/office/drawing/2014/main" id="{F205F44C-7E77-5C9D-8025-F569576D33E8}"/>
              </a:ext>
            </a:extLst>
          </p:cNvPr>
          <p:cNvSpPr/>
          <p:nvPr/>
        </p:nvSpPr>
        <p:spPr>
          <a:xfrm>
            <a:off x="256032" y="1634490"/>
            <a:ext cx="8631936" cy="502920"/>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0" name="Shape 8">
            <a:extLst>
              <a:ext uri="{FF2B5EF4-FFF2-40B4-BE49-F238E27FC236}">
                <a16:creationId xmlns:a16="http://schemas.microsoft.com/office/drawing/2014/main" id="{F9F54D14-BFF4-04AE-357B-CA46DB7A0808}"/>
              </a:ext>
            </a:extLst>
          </p:cNvPr>
          <p:cNvSpPr/>
          <p:nvPr/>
        </p:nvSpPr>
        <p:spPr>
          <a:xfrm>
            <a:off x="256032" y="163449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1" name="Text 9">
            <a:extLst>
              <a:ext uri="{FF2B5EF4-FFF2-40B4-BE49-F238E27FC236}">
                <a16:creationId xmlns:a16="http://schemas.microsoft.com/office/drawing/2014/main" id="{FB9E6C5E-1CD8-E1DC-0F87-761175AD1D5D}"/>
              </a:ext>
            </a:extLst>
          </p:cNvPr>
          <p:cNvSpPr/>
          <p:nvPr/>
        </p:nvSpPr>
        <p:spPr>
          <a:xfrm>
            <a:off x="411480" y="163449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Many internal heavy doors</a:t>
            </a:r>
            <a:endParaRPr lang="en-US" sz="1500" dirty="0">
              <a:latin typeface="Arial    "/>
            </a:endParaRPr>
          </a:p>
        </p:txBody>
      </p:sp>
      <p:sp>
        <p:nvSpPr>
          <p:cNvPr id="12" name="Shape 10">
            <a:extLst>
              <a:ext uri="{FF2B5EF4-FFF2-40B4-BE49-F238E27FC236}">
                <a16:creationId xmlns:a16="http://schemas.microsoft.com/office/drawing/2014/main" id="{8484C976-1A85-BEB2-7181-D80EC0660899}"/>
              </a:ext>
            </a:extLst>
          </p:cNvPr>
          <p:cNvSpPr/>
          <p:nvPr/>
        </p:nvSpPr>
        <p:spPr>
          <a:xfrm>
            <a:off x="256032" y="222885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3" name="Shape 11">
            <a:extLst>
              <a:ext uri="{FF2B5EF4-FFF2-40B4-BE49-F238E27FC236}">
                <a16:creationId xmlns:a16="http://schemas.microsoft.com/office/drawing/2014/main" id="{9C193656-A989-02CE-FB36-7FC25B676C0E}"/>
              </a:ext>
            </a:extLst>
          </p:cNvPr>
          <p:cNvSpPr/>
          <p:nvPr/>
        </p:nvSpPr>
        <p:spPr>
          <a:xfrm>
            <a:off x="256032" y="222885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4" name="Text 12">
            <a:extLst>
              <a:ext uri="{FF2B5EF4-FFF2-40B4-BE49-F238E27FC236}">
                <a16:creationId xmlns:a16="http://schemas.microsoft.com/office/drawing/2014/main" id="{853DE1EB-E244-B1B4-3B6A-D37373903840}"/>
              </a:ext>
            </a:extLst>
          </p:cNvPr>
          <p:cNvSpPr/>
          <p:nvPr/>
        </p:nvSpPr>
        <p:spPr>
          <a:xfrm>
            <a:off x="411480" y="222885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Complex room layouts</a:t>
            </a:r>
            <a:endParaRPr lang="en-US" sz="1500" dirty="0">
              <a:latin typeface="Arial    "/>
            </a:endParaRPr>
          </a:p>
        </p:txBody>
      </p:sp>
      <p:sp>
        <p:nvSpPr>
          <p:cNvPr id="15" name="Shape 13">
            <a:extLst>
              <a:ext uri="{FF2B5EF4-FFF2-40B4-BE49-F238E27FC236}">
                <a16:creationId xmlns:a16="http://schemas.microsoft.com/office/drawing/2014/main" id="{AB3E15E4-F958-5294-B84D-01F474BA6375}"/>
              </a:ext>
            </a:extLst>
          </p:cNvPr>
          <p:cNvSpPr/>
          <p:nvPr/>
        </p:nvSpPr>
        <p:spPr>
          <a:xfrm>
            <a:off x="256032" y="2823210"/>
            <a:ext cx="8631936" cy="502920"/>
          </a:xfrm>
          <a:prstGeom prst="rect">
            <a:avLst/>
          </a:prstGeom>
          <a:solidFill>
            <a:srgbClr val="FFFFFF"/>
          </a:solidFill>
          <a:ln w="12700">
            <a:solidFill>
              <a:srgbClr val="9B4DAF"/>
            </a:solidFill>
            <a:prstDash val="solid"/>
          </a:ln>
        </p:spPr>
        <p:txBody>
          <a:bodyPr/>
          <a:lstStyle/>
          <a:p>
            <a:endParaRPr lang="en-US">
              <a:latin typeface="Arial    "/>
            </a:endParaRPr>
          </a:p>
        </p:txBody>
      </p:sp>
      <p:sp>
        <p:nvSpPr>
          <p:cNvPr id="16" name="Shape 14">
            <a:extLst>
              <a:ext uri="{FF2B5EF4-FFF2-40B4-BE49-F238E27FC236}">
                <a16:creationId xmlns:a16="http://schemas.microsoft.com/office/drawing/2014/main" id="{9ED73408-76FA-6CED-F43C-1676446BEE03}"/>
              </a:ext>
            </a:extLst>
          </p:cNvPr>
          <p:cNvSpPr/>
          <p:nvPr/>
        </p:nvSpPr>
        <p:spPr>
          <a:xfrm>
            <a:off x="256032" y="282321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17" name="Text 15">
            <a:extLst>
              <a:ext uri="{FF2B5EF4-FFF2-40B4-BE49-F238E27FC236}">
                <a16:creationId xmlns:a16="http://schemas.microsoft.com/office/drawing/2014/main" id="{4C808AE7-E427-03C1-8BD5-4D4439D9082F}"/>
              </a:ext>
            </a:extLst>
          </p:cNvPr>
          <p:cNvSpPr/>
          <p:nvPr/>
        </p:nvSpPr>
        <p:spPr>
          <a:xfrm>
            <a:off x="411480" y="282321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Limited accessible routes</a:t>
            </a:r>
            <a:endParaRPr lang="en-US" sz="1500" dirty="0">
              <a:latin typeface="Arial    "/>
            </a:endParaRPr>
          </a:p>
        </p:txBody>
      </p:sp>
      <p:sp>
        <p:nvSpPr>
          <p:cNvPr id="18" name="Shape 16">
            <a:extLst>
              <a:ext uri="{FF2B5EF4-FFF2-40B4-BE49-F238E27FC236}">
                <a16:creationId xmlns:a16="http://schemas.microsoft.com/office/drawing/2014/main" id="{88326506-A617-03F8-F2F8-F68F6F5DD7E8}"/>
              </a:ext>
            </a:extLst>
          </p:cNvPr>
          <p:cNvSpPr/>
          <p:nvPr/>
        </p:nvSpPr>
        <p:spPr>
          <a:xfrm>
            <a:off x="256032" y="3417570"/>
            <a:ext cx="8631936" cy="502920"/>
          </a:xfrm>
          <a:prstGeom prst="rect">
            <a:avLst/>
          </a:prstGeom>
          <a:solidFill>
            <a:srgbClr val="F3E8F7"/>
          </a:solidFill>
          <a:ln w="12700">
            <a:solidFill>
              <a:srgbClr val="9B4DAF"/>
            </a:solidFill>
            <a:prstDash val="solid"/>
          </a:ln>
        </p:spPr>
        <p:txBody>
          <a:bodyPr/>
          <a:lstStyle/>
          <a:p>
            <a:endParaRPr lang="en-US">
              <a:latin typeface="Arial    "/>
            </a:endParaRPr>
          </a:p>
        </p:txBody>
      </p:sp>
      <p:sp>
        <p:nvSpPr>
          <p:cNvPr id="19" name="Shape 17">
            <a:extLst>
              <a:ext uri="{FF2B5EF4-FFF2-40B4-BE49-F238E27FC236}">
                <a16:creationId xmlns:a16="http://schemas.microsoft.com/office/drawing/2014/main" id="{3306CE0F-A535-533D-CB61-07C5BDE419B5}"/>
              </a:ext>
            </a:extLst>
          </p:cNvPr>
          <p:cNvSpPr/>
          <p:nvPr/>
        </p:nvSpPr>
        <p:spPr>
          <a:xfrm>
            <a:off x="256032" y="3417570"/>
            <a:ext cx="54864" cy="502920"/>
          </a:xfrm>
          <a:prstGeom prst="rect">
            <a:avLst/>
          </a:prstGeom>
          <a:solidFill>
            <a:srgbClr val="9B4DAF"/>
          </a:solidFill>
          <a:ln w="12700">
            <a:solidFill>
              <a:srgbClr val="9B4DAF"/>
            </a:solidFill>
            <a:prstDash val="solid"/>
          </a:ln>
        </p:spPr>
        <p:txBody>
          <a:bodyPr/>
          <a:lstStyle/>
          <a:p>
            <a:endParaRPr lang="en-US">
              <a:latin typeface="Arial    "/>
            </a:endParaRPr>
          </a:p>
        </p:txBody>
      </p:sp>
      <p:sp>
        <p:nvSpPr>
          <p:cNvPr id="20" name="Text 18">
            <a:extLst>
              <a:ext uri="{FF2B5EF4-FFF2-40B4-BE49-F238E27FC236}">
                <a16:creationId xmlns:a16="http://schemas.microsoft.com/office/drawing/2014/main" id="{5FC8986F-9720-EDCB-0BFF-E1ED2DDA976D}"/>
              </a:ext>
            </a:extLst>
          </p:cNvPr>
          <p:cNvSpPr/>
          <p:nvPr/>
        </p:nvSpPr>
        <p:spPr>
          <a:xfrm>
            <a:off x="411480" y="3417570"/>
            <a:ext cx="8321040" cy="502920"/>
          </a:xfrm>
          <a:prstGeom prst="rect">
            <a:avLst/>
          </a:prstGeom>
          <a:noFill/>
          <a:ln/>
        </p:spPr>
        <p:txBody>
          <a:bodyPr wrap="square" lIns="0" tIns="0" rIns="0" bIns="0" rtlCol="0" anchor="ctr"/>
          <a:lstStyle/>
          <a:p>
            <a:pPr marL="0" indent="0">
              <a:buNone/>
            </a:pPr>
            <a:r>
              <a:rPr lang="en-US" sz="1500" dirty="0">
                <a:solidFill>
                  <a:srgbClr val="1A1A2E"/>
                </a:solidFill>
                <a:latin typeface="Arial    "/>
                <a:ea typeface="Calibri" pitchFamily="34" charset="-122"/>
                <a:cs typeface="Calibri" pitchFamily="34" charset="-120"/>
              </a:rPr>
              <a:t>Spaces not originally designed for community use</a:t>
            </a:r>
            <a:endParaRPr lang="en-US" sz="1500" dirty="0">
              <a:latin typeface="Arial    "/>
            </a:endParaRPr>
          </a:p>
        </p:txBody>
      </p:sp>
      <p:sp>
        <p:nvSpPr>
          <p:cNvPr id="21" name="Shape 19">
            <a:extLst>
              <a:ext uri="{FF2B5EF4-FFF2-40B4-BE49-F238E27FC236}">
                <a16:creationId xmlns:a16="http://schemas.microsoft.com/office/drawing/2014/main" id="{975DA5C2-0065-DCCD-A14D-8F6CB119752D}"/>
              </a:ext>
            </a:extLst>
          </p:cNvPr>
          <p:cNvSpPr/>
          <p:nvPr/>
        </p:nvSpPr>
        <p:spPr>
          <a:xfrm>
            <a:off x="246888" y="4054604"/>
            <a:ext cx="8631936" cy="561974"/>
          </a:xfrm>
          <a:prstGeom prst="rect">
            <a:avLst/>
          </a:prstGeom>
          <a:solidFill>
            <a:srgbClr val="5B4B8A"/>
          </a:solidFill>
          <a:ln w="12700">
            <a:solidFill>
              <a:srgbClr val="5A1F68"/>
            </a:solidFill>
            <a:prstDash val="solid"/>
          </a:ln>
        </p:spPr>
        <p:txBody>
          <a:bodyPr/>
          <a:lstStyle/>
          <a:p>
            <a:endParaRPr lang="en-US">
              <a:latin typeface="Arial    "/>
            </a:endParaRPr>
          </a:p>
        </p:txBody>
      </p:sp>
      <p:sp>
        <p:nvSpPr>
          <p:cNvPr id="22" name="Text 20">
            <a:extLst>
              <a:ext uri="{FF2B5EF4-FFF2-40B4-BE49-F238E27FC236}">
                <a16:creationId xmlns:a16="http://schemas.microsoft.com/office/drawing/2014/main" id="{9A8E9204-AFAF-4877-2169-78BC79563124}"/>
              </a:ext>
            </a:extLst>
          </p:cNvPr>
          <p:cNvSpPr/>
          <p:nvPr/>
        </p:nvSpPr>
        <p:spPr>
          <a:xfrm>
            <a:off x="280416" y="4287394"/>
            <a:ext cx="8449056" cy="329184"/>
          </a:xfrm>
          <a:prstGeom prst="rect">
            <a:avLst/>
          </a:prstGeom>
          <a:noFill/>
          <a:ln/>
        </p:spPr>
        <p:txBody>
          <a:bodyPr wrap="square" lIns="0" tIns="0" rIns="0" bIns="0" rtlCol="0" anchor="ctr"/>
          <a:lstStyle/>
          <a:p>
            <a:r>
              <a:rPr lang="en-US" sz="1200" i="1" dirty="0">
                <a:solidFill>
                  <a:schemeClr val="bg1"/>
                </a:solidFill>
                <a:latin typeface="Arial" panose="020B0604020202020204" pitchFamily="34" charset="0"/>
                <a:ea typeface="Calibri" pitchFamily="34" charset="-122"/>
                <a:cs typeface="Arial" panose="020B0604020202020204" pitchFamily="34" charset="0"/>
              </a:rPr>
              <a:t>For some visitors, especially wheelchair users or people with mobility challenges, simply moving through the building can be difficult.</a:t>
            </a:r>
            <a:endParaRPr lang="en-US" sz="1200" dirty="0">
              <a:solidFill>
                <a:schemeClr val="bg1"/>
              </a:solidFill>
              <a:latin typeface="Arial" panose="020B0604020202020204" pitchFamily="34" charset="0"/>
              <a:cs typeface="Arial" panose="020B0604020202020204" pitchFamily="34" charset="0"/>
            </a:endParaRPr>
          </a:p>
          <a:p>
            <a:pPr marL="0" indent="0">
              <a:buNone/>
            </a:pPr>
            <a:endParaRPr lang="en-US" sz="1200" dirty="0">
              <a:latin typeface="Arial    "/>
            </a:endParaRPr>
          </a:p>
        </p:txBody>
      </p:sp>
      <p:sp>
        <p:nvSpPr>
          <p:cNvPr id="29" name="Text 42">
            <a:extLst>
              <a:ext uri="{FF2B5EF4-FFF2-40B4-BE49-F238E27FC236}">
                <a16:creationId xmlns:a16="http://schemas.microsoft.com/office/drawing/2014/main" id="{7F7ECB26-9088-A437-33E4-4FE44C8F89B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1799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Shape 0">
            <a:extLst>
              <a:ext uri="{FF2B5EF4-FFF2-40B4-BE49-F238E27FC236}">
                <a16:creationId xmlns:a16="http://schemas.microsoft.com/office/drawing/2014/main" id="{D65301A3-B672-5C8E-6933-7699716778EE}"/>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210312"/>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PRACTICAL ACCESSIBILITY ISSUES</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5" name="Shape 3"/>
          <p:cNvSpPr/>
          <p:nvPr/>
        </p:nvSpPr>
        <p:spPr>
          <a:xfrm>
            <a:off x="256032" y="1078992"/>
            <a:ext cx="8631936" cy="548640"/>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292608" y="1197864"/>
            <a:ext cx="310896" cy="310896"/>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Text 5"/>
          <p:cNvSpPr/>
          <p:nvPr/>
        </p:nvSpPr>
        <p:spPr>
          <a:xfrm>
            <a:off x="292608" y="1197864"/>
            <a:ext cx="310896"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713232" y="1078992"/>
            <a:ext cx="813816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Doors that are heavy or difficult to open</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Shape 7"/>
          <p:cNvSpPr/>
          <p:nvPr/>
        </p:nvSpPr>
        <p:spPr>
          <a:xfrm>
            <a:off x="256032" y="1700784"/>
            <a:ext cx="8631936" cy="548640"/>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 name="Shape 8"/>
          <p:cNvSpPr/>
          <p:nvPr/>
        </p:nvSpPr>
        <p:spPr>
          <a:xfrm>
            <a:off x="292608" y="1819656"/>
            <a:ext cx="310896" cy="310896"/>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9"/>
          <p:cNvSpPr/>
          <p:nvPr/>
        </p:nvSpPr>
        <p:spPr>
          <a:xfrm>
            <a:off x="292608" y="1819656"/>
            <a:ext cx="310896"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Text 10"/>
          <p:cNvSpPr/>
          <p:nvPr/>
        </p:nvSpPr>
        <p:spPr>
          <a:xfrm>
            <a:off x="713232" y="1700784"/>
            <a:ext cx="813816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Corridors that make turning wheelchairs difficult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 name="Shape 11"/>
          <p:cNvSpPr/>
          <p:nvPr/>
        </p:nvSpPr>
        <p:spPr>
          <a:xfrm>
            <a:off x="256032" y="2322576"/>
            <a:ext cx="8631936" cy="548640"/>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 name="Shape 12"/>
          <p:cNvSpPr/>
          <p:nvPr/>
        </p:nvSpPr>
        <p:spPr>
          <a:xfrm>
            <a:off x="292608" y="2441448"/>
            <a:ext cx="310896" cy="310896"/>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5" name="Text 13"/>
          <p:cNvSpPr/>
          <p:nvPr/>
        </p:nvSpPr>
        <p:spPr>
          <a:xfrm>
            <a:off x="292608" y="2441448"/>
            <a:ext cx="310896"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Text 14"/>
          <p:cNvSpPr/>
          <p:nvPr/>
        </p:nvSpPr>
        <p:spPr>
          <a:xfrm>
            <a:off x="713232" y="2322576"/>
            <a:ext cx="813816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Limited accessible storage or equipment areas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7" name="Shape 15"/>
          <p:cNvSpPr/>
          <p:nvPr/>
        </p:nvSpPr>
        <p:spPr>
          <a:xfrm>
            <a:off x="256032" y="2944368"/>
            <a:ext cx="8631936" cy="548640"/>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8" name="Shape 16"/>
          <p:cNvSpPr/>
          <p:nvPr/>
        </p:nvSpPr>
        <p:spPr>
          <a:xfrm>
            <a:off x="292608" y="3063240"/>
            <a:ext cx="310896" cy="310896"/>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 17"/>
          <p:cNvSpPr/>
          <p:nvPr/>
        </p:nvSpPr>
        <p:spPr>
          <a:xfrm>
            <a:off x="292608" y="3063240"/>
            <a:ext cx="310896"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0" name="Text 18"/>
          <p:cNvSpPr/>
          <p:nvPr/>
        </p:nvSpPr>
        <p:spPr>
          <a:xfrm>
            <a:off x="713232" y="2944368"/>
            <a:ext cx="813816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Layouts that make it hard for carers to assist someone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1" name="Shape 19"/>
          <p:cNvSpPr/>
          <p:nvPr/>
        </p:nvSpPr>
        <p:spPr>
          <a:xfrm>
            <a:off x="256032" y="3566160"/>
            <a:ext cx="8631936" cy="548640"/>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2" name="Shape 20"/>
          <p:cNvSpPr/>
          <p:nvPr/>
        </p:nvSpPr>
        <p:spPr>
          <a:xfrm>
            <a:off x="292608" y="3685032"/>
            <a:ext cx="310896" cy="310896"/>
          </a:xfrm>
          <a:prstGeom prst="ellipse">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Text 21"/>
          <p:cNvSpPr/>
          <p:nvPr/>
        </p:nvSpPr>
        <p:spPr>
          <a:xfrm>
            <a:off x="292608" y="3685032"/>
            <a:ext cx="310896"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a:t>
            </a:r>
            <a:endParaRPr kumimoji="0" lang="en-US" sz="13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4" name="Text 22"/>
          <p:cNvSpPr/>
          <p:nvPr/>
        </p:nvSpPr>
        <p:spPr>
          <a:xfrm>
            <a:off x="713232" y="3566160"/>
            <a:ext cx="813816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Spaces designed decades ago for completely different uses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5" name="Shape 23"/>
          <p:cNvSpPr/>
          <p:nvPr/>
        </p:nvSpPr>
        <p:spPr>
          <a:xfrm>
            <a:off x="256032" y="4251960"/>
            <a:ext cx="8631936" cy="45720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6" name="Text 24"/>
          <p:cNvSpPr/>
          <p:nvPr/>
        </p:nvSpPr>
        <p:spPr>
          <a:xfrm>
            <a:off x="347472" y="4251960"/>
            <a:ext cx="8449056"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                        These are not just building problems – they are design problems.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8" name="Text 26"/>
          <p:cNvSpPr/>
          <p:nvPr/>
        </p:nvSpPr>
        <p:spPr>
          <a:xfrm>
            <a:off x="274320" y="4892040"/>
            <a:ext cx="6400800" cy="2514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META-preneur: Think Differently  ·  Session 1  ·  Design for Manufacture</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33" name="Text 42">
            <a:extLst>
              <a:ext uri="{FF2B5EF4-FFF2-40B4-BE49-F238E27FC236}">
                <a16:creationId xmlns:a16="http://schemas.microsoft.com/office/drawing/2014/main" id="{47727CCD-ED52-7BF7-AC84-8075F5079506}"/>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Shape 0">
            <a:extLst>
              <a:ext uri="{FF2B5EF4-FFF2-40B4-BE49-F238E27FC236}">
                <a16:creationId xmlns:a16="http://schemas.microsoft.com/office/drawing/2014/main" id="{8A95F0E0-3B82-DA8A-0D60-32B36E2B19A9}"/>
              </a:ext>
            </a:extLst>
          </p:cNvPr>
          <p:cNvSpPr/>
          <p:nvPr/>
        </p:nvSpPr>
        <p:spPr>
          <a:xfrm>
            <a:off x="0" y="-4572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210312"/>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WHY ENGINEERS MATTER</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5" name="Text 3"/>
          <p:cNvSpPr/>
          <p:nvPr/>
        </p:nvSpPr>
        <p:spPr>
          <a:xfrm>
            <a:off x="283464" y="740664"/>
            <a:ext cx="8631936"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Engineers and designers help organisations like The Circle think about:</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256032" y="1600200"/>
            <a:ext cx="3454908" cy="530352"/>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Shape 5"/>
          <p:cNvSpPr/>
          <p:nvPr/>
        </p:nvSpPr>
        <p:spPr>
          <a:xfrm>
            <a:off x="256032" y="1600200"/>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411480" y="1600200"/>
            <a:ext cx="832104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How spaces can be redesigned</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Shape 7"/>
          <p:cNvSpPr/>
          <p:nvPr/>
        </p:nvSpPr>
        <p:spPr>
          <a:xfrm>
            <a:off x="310896" y="2196084"/>
            <a:ext cx="3400044" cy="530352"/>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 name="Shape 8"/>
          <p:cNvSpPr/>
          <p:nvPr/>
        </p:nvSpPr>
        <p:spPr>
          <a:xfrm>
            <a:off x="268224" y="2196084"/>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9"/>
          <p:cNvSpPr/>
          <p:nvPr/>
        </p:nvSpPr>
        <p:spPr>
          <a:xfrm>
            <a:off x="466344" y="2196084"/>
            <a:ext cx="832104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How equipment can be installed safely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8" name="Shape 16"/>
          <p:cNvSpPr/>
          <p:nvPr/>
        </p:nvSpPr>
        <p:spPr>
          <a:xfrm>
            <a:off x="181356" y="3473196"/>
            <a:ext cx="8631936" cy="502920"/>
          </a:xfrm>
          <a:prstGeom prst="rect">
            <a:avLst/>
          </a:prstGeom>
          <a:solidFill>
            <a:srgbClr val="5B4B8A"/>
          </a:solidFill>
          <a:ln w="12700">
            <a:solidFill>
              <a:srgbClr val="5A1F6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 17"/>
          <p:cNvSpPr/>
          <p:nvPr/>
        </p:nvSpPr>
        <p:spPr>
          <a:xfrm>
            <a:off x="272796" y="3473196"/>
            <a:ext cx="8449056"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This is where engineering thinking and Design for Manufacture come in.</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6" name="Shape 4">
            <a:extLst>
              <a:ext uri="{FF2B5EF4-FFF2-40B4-BE49-F238E27FC236}">
                <a16:creationId xmlns:a16="http://schemas.microsoft.com/office/drawing/2014/main" id="{57FBFF3E-7028-E183-06EC-1E078AEDED77}"/>
              </a:ext>
            </a:extLst>
          </p:cNvPr>
          <p:cNvSpPr/>
          <p:nvPr/>
        </p:nvSpPr>
        <p:spPr>
          <a:xfrm>
            <a:off x="4187952" y="1600200"/>
            <a:ext cx="3454908" cy="530352"/>
          </a:xfrm>
          <a:prstGeom prst="rect">
            <a:avLst/>
          </a:prstGeom>
          <a:solidFill>
            <a:srgbClr val="F3E8F7"/>
          </a:solidFill>
          <a:ln w="12700">
            <a:solidFill>
              <a:srgbClr val="9B4DAF"/>
            </a:solidFill>
            <a:prstDash val="solid"/>
          </a:ln>
        </p:spPr>
        <p:txBody>
          <a:bodyPr/>
          <a:lstStyle/>
          <a:p>
            <a:pPr lvl="0">
              <a:defRPr/>
            </a:pPr>
            <a:r>
              <a:rPr lang="en-US" sz="1400" dirty="0">
                <a:solidFill>
                  <a:srgbClr val="1A1A2E"/>
                </a:solidFill>
                <a:latin typeface="Arial" panose="020B0604020202020204" pitchFamily="34" charset="0"/>
                <a:ea typeface="Calibri" pitchFamily="34" charset="-122"/>
                <a:cs typeface="Arial" panose="020B0604020202020204" pitchFamily="34" charset="0"/>
              </a:rPr>
              <a:t>How systems can be improved for accessibility</a:t>
            </a:r>
            <a:endParaRPr lang="en-US" sz="1400" dirty="0">
              <a:solidFill>
                <a:prstClr val="black"/>
              </a:solidFill>
              <a:latin typeface="Arial" panose="020B0604020202020204" pitchFamily="34" charset="0"/>
              <a:cs typeface="Arial" panose="020B0604020202020204" pitchFamily="34" charset="0"/>
            </a:endParaRPr>
          </a:p>
        </p:txBody>
      </p:sp>
      <p:sp>
        <p:nvSpPr>
          <p:cNvPr id="27" name="Shape 7">
            <a:extLst>
              <a:ext uri="{FF2B5EF4-FFF2-40B4-BE49-F238E27FC236}">
                <a16:creationId xmlns:a16="http://schemas.microsoft.com/office/drawing/2014/main" id="{B357122F-F50D-248D-1A7E-D13CDA36C369}"/>
              </a:ext>
            </a:extLst>
          </p:cNvPr>
          <p:cNvSpPr/>
          <p:nvPr/>
        </p:nvSpPr>
        <p:spPr>
          <a:xfrm>
            <a:off x="4201668" y="2206752"/>
            <a:ext cx="3441192" cy="530352"/>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How solutions can be manufactured and installed efficiently</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Shape 8">
            <a:extLst>
              <a:ext uri="{FF2B5EF4-FFF2-40B4-BE49-F238E27FC236}">
                <a16:creationId xmlns:a16="http://schemas.microsoft.com/office/drawing/2014/main" id="{95FB2C18-6A59-FFFE-6901-46A56D8C0DA3}"/>
              </a:ext>
            </a:extLst>
          </p:cNvPr>
          <p:cNvSpPr/>
          <p:nvPr/>
        </p:nvSpPr>
        <p:spPr>
          <a:xfrm>
            <a:off x="4200144" y="1610868"/>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9" name="Shape 8">
            <a:extLst>
              <a:ext uri="{FF2B5EF4-FFF2-40B4-BE49-F238E27FC236}">
                <a16:creationId xmlns:a16="http://schemas.microsoft.com/office/drawing/2014/main" id="{5518E4EA-5CAC-F064-6FDA-2FDF0960CD8D}"/>
              </a:ext>
            </a:extLst>
          </p:cNvPr>
          <p:cNvSpPr/>
          <p:nvPr/>
        </p:nvSpPr>
        <p:spPr>
          <a:xfrm>
            <a:off x="4203192" y="2205228"/>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30" name="Text 42">
            <a:extLst>
              <a:ext uri="{FF2B5EF4-FFF2-40B4-BE49-F238E27FC236}">
                <a16:creationId xmlns:a16="http://schemas.microsoft.com/office/drawing/2014/main" id="{2F3391A3-1792-7692-0325-264D1A3C413A}"/>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Shape 0">
            <a:extLst>
              <a:ext uri="{FF2B5EF4-FFF2-40B4-BE49-F238E27FC236}">
                <a16:creationId xmlns:a16="http://schemas.microsoft.com/office/drawing/2014/main" id="{4783DED5-BCB0-0FD2-7012-320B167EEFE8}"/>
              </a:ext>
            </a:extLst>
          </p:cNvPr>
          <p:cNvSpPr/>
          <p:nvPr/>
        </p:nvSpPr>
        <p:spPr>
          <a:xfrm>
            <a:off x="0" y="-86868"/>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214884"/>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LINK TO DESIGN FOR MANUFACTURE</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ndParaRPr>
          </a:p>
        </p:txBody>
      </p:sp>
      <p:sp>
        <p:nvSpPr>
          <p:cNvPr id="5" name="Text 3"/>
          <p:cNvSpPr/>
          <p:nvPr/>
        </p:nvSpPr>
        <p:spPr>
          <a:xfrm>
            <a:off x="256032" y="1024128"/>
            <a:ext cx="8631936"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Engineers don't just fix problems. They design systems that are: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Shape 4"/>
          <p:cNvSpPr/>
          <p:nvPr/>
        </p:nvSpPr>
        <p:spPr>
          <a:xfrm>
            <a:off x="256032" y="1600200"/>
            <a:ext cx="8631936" cy="530352"/>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7" name="Shape 5"/>
          <p:cNvSpPr/>
          <p:nvPr/>
        </p:nvSpPr>
        <p:spPr>
          <a:xfrm>
            <a:off x="256032" y="1600200"/>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411480" y="1600200"/>
            <a:ext cx="832104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Easier to install</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Shape 7"/>
          <p:cNvSpPr/>
          <p:nvPr/>
        </p:nvSpPr>
        <p:spPr>
          <a:xfrm>
            <a:off x="256032" y="2221992"/>
            <a:ext cx="8631936" cy="530352"/>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0" name="Shape 8"/>
          <p:cNvSpPr/>
          <p:nvPr/>
        </p:nvSpPr>
        <p:spPr>
          <a:xfrm>
            <a:off x="256032" y="2221992"/>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1" name="Text 9"/>
          <p:cNvSpPr/>
          <p:nvPr/>
        </p:nvSpPr>
        <p:spPr>
          <a:xfrm>
            <a:off x="411480" y="2221992"/>
            <a:ext cx="832104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Easier to maintain</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Shape 10"/>
          <p:cNvSpPr/>
          <p:nvPr/>
        </p:nvSpPr>
        <p:spPr>
          <a:xfrm>
            <a:off x="256032" y="2843784"/>
            <a:ext cx="8631936" cy="530352"/>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3" name="Shape 11"/>
          <p:cNvSpPr/>
          <p:nvPr/>
        </p:nvSpPr>
        <p:spPr>
          <a:xfrm>
            <a:off x="256032" y="2843784"/>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4" name="Text 12"/>
          <p:cNvSpPr/>
          <p:nvPr/>
        </p:nvSpPr>
        <p:spPr>
          <a:xfrm>
            <a:off x="411480" y="2843784"/>
            <a:ext cx="832104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Safer to use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5" name="Shape 13"/>
          <p:cNvSpPr/>
          <p:nvPr/>
        </p:nvSpPr>
        <p:spPr>
          <a:xfrm>
            <a:off x="256032" y="3465576"/>
            <a:ext cx="8631936" cy="530352"/>
          </a:xfrm>
          <a:prstGeom prst="rect">
            <a:avLst/>
          </a:prstGeom>
          <a:solidFill>
            <a:srgbClr val="FFFFF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6" name="Shape 14"/>
          <p:cNvSpPr/>
          <p:nvPr/>
        </p:nvSpPr>
        <p:spPr>
          <a:xfrm>
            <a:off x="256032" y="3465576"/>
            <a:ext cx="54864" cy="530352"/>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7" name="Text 15"/>
          <p:cNvSpPr/>
          <p:nvPr/>
        </p:nvSpPr>
        <p:spPr>
          <a:xfrm>
            <a:off x="411480" y="3465576"/>
            <a:ext cx="8321040" cy="53035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1A1A2E"/>
                </a:solidFill>
                <a:effectLst/>
                <a:uLnTx/>
                <a:uFillTx/>
                <a:latin typeface="Arial" panose="020B0604020202020204" pitchFamily="34" charset="0"/>
                <a:ea typeface="Calibri" pitchFamily="34" charset="-122"/>
                <a:cs typeface="Arial" panose="020B0604020202020204" pitchFamily="34" charset="0"/>
              </a:rPr>
              <a:t>More efficient to manufacture and assemble</a:t>
            </a:r>
            <a:endParaRPr kumimoji="0" lang="en-US" sz="15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8" name="Shape 16"/>
          <p:cNvSpPr/>
          <p:nvPr/>
        </p:nvSpPr>
        <p:spPr>
          <a:xfrm>
            <a:off x="256032" y="4160520"/>
            <a:ext cx="8631936" cy="502920"/>
          </a:xfrm>
          <a:prstGeom prst="rect">
            <a:avLst/>
          </a:prstGeom>
          <a:solidFill>
            <a:srgbClr val="5B4B8A"/>
          </a:solidFill>
          <a:ln w="12700">
            <a:solidFill>
              <a:srgbClr val="5B4B8A"/>
            </a:solid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9" name="Text 17"/>
          <p:cNvSpPr/>
          <p:nvPr/>
        </p:nvSpPr>
        <p:spPr>
          <a:xfrm>
            <a:off x="347472" y="4160520"/>
            <a:ext cx="8449056"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Calibri" pitchFamily="34" charset="-122"/>
                <a:cs typeface="Arial" panose="020B0604020202020204" pitchFamily="34" charset="0"/>
              </a:rPr>
              <a:t>This is the thinking behind Design for Manufacture.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6" name="Text 42">
            <a:extLst>
              <a:ext uri="{FF2B5EF4-FFF2-40B4-BE49-F238E27FC236}">
                <a16:creationId xmlns:a16="http://schemas.microsoft.com/office/drawing/2014/main" id="{8FA5B7BF-4534-7183-E257-0D237D97749C}"/>
              </a:ext>
            </a:extLst>
          </p:cNvPr>
          <p:cNvSpPr/>
          <p:nvPr/>
        </p:nvSpPr>
        <p:spPr>
          <a:xfrm>
            <a:off x="5976257" y="4741164"/>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a:extLst>
            <a:ext uri="{FF2B5EF4-FFF2-40B4-BE49-F238E27FC236}">
              <a16:creationId xmlns:a16="http://schemas.microsoft.com/office/drawing/2014/main" id="{190F7F01-46F2-DF44-478B-247CFAFAFF2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5FA86B4E-8A0E-2D87-4546-B0F0B7D8A398}"/>
              </a:ext>
            </a:extLst>
          </p:cNvPr>
          <p:cNvSpPr/>
          <p:nvPr/>
        </p:nvSpPr>
        <p:spPr>
          <a:xfrm>
            <a:off x="457200" y="1371600"/>
            <a:ext cx="8229600" cy="12801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SHARED STRUGGLE BUILDS TRUST’</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a:extLst>
              <a:ext uri="{FF2B5EF4-FFF2-40B4-BE49-F238E27FC236}">
                <a16:creationId xmlns:a16="http://schemas.microsoft.com/office/drawing/2014/main" id="{0BB57884-E610-B3B6-A5AD-877E49DB04F0}"/>
              </a:ext>
            </a:extLst>
          </p:cNvPr>
          <p:cNvSpPr/>
          <p:nvPr/>
        </p:nvSpPr>
        <p:spPr>
          <a:xfrm>
            <a:off x="457200" y="2834640"/>
            <a:ext cx="8229600" cy="7315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8D5F0"/>
                </a:solidFill>
                <a:effectLst/>
                <a:uLnTx/>
                <a:uFillTx/>
                <a:latin typeface="Calibri" pitchFamily="34" charset="0"/>
                <a:ea typeface="Calibri" pitchFamily="34" charset="-122"/>
                <a:cs typeface="Calibri" pitchFamily="34" charset="-120"/>
              </a:rPr>
              <a:t>A Principle from The Circle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6680D7AD-0AA9-18F0-F300-CDE1C23DA6B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5425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5B4B8A"/>
        </a:solidFill>
        <a:effectLst/>
      </p:bgPr>
    </p:bg>
    <p:spTree>
      <p:nvGrpSpPr>
        <p:cNvPr id="1" name=""/>
        <p:cNvGrpSpPr/>
        <p:nvPr/>
      </p:nvGrpSpPr>
      <p:grpSpPr>
        <a:xfrm>
          <a:off x="0" y="0"/>
          <a:ext cx="0" cy="0"/>
          <a:chOff x="0" y="0"/>
          <a:chExt cx="0" cy="0"/>
        </a:xfrm>
      </p:grpSpPr>
      <p:sp>
        <p:nvSpPr>
          <p:cNvPr id="3" name="Text 1"/>
          <p:cNvSpPr/>
          <p:nvPr/>
        </p:nvSpPr>
        <p:spPr>
          <a:xfrm>
            <a:off x="457200" y="822960"/>
            <a:ext cx="8229600" cy="8229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0" spc="500" dirty="0">
                <a:solidFill>
                  <a:srgbClr val="E8D5F0"/>
                </a:solidFill>
                <a:latin typeface="Arial    "/>
                <a:ea typeface="Calibri" pitchFamily="34" charset="-122"/>
                <a:cs typeface="Calibri" pitchFamily="34" charset="-120"/>
              </a:rPr>
              <a:t>ACTIVITY</a:t>
            </a:r>
            <a:endParaRPr kumimoji="0" lang="en-US" sz="1600" b="0" i="0" u="none" strike="noStrike" kern="1200" cap="none" spc="0" normalizeH="0" baseline="0" noProof="0" dirty="0">
              <a:ln>
                <a:noFill/>
              </a:ln>
              <a:solidFill>
                <a:prstClr val="black"/>
              </a:solidFill>
              <a:effectLst/>
              <a:uLnTx/>
              <a:uFillTx/>
              <a:latin typeface="Arial    "/>
              <a:ea typeface="+mn-ea"/>
              <a:cs typeface="+mn-cs"/>
            </a:endParaRPr>
          </a:p>
        </p:txBody>
      </p:sp>
      <p:sp>
        <p:nvSpPr>
          <p:cNvPr id="4" name="Text 2"/>
          <p:cNvSpPr/>
          <p:nvPr/>
        </p:nvSpPr>
        <p:spPr>
          <a:xfrm>
            <a:off x="457200" y="1691640"/>
            <a:ext cx="8229600" cy="118872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WHAT MAKES A TOP ENGINEER</a:t>
            </a:r>
            <a:endParaRPr kumimoji="0" lang="en-US" sz="38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Shape 3"/>
          <p:cNvSpPr/>
          <p:nvPr/>
        </p:nvSpPr>
        <p:spPr>
          <a:xfrm>
            <a:off x="1828800" y="3202686"/>
            <a:ext cx="5486400" cy="566928"/>
          </a:xfrm>
          <a:prstGeom prst="rect">
            <a:avLst/>
          </a:prstGeom>
          <a:solidFill>
            <a:srgbClr val="9B4DAF"/>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1920240" y="3224127"/>
            <a:ext cx="5303520" cy="56692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Each team lists 5 qualities. Bonus points for meta-skills!</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42">
            <a:extLst>
              <a:ext uri="{FF2B5EF4-FFF2-40B4-BE49-F238E27FC236}">
                <a16:creationId xmlns:a16="http://schemas.microsoft.com/office/drawing/2014/main" id="{4C6E3EFF-0C30-BF51-FD4E-3105C162E9BD}"/>
              </a:ext>
            </a:extLst>
          </p:cNvPr>
          <p:cNvSpPr/>
          <p:nvPr/>
        </p:nvSpPr>
        <p:spPr>
          <a:xfrm>
            <a:off x="5768340" y="4796028"/>
            <a:ext cx="3316877"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3273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 name="Shape 0">
            <a:extLst>
              <a:ext uri="{FF2B5EF4-FFF2-40B4-BE49-F238E27FC236}">
                <a16:creationId xmlns:a16="http://schemas.microsoft.com/office/drawing/2014/main" id="{F9F90F0D-9A5B-5721-7694-2E75B5D40080}"/>
              </a:ext>
            </a:extLst>
          </p:cNvPr>
          <p:cNvSpPr/>
          <p:nvPr/>
        </p:nvSpPr>
        <p:spPr>
          <a:xfrm>
            <a:off x="0" y="-13716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 name="Text 1"/>
          <p:cNvSpPr/>
          <p:nvPr/>
        </p:nvSpPr>
        <p:spPr>
          <a:xfrm>
            <a:off x="310896" y="-256820"/>
            <a:ext cx="841248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anose="020B0A04020102020204" pitchFamily="34" charset="0"/>
                <a:ea typeface="Calibri" pitchFamily="34" charset="-122"/>
                <a:cs typeface="Calibri" pitchFamily="34" charset="-120"/>
              </a:rPr>
              <a:t>META-PRENEUR: THINK DIFFERENTLY</a:t>
            </a:r>
            <a:endParaRPr kumimoji="0" lang="en-US" sz="20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5" name="Shape 3"/>
          <p:cNvSpPr/>
          <p:nvPr/>
        </p:nvSpPr>
        <p:spPr>
          <a:xfrm>
            <a:off x="256032" y="102412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6" name="Shape 4"/>
          <p:cNvSpPr/>
          <p:nvPr/>
        </p:nvSpPr>
        <p:spPr>
          <a:xfrm>
            <a:off x="256032" y="102412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7" name="Text 5"/>
          <p:cNvSpPr/>
          <p:nvPr/>
        </p:nvSpPr>
        <p:spPr>
          <a:xfrm>
            <a:off x="393192" y="102412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Reliable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8" name="Shape 6"/>
          <p:cNvSpPr/>
          <p:nvPr/>
        </p:nvSpPr>
        <p:spPr>
          <a:xfrm>
            <a:off x="4690872" y="102412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9" name="Shape 7"/>
          <p:cNvSpPr/>
          <p:nvPr/>
        </p:nvSpPr>
        <p:spPr>
          <a:xfrm>
            <a:off x="4690872" y="102412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0" name="Text 8"/>
          <p:cNvSpPr/>
          <p:nvPr/>
        </p:nvSpPr>
        <p:spPr>
          <a:xfrm>
            <a:off x="4828032" y="102412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Good with customers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11" name="Shape 9"/>
          <p:cNvSpPr/>
          <p:nvPr/>
        </p:nvSpPr>
        <p:spPr>
          <a:xfrm>
            <a:off x="256032" y="170992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2" name="Shape 10"/>
          <p:cNvSpPr/>
          <p:nvPr/>
        </p:nvSpPr>
        <p:spPr>
          <a:xfrm>
            <a:off x="256032" y="170992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3" name="Text 11"/>
          <p:cNvSpPr/>
          <p:nvPr/>
        </p:nvSpPr>
        <p:spPr>
          <a:xfrm>
            <a:off x="393192" y="170992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Problem solver</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14" name="Shape 12"/>
          <p:cNvSpPr/>
          <p:nvPr/>
        </p:nvSpPr>
        <p:spPr>
          <a:xfrm>
            <a:off x="4690872" y="170992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5" name="Shape 13"/>
          <p:cNvSpPr/>
          <p:nvPr/>
        </p:nvSpPr>
        <p:spPr>
          <a:xfrm>
            <a:off x="4690872" y="170992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6" name="Text 14"/>
          <p:cNvSpPr/>
          <p:nvPr/>
        </p:nvSpPr>
        <p:spPr>
          <a:xfrm>
            <a:off x="4828032" y="170992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Works well with others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17" name="Shape 15"/>
          <p:cNvSpPr/>
          <p:nvPr/>
        </p:nvSpPr>
        <p:spPr>
          <a:xfrm>
            <a:off x="256032" y="239572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8" name="Shape 16"/>
          <p:cNvSpPr/>
          <p:nvPr/>
        </p:nvSpPr>
        <p:spPr>
          <a:xfrm>
            <a:off x="256032" y="239572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19" name="Text 17"/>
          <p:cNvSpPr/>
          <p:nvPr/>
        </p:nvSpPr>
        <p:spPr>
          <a:xfrm>
            <a:off x="393192" y="239572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Shows initiative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20" name="Shape 18"/>
          <p:cNvSpPr/>
          <p:nvPr/>
        </p:nvSpPr>
        <p:spPr>
          <a:xfrm>
            <a:off x="4690872" y="2395728"/>
            <a:ext cx="4206240"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1" name="Shape 19"/>
          <p:cNvSpPr/>
          <p:nvPr/>
        </p:nvSpPr>
        <p:spPr>
          <a:xfrm>
            <a:off x="4690872" y="239572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2" name="Text 20"/>
          <p:cNvSpPr/>
          <p:nvPr/>
        </p:nvSpPr>
        <p:spPr>
          <a:xfrm>
            <a:off x="4828032" y="2395728"/>
            <a:ext cx="397764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1A1A2E"/>
                </a:solidFill>
                <a:effectLst/>
                <a:uLnTx/>
                <a:uFillTx/>
                <a:latin typeface="Arial    "/>
                <a:ea typeface="Calibri" pitchFamily="34" charset="-122"/>
                <a:cs typeface="Calibri" pitchFamily="34" charset="-120"/>
              </a:rPr>
              <a:t>Creative</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23" name="Shape 21"/>
          <p:cNvSpPr/>
          <p:nvPr/>
        </p:nvSpPr>
        <p:spPr>
          <a:xfrm>
            <a:off x="256032" y="3127248"/>
            <a:ext cx="8631936" cy="566928"/>
          </a:xfrm>
          <a:prstGeom prst="rect">
            <a:avLst/>
          </a:prstGeom>
          <a:solidFill>
            <a:srgbClr val="F3E8F7"/>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4" name="Shape 22"/>
          <p:cNvSpPr/>
          <p:nvPr/>
        </p:nvSpPr>
        <p:spPr>
          <a:xfrm>
            <a:off x="256032" y="3127248"/>
            <a:ext cx="54864" cy="566928"/>
          </a:xfrm>
          <a:prstGeom prst="rect">
            <a:avLst/>
          </a:prstGeom>
          <a:solidFill>
            <a:srgbClr val="5B4B8A"/>
          </a:solidFill>
          <a:ln w="12700">
            <a:solidFill>
              <a:srgbClr val="9B4D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5" name="Text 23"/>
          <p:cNvSpPr/>
          <p:nvPr/>
        </p:nvSpPr>
        <p:spPr>
          <a:xfrm>
            <a:off x="393192" y="3127248"/>
            <a:ext cx="8449056"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1A1A2E"/>
                </a:solidFill>
                <a:effectLst/>
                <a:uLnTx/>
                <a:uFillTx/>
                <a:latin typeface="Arial    "/>
                <a:ea typeface="Calibri" pitchFamily="34" charset="-122"/>
                <a:cs typeface="Calibri" pitchFamily="34" charset="-120"/>
              </a:rPr>
              <a:t>Can think for themselves</a:t>
            </a:r>
            <a:endParaRPr kumimoji="0" lang="en-US" sz="1400" b="0" i="0" u="none" strike="noStrike" kern="1200" cap="none" spc="0" normalizeH="0" baseline="0" noProof="0" dirty="0">
              <a:ln>
                <a:noFill/>
              </a:ln>
              <a:solidFill>
                <a:prstClr val="black"/>
              </a:solidFill>
              <a:effectLst/>
              <a:uLnTx/>
              <a:uFillTx/>
              <a:latin typeface="Arial    "/>
              <a:ea typeface="+mn-ea"/>
              <a:cs typeface="+mn-cs"/>
            </a:endParaRPr>
          </a:p>
        </p:txBody>
      </p:sp>
      <p:sp>
        <p:nvSpPr>
          <p:cNvPr id="26" name="Shape 24"/>
          <p:cNvSpPr/>
          <p:nvPr/>
        </p:nvSpPr>
        <p:spPr>
          <a:xfrm>
            <a:off x="256032" y="3858768"/>
            <a:ext cx="8631936" cy="502920"/>
          </a:xfrm>
          <a:prstGeom prst="rect">
            <a:avLst/>
          </a:prstGeom>
          <a:solidFill>
            <a:srgbClr val="5B4B8A"/>
          </a:solidFill>
          <a:ln w="12700">
            <a:solidFill>
              <a:srgbClr val="5A1F6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
              <a:ea typeface="+mn-ea"/>
              <a:cs typeface="+mn-cs"/>
            </a:endParaRPr>
          </a:p>
        </p:txBody>
      </p:sp>
      <p:sp>
        <p:nvSpPr>
          <p:cNvPr id="27" name="Text 25"/>
          <p:cNvSpPr/>
          <p:nvPr/>
        </p:nvSpPr>
        <p:spPr>
          <a:xfrm>
            <a:off x="347472" y="3858768"/>
            <a:ext cx="8449056"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1" u="none" strike="noStrike" kern="1200" cap="none" spc="0" normalizeH="0" baseline="0" noProof="0" dirty="0">
                <a:ln>
                  <a:noFill/>
                </a:ln>
                <a:solidFill>
                  <a:srgbClr val="FFFFFF"/>
                </a:solidFill>
                <a:effectLst/>
                <a:uLnTx/>
                <a:uFillTx/>
                <a:latin typeface="Arial    "/>
                <a:ea typeface="Georgia" pitchFamily="34" charset="-122"/>
                <a:cs typeface="Georgia" pitchFamily="34" charset="-120"/>
              </a:rPr>
              <a:t>"These are called meta-skills."</a:t>
            </a:r>
            <a:endParaRPr kumimoji="0" lang="en-US" sz="1500" b="0" i="0" u="none" strike="noStrike" kern="1200" cap="none" spc="0" normalizeH="0" baseline="0" noProof="0" dirty="0">
              <a:ln>
                <a:noFill/>
              </a:ln>
              <a:solidFill>
                <a:prstClr val="black"/>
              </a:solidFill>
              <a:effectLst/>
              <a:uLnTx/>
              <a:uFillTx/>
              <a:latin typeface="Arial    "/>
              <a:ea typeface="+mn-ea"/>
              <a:cs typeface="+mn-cs"/>
            </a:endParaRPr>
          </a:p>
        </p:txBody>
      </p:sp>
      <p:sp>
        <p:nvSpPr>
          <p:cNvPr id="34" name="Text 42">
            <a:extLst>
              <a:ext uri="{FF2B5EF4-FFF2-40B4-BE49-F238E27FC236}">
                <a16:creationId xmlns:a16="http://schemas.microsoft.com/office/drawing/2014/main" id="{52961128-ED33-32C7-EC00-A91DAABBD8E1}"/>
              </a:ext>
            </a:extLst>
          </p:cNvPr>
          <p:cNvSpPr/>
          <p:nvPr/>
        </p:nvSpPr>
        <p:spPr>
          <a:xfrm>
            <a:off x="5768340" y="4796028"/>
            <a:ext cx="3316877"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4382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3DABC15-CB4D-5030-5A1E-CB3C2D73A959}"/>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THE 12 META-SKILLS  —  SDS SKILLS 4.0 FRAMEWORK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274320" y="749808"/>
            <a:ext cx="859536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Timeless, higher-order skills that help you adapt and succeed — whatever the future brings.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201168" y="1170432"/>
            <a:ext cx="2816352" cy="749808"/>
          </a:xfrm>
          <a:prstGeom prst="rect">
            <a:avLst/>
          </a:prstGeom>
          <a:solidFill>
            <a:srgbClr val="3B6B9E"/>
          </a:solidFill>
          <a:ln w="12700">
            <a:solidFill>
              <a:srgbClr val="3B6B9E"/>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1289304"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p:cNvPicPr>
            <a:picLocks noChangeAspect="1"/>
          </p:cNvPicPr>
          <p:nvPr/>
        </p:nvPicPr>
        <p:blipFill>
          <a:blip r:embed="rId3"/>
          <a:stretch>
            <a:fillRect/>
          </a:stretch>
        </p:blipFill>
        <p:spPr>
          <a:xfrm>
            <a:off x="1316736" y="1216152"/>
            <a:ext cx="530352" cy="530352"/>
          </a:xfrm>
          <a:prstGeom prst="rect">
            <a:avLst/>
          </a:prstGeom>
        </p:spPr>
      </p:pic>
      <p:sp>
        <p:nvSpPr>
          <p:cNvPr id="8" name="Text 5"/>
          <p:cNvSpPr/>
          <p:nvPr/>
        </p:nvSpPr>
        <p:spPr>
          <a:xfrm>
            <a:off x="246888"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SELF-MANAGEMENT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246888"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manage yourself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201168"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256032" y="2660904"/>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Image 1" descr="preencoded.png"/>
          <p:cNvPicPr>
            <a:picLocks noChangeAspect="1"/>
          </p:cNvPicPr>
          <p:nvPr/>
        </p:nvPicPr>
        <p:blipFill>
          <a:blip r:embed="rId4"/>
          <a:stretch>
            <a:fillRect/>
          </a:stretch>
        </p:blipFill>
        <p:spPr>
          <a:xfrm>
            <a:off x="274320" y="2679192"/>
            <a:ext cx="274320" cy="274320"/>
          </a:xfrm>
          <a:prstGeom prst="rect">
            <a:avLst/>
          </a:prstGeom>
        </p:spPr>
      </p:pic>
      <p:sp>
        <p:nvSpPr>
          <p:cNvPr id="13" name="Text 9"/>
          <p:cNvSpPr/>
          <p:nvPr/>
        </p:nvSpPr>
        <p:spPr>
          <a:xfrm>
            <a:off x="640080"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Focusing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640080"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Diagnosing faults methodically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p:cNvSpPr/>
          <p:nvPr/>
        </p:nvSpPr>
        <p:spPr>
          <a:xfrm>
            <a:off x="201168"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p:cNvSpPr/>
          <p:nvPr/>
        </p:nvSpPr>
        <p:spPr>
          <a:xfrm>
            <a:off x="256032" y="3182112"/>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 2" descr="preencoded.png"/>
          <p:cNvPicPr>
            <a:picLocks noChangeAspect="1"/>
          </p:cNvPicPr>
          <p:nvPr/>
        </p:nvPicPr>
        <p:blipFill>
          <a:blip r:embed="rId5"/>
          <a:stretch>
            <a:fillRect/>
          </a:stretch>
        </p:blipFill>
        <p:spPr>
          <a:xfrm>
            <a:off x="274320" y="3200400"/>
            <a:ext cx="274320" cy="274320"/>
          </a:xfrm>
          <a:prstGeom prst="rect">
            <a:avLst/>
          </a:prstGeom>
        </p:spPr>
      </p:pic>
      <p:sp>
        <p:nvSpPr>
          <p:cNvPr id="18" name="Text 13"/>
          <p:cNvSpPr/>
          <p:nvPr/>
        </p:nvSpPr>
        <p:spPr>
          <a:xfrm>
            <a:off x="640080"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Integrity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p:cNvSpPr/>
          <p:nvPr/>
        </p:nvSpPr>
        <p:spPr>
          <a:xfrm>
            <a:off x="640080"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Being honest about job costs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p:cNvSpPr/>
          <p:nvPr/>
        </p:nvSpPr>
        <p:spPr>
          <a:xfrm>
            <a:off x="201168"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p:cNvSpPr/>
          <p:nvPr/>
        </p:nvSpPr>
        <p:spPr>
          <a:xfrm>
            <a:off x="256032" y="3703320"/>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Image 3" descr="preencoded.png"/>
          <p:cNvPicPr>
            <a:picLocks noChangeAspect="1"/>
          </p:cNvPicPr>
          <p:nvPr/>
        </p:nvPicPr>
        <p:blipFill>
          <a:blip r:embed="rId6"/>
          <a:stretch>
            <a:fillRect/>
          </a:stretch>
        </p:blipFill>
        <p:spPr>
          <a:xfrm>
            <a:off x="274320" y="3721608"/>
            <a:ext cx="274320" cy="274320"/>
          </a:xfrm>
          <a:prstGeom prst="rect">
            <a:avLst/>
          </a:prstGeom>
        </p:spPr>
      </p:pic>
      <p:sp>
        <p:nvSpPr>
          <p:cNvPr id="23" name="Text 17"/>
          <p:cNvSpPr/>
          <p:nvPr/>
        </p:nvSpPr>
        <p:spPr>
          <a:xfrm>
            <a:off x="640080"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Adapting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p:cNvSpPr/>
          <p:nvPr/>
        </p:nvSpPr>
        <p:spPr>
          <a:xfrm>
            <a:off x="640080"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Changing plan when parts unavailable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19"/>
          <p:cNvSpPr/>
          <p:nvPr/>
        </p:nvSpPr>
        <p:spPr>
          <a:xfrm>
            <a:off x="201168"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p:cNvSpPr/>
          <p:nvPr/>
        </p:nvSpPr>
        <p:spPr>
          <a:xfrm>
            <a:off x="256032" y="4224528"/>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Image 4" descr="preencoded.png"/>
          <p:cNvPicPr>
            <a:picLocks noChangeAspect="1"/>
          </p:cNvPicPr>
          <p:nvPr/>
        </p:nvPicPr>
        <p:blipFill>
          <a:blip r:embed="rId7"/>
          <a:stretch>
            <a:fillRect/>
          </a:stretch>
        </p:blipFill>
        <p:spPr>
          <a:xfrm>
            <a:off x="274320" y="4242816"/>
            <a:ext cx="274320" cy="274320"/>
          </a:xfrm>
          <a:prstGeom prst="rect">
            <a:avLst/>
          </a:prstGeom>
        </p:spPr>
      </p:pic>
      <p:sp>
        <p:nvSpPr>
          <p:cNvPr id="28" name="Text 21"/>
          <p:cNvSpPr/>
          <p:nvPr/>
        </p:nvSpPr>
        <p:spPr>
          <a:xfrm>
            <a:off x="640080"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Initiative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2"/>
          <p:cNvSpPr/>
          <p:nvPr/>
        </p:nvSpPr>
        <p:spPr>
          <a:xfrm>
            <a:off x="640080"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Flagging a safety issue unprompted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3"/>
          <p:cNvSpPr/>
          <p:nvPr/>
        </p:nvSpPr>
        <p:spPr>
          <a:xfrm>
            <a:off x="3145536" y="1170432"/>
            <a:ext cx="2816352" cy="749808"/>
          </a:xfrm>
          <a:prstGeom prst="rect">
            <a:avLst/>
          </a:prstGeom>
          <a:solidFill>
            <a:srgbClr val="7B5EA7"/>
          </a:solidFill>
          <a:ln w="12700">
            <a:solidFill>
              <a:srgbClr val="7B5EA7"/>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4"/>
          <p:cNvSpPr/>
          <p:nvPr/>
        </p:nvSpPr>
        <p:spPr>
          <a:xfrm>
            <a:off x="4233672"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2" name="Image 5" descr="preencoded.png"/>
          <p:cNvPicPr>
            <a:picLocks noChangeAspect="1"/>
          </p:cNvPicPr>
          <p:nvPr/>
        </p:nvPicPr>
        <p:blipFill>
          <a:blip r:embed="rId8"/>
          <a:stretch>
            <a:fillRect/>
          </a:stretch>
        </p:blipFill>
        <p:spPr>
          <a:xfrm>
            <a:off x="4261104" y="1216152"/>
            <a:ext cx="530352" cy="530352"/>
          </a:xfrm>
          <a:prstGeom prst="rect">
            <a:avLst/>
          </a:prstGeom>
        </p:spPr>
      </p:pic>
      <p:sp>
        <p:nvSpPr>
          <p:cNvPr id="33" name="Text 25"/>
          <p:cNvSpPr/>
          <p:nvPr/>
        </p:nvSpPr>
        <p:spPr>
          <a:xfrm>
            <a:off x="3191256"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SOCIAL INTELLIGENCE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6"/>
          <p:cNvSpPr/>
          <p:nvPr/>
        </p:nvSpPr>
        <p:spPr>
          <a:xfrm>
            <a:off x="3191256"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connect with others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27"/>
          <p:cNvSpPr/>
          <p:nvPr/>
        </p:nvSpPr>
        <p:spPr>
          <a:xfrm>
            <a:off x="3145536"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8"/>
          <p:cNvSpPr/>
          <p:nvPr/>
        </p:nvSpPr>
        <p:spPr>
          <a:xfrm>
            <a:off x="3200400" y="2660904"/>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7" name="Image 6" descr="preencoded.png"/>
          <p:cNvPicPr>
            <a:picLocks noChangeAspect="1"/>
          </p:cNvPicPr>
          <p:nvPr/>
        </p:nvPicPr>
        <p:blipFill>
          <a:blip r:embed="rId9"/>
          <a:stretch>
            <a:fillRect/>
          </a:stretch>
        </p:blipFill>
        <p:spPr>
          <a:xfrm>
            <a:off x="3218688" y="2679192"/>
            <a:ext cx="274320" cy="274320"/>
          </a:xfrm>
          <a:prstGeom prst="rect">
            <a:avLst/>
          </a:prstGeom>
        </p:spPr>
      </p:pic>
      <p:sp>
        <p:nvSpPr>
          <p:cNvPr id="38" name="Text 29"/>
          <p:cNvSpPr/>
          <p:nvPr/>
        </p:nvSpPr>
        <p:spPr>
          <a:xfrm>
            <a:off x="3584448"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Communicating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 30"/>
          <p:cNvSpPr/>
          <p:nvPr/>
        </p:nvSpPr>
        <p:spPr>
          <a:xfrm>
            <a:off x="3584448"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Plain-language customer explanations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hape 31"/>
          <p:cNvSpPr/>
          <p:nvPr/>
        </p:nvSpPr>
        <p:spPr>
          <a:xfrm>
            <a:off x="3145536"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2"/>
          <p:cNvSpPr/>
          <p:nvPr/>
        </p:nvSpPr>
        <p:spPr>
          <a:xfrm>
            <a:off x="3200400" y="3182112"/>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2" name="Image 7" descr="preencoded.png"/>
          <p:cNvPicPr>
            <a:picLocks noChangeAspect="1"/>
          </p:cNvPicPr>
          <p:nvPr/>
        </p:nvPicPr>
        <p:blipFill>
          <a:blip r:embed="rId10"/>
          <a:stretch>
            <a:fillRect/>
          </a:stretch>
        </p:blipFill>
        <p:spPr>
          <a:xfrm>
            <a:off x="3218688" y="3200400"/>
            <a:ext cx="274320" cy="274320"/>
          </a:xfrm>
          <a:prstGeom prst="rect">
            <a:avLst/>
          </a:prstGeom>
        </p:spPr>
      </p:pic>
      <p:sp>
        <p:nvSpPr>
          <p:cNvPr id="43" name="Text 33"/>
          <p:cNvSpPr/>
          <p:nvPr/>
        </p:nvSpPr>
        <p:spPr>
          <a:xfrm>
            <a:off x="3584448"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Feeling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 34"/>
          <p:cNvSpPr/>
          <p:nvPr/>
        </p:nvSpPr>
        <p:spPr>
          <a:xfrm>
            <a:off x="3584448"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a stressed customer</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35"/>
          <p:cNvSpPr/>
          <p:nvPr/>
        </p:nvSpPr>
        <p:spPr>
          <a:xfrm>
            <a:off x="3145536"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6"/>
          <p:cNvSpPr/>
          <p:nvPr/>
        </p:nvSpPr>
        <p:spPr>
          <a:xfrm>
            <a:off x="3200400" y="3703320"/>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7" name="Image 8" descr="preencoded.png"/>
          <p:cNvPicPr>
            <a:picLocks noChangeAspect="1"/>
          </p:cNvPicPr>
          <p:nvPr/>
        </p:nvPicPr>
        <p:blipFill>
          <a:blip r:embed="rId11"/>
          <a:stretch>
            <a:fillRect/>
          </a:stretch>
        </p:blipFill>
        <p:spPr>
          <a:xfrm>
            <a:off x="3218688" y="3721608"/>
            <a:ext cx="274320" cy="274320"/>
          </a:xfrm>
          <a:prstGeom prst="rect">
            <a:avLst/>
          </a:prstGeom>
        </p:spPr>
      </p:pic>
      <p:sp>
        <p:nvSpPr>
          <p:cNvPr id="48" name="Text 37"/>
          <p:cNvSpPr/>
          <p:nvPr/>
        </p:nvSpPr>
        <p:spPr>
          <a:xfrm>
            <a:off x="3584448"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Collaborating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Text 38"/>
          <p:cNvSpPr/>
          <p:nvPr/>
        </p:nvSpPr>
        <p:spPr>
          <a:xfrm>
            <a:off x="3584448"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Sharing a complex job with a colleague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Shape 39"/>
          <p:cNvSpPr/>
          <p:nvPr/>
        </p:nvSpPr>
        <p:spPr>
          <a:xfrm>
            <a:off x="3145536"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40"/>
          <p:cNvSpPr/>
          <p:nvPr/>
        </p:nvSpPr>
        <p:spPr>
          <a:xfrm>
            <a:off x="3200400" y="4224528"/>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2" name="Image 9" descr="preencoded.png"/>
          <p:cNvPicPr>
            <a:picLocks noChangeAspect="1"/>
          </p:cNvPicPr>
          <p:nvPr/>
        </p:nvPicPr>
        <p:blipFill>
          <a:blip r:embed="rId3"/>
          <a:stretch>
            <a:fillRect/>
          </a:stretch>
        </p:blipFill>
        <p:spPr>
          <a:xfrm>
            <a:off x="3218688" y="4242816"/>
            <a:ext cx="274320" cy="274320"/>
          </a:xfrm>
          <a:prstGeom prst="rect">
            <a:avLst/>
          </a:prstGeom>
        </p:spPr>
      </p:pic>
      <p:sp>
        <p:nvSpPr>
          <p:cNvPr id="53" name="Text 41"/>
          <p:cNvSpPr/>
          <p:nvPr/>
        </p:nvSpPr>
        <p:spPr>
          <a:xfrm>
            <a:off x="3584448"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Leading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 42"/>
          <p:cNvSpPr/>
          <p:nvPr/>
        </p:nvSpPr>
        <p:spPr>
          <a:xfrm>
            <a:off x="3584448"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Stepping up when the supervisor is off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Shape 43"/>
          <p:cNvSpPr/>
          <p:nvPr/>
        </p:nvSpPr>
        <p:spPr>
          <a:xfrm>
            <a:off x="6089904" y="1170432"/>
            <a:ext cx="2816352" cy="749808"/>
          </a:xfrm>
          <a:prstGeom prst="rect">
            <a:avLst/>
          </a:prstGeom>
          <a:solidFill>
            <a:srgbClr val="C06EB5"/>
          </a:solidFill>
          <a:ln w="12700">
            <a:solidFill>
              <a:srgbClr val="C06EB5"/>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Shape 44"/>
          <p:cNvSpPr/>
          <p:nvPr/>
        </p:nvSpPr>
        <p:spPr>
          <a:xfrm>
            <a:off x="7178040"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Image 10" descr="preencoded.png"/>
          <p:cNvPicPr>
            <a:picLocks noChangeAspect="1"/>
          </p:cNvPicPr>
          <p:nvPr/>
        </p:nvPicPr>
        <p:blipFill>
          <a:blip r:embed="rId12"/>
          <a:stretch>
            <a:fillRect/>
          </a:stretch>
        </p:blipFill>
        <p:spPr>
          <a:xfrm>
            <a:off x="7205472" y="1216152"/>
            <a:ext cx="530352" cy="530352"/>
          </a:xfrm>
          <a:prstGeom prst="rect">
            <a:avLst/>
          </a:prstGeom>
        </p:spPr>
      </p:pic>
      <p:sp>
        <p:nvSpPr>
          <p:cNvPr id="58" name="Text 45"/>
          <p:cNvSpPr/>
          <p:nvPr/>
        </p:nvSpPr>
        <p:spPr>
          <a:xfrm>
            <a:off x="6135624"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INNOVATION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Text 46"/>
          <p:cNvSpPr/>
          <p:nvPr/>
        </p:nvSpPr>
        <p:spPr>
          <a:xfrm>
            <a:off x="6135624"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generate new ideas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Shape 47"/>
          <p:cNvSpPr/>
          <p:nvPr/>
        </p:nvSpPr>
        <p:spPr>
          <a:xfrm>
            <a:off x="6089904"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Shape 48"/>
          <p:cNvSpPr/>
          <p:nvPr/>
        </p:nvSpPr>
        <p:spPr>
          <a:xfrm>
            <a:off x="6144768" y="2660904"/>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2" name="Image 11" descr="preencoded.png"/>
          <p:cNvPicPr>
            <a:picLocks noChangeAspect="1"/>
          </p:cNvPicPr>
          <p:nvPr/>
        </p:nvPicPr>
        <p:blipFill>
          <a:blip r:embed="rId13"/>
          <a:stretch>
            <a:fillRect/>
          </a:stretch>
        </p:blipFill>
        <p:spPr>
          <a:xfrm>
            <a:off x="6163056" y="2679192"/>
            <a:ext cx="274320" cy="274320"/>
          </a:xfrm>
          <a:prstGeom prst="rect">
            <a:avLst/>
          </a:prstGeom>
        </p:spPr>
      </p:pic>
      <p:sp>
        <p:nvSpPr>
          <p:cNvPr id="63" name="Text 49"/>
          <p:cNvSpPr/>
          <p:nvPr/>
        </p:nvSpPr>
        <p:spPr>
          <a:xfrm>
            <a:off x="6528816"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Curiosity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Text 50"/>
          <p:cNvSpPr/>
          <p:nvPr/>
        </p:nvSpPr>
        <p:spPr>
          <a:xfrm>
            <a:off x="6528816"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Asking why a fault keeps recurring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Shape 51"/>
          <p:cNvSpPr/>
          <p:nvPr/>
        </p:nvSpPr>
        <p:spPr>
          <a:xfrm>
            <a:off x="6089904"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Shape 52"/>
          <p:cNvSpPr/>
          <p:nvPr/>
        </p:nvSpPr>
        <p:spPr>
          <a:xfrm>
            <a:off x="6144768" y="3182112"/>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7" name="Image 12" descr="preencoded.png"/>
          <p:cNvPicPr>
            <a:picLocks noChangeAspect="1"/>
          </p:cNvPicPr>
          <p:nvPr/>
        </p:nvPicPr>
        <p:blipFill>
          <a:blip r:embed="rId12"/>
          <a:stretch>
            <a:fillRect/>
          </a:stretch>
        </p:blipFill>
        <p:spPr>
          <a:xfrm>
            <a:off x="6163056" y="3200400"/>
            <a:ext cx="274320" cy="274320"/>
          </a:xfrm>
          <a:prstGeom prst="rect">
            <a:avLst/>
          </a:prstGeom>
        </p:spPr>
      </p:pic>
      <p:sp>
        <p:nvSpPr>
          <p:cNvPr id="68" name="Text 53"/>
          <p:cNvSpPr/>
          <p:nvPr/>
        </p:nvSpPr>
        <p:spPr>
          <a:xfrm>
            <a:off x="6528816"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Creativity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Text 54"/>
          <p:cNvSpPr/>
          <p:nvPr/>
        </p:nvSpPr>
        <p:spPr>
          <a:xfrm>
            <a:off x="6528816"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Finding a workaround when the fix won't work</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Shape 55"/>
          <p:cNvSpPr/>
          <p:nvPr/>
        </p:nvSpPr>
        <p:spPr>
          <a:xfrm>
            <a:off x="6089904"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Shape 56"/>
          <p:cNvSpPr/>
          <p:nvPr/>
        </p:nvSpPr>
        <p:spPr>
          <a:xfrm>
            <a:off x="6144768" y="3703320"/>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2" name="Image 13" descr="preencoded.png"/>
          <p:cNvPicPr>
            <a:picLocks noChangeAspect="1"/>
          </p:cNvPicPr>
          <p:nvPr/>
        </p:nvPicPr>
        <p:blipFill>
          <a:blip r:embed="rId14"/>
          <a:stretch>
            <a:fillRect/>
          </a:stretch>
        </p:blipFill>
        <p:spPr>
          <a:xfrm>
            <a:off x="6163056" y="3721608"/>
            <a:ext cx="274320" cy="274320"/>
          </a:xfrm>
          <a:prstGeom prst="rect">
            <a:avLst/>
          </a:prstGeom>
        </p:spPr>
      </p:pic>
      <p:sp>
        <p:nvSpPr>
          <p:cNvPr id="73" name="Text 57"/>
          <p:cNvSpPr/>
          <p:nvPr/>
        </p:nvSpPr>
        <p:spPr>
          <a:xfrm>
            <a:off x="6528816"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Sense-making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 58"/>
          <p:cNvSpPr/>
          <p:nvPr/>
        </p:nvSpPr>
        <p:spPr>
          <a:xfrm>
            <a:off x="6528816"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diagrams to build the full picture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Shape 59"/>
          <p:cNvSpPr/>
          <p:nvPr/>
        </p:nvSpPr>
        <p:spPr>
          <a:xfrm>
            <a:off x="6089904"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Shape 60"/>
          <p:cNvSpPr/>
          <p:nvPr/>
        </p:nvSpPr>
        <p:spPr>
          <a:xfrm>
            <a:off x="6144768" y="4224528"/>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7" name="Image 14" descr="preencoded.png"/>
          <p:cNvPicPr>
            <a:picLocks noChangeAspect="1"/>
          </p:cNvPicPr>
          <p:nvPr/>
        </p:nvPicPr>
        <p:blipFill>
          <a:blip r:embed="rId15"/>
          <a:stretch>
            <a:fillRect/>
          </a:stretch>
        </p:blipFill>
        <p:spPr>
          <a:xfrm>
            <a:off x="6163056" y="4242816"/>
            <a:ext cx="274320" cy="274320"/>
          </a:xfrm>
          <a:prstGeom prst="rect">
            <a:avLst/>
          </a:prstGeom>
        </p:spPr>
      </p:pic>
      <p:sp>
        <p:nvSpPr>
          <p:cNvPr id="78" name="Text 61"/>
          <p:cNvSpPr/>
          <p:nvPr/>
        </p:nvSpPr>
        <p:spPr>
          <a:xfrm>
            <a:off x="6528816"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Critical thinking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Text 62"/>
          <p:cNvSpPr/>
          <p:nvPr/>
        </p:nvSpPr>
        <p:spPr>
          <a:xfrm>
            <a:off x="6528816"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Weighing repair vs replace options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Text 42">
            <a:extLst>
              <a:ext uri="{FF2B5EF4-FFF2-40B4-BE49-F238E27FC236}">
                <a16:creationId xmlns:a16="http://schemas.microsoft.com/office/drawing/2014/main" id="{8AB9C239-6798-6929-06F2-9745ED904D4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27045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0" y="0"/>
            <a:ext cx="9144000" cy="658368"/>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REFLECTION &amp; CLOSE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365760" y="82296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365760" y="82296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502920" y="82296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051560" y="82296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What surprised you today? </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365760" y="178308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hape 7"/>
          <p:cNvSpPr/>
          <p:nvPr/>
        </p:nvSpPr>
        <p:spPr>
          <a:xfrm>
            <a:off x="365760" y="178308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502920" y="178308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1051560" y="178308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Where could e</a:t>
            </a:r>
            <a:r>
              <a:rPr kumimoji="0" lang="en-US" sz="1500" b="0" i="0" u="none" strike="noStrike" kern="1200" cap="none" spc="0" normalizeH="0" baseline="0" noProof="0" dirty="0" err="1">
                <a:ln>
                  <a:noFill/>
                </a:ln>
                <a:solidFill>
                  <a:srgbClr val="FFFFFF"/>
                </a:solidFill>
                <a:effectLst/>
                <a:uLnTx/>
                <a:uFillTx/>
                <a:latin typeface="Arial" pitchFamily="34" charset="0"/>
                <a:ea typeface="Arial" pitchFamily="34" charset="-122"/>
                <a:cs typeface="Arial" pitchFamily="34" charset="-120"/>
              </a:rPr>
              <a:t>ngineers</a:t>
            </a: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 help the community?</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365760" y="2743200"/>
            <a:ext cx="8412480" cy="804672"/>
          </a:xfrm>
          <a:prstGeom prst="rect">
            <a:avLst/>
          </a:prstGeom>
          <a:solidFill>
            <a:srgbClr val="3D2F6A"/>
          </a:solidFill>
          <a:ln w="12700">
            <a:solidFill>
              <a:srgbClr val="7B5EA7"/>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365760" y="2743200"/>
            <a:ext cx="8412480" cy="64008"/>
          </a:xfrm>
          <a:prstGeom prst="rect">
            <a:avLst/>
          </a:prstGeom>
          <a:solidFill>
            <a:srgbClr val="4FC8E8"/>
          </a:solidFill>
          <a:ln w="12700">
            <a:solidFill>
              <a:srgbClr val="4FC8E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502920" y="2743200"/>
            <a:ext cx="457200" cy="80467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a:ea typeface="+mn-ea"/>
                <a:cs typeface="+mn-cs"/>
              </a:rPr>
              <a: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1051560" y="2743200"/>
            <a:ext cx="7498080" cy="8046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Which Meta Skills did you use?</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365760" y="3749040"/>
            <a:ext cx="8412480" cy="868680"/>
          </a:xfrm>
          <a:prstGeom prst="rect">
            <a:avLst/>
          </a:prstGeom>
          <a:solidFill>
            <a:srgbClr val="4FC8E8"/>
          </a:solidFill>
          <a:ln w="12700">
            <a:solidFill>
              <a:srgbClr val="4FC8E8"/>
            </a:solidFill>
            <a:prstDash val="solid"/>
          </a:ln>
          <a:effectLst>
            <a:outerShdw blurRad="101600" dist="381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548640" y="3749040"/>
            <a:ext cx="8046720" cy="347472"/>
          </a:xfrm>
          <a:prstGeom prst="rect">
            <a:avLst/>
          </a:prstGeom>
          <a:noFill/>
          <a:ln/>
        </p:spPr>
        <p:txBody>
          <a:bodyPr wrap="square"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2A1F4A"/>
                </a:solidFill>
                <a:effectLst/>
                <a:uLnTx/>
                <a:uFillTx/>
                <a:latin typeface="Arial Black" pitchFamily="34" charset="0"/>
                <a:ea typeface="Arial Black" pitchFamily="34" charset="-122"/>
                <a:cs typeface="Arial Black" pitchFamily="34" charset="-120"/>
              </a:rPr>
              <a:t>📱  YOUR HOMEWORK CHALLENGE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548640" y="4096512"/>
            <a:ext cx="8046720" cy="45720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A1F4A"/>
                </a:solidFill>
                <a:effectLst/>
                <a:uLnTx/>
                <a:uFillTx/>
                <a:latin typeface="Arial" pitchFamily="34" charset="0"/>
                <a:ea typeface="Arial" pitchFamily="34" charset="-122"/>
                <a:cs typeface="Arial" pitchFamily="34" charset="-120"/>
              </a:rPr>
              <a:t>Stop and reflect when at home, think about when you are putting meta skills into practice.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42">
            <a:extLst>
              <a:ext uri="{FF2B5EF4-FFF2-40B4-BE49-F238E27FC236}">
                <a16:creationId xmlns:a16="http://schemas.microsoft.com/office/drawing/2014/main" id="{672ABFEE-6858-BF2C-F842-F43DFEF13C8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7294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21E65D-626E-BBA2-2340-A7387413AF6C}"/>
              </a:ext>
            </a:extLst>
          </p:cNvPr>
          <p:cNvPicPr>
            <a:picLocks noChangeAspect="1"/>
          </p:cNvPicPr>
          <p:nvPr/>
        </p:nvPicPr>
        <p:blipFill>
          <a:blip r:embed="rId2"/>
          <a:stretch>
            <a:fillRect/>
          </a:stretch>
        </p:blipFill>
        <p:spPr>
          <a:xfrm>
            <a:off x="431218" y="175460"/>
            <a:ext cx="8281564" cy="4347822"/>
          </a:xfrm>
          <a:prstGeom prst="rect">
            <a:avLst/>
          </a:prstGeom>
        </p:spPr>
      </p:pic>
      <p:sp>
        <p:nvSpPr>
          <p:cNvPr id="3" name="Text 5">
            <a:extLst>
              <a:ext uri="{FF2B5EF4-FFF2-40B4-BE49-F238E27FC236}">
                <a16:creationId xmlns:a16="http://schemas.microsoft.com/office/drawing/2014/main" id="{5EAABC07-A6E6-E052-5268-57A029473B01}"/>
              </a:ext>
            </a:extLst>
          </p:cNvPr>
          <p:cNvSpPr/>
          <p:nvPr/>
        </p:nvSpPr>
        <p:spPr>
          <a:xfrm>
            <a:off x="2907792" y="4620568"/>
            <a:ext cx="502920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7030A0"/>
                </a:solidFill>
                <a:effectLst/>
                <a:uLnTx/>
                <a:uFillTx/>
                <a:latin typeface="Aptos" panose="020B0004020202020204" pitchFamily="34" charset="0"/>
                <a:ea typeface="Arial" pitchFamily="34" charset="-122"/>
                <a:cs typeface="Arial" pitchFamily="34" charset="-120"/>
              </a:rPr>
              <a:t>Session 1 Complete  |  See you next time</a:t>
            </a:r>
            <a:r>
              <a:rPr kumimoji="0" lang="en-US" sz="1300" b="0" i="0"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42">
            <a:extLst>
              <a:ext uri="{FF2B5EF4-FFF2-40B4-BE49-F238E27FC236}">
                <a16:creationId xmlns:a16="http://schemas.microsoft.com/office/drawing/2014/main" id="{602CD597-B3E9-3165-237E-F9B813FB99E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  Session 1</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6354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14523</TotalTime>
  <Words>2241</Words>
  <Application>Microsoft Office PowerPoint</Application>
  <PresentationFormat>On-screen Show (16:9)</PresentationFormat>
  <Paragraphs>404</Paragraphs>
  <Slides>38</Slides>
  <Notes>36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38</vt:i4>
      </vt:variant>
    </vt:vector>
  </HeadingPairs>
  <TitlesOfParts>
    <vt:vector size="47" baseType="lpstr">
      <vt:lpstr>Inter</vt:lpstr>
      <vt:lpstr>Aptos</vt:lpstr>
      <vt:lpstr>Arial</vt:lpstr>
      <vt:lpstr>Arial    </vt:lpstr>
      <vt:lpstr>Arial Black</vt:lpstr>
      <vt:lpstr>Calibri</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META-preneur Session 1 – Electrical Installation Level 5</dc:title>
  <dc:subject>PptxGenJS Presentation</dc:subject>
  <dc:creator>PptxGenJS</dc:creator>
  <cp:lastModifiedBy>AH</cp:lastModifiedBy>
  <cp:revision>4</cp:revision>
  <dcterms:created xsi:type="dcterms:W3CDTF">2026-04-21T14:34:22Z</dcterms:created>
  <dcterms:modified xsi:type="dcterms:W3CDTF">2026-08-20T11:29:59Z</dcterms:modified>
</cp:coreProperties>
</file>